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52" r:id="rId1"/>
  </p:sldMasterIdLst>
  <p:notesMasterIdLst>
    <p:notesMasterId r:id="rId29"/>
  </p:notesMasterIdLst>
  <p:sldIdLst>
    <p:sldId id="272" r:id="rId2"/>
    <p:sldId id="528" r:id="rId3"/>
    <p:sldId id="548" r:id="rId4"/>
    <p:sldId id="530" r:id="rId5"/>
    <p:sldId id="527" r:id="rId6"/>
    <p:sldId id="270" r:id="rId7"/>
    <p:sldId id="521" r:id="rId8"/>
    <p:sldId id="520" r:id="rId9"/>
    <p:sldId id="532" r:id="rId10"/>
    <p:sldId id="381" r:id="rId11"/>
    <p:sldId id="393" r:id="rId12"/>
    <p:sldId id="544" r:id="rId13"/>
    <p:sldId id="515" r:id="rId14"/>
    <p:sldId id="545" r:id="rId15"/>
    <p:sldId id="546" r:id="rId16"/>
    <p:sldId id="538" r:id="rId17"/>
    <p:sldId id="524" r:id="rId18"/>
    <p:sldId id="536" r:id="rId19"/>
    <p:sldId id="535" r:id="rId20"/>
    <p:sldId id="539" r:id="rId21"/>
    <p:sldId id="355" r:id="rId22"/>
    <p:sldId id="537" r:id="rId23"/>
    <p:sldId id="542" r:id="rId24"/>
    <p:sldId id="540" r:id="rId25"/>
    <p:sldId id="547" r:id="rId26"/>
    <p:sldId id="526" r:id="rId27"/>
    <p:sldId id="259" r:id="rId28"/>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A4D2"/>
    <a:srgbClr val="AF7190"/>
    <a:srgbClr val="7171FF"/>
    <a:srgbClr val="3333FF"/>
    <a:srgbClr val="6979CB"/>
    <a:srgbClr val="774F27"/>
    <a:srgbClr val="E60000"/>
    <a:srgbClr val="392613"/>
    <a:srgbClr val="996633"/>
    <a:srgbClr val="2515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42" autoAdjust="0"/>
    <p:restoredTop sz="94660"/>
  </p:normalViewPr>
  <p:slideViewPr>
    <p:cSldViewPr snapToGrid="0">
      <p:cViewPr varScale="1">
        <p:scale>
          <a:sx n="69" d="100"/>
          <a:sy n="69" d="100"/>
        </p:scale>
        <p:origin x="412"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2.8069995517641662E-3"/>
          <c:w val="0.99607101175895207"/>
          <c:h val="0.86259046027738928"/>
        </c:manualLayout>
      </c:layout>
      <c:bar3DChart>
        <c:barDir val="col"/>
        <c:grouping val="stacked"/>
        <c:varyColors val="0"/>
        <c:ser>
          <c:idx val="0"/>
          <c:order val="0"/>
          <c:tx>
            <c:strRef>
              <c:f>Hoja1!$E$4</c:f>
              <c:strCache>
                <c:ptCount val="1"/>
                <c:pt idx="0">
                  <c:v> Ocupados </c:v>
                </c:pt>
              </c:strCache>
            </c:strRef>
          </c:tx>
          <c:spPr>
            <a:solidFill>
              <a:srgbClr val="9C587A"/>
            </a:solidFill>
            <a:ln>
              <a:noFill/>
            </a:ln>
            <a:effectLst>
              <a:outerShdw blurRad="50800" dist="50800" dir="5400000" sx="170000" sy="170000" algn="ctr" rotWithShape="0">
                <a:schemeClr val="bg2">
                  <a:alpha val="40000"/>
                </a:schemeClr>
              </a:outerShdw>
            </a:effectLst>
            <a:scene3d>
              <a:camera prst="orthographicFront"/>
              <a:lightRig rig="threePt" dir="t"/>
            </a:scene3d>
            <a:sp3d prstMaterial="metal">
              <a:bevelT w="342900" h="177800" prst="angle"/>
              <a:bevelB w="0"/>
            </a:sp3d>
          </c:spPr>
          <c:invertIfNegative val="0"/>
          <c:dLbls>
            <c:dLbl>
              <c:idx val="0"/>
              <c:layout>
                <c:manualLayout>
                  <c:x val="3.9447727671110735E-3"/>
                  <c:y val="-1.2361138978618502E-16"/>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DA44-40A9-AD03-0E3FB4E15457}"/>
                </c:ext>
              </c:extLst>
            </c:dLbl>
            <c:dLbl>
              <c:idx val="1"/>
              <c:layout>
                <c:manualLayout>
                  <c:x val="6.5746212785184307E-3"/>
                  <c:y val="6.1805694893092509E-1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A44-40A9-AD03-0E3FB4E15457}"/>
                </c:ext>
              </c:extLst>
            </c:dLbl>
            <c:dLbl>
              <c:idx val="2"/>
              <c:layout>
                <c:manualLayout>
                  <c:x val="6.5746212785184549E-3"/>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DA44-40A9-AD03-0E3FB4E15457}"/>
                </c:ext>
              </c:extLst>
            </c:dLbl>
            <c:dLbl>
              <c:idx val="3"/>
              <c:layout>
                <c:manualLayout>
                  <c:x val="6.5746212785184549E-3"/>
                  <c:y val="-6.1805694893092509E-1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DA44-40A9-AD03-0E3FB4E15457}"/>
                </c:ext>
              </c:extLst>
            </c:dLbl>
            <c:dLbl>
              <c:idx val="4"/>
              <c:layout>
                <c:manualLayout>
                  <c:x val="6.5746212785184549E-3"/>
                  <c:y val="-6.1805694893092509E-1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DA44-40A9-AD03-0E3FB4E15457}"/>
                </c:ext>
              </c:extLst>
            </c:dLbl>
            <c:dLbl>
              <c:idx val="5"/>
              <c:layout>
                <c:manualLayout>
                  <c:x val="6.5746212785184549E-3"/>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DA44-40A9-AD03-0E3FB4E15457}"/>
                </c:ext>
              </c:extLst>
            </c:dLbl>
            <c:dLbl>
              <c:idx val="6"/>
              <c:layout>
                <c:manualLayout>
                  <c:x val="9.2044697899258364E-3"/>
                  <c:y val="-6.1805694893092509E-1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DA44-40A9-AD03-0E3FB4E15457}"/>
                </c:ext>
              </c:extLst>
            </c:dLbl>
            <c:dLbl>
              <c:idx val="7"/>
              <c:layout>
                <c:manualLayout>
                  <c:x val="7.8895455342220498E-3"/>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DA44-40A9-AD03-0E3FB4E15457}"/>
                </c:ext>
              </c:extLst>
            </c:dLbl>
            <c:dLbl>
              <c:idx val="8"/>
              <c:layout>
                <c:manualLayout>
                  <c:x val="6.3551101440668441E-3"/>
                  <c:y val="-5.5990448999315035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D-DA44-40A9-AD03-0E3FB4E15457}"/>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Hoja1!$D$19:$D$27</c:f>
              <c:strCache>
                <c:ptCount val="9"/>
                <c:pt idx="0">
                  <c:v>Mar - 2015</c:v>
                </c:pt>
                <c:pt idx="1">
                  <c:v>2016</c:v>
                </c:pt>
                <c:pt idx="2">
                  <c:v>2017</c:v>
                </c:pt>
                <c:pt idx="3">
                  <c:v>2018</c:v>
                </c:pt>
                <c:pt idx="4">
                  <c:v>2019</c:v>
                </c:pt>
                <c:pt idx="5">
                  <c:v>2020</c:v>
                </c:pt>
                <c:pt idx="6">
                  <c:v>2021</c:v>
                </c:pt>
                <c:pt idx="7">
                  <c:v>2022</c:v>
                </c:pt>
                <c:pt idx="8">
                  <c:v>Mar - 2023</c:v>
                </c:pt>
              </c:strCache>
            </c:strRef>
          </c:cat>
          <c:val>
            <c:numRef>
              <c:f>Hoja1!$E$19:$E$27</c:f>
              <c:numCache>
                <c:formatCode>_(* #,##0.00_);_(* \(#,##0.00\);_(* "-"??_);_(@_)</c:formatCode>
                <c:ptCount val="9"/>
                <c:pt idx="0">
                  <c:v>20.579000000000001</c:v>
                </c:pt>
                <c:pt idx="1">
                  <c:v>20.382999999999999</c:v>
                </c:pt>
                <c:pt idx="2">
                  <c:v>20.74</c:v>
                </c:pt>
                <c:pt idx="3">
                  <c:v>20.974</c:v>
                </c:pt>
                <c:pt idx="4">
                  <c:v>21.138000000000002</c:v>
                </c:pt>
                <c:pt idx="5">
                  <c:v>19.696000000000002</c:v>
                </c:pt>
                <c:pt idx="6">
                  <c:v>20.094000000000001</c:v>
                </c:pt>
                <c:pt idx="7">
                  <c:v>21.68</c:v>
                </c:pt>
                <c:pt idx="8">
                  <c:v>22.794</c:v>
                </c:pt>
              </c:numCache>
            </c:numRef>
          </c:val>
          <c:extLst>
            <c:ext xmlns:c16="http://schemas.microsoft.com/office/drawing/2014/chart" uri="{C3380CC4-5D6E-409C-BE32-E72D297353CC}">
              <c16:uniqueId val="{00000008-DA44-40A9-AD03-0E3FB4E15457}"/>
            </c:ext>
          </c:extLst>
        </c:ser>
        <c:ser>
          <c:idx val="1"/>
          <c:order val="1"/>
          <c:tx>
            <c:strRef>
              <c:f>Hoja1!$F$4</c:f>
              <c:strCache>
                <c:ptCount val="1"/>
                <c:pt idx="0">
                  <c:v> Desocupados </c:v>
                </c:pt>
              </c:strCache>
            </c:strRef>
          </c:tx>
          <c:spPr>
            <a:solidFill>
              <a:schemeClr val="bg2">
                <a:lumMod val="50000"/>
              </a:schemeClr>
            </a:solidFill>
            <a:ln>
              <a:noFill/>
            </a:ln>
            <a:effectLst/>
            <a:scene3d>
              <a:camera prst="orthographicFront"/>
              <a:lightRig rig="threePt" dir="t"/>
            </a:scene3d>
            <a:sp3d prstMaterial="metal">
              <a:bevelT w="209550"/>
            </a:sp3d>
          </c:spPr>
          <c:invertIfNegative val="0"/>
          <c:dLbls>
            <c:dLbl>
              <c:idx val="0"/>
              <c:layout>
                <c:manualLayout>
                  <c:x val="7.8895455342221591E-3"/>
                  <c:y val="-3.0902847446546254E-1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DA44-40A9-AD03-0E3FB4E15457}"/>
                </c:ext>
              </c:extLst>
            </c:dLbl>
            <c:dLbl>
              <c:idx val="1"/>
              <c:layout>
                <c:manualLayout>
                  <c:x val="9.2044697899258364E-3"/>
                  <c:y val="-3.0902847446546254E-1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DA44-40A9-AD03-0E3FB4E15457}"/>
                </c:ext>
              </c:extLst>
            </c:dLbl>
            <c:dLbl>
              <c:idx val="2"/>
              <c:layout>
                <c:manualLayout>
                  <c:x val="9.2044697899258364E-3"/>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DA44-40A9-AD03-0E3FB4E15457}"/>
                </c:ext>
              </c:extLst>
            </c:dLbl>
            <c:dLbl>
              <c:idx val="3"/>
              <c:layout>
                <c:manualLayout>
                  <c:x val="6.5746212785184072E-3"/>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DA44-40A9-AD03-0E3FB4E15457}"/>
                </c:ext>
              </c:extLst>
            </c:dLbl>
            <c:dLbl>
              <c:idx val="4"/>
              <c:layout>
                <c:manualLayout>
                  <c:x val="7.889545534222147E-3"/>
                  <c:y val="-3.0902847446546254E-1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DA44-40A9-AD03-0E3FB4E15457}"/>
                </c:ext>
              </c:extLst>
            </c:dLbl>
            <c:dLbl>
              <c:idx val="5"/>
              <c:layout>
                <c:manualLayout>
                  <c:x val="6.5746212785183587E-3"/>
                  <c:y val="-3.0902847446546254E-1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DA44-40A9-AD03-0E3FB4E15457}"/>
                </c:ext>
              </c:extLst>
            </c:dLbl>
            <c:dLbl>
              <c:idx val="6"/>
              <c:layout>
                <c:manualLayout>
                  <c:x val="7.8895455342220498E-3"/>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DA44-40A9-AD03-0E3FB4E15457}"/>
                </c:ext>
              </c:extLst>
            </c:dLbl>
            <c:dLbl>
              <c:idx val="7"/>
              <c:layout>
                <c:manualLayout>
                  <c:x val="1.0519394045629432E-2"/>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DA44-40A9-AD03-0E3FB4E15457}"/>
                </c:ext>
              </c:extLst>
            </c:dLbl>
            <c:dLbl>
              <c:idx val="8"/>
              <c:layout>
                <c:manualLayout>
                  <c:x val="7.889545534222147E-3"/>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DA44-40A9-AD03-0E3FB4E15457}"/>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Hoja1!$D$19:$D$27</c:f>
              <c:strCache>
                <c:ptCount val="9"/>
                <c:pt idx="0">
                  <c:v>Mar - 2015</c:v>
                </c:pt>
                <c:pt idx="1">
                  <c:v>2016</c:v>
                </c:pt>
                <c:pt idx="2">
                  <c:v>2017</c:v>
                </c:pt>
                <c:pt idx="3">
                  <c:v>2018</c:v>
                </c:pt>
                <c:pt idx="4">
                  <c:v>2019</c:v>
                </c:pt>
                <c:pt idx="5">
                  <c:v>2020</c:v>
                </c:pt>
                <c:pt idx="6">
                  <c:v>2021</c:v>
                </c:pt>
                <c:pt idx="7">
                  <c:v>2022</c:v>
                </c:pt>
                <c:pt idx="8">
                  <c:v>Mar - 2023</c:v>
                </c:pt>
              </c:strCache>
            </c:strRef>
          </c:cat>
          <c:val>
            <c:numRef>
              <c:f>Hoja1!$F$19:$F$27</c:f>
              <c:numCache>
                <c:formatCode>_(* #,##0.00_);_(* \(#,##0.00\);_(* "-"??_);_(@_)</c:formatCode>
                <c:ptCount val="9"/>
                <c:pt idx="0">
                  <c:v>2.0659999999999998</c:v>
                </c:pt>
                <c:pt idx="1">
                  <c:v>2.3820000000000001</c:v>
                </c:pt>
                <c:pt idx="2">
                  <c:v>2.2799999999999998</c:v>
                </c:pt>
                <c:pt idx="3">
                  <c:v>2.2709999999999999</c:v>
                </c:pt>
                <c:pt idx="4">
                  <c:v>2.661</c:v>
                </c:pt>
                <c:pt idx="5">
                  <c:v>2.9910000000000001</c:v>
                </c:pt>
                <c:pt idx="6">
                  <c:v>3.47</c:v>
                </c:pt>
                <c:pt idx="7">
                  <c:v>2.99</c:v>
                </c:pt>
                <c:pt idx="8">
                  <c:v>2.5419999999999998</c:v>
                </c:pt>
              </c:numCache>
            </c:numRef>
          </c:val>
          <c:extLst>
            <c:ext xmlns:c16="http://schemas.microsoft.com/office/drawing/2014/chart" uri="{C3380CC4-5D6E-409C-BE32-E72D297353CC}">
              <c16:uniqueId val="{00000012-DA44-40A9-AD03-0E3FB4E15457}"/>
            </c:ext>
          </c:extLst>
        </c:ser>
        <c:ser>
          <c:idx val="2"/>
          <c:order val="2"/>
          <c:tx>
            <c:strRef>
              <c:f>Hoja1!$H$4</c:f>
              <c:strCache>
                <c:ptCount val="1"/>
                <c:pt idx="0">
                  <c:v>Tasa de desempleo</c:v>
                </c:pt>
              </c:strCache>
            </c:strRef>
          </c:tx>
          <c:spPr>
            <a:solidFill>
              <a:schemeClr val="accent4"/>
            </a:solidFill>
            <a:ln>
              <a:noFill/>
            </a:ln>
            <a:effectLst/>
            <a:sp3d/>
          </c:spPr>
          <c:invertIfNegative val="0"/>
          <c:dLbls>
            <c:dLbl>
              <c:idx val="0"/>
              <c:layout>
                <c:manualLayout>
                  <c:x val="-1.4897579143389268E-3"/>
                  <c:y val="-7.218043973233247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DA44-40A9-AD03-0E3FB4E15457}"/>
                </c:ext>
              </c:extLst>
            </c:dLbl>
            <c:dLbl>
              <c:idx val="1"/>
              <c:layout>
                <c:manualLayout>
                  <c:x val="1.3149242557036669E-3"/>
                  <c:y val="-6.962525141758772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DA44-40A9-AD03-0E3FB4E15457}"/>
                </c:ext>
              </c:extLst>
            </c:dLbl>
            <c:dLbl>
              <c:idx val="2"/>
              <c:layout>
                <c:manualLayout>
                  <c:x val="1.0519394045629528E-2"/>
                  <c:y val="-7.910034644328228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DA44-40A9-AD03-0E3FB4E15457}"/>
                </c:ext>
              </c:extLst>
            </c:dLbl>
            <c:dLbl>
              <c:idx val="3"/>
              <c:layout>
                <c:manualLayout>
                  <c:x val="1.314924255703691E-2"/>
                  <c:y val="-7.044152074027530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DA44-40A9-AD03-0E3FB4E15457}"/>
                </c:ext>
              </c:extLst>
            </c:dLbl>
            <c:dLbl>
              <c:idx val="4"/>
              <c:layout>
                <c:manualLayout>
                  <c:x val="7.889545534222147E-3"/>
                  <c:y val="-7.509040680473962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7-DA44-40A9-AD03-0E3FB4E15457}"/>
                </c:ext>
              </c:extLst>
            </c:dLbl>
            <c:dLbl>
              <c:idx val="5"/>
              <c:layout>
                <c:manualLayout>
                  <c:x val="5.2596970228147638E-3"/>
                  <c:y val="-7.079643198724552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8-DA44-40A9-AD03-0E3FB4E15457}"/>
                </c:ext>
              </c:extLst>
            </c:dLbl>
            <c:dLbl>
              <c:idx val="6"/>
              <c:layout>
                <c:manualLayout>
                  <c:x val="3.9447727671109763E-3"/>
                  <c:y val="-7.416769065330480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9-DA44-40A9-AD03-0E3FB4E15457}"/>
                </c:ext>
              </c:extLst>
            </c:dLbl>
            <c:dLbl>
              <c:idx val="7"/>
              <c:layout>
                <c:manualLayout>
                  <c:x val="3.9447727671109763E-3"/>
                  <c:y val="-5.731139732300828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A-DA44-40A9-AD03-0E3FB4E15457}"/>
                </c:ext>
              </c:extLst>
            </c:dLbl>
            <c:dLbl>
              <c:idx val="8"/>
              <c:layout>
                <c:manualLayout>
                  <c:x val="6.5746212785183587E-3"/>
                  <c:y val="-6.742517332118619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B-DA44-40A9-AD03-0E3FB4E15457}"/>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Hoja1!$D$19:$D$27</c:f>
              <c:strCache>
                <c:ptCount val="9"/>
                <c:pt idx="0">
                  <c:v>Mar - 2015</c:v>
                </c:pt>
                <c:pt idx="1">
                  <c:v>2016</c:v>
                </c:pt>
                <c:pt idx="2">
                  <c:v>2017</c:v>
                </c:pt>
                <c:pt idx="3">
                  <c:v>2018</c:v>
                </c:pt>
                <c:pt idx="4">
                  <c:v>2019</c:v>
                </c:pt>
                <c:pt idx="5">
                  <c:v>2020</c:v>
                </c:pt>
                <c:pt idx="6">
                  <c:v>2021</c:v>
                </c:pt>
                <c:pt idx="7">
                  <c:v>2022</c:v>
                </c:pt>
                <c:pt idx="8">
                  <c:v>Mar - 2023</c:v>
                </c:pt>
              </c:strCache>
            </c:strRef>
          </c:cat>
          <c:val>
            <c:numRef>
              <c:f>Hoja1!$H$19:$H$27</c:f>
              <c:numCache>
                <c:formatCode>0.0%</c:formatCode>
                <c:ptCount val="9"/>
                <c:pt idx="0">
                  <c:v>9.1234268050342238E-2</c:v>
                </c:pt>
                <c:pt idx="1">
                  <c:v>0.10463430705029651</c:v>
                </c:pt>
                <c:pt idx="2">
                  <c:v>9.9044309296264108E-2</c:v>
                </c:pt>
                <c:pt idx="3">
                  <c:v>9.769842976984297E-2</c:v>
                </c:pt>
                <c:pt idx="4">
                  <c:v>0.11181142064792637</c:v>
                </c:pt>
                <c:pt idx="5">
                  <c:v>0.13183761625600565</c:v>
                </c:pt>
                <c:pt idx="6">
                  <c:v>0.1472585299609574</c:v>
                </c:pt>
                <c:pt idx="7">
                  <c:v>0.12119983785974868</c:v>
                </c:pt>
                <c:pt idx="8">
                  <c:v>0.10033154404799495</c:v>
                </c:pt>
              </c:numCache>
            </c:numRef>
          </c:val>
          <c:extLst>
            <c:ext xmlns:c16="http://schemas.microsoft.com/office/drawing/2014/chart" uri="{C3380CC4-5D6E-409C-BE32-E72D297353CC}">
              <c16:uniqueId val="{0000001C-DA44-40A9-AD03-0E3FB4E15457}"/>
            </c:ext>
          </c:extLst>
        </c:ser>
        <c:dLbls>
          <c:showLegendKey val="0"/>
          <c:showVal val="0"/>
          <c:showCatName val="0"/>
          <c:showSerName val="0"/>
          <c:showPercent val="0"/>
          <c:showBubbleSize val="0"/>
        </c:dLbls>
        <c:gapWidth val="83"/>
        <c:shape val="cylinder"/>
        <c:axId val="320944080"/>
        <c:axId val="1904497968"/>
        <c:axId val="0"/>
      </c:bar3DChart>
      <c:catAx>
        <c:axId val="32094408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CO"/>
          </a:p>
        </c:txPr>
        <c:crossAx val="1904497968"/>
        <c:crosses val="autoZero"/>
        <c:auto val="1"/>
        <c:lblAlgn val="ctr"/>
        <c:lblOffset val="30"/>
        <c:noMultiLvlLbl val="0"/>
      </c:catAx>
      <c:valAx>
        <c:axId val="1904497968"/>
        <c:scaling>
          <c:orientation val="minMax"/>
        </c:scaling>
        <c:delete val="1"/>
        <c:axPos val="l"/>
        <c:numFmt formatCode="_(* #,##0.00_);_(* \(#,##0.00\);_(* &quot;-&quot;??_);_(@_)" sourceLinked="1"/>
        <c:majorTickMark val="none"/>
        <c:minorTickMark val="none"/>
        <c:tickLblPos val="nextTo"/>
        <c:crossAx val="320944080"/>
        <c:crosses val="autoZero"/>
        <c:crossBetween val="between"/>
      </c:valAx>
      <c:spPr>
        <a:noFill/>
        <a:ln>
          <a:noFill/>
        </a:ln>
        <a:effectLst/>
      </c:spPr>
    </c:plotArea>
    <c:legend>
      <c:legendPos val="b"/>
      <c:layout>
        <c:manualLayout>
          <c:xMode val="edge"/>
          <c:yMode val="edge"/>
          <c:x val="0.24094712503222418"/>
          <c:y val="0.94271270055228007"/>
          <c:w val="0.49452489353513868"/>
          <c:h val="5.6890388169908254E-2"/>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C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25346479879677"/>
          <c:y val="2.9106797729226669E-2"/>
          <c:w val="0.85605356205322158"/>
          <c:h val="0.93608459343602046"/>
        </c:manualLayout>
      </c:layout>
      <c:barChart>
        <c:barDir val="bar"/>
        <c:grouping val="clustered"/>
        <c:varyColors val="0"/>
        <c:ser>
          <c:idx val="0"/>
          <c:order val="0"/>
          <c:tx>
            <c:strRef>
              <c:f>Hoja2!$G$3</c:f>
              <c:strCache>
                <c:ptCount val="1"/>
                <c:pt idx="0">
                  <c:v> Beneficiarios </c:v>
                </c:pt>
              </c:strCache>
            </c:strRef>
          </c:tx>
          <c:spPr>
            <a:solidFill>
              <a:schemeClr val="accent1"/>
            </a:solidFill>
            <a:ln w="19050">
              <a:solidFill>
                <a:schemeClr val="lt1"/>
              </a:solidFill>
            </a:ln>
            <a:effectLst/>
            <a:scene3d>
              <a:camera prst="orthographicFront"/>
              <a:lightRig rig="threePt" dir="t"/>
            </a:scene3d>
            <a:sp3d>
              <a:bevelT w="88900"/>
              <a:bevelB w="114300"/>
              <a:contourClr>
                <a:srgbClr val="000000"/>
              </a:contourClr>
            </a:sp3d>
          </c:spPr>
          <c:invertIfNegative val="0"/>
          <c:dPt>
            <c:idx val="0"/>
            <c:invertIfNegative val="0"/>
            <c:bubble3D val="0"/>
            <c:spPr>
              <a:solidFill>
                <a:srgbClr val="9C587A"/>
              </a:solidFill>
              <a:ln w="19050">
                <a:solidFill>
                  <a:schemeClr val="lt1"/>
                </a:solidFill>
              </a:ln>
              <a:effectLst/>
              <a:scene3d>
                <a:camera prst="orthographicFront"/>
                <a:lightRig rig="threePt" dir="t"/>
              </a:scene3d>
              <a:sp3d contourW="25400">
                <a:bevelT w="88900"/>
                <a:bevelB w="114300"/>
                <a:contourClr>
                  <a:schemeClr val="lt1"/>
                </a:contourClr>
              </a:sp3d>
            </c:spPr>
            <c:extLst>
              <c:ext xmlns:c16="http://schemas.microsoft.com/office/drawing/2014/chart" uri="{C3380CC4-5D6E-409C-BE32-E72D297353CC}">
                <c16:uniqueId val="{00000001-F324-44F4-B096-B20CC47BBF34}"/>
              </c:ext>
            </c:extLst>
          </c:dPt>
          <c:dPt>
            <c:idx val="1"/>
            <c:invertIfNegative val="0"/>
            <c:bubble3D val="0"/>
            <c:spPr>
              <a:solidFill>
                <a:schemeClr val="accent4"/>
              </a:solidFill>
              <a:ln w="19050">
                <a:solidFill>
                  <a:schemeClr val="lt1"/>
                </a:solidFill>
              </a:ln>
              <a:effectLst/>
              <a:scene3d>
                <a:camera prst="orthographicFront"/>
                <a:lightRig rig="threePt" dir="t"/>
              </a:scene3d>
              <a:sp3d contourW="25400">
                <a:bevelT w="88900"/>
                <a:bevelB w="114300"/>
                <a:contourClr>
                  <a:schemeClr val="lt1"/>
                </a:contourClr>
              </a:sp3d>
            </c:spPr>
            <c:extLst>
              <c:ext xmlns:c16="http://schemas.microsoft.com/office/drawing/2014/chart" uri="{C3380CC4-5D6E-409C-BE32-E72D297353CC}">
                <c16:uniqueId val="{00000003-F324-44F4-B096-B20CC47BBF34}"/>
              </c:ext>
            </c:extLst>
          </c:dPt>
          <c:dPt>
            <c:idx val="2"/>
            <c:invertIfNegative val="0"/>
            <c:bubble3D val="0"/>
            <c:spPr>
              <a:solidFill>
                <a:schemeClr val="bg1">
                  <a:lumMod val="65000"/>
                </a:schemeClr>
              </a:solidFill>
              <a:ln w="19050">
                <a:solidFill>
                  <a:schemeClr val="lt1"/>
                </a:solidFill>
              </a:ln>
              <a:effectLst/>
              <a:scene3d>
                <a:camera prst="orthographicFront"/>
                <a:lightRig rig="threePt" dir="t"/>
              </a:scene3d>
              <a:sp3d contourW="25400">
                <a:bevelT w="88900"/>
                <a:bevelB w="114300"/>
                <a:contourClr>
                  <a:schemeClr val="lt1"/>
                </a:contourClr>
              </a:sp3d>
            </c:spPr>
            <c:extLst>
              <c:ext xmlns:c16="http://schemas.microsoft.com/office/drawing/2014/chart" uri="{C3380CC4-5D6E-409C-BE32-E72D297353CC}">
                <c16:uniqueId val="{00000005-F324-44F4-B096-B20CC47BBF34}"/>
              </c:ext>
            </c:extLst>
          </c:dPt>
          <c:dPt>
            <c:idx val="3"/>
            <c:invertIfNegative val="0"/>
            <c:bubble3D val="0"/>
            <c:spPr>
              <a:solidFill>
                <a:schemeClr val="accent5"/>
              </a:solidFill>
              <a:ln w="19050">
                <a:solidFill>
                  <a:schemeClr val="lt1"/>
                </a:solidFill>
              </a:ln>
              <a:effectLst/>
              <a:scene3d>
                <a:camera prst="orthographicFront"/>
                <a:lightRig rig="threePt" dir="t"/>
              </a:scene3d>
              <a:sp3d contourW="25400">
                <a:bevelT w="88900"/>
                <a:bevelB w="114300"/>
                <a:contourClr>
                  <a:schemeClr val="lt1"/>
                </a:contourClr>
              </a:sp3d>
            </c:spPr>
            <c:extLst>
              <c:ext xmlns:c16="http://schemas.microsoft.com/office/drawing/2014/chart" uri="{C3380CC4-5D6E-409C-BE32-E72D297353CC}">
                <c16:uniqueId val="{00000007-F324-44F4-B096-B20CC47BBF34}"/>
              </c:ext>
            </c:extLst>
          </c:dPt>
          <c:dPt>
            <c:idx val="4"/>
            <c:invertIfNegative val="0"/>
            <c:bubble3D val="0"/>
            <c:spPr>
              <a:solidFill>
                <a:schemeClr val="accent6"/>
              </a:solidFill>
              <a:ln w="19050">
                <a:solidFill>
                  <a:schemeClr val="lt1"/>
                </a:solidFill>
              </a:ln>
              <a:effectLst/>
              <a:scene3d>
                <a:camera prst="orthographicFront"/>
                <a:lightRig rig="threePt" dir="t"/>
              </a:scene3d>
              <a:sp3d contourW="25400">
                <a:bevelT w="88900"/>
                <a:bevelB w="114300"/>
                <a:contourClr>
                  <a:schemeClr val="lt1"/>
                </a:contourClr>
              </a:sp3d>
            </c:spPr>
            <c:extLst>
              <c:ext xmlns:c16="http://schemas.microsoft.com/office/drawing/2014/chart" uri="{C3380CC4-5D6E-409C-BE32-E72D297353CC}">
                <c16:uniqueId val="{00000009-F324-44F4-B096-B20CC47BBF34}"/>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Hoja2!$F$5:$F$9</c:f>
              <c:strCache>
                <c:ptCount val="5"/>
                <c:pt idx="0">
                  <c:v>Micro</c:v>
                </c:pt>
                <c:pt idx="1">
                  <c:v>Pequeña</c:v>
                </c:pt>
                <c:pt idx="2">
                  <c:v>Mediana</c:v>
                </c:pt>
                <c:pt idx="3">
                  <c:v>Grande</c:v>
                </c:pt>
                <c:pt idx="4">
                  <c:v>Muy grande</c:v>
                </c:pt>
              </c:strCache>
            </c:strRef>
          </c:cat>
          <c:val>
            <c:numRef>
              <c:f>Hoja2!$G$5:$G$9</c:f>
              <c:numCache>
                <c:formatCode>_-* #,##0_-;\-* #,##0_-;_-* "-"??_-;_-@_-</c:formatCode>
                <c:ptCount val="5"/>
                <c:pt idx="0">
                  <c:v>11562</c:v>
                </c:pt>
                <c:pt idx="1">
                  <c:v>7290</c:v>
                </c:pt>
                <c:pt idx="2">
                  <c:v>2519</c:v>
                </c:pt>
                <c:pt idx="3">
                  <c:v>768</c:v>
                </c:pt>
                <c:pt idx="4">
                  <c:v>647</c:v>
                </c:pt>
              </c:numCache>
            </c:numRef>
          </c:val>
          <c:extLst>
            <c:ext xmlns:c16="http://schemas.microsoft.com/office/drawing/2014/chart" uri="{C3380CC4-5D6E-409C-BE32-E72D297353CC}">
              <c16:uniqueId val="{0000000A-F324-44F4-B096-B20CC47BBF34}"/>
            </c:ext>
          </c:extLst>
        </c:ser>
        <c:dLbls>
          <c:showLegendKey val="0"/>
          <c:showVal val="0"/>
          <c:showCatName val="0"/>
          <c:showSerName val="0"/>
          <c:showPercent val="0"/>
          <c:showBubbleSize val="0"/>
        </c:dLbls>
        <c:gapWidth val="54"/>
        <c:axId val="928535616"/>
        <c:axId val="880161408"/>
      </c:barChart>
      <c:valAx>
        <c:axId val="880161408"/>
        <c:scaling>
          <c:orientation val="minMax"/>
        </c:scaling>
        <c:delete val="1"/>
        <c:axPos val="b"/>
        <c:numFmt formatCode="_-* #,##0_-;\-* #,##0_-;_-* &quot;-&quot;??_-;_-@_-" sourceLinked="1"/>
        <c:majorTickMark val="out"/>
        <c:minorTickMark val="none"/>
        <c:tickLblPos val="nextTo"/>
        <c:crossAx val="928535616"/>
        <c:crosses val="autoZero"/>
        <c:crossBetween val="between"/>
      </c:valAx>
      <c:catAx>
        <c:axId val="92853561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880161408"/>
        <c:crosses val="autoZero"/>
        <c:auto val="1"/>
        <c:lblAlgn val="ctr"/>
        <c:lblOffset val="100"/>
        <c:noMultiLvlLbl val="0"/>
      </c:cat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4127398374410926E-2"/>
          <c:y val="4.4200462181383286E-2"/>
          <c:w val="0.9373042577203865"/>
          <c:h val="0.78830731309255975"/>
        </c:manualLayout>
      </c:layout>
      <c:pie3DChart>
        <c:varyColors val="1"/>
        <c:ser>
          <c:idx val="0"/>
          <c:order val="0"/>
          <c:spPr>
            <a:scene3d>
              <a:camera prst="orthographicFront"/>
              <a:lightRig rig="threePt" dir="t"/>
            </a:scene3d>
            <a:sp3d prstMaterial="metal">
              <a:bevelT w="184150"/>
              <a:contourClr>
                <a:srgbClr val="000000"/>
              </a:contourClr>
            </a:sp3d>
          </c:spPr>
          <c:dPt>
            <c:idx val="0"/>
            <c:bubble3D val="0"/>
            <c:spPr>
              <a:solidFill>
                <a:srgbClr val="B86490"/>
              </a:solidFill>
              <a:ln w="25400">
                <a:solidFill>
                  <a:schemeClr val="lt1"/>
                </a:solidFill>
              </a:ln>
              <a:effectLst/>
              <a:scene3d>
                <a:camera prst="orthographicFront"/>
                <a:lightRig rig="threePt" dir="t"/>
              </a:scene3d>
              <a:sp3d contourW="25400" prstMaterial="metal">
                <a:bevelT w="184150"/>
                <a:contourClr>
                  <a:schemeClr val="lt1"/>
                </a:contourClr>
              </a:sp3d>
            </c:spPr>
            <c:extLst>
              <c:ext xmlns:c16="http://schemas.microsoft.com/office/drawing/2014/chart" uri="{C3380CC4-5D6E-409C-BE32-E72D297353CC}">
                <c16:uniqueId val="{00000001-48A6-4405-98AB-5A4627423615}"/>
              </c:ext>
            </c:extLst>
          </c:dPt>
          <c:dPt>
            <c:idx val="1"/>
            <c:bubble3D val="0"/>
            <c:spPr>
              <a:solidFill>
                <a:schemeClr val="accent5"/>
              </a:solidFill>
              <a:ln w="25400">
                <a:solidFill>
                  <a:schemeClr val="lt1"/>
                </a:solidFill>
              </a:ln>
              <a:effectLst/>
              <a:scene3d>
                <a:camera prst="orthographicFront"/>
                <a:lightRig rig="threePt" dir="t"/>
              </a:scene3d>
              <a:sp3d contourW="25400" prstMaterial="metal">
                <a:bevelT w="184150"/>
                <a:contourClr>
                  <a:schemeClr val="lt1"/>
                </a:contourClr>
              </a:sp3d>
            </c:spPr>
            <c:extLst>
              <c:ext xmlns:c16="http://schemas.microsoft.com/office/drawing/2014/chart" uri="{C3380CC4-5D6E-409C-BE32-E72D297353CC}">
                <c16:uniqueId val="{00000003-48A6-4405-98AB-5A4627423615}"/>
              </c:ext>
            </c:extLst>
          </c:dPt>
          <c:dPt>
            <c:idx val="2"/>
            <c:bubble3D val="0"/>
            <c:spPr>
              <a:solidFill>
                <a:schemeClr val="accent6"/>
              </a:solidFill>
              <a:ln w="25400">
                <a:solidFill>
                  <a:schemeClr val="lt1"/>
                </a:solidFill>
              </a:ln>
              <a:effectLst/>
              <a:scene3d>
                <a:camera prst="orthographicFront"/>
                <a:lightRig rig="threePt" dir="t"/>
              </a:scene3d>
              <a:sp3d contourW="25400" prstMaterial="metal">
                <a:bevelT w="184150"/>
                <a:contourClr>
                  <a:schemeClr val="lt1"/>
                </a:contourClr>
              </a:sp3d>
            </c:spPr>
            <c:extLst>
              <c:ext xmlns:c16="http://schemas.microsoft.com/office/drawing/2014/chart" uri="{C3380CC4-5D6E-409C-BE32-E72D297353CC}">
                <c16:uniqueId val="{00000005-48A6-4405-98AB-5A4627423615}"/>
              </c:ext>
            </c:extLst>
          </c:dPt>
          <c:dPt>
            <c:idx val="3"/>
            <c:bubble3D val="0"/>
            <c:spPr>
              <a:solidFill>
                <a:schemeClr val="accent4"/>
              </a:solidFill>
              <a:ln w="25400">
                <a:solidFill>
                  <a:schemeClr val="lt1"/>
                </a:solidFill>
              </a:ln>
              <a:effectLst/>
              <a:scene3d>
                <a:camera prst="orthographicFront"/>
                <a:lightRig rig="threePt" dir="t"/>
              </a:scene3d>
              <a:sp3d contourW="25400" prstMaterial="metal">
                <a:bevelT w="184150"/>
                <a:contourClr>
                  <a:schemeClr val="lt1"/>
                </a:contourClr>
              </a:sp3d>
            </c:spPr>
            <c:extLst>
              <c:ext xmlns:c16="http://schemas.microsoft.com/office/drawing/2014/chart" uri="{C3380CC4-5D6E-409C-BE32-E72D297353CC}">
                <c16:uniqueId val="{00000007-48A6-4405-98AB-5A4627423615}"/>
              </c:ext>
            </c:extLst>
          </c:dPt>
          <c:dLbls>
            <c:dLbl>
              <c:idx val="0"/>
              <c:layout>
                <c:manualLayout>
                  <c:x val="-5.5733159146614128E-2"/>
                  <c:y val="-0.3158242903258951"/>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48A6-4405-98AB-5A4627423615}"/>
                </c:ext>
              </c:extLst>
            </c:dLbl>
            <c:dLbl>
              <c:idx val="3"/>
              <c:layout>
                <c:manualLayout>
                  <c:x val="2.1348197463359812E-2"/>
                  <c:y val="2.5891267546289958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48A6-4405-98AB-5A4627423615}"/>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Hoja4!$C$4:$C$7</c:f>
              <c:strCache>
                <c:ptCount val="4"/>
                <c:pt idx="0">
                  <c:v>Diurno - diurno</c:v>
                </c:pt>
                <c:pt idx="1">
                  <c:v>Diurno - nocturno</c:v>
                </c:pt>
                <c:pt idx="2">
                  <c:v>Nocturno - diurno</c:v>
                </c:pt>
                <c:pt idx="3">
                  <c:v>Nocturno - nocturno</c:v>
                </c:pt>
              </c:strCache>
            </c:strRef>
          </c:cat>
          <c:val>
            <c:numRef>
              <c:f>Hoja4!$D$4:$D$7</c:f>
              <c:numCache>
                <c:formatCode>0%</c:formatCode>
                <c:ptCount val="4"/>
                <c:pt idx="0">
                  <c:v>0.89</c:v>
                </c:pt>
                <c:pt idx="1">
                  <c:v>0.06</c:v>
                </c:pt>
                <c:pt idx="2">
                  <c:v>0.04</c:v>
                </c:pt>
                <c:pt idx="3">
                  <c:v>0.01</c:v>
                </c:pt>
              </c:numCache>
            </c:numRef>
          </c:val>
          <c:extLst>
            <c:ext xmlns:c16="http://schemas.microsoft.com/office/drawing/2014/chart" uri="{C3380CC4-5D6E-409C-BE32-E72D297353CC}">
              <c16:uniqueId val="{00000008-48A6-4405-98AB-5A4627423615}"/>
            </c:ext>
          </c:extLst>
        </c:ser>
        <c:dLbls>
          <c:showLegendKey val="0"/>
          <c:showVal val="0"/>
          <c:showCatName val="0"/>
          <c:showSerName val="0"/>
          <c:showPercent val="0"/>
          <c:showBubbleSize val="0"/>
          <c:showLeaderLines val="1"/>
        </c:dLbls>
      </c:pie3D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C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475760-E50F-7B46-ACF3-8A1655B9C176}" type="datetimeFigureOut">
              <a:rPr lang="es-CO" smtClean="0"/>
              <a:t>7/05/2023</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C0044D-6C97-EB4B-96E8-80B4A37D7401}" type="slidenum">
              <a:rPr lang="es-CO" smtClean="0"/>
              <a:t>‹Nº›</a:t>
            </a:fld>
            <a:endParaRPr lang="es-CO"/>
          </a:p>
        </p:txBody>
      </p:sp>
    </p:spTree>
    <p:extLst>
      <p:ext uri="{BB962C8B-B14F-4D97-AF65-F5344CB8AC3E}">
        <p14:creationId xmlns:p14="http://schemas.microsoft.com/office/powerpoint/2010/main" val="3178297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DBB1EE-50AF-4F73-ABC5-D6F9E8A907D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144C8B9C-A10C-43D4-8FFC-132FEDAE28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C49FC94B-AC6D-42F8-807B-C9232F035206}"/>
              </a:ext>
            </a:extLst>
          </p:cNvPr>
          <p:cNvSpPr>
            <a:spLocks noGrp="1"/>
          </p:cNvSpPr>
          <p:nvPr>
            <p:ph type="dt" sz="half" idx="10"/>
          </p:nvPr>
        </p:nvSpPr>
        <p:spPr/>
        <p:txBody>
          <a:bodyPr/>
          <a:lstStyle/>
          <a:p>
            <a:fld id="{D91B805F-FF0F-4BAA-A3A3-E4F945D687F8}" type="datetimeFigureOut">
              <a:rPr lang="en-US" smtClean="0"/>
              <a:t>5/7/2023</a:t>
            </a:fld>
            <a:endParaRPr lang="en-US" dirty="0"/>
          </a:p>
        </p:txBody>
      </p:sp>
      <p:sp>
        <p:nvSpPr>
          <p:cNvPr id="5" name="Marcador de pie de página 4">
            <a:extLst>
              <a:ext uri="{FF2B5EF4-FFF2-40B4-BE49-F238E27FC236}">
                <a16:creationId xmlns:a16="http://schemas.microsoft.com/office/drawing/2014/main" id="{C4A03CCA-70A2-4DDD-8E05-51DE8A472479}"/>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58439BFB-75C1-47CC-8B90-75F37D8AEE44}"/>
              </a:ext>
            </a:extLst>
          </p:cNvPr>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3284272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E00B7C-C0BA-4EB9-85B3-83553A4FDCCA}"/>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A15505BE-756A-4EF5-B8F5-363AF7BE73E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197C4C5A-AC6F-439E-969A-B81E3346F490}"/>
              </a:ext>
            </a:extLst>
          </p:cNvPr>
          <p:cNvSpPr>
            <a:spLocks noGrp="1"/>
          </p:cNvSpPr>
          <p:nvPr>
            <p:ph type="dt" sz="half" idx="10"/>
          </p:nvPr>
        </p:nvSpPr>
        <p:spPr/>
        <p:txBody>
          <a:bodyPr/>
          <a:lstStyle/>
          <a:p>
            <a:fld id="{780B5C51-60B3-48EF-AA78-DB950F30DBA2}" type="datetimeFigureOut">
              <a:rPr lang="en-US" smtClean="0"/>
              <a:t>5/7/2023</a:t>
            </a:fld>
            <a:endParaRPr lang="en-US" dirty="0"/>
          </a:p>
        </p:txBody>
      </p:sp>
      <p:sp>
        <p:nvSpPr>
          <p:cNvPr id="5" name="Marcador de pie de página 4">
            <a:extLst>
              <a:ext uri="{FF2B5EF4-FFF2-40B4-BE49-F238E27FC236}">
                <a16:creationId xmlns:a16="http://schemas.microsoft.com/office/drawing/2014/main" id="{C811D57E-51DC-41D2-924D-E37D1081812B}"/>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10DD8F59-3166-4C8D-8AEA-776BB15792C5}"/>
              </a:ext>
            </a:extLst>
          </p:cNvPr>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3401793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01B9556-A8DC-4E0B-A7A1-2481EAD41D2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C243C412-F255-431F-8F56-288E9F97909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CA5DAFF1-A235-4CDA-9477-B44460A8CC26}"/>
              </a:ext>
            </a:extLst>
          </p:cNvPr>
          <p:cNvSpPr>
            <a:spLocks noGrp="1"/>
          </p:cNvSpPr>
          <p:nvPr>
            <p:ph type="dt" sz="half" idx="10"/>
          </p:nvPr>
        </p:nvSpPr>
        <p:spPr/>
        <p:txBody>
          <a:bodyPr/>
          <a:lstStyle/>
          <a:p>
            <a:fld id="{C35D676B-6E73-4E3B-A9B3-4966DB9B52A5}" type="datetimeFigureOut">
              <a:rPr lang="en-US" smtClean="0"/>
              <a:t>5/7/2023</a:t>
            </a:fld>
            <a:endParaRPr lang="en-US" dirty="0"/>
          </a:p>
        </p:txBody>
      </p:sp>
      <p:sp>
        <p:nvSpPr>
          <p:cNvPr id="5" name="Marcador de pie de página 4">
            <a:extLst>
              <a:ext uri="{FF2B5EF4-FFF2-40B4-BE49-F238E27FC236}">
                <a16:creationId xmlns:a16="http://schemas.microsoft.com/office/drawing/2014/main" id="{08F8AFDD-8C64-4532-A748-7323876333C2}"/>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AB4C6E16-0BF8-41C8-AE6C-CB017DCB6CD0}"/>
              </a:ext>
            </a:extLst>
          </p:cNvPr>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4082914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8555DD-2891-47EF-891A-9A09D98BE61A}"/>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7039B8E4-3E48-460D-8D6E-2AAF695B0F9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9AAE804-888B-4A01-B3F0-9B0F15DB2340}"/>
              </a:ext>
            </a:extLst>
          </p:cNvPr>
          <p:cNvSpPr>
            <a:spLocks noGrp="1"/>
          </p:cNvSpPr>
          <p:nvPr>
            <p:ph type="dt" sz="half" idx="10"/>
          </p:nvPr>
        </p:nvSpPr>
        <p:spPr/>
        <p:txBody>
          <a:bodyPr/>
          <a:lstStyle/>
          <a:p>
            <a:fld id="{2261F3A6-CC5D-4649-8527-DB0C21FDDFD9}" type="datetimeFigureOut">
              <a:rPr lang="en-US" smtClean="0"/>
              <a:t>5/7/2023</a:t>
            </a:fld>
            <a:endParaRPr lang="en-US" dirty="0"/>
          </a:p>
        </p:txBody>
      </p:sp>
      <p:sp>
        <p:nvSpPr>
          <p:cNvPr id="5" name="Marcador de pie de página 4">
            <a:extLst>
              <a:ext uri="{FF2B5EF4-FFF2-40B4-BE49-F238E27FC236}">
                <a16:creationId xmlns:a16="http://schemas.microsoft.com/office/drawing/2014/main" id="{CE26468F-DB99-4307-8D95-CC6CA4C430ED}"/>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3A6BF200-8D5A-48BB-912C-440783614CBE}"/>
              </a:ext>
            </a:extLst>
          </p:cNvPr>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3984818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AD1009-FE2D-4E21-AB6F-AA21DFD16C2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302129F6-6C56-416A-9F78-FAC69023B9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EC0EC30-CD67-45FC-B5D4-7A82C5AE532F}"/>
              </a:ext>
            </a:extLst>
          </p:cNvPr>
          <p:cNvSpPr>
            <a:spLocks noGrp="1"/>
          </p:cNvSpPr>
          <p:nvPr>
            <p:ph type="dt" sz="half" idx="10"/>
          </p:nvPr>
        </p:nvSpPr>
        <p:spPr/>
        <p:txBody>
          <a:bodyPr/>
          <a:lstStyle/>
          <a:p>
            <a:fld id="{5B6F927C-B73E-4F9D-ADFE-F6E23BD7CEE8}" type="datetimeFigureOut">
              <a:rPr lang="en-US" smtClean="0"/>
              <a:t>5/7/2023</a:t>
            </a:fld>
            <a:endParaRPr lang="en-US" dirty="0"/>
          </a:p>
        </p:txBody>
      </p:sp>
      <p:sp>
        <p:nvSpPr>
          <p:cNvPr id="5" name="Marcador de pie de página 4">
            <a:extLst>
              <a:ext uri="{FF2B5EF4-FFF2-40B4-BE49-F238E27FC236}">
                <a16:creationId xmlns:a16="http://schemas.microsoft.com/office/drawing/2014/main" id="{47857FF6-2182-4523-9357-08BD6DF517F8}"/>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1E77E1E0-F1C2-4ACE-A97B-4B00CD8600A6}"/>
              </a:ext>
            </a:extLst>
          </p:cNvPr>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1232891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4D29DF-5C8D-4489-A318-5E1197B7123F}"/>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C0ABD1F5-E076-4755-A634-BB8C5CABD2B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CF3E4242-26EC-4879-89D7-1EE65BD6E47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DF74D15D-6442-473A-BEBC-F50166749FFE}"/>
              </a:ext>
            </a:extLst>
          </p:cNvPr>
          <p:cNvSpPr>
            <a:spLocks noGrp="1"/>
          </p:cNvSpPr>
          <p:nvPr>
            <p:ph type="dt" sz="half" idx="10"/>
          </p:nvPr>
        </p:nvSpPr>
        <p:spPr/>
        <p:txBody>
          <a:bodyPr/>
          <a:lstStyle/>
          <a:p>
            <a:fld id="{65B1FFFF-984A-4EE5-9BF2-EC9310C878F1}" type="datetimeFigureOut">
              <a:rPr lang="en-US" smtClean="0"/>
              <a:t>5/7/2023</a:t>
            </a:fld>
            <a:endParaRPr lang="en-US" dirty="0"/>
          </a:p>
        </p:txBody>
      </p:sp>
      <p:sp>
        <p:nvSpPr>
          <p:cNvPr id="6" name="Marcador de pie de página 5">
            <a:extLst>
              <a:ext uri="{FF2B5EF4-FFF2-40B4-BE49-F238E27FC236}">
                <a16:creationId xmlns:a16="http://schemas.microsoft.com/office/drawing/2014/main" id="{3482D639-55B8-4923-9B34-98448C9F3A6C}"/>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id="{7E8EAF20-B445-4CCE-926E-A7E3DF1DD7B0}"/>
              </a:ext>
            </a:extLst>
          </p:cNvPr>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396368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F59D6F-EFD2-40C0-BCB3-051F3E9DD97D}"/>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244E756A-0766-42F3-84C9-62A3419608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273F4FF-7F0E-45D0-9FF2-23DB5BB330C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5FE6739A-4EB8-4893-8718-A36639E300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C2E005F-007E-4EDE-AAFC-4D840493983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083DE9C8-2406-479F-B694-5289A7285F4D}"/>
              </a:ext>
            </a:extLst>
          </p:cNvPr>
          <p:cNvSpPr>
            <a:spLocks noGrp="1"/>
          </p:cNvSpPr>
          <p:nvPr>
            <p:ph type="dt" sz="half" idx="10"/>
          </p:nvPr>
        </p:nvSpPr>
        <p:spPr/>
        <p:txBody>
          <a:bodyPr/>
          <a:lstStyle/>
          <a:p>
            <a:fld id="{703271C1-B42E-4A60-A25F-0185B888604B}" type="datetimeFigureOut">
              <a:rPr lang="en-US" smtClean="0"/>
              <a:t>5/7/2023</a:t>
            </a:fld>
            <a:endParaRPr lang="en-US" dirty="0"/>
          </a:p>
        </p:txBody>
      </p:sp>
      <p:sp>
        <p:nvSpPr>
          <p:cNvPr id="8" name="Marcador de pie de página 7">
            <a:extLst>
              <a:ext uri="{FF2B5EF4-FFF2-40B4-BE49-F238E27FC236}">
                <a16:creationId xmlns:a16="http://schemas.microsoft.com/office/drawing/2014/main" id="{08E09554-3B53-42E8-9062-E5E0AEE4F031}"/>
              </a:ext>
            </a:extLst>
          </p:cNvPr>
          <p:cNvSpPr>
            <a:spLocks noGrp="1"/>
          </p:cNvSpPr>
          <p:nvPr>
            <p:ph type="ftr" sz="quarter" idx="11"/>
          </p:nvPr>
        </p:nvSpPr>
        <p:spPr/>
        <p:txBody>
          <a:bodyPr/>
          <a:lstStyle/>
          <a:p>
            <a:endParaRPr lang="en-US" dirty="0"/>
          </a:p>
        </p:txBody>
      </p:sp>
      <p:sp>
        <p:nvSpPr>
          <p:cNvPr id="9" name="Marcador de número de diapositiva 8">
            <a:extLst>
              <a:ext uri="{FF2B5EF4-FFF2-40B4-BE49-F238E27FC236}">
                <a16:creationId xmlns:a16="http://schemas.microsoft.com/office/drawing/2014/main" id="{01781313-9F21-4672-B2EE-6B7FF00C4D89}"/>
              </a:ext>
            </a:extLst>
          </p:cNvPr>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2560309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955062-C28C-4319-87DA-D882DBC34B3E}"/>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AC816449-1B95-487D-9E42-20B983D70301}"/>
              </a:ext>
            </a:extLst>
          </p:cNvPr>
          <p:cNvSpPr>
            <a:spLocks noGrp="1"/>
          </p:cNvSpPr>
          <p:nvPr>
            <p:ph type="dt" sz="half" idx="10"/>
          </p:nvPr>
        </p:nvSpPr>
        <p:spPr/>
        <p:txBody>
          <a:bodyPr/>
          <a:lstStyle/>
          <a:p>
            <a:fld id="{80416292-3725-4763-8973-4C59F0403D99}" type="datetimeFigureOut">
              <a:rPr lang="en-US" smtClean="0"/>
              <a:t>5/7/2023</a:t>
            </a:fld>
            <a:endParaRPr lang="en-US" dirty="0"/>
          </a:p>
        </p:txBody>
      </p:sp>
      <p:sp>
        <p:nvSpPr>
          <p:cNvPr id="4" name="Marcador de pie de página 3">
            <a:extLst>
              <a:ext uri="{FF2B5EF4-FFF2-40B4-BE49-F238E27FC236}">
                <a16:creationId xmlns:a16="http://schemas.microsoft.com/office/drawing/2014/main" id="{A15B29DC-7DE2-490E-BBA1-4599E74AFDD3}"/>
              </a:ext>
            </a:extLst>
          </p:cNvPr>
          <p:cNvSpPr>
            <a:spLocks noGrp="1"/>
          </p:cNvSpPr>
          <p:nvPr>
            <p:ph type="ftr" sz="quarter" idx="11"/>
          </p:nvPr>
        </p:nvSpPr>
        <p:spPr/>
        <p:txBody>
          <a:bodyPr/>
          <a:lstStyle/>
          <a:p>
            <a:endParaRPr lang="en-US" dirty="0"/>
          </a:p>
        </p:txBody>
      </p:sp>
      <p:sp>
        <p:nvSpPr>
          <p:cNvPr id="5" name="Marcador de número de diapositiva 4">
            <a:extLst>
              <a:ext uri="{FF2B5EF4-FFF2-40B4-BE49-F238E27FC236}">
                <a16:creationId xmlns:a16="http://schemas.microsoft.com/office/drawing/2014/main" id="{38BA5E86-66BC-44DA-A52A-B873F6E23D2E}"/>
              </a:ext>
            </a:extLst>
          </p:cNvPr>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2518786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7D4F06E-3446-41E7-A254-03CB4547A0B0}"/>
              </a:ext>
            </a:extLst>
          </p:cNvPr>
          <p:cNvSpPr>
            <a:spLocks noGrp="1"/>
          </p:cNvSpPr>
          <p:nvPr>
            <p:ph type="dt" sz="half" idx="10"/>
          </p:nvPr>
        </p:nvSpPr>
        <p:spPr/>
        <p:txBody>
          <a:bodyPr/>
          <a:lstStyle/>
          <a:p>
            <a:fld id="{386996D1-8909-469F-911A-4C12C68BF5D9}" type="datetimeFigureOut">
              <a:rPr lang="en-US" smtClean="0"/>
              <a:t>5/7/2023</a:t>
            </a:fld>
            <a:endParaRPr lang="en-US" dirty="0"/>
          </a:p>
        </p:txBody>
      </p:sp>
      <p:sp>
        <p:nvSpPr>
          <p:cNvPr id="3" name="Marcador de pie de página 2">
            <a:extLst>
              <a:ext uri="{FF2B5EF4-FFF2-40B4-BE49-F238E27FC236}">
                <a16:creationId xmlns:a16="http://schemas.microsoft.com/office/drawing/2014/main" id="{C364DA5C-80B2-4BED-A42B-CF12B278C3CD}"/>
              </a:ext>
            </a:extLst>
          </p:cNvPr>
          <p:cNvSpPr>
            <a:spLocks noGrp="1"/>
          </p:cNvSpPr>
          <p:nvPr>
            <p:ph type="ftr" sz="quarter" idx="11"/>
          </p:nvPr>
        </p:nvSpPr>
        <p:spPr/>
        <p:txBody>
          <a:bodyPr/>
          <a:lstStyle/>
          <a:p>
            <a:endParaRPr lang="en-US" dirty="0"/>
          </a:p>
        </p:txBody>
      </p:sp>
      <p:sp>
        <p:nvSpPr>
          <p:cNvPr id="4" name="Marcador de número de diapositiva 3">
            <a:extLst>
              <a:ext uri="{FF2B5EF4-FFF2-40B4-BE49-F238E27FC236}">
                <a16:creationId xmlns:a16="http://schemas.microsoft.com/office/drawing/2014/main" id="{9FF97526-BF9D-4595-8243-88AA3080C08D}"/>
              </a:ext>
            </a:extLst>
          </p:cNvPr>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123573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922BB6-CA45-46E9-AC45-6AC7F9A4859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3B8354DB-3838-41D7-8D8E-A2AAB4B1F0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CC36A8B3-4F01-44B3-B0CF-89F7214DD8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8F23E2E-A0D6-4F8B-9CFA-64A698DB345C}"/>
              </a:ext>
            </a:extLst>
          </p:cNvPr>
          <p:cNvSpPr>
            <a:spLocks noGrp="1"/>
          </p:cNvSpPr>
          <p:nvPr>
            <p:ph type="dt" sz="half" idx="10"/>
          </p:nvPr>
        </p:nvSpPr>
        <p:spPr/>
        <p:txBody>
          <a:bodyPr/>
          <a:lstStyle/>
          <a:p>
            <a:fld id="{E16A73BC-5D11-4675-B334-102E1E8C9B50}" type="datetimeFigureOut">
              <a:rPr lang="en-US" smtClean="0"/>
              <a:t>5/7/2023</a:t>
            </a:fld>
            <a:endParaRPr lang="en-US" dirty="0"/>
          </a:p>
        </p:txBody>
      </p:sp>
      <p:sp>
        <p:nvSpPr>
          <p:cNvPr id="6" name="Marcador de pie de página 5">
            <a:extLst>
              <a:ext uri="{FF2B5EF4-FFF2-40B4-BE49-F238E27FC236}">
                <a16:creationId xmlns:a16="http://schemas.microsoft.com/office/drawing/2014/main" id="{F547CCE5-5A06-4AEA-917C-B6A606743F79}"/>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id="{DB3A5311-D1AA-4500-B4B9-D99378886A91}"/>
              </a:ext>
            </a:extLst>
          </p:cNvPr>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4065418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8FBB79-D30C-48EF-92F7-75013C0420D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D7AB116A-9379-4A0E-9335-35CEA53C5E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EAD41A1D-D01A-4413-8C27-105DF3AE77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D33425C-D210-40FC-8C24-C4E82107E94D}"/>
              </a:ext>
            </a:extLst>
          </p:cNvPr>
          <p:cNvSpPr>
            <a:spLocks noGrp="1"/>
          </p:cNvSpPr>
          <p:nvPr>
            <p:ph type="dt" sz="half" idx="10"/>
          </p:nvPr>
        </p:nvSpPr>
        <p:spPr/>
        <p:txBody>
          <a:bodyPr/>
          <a:lstStyle/>
          <a:p>
            <a:fld id="{27B8E45F-652B-4E89-8925-000B0AB8FD98}" type="datetimeFigureOut">
              <a:rPr lang="en-US" smtClean="0"/>
              <a:t>5/7/2023</a:t>
            </a:fld>
            <a:endParaRPr lang="en-US" dirty="0"/>
          </a:p>
        </p:txBody>
      </p:sp>
      <p:sp>
        <p:nvSpPr>
          <p:cNvPr id="6" name="Marcador de pie de página 5">
            <a:extLst>
              <a:ext uri="{FF2B5EF4-FFF2-40B4-BE49-F238E27FC236}">
                <a16:creationId xmlns:a16="http://schemas.microsoft.com/office/drawing/2014/main" id="{7200B6FC-D559-4573-98D3-16A8373DFD5F}"/>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id="{59D70A32-F25E-4370-9DDA-F031CE346C9D}"/>
              </a:ext>
            </a:extLst>
          </p:cNvPr>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1952669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C97E7FF-C791-4A4A-B11A-715B527FAB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9A13DBD3-30D0-4D2E-BDEC-BAB9C2B9E2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C3789D2-81E7-4AE2-B751-7060D36651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A3462A-2D5B-48AF-A3D4-EF8A90A50A80}" type="datetimeFigureOut">
              <a:rPr lang="en-US" smtClean="0"/>
              <a:t>5/7/2023</a:t>
            </a:fld>
            <a:endParaRPr lang="en-US" dirty="0"/>
          </a:p>
        </p:txBody>
      </p:sp>
      <p:sp>
        <p:nvSpPr>
          <p:cNvPr id="5" name="Marcador de pie de página 4">
            <a:extLst>
              <a:ext uri="{FF2B5EF4-FFF2-40B4-BE49-F238E27FC236}">
                <a16:creationId xmlns:a16="http://schemas.microsoft.com/office/drawing/2014/main" id="{56D2858C-9692-4246-8351-A574B089C1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Marcador de número de diapositiva 5">
            <a:extLst>
              <a:ext uri="{FF2B5EF4-FFF2-40B4-BE49-F238E27FC236}">
                <a16:creationId xmlns:a16="http://schemas.microsoft.com/office/drawing/2014/main" id="{EA332D9D-CC49-4B8A-9F38-A51129138F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3255305135"/>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1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17.jpeg"/><Relationship Id="rId7" Type="http://schemas.openxmlformats.org/officeDocument/2006/relationships/image" Target="../media/image20.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3.jpe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microsoft.com/office/2007/relationships/hdphoto" Target="../media/hdphoto1.wdp"/><Relationship Id="rId15" Type="http://schemas.openxmlformats.org/officeDocument/2006/relationships/image" Target="../media/image1.jp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jpeg"/><Relationship Id="rId1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jpg"/><Relationship Id="rId5" Type="http://schemas.openxmlformats.org/officeDocument/2006/relationships/image" Target="../media/image9.svg"/><Relationship Id="rId10" Type="http://schemas.openxmlformats.org/officeDocument/2006/relationships/image" Target="../media/image4.png"/><Relationship Id="rId4" Type="http://schemas.openxmlformats.org/officeDocument/2006/relationships/image" Target="../media/image8.png"/><Relationship Id="rId9" Type="http://schemas.openxmlformats.org/officeDocument/2006/relationships/image" Target="../media/image13.svg"/></Relationships>
</file>

<file path=ppt/slides/_rels/slide7.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11.png"/><Relationship Id="rId7" Type="http://schemas.openxmlformats.org/officeDocument/2006/relationships/image" Target="../media/image7.png"/><Relationship Id="rId12"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0.png"/><Relationship Id="rId5" Type="http://schemas.openxmlformats.org/officeDocument/2006/relationships/image" Target="../media/image8.png"/><Relationship Id="rId15" Type="http://schemas.openxmlformats.org/officeDocument/2006/relationships/image" Target="../media/image1.jpg"/><Relationship Id="rId10" Type="http://schemas.openxmlformats.org/officeDocument/2006/relationships/image" Target="../media/image11.svg"/><Relationship Id="rId4" Type="http://schemas.openxmlformats.org/officeDocument/2006/relationships/image" Target="../media/image15.svg"/><Relationship Id="rId9" Type="http://schemas.openxmlformats.org/officeDocument/2006/relationships/image" Target="../media/image9.png"/><Relationship Id="rId14" Type="http://schemas.openxmlformats.org/officeDocument/2006/relationships/image" Target="../media/image17.sv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898F34A-EB13-0016-21F3-395C8541BC85}"/>
              </a:ext>
            </a:extLst>
          </p:cNvPr>
          <p:cNvSpPr txBox="1"/>
          <p:nvPr/>
        </p:nvSpPr>
        <p:spPr>
          <a:xfrm>
            <a:off x="650304" y="1586293"/>
            <a:ext cx="11050284" cy="3694373"/>
          </a:xfrm>
          <a:prstGeom prst="rect">
            <a:avLst/>
          </a:prstGeom>
        </p:spPr>
        <p:txBody>
          <a:bodyPr vert="horz" lIns="91440" tIns="45720" rIns="91440" bIns="45720" rtlCol="0">
            <a:normAutofit/>
          </a:bodyPr>
          <a:lstStyle/>
          <a:p>
            <a:pPr algn="ctr">
              <a:lnSpc>
                <a:spcPct val="90000"/>
              </a:lnSpc>
              <a:spcAft>
                <a:spcPts val="600"/>
              </a:spcAft>
            </a:pPr>
            <a:r>
              <a:rPr lang="es-ES" sz="4000" b="1" dirty="0">
                <a:latin typeface="Arial Narrow" panose="020B0606020202030204" pitchFamily="34" charset="0"/>
              </a:rPr>
              <a:t>REFORMA LABORAL-ESTATUTO DEL TRABAJO</a:t>
            </a:r>
            <a:endParaRPr lang="en-US" sz="1100" b="1" dirty="0">
              <a:latin typeface="Arial Narrow" panose="020B0606020202030204" pitchFamily="34" charset="0"/>
            </a:endParaRPr>
          </a:p>
        </p:txBody>
      </p:sp>
      <p:pic>
        <p:nvPicPr>
          <p:cNvPr id="4" name="Imagen 3">
            <a:extLst>
              <a:ext uri="{FF2B5EF4-FFF2-40B4-BE49-F238E27FC236}">
                <a16:creationId xmlns:a16="http://schemas.microsoft.com/office/drawing/2014/main" id="{B4BD4D27-D2FD-414D-A987-67D7D61B7B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721832"/>
            <a:ext cx="12192000" cy="136168"/>
          </a:xfrm>
          <a:prstGeom prst="rect">
            <a:avLst/>
          </a:prstGeom>
        </p:spPr>
      </p:pic>
      <p:pic>
        <p:nvPicPr>
          <p:cNvPr id="3" name="Imagen 2">
            <a:extLst>
              <a:ext uri="{FF2B5EF4-FFF2-40B4-BE49-F238E27FC236}">
                <a16:creationId xmlns:a16="http://schemas.microsoft.com/office/drawing/2014/main" id="{5A0A18E8-FD4A-20E7-2028-51743C7F5A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0071" y="4911017"/>
            <a:ext cx="6568810" cy="1090232"/>
          </a:xfrm>
          <a:prstGeom prst="rect">
            <a:avLst/>
          </a:prstGeom>
        </p:spPr>
      </p:pic>
      <p:sp>
        <p:nvSpPr>
          <p:cNvPr id="6" name="Subtítulo 2">
            <a:extLst>
              <a:ext uri="{FF2B5EF4-FFF2-40B4-BE49-F238E27FC236}">
                <a16:creationId xmlns:a16="http://schemas.microsoft.com/office/drawing/2014/main" id="{4B354F4D-E1F0-DC17-ACE5-D48D6FECAEC9}"/>
              </a:ext>
            </a:extLst>
          </p:cNvPr>
          <p:cNvSpPr txBox="1">
            <a:spLocks/>
          </p:cNvSpPr>
          <p:nvPr/>
        </p:nvSpPr>
        <p:spPr>
          <a:xfrm>
            <a:off x="2435320" y="2768614"/>
            <a:ext cx="7456103" cy="9620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None/>
            </a:pPr>
            <a:r>
              <a:rPr lang="es-ES" dirty="0">
                <a:solidFill>
                  <a:schemeClr val="accent1">
                    <a:lumMod val="50000"/>
                  </a:schemeClr>
                </a:solidFill>
                <a:latin typeface="Arial Narrow" panose="020B0606020202030204" pitchFamily="34" charset="0"/>
              </a:rPr>
              <a:t>PRESENTACION DEL PROYECTO</a:t>
            </a:r>
          </a:p>
          <a:p>
            <a:pPr marL="0" indent="0" algn="ctr">
              <a:spcAft>
                <a:spcPts val="600"/>
              </a:spcAft>
              <a:buNone/>
            </a:pPr>
            <a:r>
              <a:rPr lang="es-ES" dirty="0">
                <a:solidFill>
                  <a:schemeClr val="accent1">
                    <a:lumMod val="50000"/>
                  </a:schemeClr>
                </a:solidFill>
                <a:latin typeface="Arial Narrow" panose="020B0606020202030204" pitchFamily="34" charset="0"/>
              </a:rPr>
              <a:t>Equipo asesor</a:t>
            </a:r>
          </a:p>
        </p:txBody>
      </p:sp>
      <p:pic>
        <p:nvPicPr>
          <p:cNvPr id="7" name="Picture 6">
            <a:extLst>
              <a:ext uri="{FF2B5EF4-FFF2-40B4-BE49-F238E27FC236}">
                <a16:creationId xmlns:a16="http://schemas.microsoft.com/office/drawing/2014/main" id="{DFEF9980-19F1-F397-022C-D4EABB1C6760}"/>
              </a:ext>
            </a:extLst>
          </p:cNvPr>
          <p:cNvPicPr>
            <a:picLocks noChangeAspect="1"/>
          </p:cNvPicPr>
          <p:nvPr/>
        </p:nvPicPr>
        <p:blipFill>
          <a:blip r:embed="rId4"/>
          <a:stretch>
            <a:fillRect/>
          </a:stretch>
        </p:blipFill>
        <p:spPr>
          <a:xfrm>
            <a:off x="157230" y="136168"/>
            <a:ext cx="11874492" cy="6721832"/>
          </a:xfrm>
          <a:prstGeom prst="rect">
            <a:avLst/>
          </a:prstGeom>
        </p:spPr>
      </p:pic>
    </p:spTree>
    <p:extLst>
      <p:ext uri="{BB962C8B-B14F-4D97-AF65-F5344CB8AC3E}">
        <p14:creationId xmlns:p14="http://schemas.microsoft.com/office/powerpoint/2010/main" val="3500677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9C665D5A-5D4E-994D-A3C6-296D95A133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1832"/>
            <a:ext cx="12192000" cy="136168"/>
          </a:xfrm>
          <a:prstGeom prst="rect">
            <a:avLst/>
          </a:prstGeom>
        </p:spPr>
      </p:pic>
      <p:pic>
        <p:nvPicPr>
          <p:cNvPr id="7" name="Imagen 6">
            <a:extLst>
              <a:ext uri="{FF2B5EF4-FFF2-40B4-BE49-F238E27FC236}">
                <a16:creationId xmlns:a16="http://schemas.microsoft.com/office/drawing/2014/main" id="{5501F737-A332-594B-A39D-A1631B3426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518233" y="217775"/>
            <a:ext cx="850076" cy="136168"/>
          </a:xfrm>
          <a:prstGeom prst="rect">
            <a:avLst/>
          </a:prstGeom>
        </p:spPr>
      </p:pic>
      <p:pic>
        <p:nvPicPr>
          <p:cNvPr id="10" name="Imagen 9">
            <a:extLst>
              <a:ext uri="{FF2B5EF4-FFF2-40B4-BE49-F238E27FC236}">
                <a16:creationId xmlns:a16="http://schemas.microsoft.com/office/drawing/2014/main" id="{6FB097F9-6281-6E46-88A6-1EB956828D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6882" y="0"/>
            <a:ext cx="4265118" cy="707886"/>
          </a:xfrm>
          <a:prstGeom prst="rect">
            <a:avLst/>
          </a:prstGeom>
        </p:spPr>
      </p:pic>
      <p:pic>
        <p:nvPicPr>
          <p:cNvPr id="4" name="Imagen 3">
            <a:extLst>
              <a:ext uri="{FF2B5EF4-FFF2-40B4-BE49-F238E27FC236}">
                <a16:creationId xmlns:a16="http://schemas.microsoft.com/office/drawing/2014/main" id="{5F1CF1AD-7EA1-878B-5019-2E284A57C3BA}"/>
              </a:ext>
            </a:extLst>
          </p:cNvPr>
          <p:cNvPicPr>
            <a:picLocks noChangeAspect="1"/>
          </p:cNvPicPr>
          <p:nvPr/>
        </p:nvPicPr>
        <p:blipFill>
          <a:blip r:embed="rId4">
            <a:duotone>
              <a:schemeClr val="accent5">
                <a:shade val="45000"/>
                <a:satMod val="135000"/>
              </a:schemeClr>
              <a:prstClr val="white"/>
            </a:duotone>
          </a:blip>
          <a:stretch>
            <a:fillRect/>
          </a:stretch>
        </p:blipFill>
        <p:spPr>
          <a:xfrm>
            <a:off x="1289651" y="955086"/>
            <a:ext cx="9972675" cy="5753100"/>
          </a:xfrm>
          <a:prstGeom prst="rect">
            <a:avLst/>
          </a:prstGeom>
          <a:ln>
            <a:solidFill>
              <a:schemeClr val="accent1">
                <a:shade val="50000"/>
              </a:schemeClr>
            </a:solidFill>
          </a:ln>
        </p:spPr>
      </p:pic>
      <p:sp>
        <p:nvSpPr>
          <p:cNvPr id="2" name="CuadroTexto 1">
            <a:extLst>
              <a:ext uri="{FF2B5EF4-FFF2-40B4-BE49-F238E27FC236}">
                <a16:creationId xmlns:a16="http://schemas.microsoft.com/office/drawing/2014/main" id="{785B59D0-C0FC-A4C3-2469-34C11E84BA06}"/>
              </a:ext>
            </a:extLst>
          </p:cNvPr>
          <p:cNvSpPr txBox="1"/>
          <p:nvPr/>
        </p:nvSpPr>
        <p:spPr>
          <a:xfrm>
            <a:off x="397071" y="493421"/>
            <a:ext cx="8152391" cy="461665"/>
          </a:xfrm>
          <a:prstGeom prst="rect">
            <a:avLst/>
          </a:prstGeom>
          <a:noFill/>
        </p:spPr>
        <p:txBody>
          <a:bodyPr wrap="square" rtlCol="0">
            <a:spAutoFit/>
          </a:bodyPr>
          <a:lstStyle/>
          <a:p>
            <a:r>
              <a:rPr lang="es-CO" sz="2400" b="1" dirty="0">
                <a:solidFill>
                  <a:schemeClr val="accent1">
                    <a:lumMod val="50000"/>
                  </a:schemeClr>
                </a:solidFill>
                <a:latin typeface="FUTURA MEDIUM" panose="020B0602020204020303" pitchFamily="34" charset="-79"/>
                <a:cs typeface="FUTURA MEDIUM" panose="020B0602020204020303" pitchFamily="34" charset="-79"/>
              </a:rPr>
              <a:t>Encuentros temáticos y sectoriales</a:t>
            </a:r>
            <a:endParaRPr lang="es-CO" sz="2400" b="1" dirty="0">
              <a:solidFill>
                <a:schemeClr val="accent1">
                  <a:lumMod val="50000"/>
                </a:schemeClr>
              </a:solidFill>
              <a:cs typeface="FUTURA MEDIUM" panose="020B0602020204020303" pitchFamily="34" charset="-79"/>
            </a:endParaRPr>
          </a:p>
        </p:txBody>
      </p:sp>
    </p:spTree>
    <p:extLst>
      <p:ext uri="{BB962C8B-B14F-4D97-AF65-F5344CB8AC3E}">
        <p14:creationId xmlns:p14="http://schemas.microsoft.com/office/powerpoint/2010/main" val="1677471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1" descr="Un grupo de personas sentadas alrededor de una bicicleta&#10;&#10;Descripción generada automáticamente">
            <a:extLst>
              <a:ext uri="{FF2B5EF4-FFF2-40B4-BE49-F238E27FC236}">
                <a16:creationId xmlns:a16="http://schemas.microsoft.com/office/drawing/2014/main" id="{66CFD49A-F34A-182F-F0FC-933AA3C08EB1}"/>
              </a:ext>
            </a:extLst>
          </p:cNvPr>
          <p:cNvPicPr>
            <a:picLocks noChangeAspect="1"/>
          </p:cNvPicPr>
          <p:nvPr/>
        </p:nvPicPr>
        <p:blipFill rotWithShape="1">
          <a:blip r:embed="rId2"/>
          <a:srcRect l="6663" r="1" b="1"/>
          <a:stretch/>
        </p:blipFill>
        <p:spPr>
          <a:xfrm>
            <a:off x="2295" y="10"/>
            <a:ext cx="7493441" cy="4515944"/>
          </a:xfrm>
          <a:prstGeom prst="rect">
            <a:avLst/>
          </a:prstGeom>
        </p:spPr>
      </p:pic>
      <p:pic>
        <p:nvPicPr>
          <p:cNvPr id="13" name="Imagen 13" descr="Grupo de personas posando para una foto&#10;&#10;Descripción generada automáticamente">
            <a:extLst>
              <a:ext uri="{FF2B5EF4-FFF2-40B4-BE49-F238E27FC236}">
                <a16:creationId xmlns:a16="http://schemas.microsoft.com/office/drawing/2014/main" id="{3A54C8A7-B91B-7B00-9C03-7D5F3D43DDE5}"/>
              </a:ext>
            </a:extLst>
          </p:cNvPr>
          <p:cNvPicPr>
            <a:picLocks noChangeAspect="1"/>
          </p:cNvPicPr>
          <p:nvPr/>
        </p:nvPicPr>
        <p:blipFill rotWithShape="1">
          <a:blip r:embed="rId3"/>
          <a:srcRect t="8279" r="2" b="1035"/>
          <a:stretch/>
        </p:blipFill>
        <p:spPr>
          <a:xfrm>
            <a:off x="7581163" y="-1"/>
            <a:ext cx="4607118" cy="2183054"/>
          </a:xfrm>
          <a:prstGeom prst="rect">
            <a:avLst/>
          </a:prstGeom>
        </p:spPr>
      </p:pic>
      <p:pic>
        <p:nvPicPr>
          <p:cNvPr id="15" name="Imagen 15">
            <a:extLst>
              <a:ext uri="{FF2B5EF4-FFF2-40B4-BE49-F238E27FC236}">
                <a16:creationId xmlns:a16="http://schemas.microsoft.com/office/drawing/2014/main" id="{18C092C7-3381-8E68-FDF4-ED977390CC8A}"/>
              </a:ext>
            </a:extLst>
          </p:cNvPr>
          <p:cNvPicPr>
            <a:picLocks noChangeAspect="1"/>
          </p:cNvPicPr>
          <p:nvPr/>
        </p:nvPicPr>
        <p:blipFill rotWithShape="1">
          <a:blip r:embed="rId4"/>
          <a:srcRect t="35045" r="2" b="2"/>
          <a:stretch/>
        </p:blipFill>
        <p:spPr>
          <a:xfrm>
            <a:off x="7581165" y="2274491"/>
            <a:ext cx="4601105" cy="2241463"/>
          </a:xfrm>
          <a:prstGeom prst="rect">
            <a:avLst/>
          </a:prstGeom>
        </p:spPr>
      </p:pic>
      <p:pic>
        <p:nvPicPr>
          <p:cNvPr id="14" name="Imagen 14" descr="Interfaz de usuario gráfica, Aplicación&#10;&#10;Descripción generada automáticamente">
            <a:extLst>
              <a:ext uri="{FF2B5EF4-FFF2-40B4-BE49-F238E27FC236}">
                <a16:creationId xmlns:a16="http://schemas.microsoft.com/office/drawing/2014/main" id="{C1558A6C-A80C-ADFD-505E-295351E77E0A}"/>
              </a:ext>
            </a:extLst>
          </p:cNvPr>
          <p:cNvPicPr>
            <a:picLocks noChangeAspect="1"/>
          </p:cNvPicPr>
          <p:nvPr/>
        </p:nvPicPr>
        <p:blipFill rotWithShape="1">
          <a:blip r:embed="rId5"/>
          <a:srcRect l="2857" r="21378" b="4"/>
          <a:stretch/>
        </p:blipFill>
        <p:spPr>
          <a:xfrm>
            <a:off x="-3717" y="4607392"/>
            <a:ext cx="3707011" cy="2250608"/>
          </a:xfrm>
          <a:prstGeom prst="rect">
            <a:avLst/>
          </a:prstGeom>
        </p:spPr>
      </p:pic>
      <p:pic>
        <p:nvPicPr>
          <p:cNvPr id="10" name="Imagen 9">
            <a:extLst>
              <a:ext uri="{FF2B5EF4-FFF2-40B4-BE49-F238E27FC236}">
                <a16:creationId xmlns:a16="http://schemas.microsoft.com/office/drawing/2014/main" id="{6FB097F9-6281-6E46-88A6-1EB956828DF5}"/>
              </a:ext>
            </a:extLst>
          </p:cNvPr>
          <p:cNvPicPr>
            <a:picLocks noChangeAspect="1"/>
          </p:cNvPicPr>
          <p:nvPr/>
        </p:nvPicPr>
        <p:blipFill rotWithShape="1">
          <a:blip r:embed="rId6">
            <a:extLst>
              <a:ext uri="{28A0092B-C50C-407E-A947-70E740481C1C}">
                <a14:useLocalDpi xmlns:a14="http://schemas.microsoft.com/office/drawing/2010/main" val="0"/>
              </a:ext>
            </a:extLst>
          </a:blip>
          <a:srcRect l="36387" r="36524"/>
          <a:stretch/>
        </p:blipFill>
        <p:spPr>
          <a:xfrm>
            <a:off x="3794735" y="4607393"/>
            <a:ext cx="3694988" cy="2250608"/>
          </a:xfrm>
          <a:prstGeom prst="rect">
            <a:avLst/>
          </a:prstGeom>
        </p:spPr>
      </p:pic>
      <p:pic>
        <p:nvPicPr>
          <p:cNvPr id="12" name="Imagen 12">
            <a:extLst>
              <a:ext uri="{FF2B5EF4-FFF2-40B4-BE49-F238E27FC236}">
                <a16:creationId xmlns:a16="http://schemas.microsoft.com/office/drawing/2014/main" id="{453E1106-5D3E-F10B-66B0-07DC30C01E12}"/>
              </a:ext>
            </a:extLst>
          </p:cNvPr>
          <p:cNvPicPr>
            <a:picLocks noChangeAspect="1"/>
          </p:cNvPicPr>
          <p:nvPr/>
        </p:nvPicPr>
        <p:blipFill rotWithShape="1">
          <a:blip r:embed="rId7"/>
          <a:srcRect t="12927" r="2" b="2"/>
          <a:stretch/>
        </p:blipFill>
        <p:spPr>
          <a:xfrm>
            <a:off x="7581164" y="4607392"/>
            <a:ext cx="4595097" cy="2250608"/>
          </a:xfrm>
          <a:prstGeom prst="rect">
            <a:avLst/>
          </a:prstGeom>
        </p:spPr>
      </p:pic>
      <p:pic>
        <p:nvPicPr>
          <p:cNvPr id="6" name="Imagen 5">
            <a:extLst>
              <a:ext uri="{FF2B5EF4-FFF2-40B4-BE49-F238E27FC236}">
                <a16:creationId xmlns:a16="http://schemas.microsoft.com/office/drawing/2014/main" id="{9C665D5A-5D4E-994D-A3C6-296D95A133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6721832"/>
            <a:ext cx="12192000" cy="136168"/>
          </a:xfrm>
          <a:prstGeom prst="rect">
            <a:avLst/>
          </a:prstGeom>
        </p:spPr>
      </p:pic>
      <p:pic>
        <p:nvPicPr>
          <p:cNvPr id="7" name="Imagen 6">
            <a:extLst>
              <a:ext uri="{FF2B5EF4-FFF2-40B4-BE49-F238E27FC236}">
                <a16:creationId xmlns:a16="http://schemas.microsoft.com/office/drawing/2014/main" id="{5501F737-A332-594B-A39D-A1631B3426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V="1">
            <a:off x="518233" y="217775"/>
            <a:ext cx="850076" cy="136168"/>
          </a:xfrm>
          <a:prstGeom prst="rect">
            <a:avLst/>
          </a:prstGeom>
        </p:spPr>
      </p:pic>
      <p:pic>
        <p:nvPicPr>
          <p:cNvPr id="16" name="Imagen 16" descr="Un grupo de personas sentadas en una oficina&#10;&#10;Descripción generada automáticamente">
            <a:extLst>
              <a:ext uri="{FF2B5EF4-FFF2-40B4-BE49-F238E27FC236}">
                <a16:creationId xmlns:a16="http://schemas.microsoft.com/office/drawing/2014/main" id="{DC420C22-D620-D540-53D0-B0BCC67DF34D}"/>
              </a:ext>
            </a:extLst>
          </p:cNvPr>
          <p:cNvPicPr>
            <a:picLocks noChangeAspect="1"/>
          </p:cNvPicPr>
          <p:nvPr/>
        </p:nvPicPr>
        <p:blipFill>
          <a:blip r:embed="rId9"/>
          <a:stretch>
            <a:fillRect/>
          </a:stretch>
        </p:blipFill>
        <p:spPr>
          <a:xfrm>
            <a:off x="3855076" y="4673637"/>
            <a:ext cx="3633988" cy="1975402"/>
          </a:xfrm>
          <a:prstGeom prst="rect">
            <a:avLst/>
          </a:prstGeom>
        </p:spPr>
      </p:pic>
      <p:sp>
        <p:nvSpPr>
          <p:cNvPr id="17" name="CuadroTexto 16">
            <a:extLst>
              <a:ext uri="{FF2B5EF4-FFF2-40B4-BE49-F238E27FC236}">
                <a16:creationId xmlns:a16="http://schemas.microsoft.com/office/drawing/2014/main" id="{AA12199D-794E-7E32-6F80-943B8FB6DEB5}"/>
              </a:ext>
            </a:extLst>
          </p:cNvPr>
          <p:cNvSpPr txBox="1"/>
          <p:nvPr/>
        </p:nvSpPr>
        <p:spPr>
          <a:xfrm>
            <a:off x="343436" y="719071"/>
            <a:ext cx="1945246" cy="369332"/>
          </a:xfrm>
          <a:prstGeom prst="rect">
            <a:avLst/>
          </a:prstGeom>
          <a:solidFill>
            <a:schemeClr val="tx1"/>
          </a:solidFill>
          <a:ln>
            <a:solidFill>
              <a:schemeClr val="bg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dirty="0">
                <a:solidFill>
                  <a:schemeClr val="bg1"/>
                </a:solidFill>
                <a:cs typeface="Calibri" panose="020F0502020204030204"/>
              </a:rPr>
              <a:t>DISCAPACIDAD</a:t>
            </a:r>
          </a:p>
        </p:txBody>
      </p:sp>
      <p:sp>
        <p:nvSpPr>
          <p:cNvPr id="18" name="CuadroTexto 17">
            <a:extLst>
              <a:ext uri="{FF2B5EF4-FFF2-40B4-BE49-F238E27FC236}">
                <a16:creationId xmlns:a16="http://schemas.microsoft.com/office/drawing/2014/main" id="{EF37D8DB-C08C-1D8A-D361-2746F36B4518}"/>
              </a:ext>
            </a:extLst>
          </p:cNvPr>
          <p:cNvSpPr txBox="1"/>
          <p:nvPr/>
        </p:nvSpPr>
        <p:spPr>
          <a:xfrm>
            <a:off x="5462788" y="6203324"/>
            <a:ext cx="1945246" cy="369332"/>
          </a:xfrm>
          <a:prstGeom prst="rect">
            <a:avLst/>
          </a:prstGeom>
          <a:solidFill>
            <a:schemeClr val="tx1"/>
          </a:solidFill>
          <a:ln>
            <a:solidFill>
              <a:schemeClr val="bg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dirty="0">
                <a:solidFill>
                  <a:schemeClr val="bg1"/>
                </a:solidFill>
                <a:cs typeface="Calibri"/>
              </a:rPr>
              <a:t>PORTUARIOS</a:t>
            </a:r>
          </a:p>
        </p:txBody>
      </p:sp>
      <p:sp>
        <p:nvSpPr>
          <p:cNvPr id="19" name="CuadroTexto 18">
            <a:extLst>
              <a:ext uri="{FF2B5EF4-FFF2-40B4-BE49-F238E27FC236}">
                <a16:creationId xmlns:a16="http://schemas.microsoft.com/office/drawing/2014/main" id="{9CE72F5A-CCFE-FB81-AA2B-B39584D31F78}"/>
              </a:ext>
            </a:extLst>
          </p:cNvPr>
          <p:cNvSpPr txBox="1"/>
          <p:nvPr/>
        </p:nvSpPr>
        <p:spPr>
          <a:xfrm>
            <a:off x="64394" y="4668591"/>
            <a:ext cx="1945246" cy="369332"/>
          </a:xfrm>
          <a:prstGeom prst="rect">
            <a:avLst/>
          </a:prstGeom>
          <a:solidFill>
            <a:schemeClr val="tx1"/>
          </a:solidFill>
          <a:ln>
            <a:solidFill>
              <a:schemeClr val="bg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dirty="0">
                <a:solidFill>
                  <a:schemeClr val="bg1"/>
                </a:solidFill>
                <a:cs typeface="Calibri"/>
              </a:rPr>
              <a:t>T. MIGRANTE</a:t>
            </a:r>
          </a:p>
        </p:txBody>
      </p:sp>
      <p:sp>
        <p:nvSpPr>
          <p:cNvPr id="21" name="CuadroTexto 20">
            <a:extLst>
              <a:ext uri="{FF2B5EF4-FFF2-40B4-BE49-F238E27FC236}">
                <a16:creationId xmlns:a16="http://schemas.microsoft.com/office/drawing/2014/main" id="{FD21DEDD-8B8A-7887-5B79-77995476FDC1}"/>
              </a:ext>
            </a:extLst>
          </p:cNvPr>
          <p:cNvSpPr txBox="1"/>
          <p:nvPr/>
        </p:nvSpPr>
        <p:spPr>
          <a:xfrm>
            <a:off x="7695126" y="4711521"/>
            <a:ext cx="1945246" cy="369332"/>
          </a:xfrm>
          <a:prstGeom prst="rect">
            <a:avLst/>
          </a:prstGeom>
          <a:solidFill>
            <a:schemeClr val="tx1"/>
          </a:solidFill>
          <a:ln>
            <a:solidFill>
              <a:schemeClr val="bg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dirty="0">
                <a:solidFill>
                  <a:schemeClr val="bg1"/>
                </a:solidFill>
                <a:cs typeface="Calibri"/>
              </a:rPr>
              <a:t>RURAL - PASTO</a:t>
            </a:r>
          </a:p>
        </p:txBody>
      </p:sp>
      <p:sp>
        <p:nvSpPr>
          <p:cNvPr id="22" name="CuadroTexto 21">
            <a:extLst>
              <a:ext uri="{FF2B5EF4-FFF2-40B4-BE49-F238E27FC236}">
                <a16:creationId xmlns:a16="http://schemas.microsoft.com/office/drawing/2014/main" id="{0F3E8674-342F-F99C-839E-9ED46087B2A9}"/>
              </a:ext>
            </a:extLst>
          </p:cNvPr>
          <p:cNvSpPr txBox="1"/>
          <p:nvPr/>
        </p:nvSpPr>
        <p:spPr>
          <a:xfrm>
            <a:off x="7630732" y="2371859"/>
            <a:ext cx="1945246" cy="369332"/>
          </a:xfrm>
          <a:prstGeom prst="rect">
            <a:avLst/>
          </a:prstGeom>
          <a:solidFill>
            <a:schemeClr val="tx1"/>
          </a:solidFill>
          <a:ln>
            <a:solidFill>
              <a:schemeClr val="bg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dirty="0">
                <a:solidFill>
                  <a:schemeClr val="bg1"/>
                </a:solidFill>
                <a:cs typeface="Calibri"/>
              </a:rPr>
              <a:t>SOLIDARIO - NEIVA</a:t>
            </a:r>
          </a:p>
        </p:txBody>
      </p:sp>
      <p:sp>
        <p:nvSpPr>
          <p:cNvPr id="23" name="CuadroTexto 22">
            <a:extLst>
              <a:ext uri="{FF2B5EF4-FFF2-40B4-BE49-F238E27FC236}">
                <a16:creationId xmlns:a16="http://schemas.microsoft.com/office/drawing/2014/main" id="{9DD1DA45-A204-226C-AF19-F0EBE7E02347}"/>
              </a:ext>
            </a:extLst>
          </p:cNvPr>
          <p:cNvSpPr txBox="1"/>
          <p:nvPr/>
        </p:nvSpPr>
        <p:spPr>
          <a:xfrm>
            <a:off x="7630732" y="32197"/>
            <a:ext cx="1945246" cy="369332"/>
          </a:xfrm>
          <a:prstGeom prst="rect">
            <a:avLst/>
          </a:prstGeom>
          <a:solidFill>
            <a:schemeClr val="tx1"/>
          </a:solidFill>
          <a:ln>
            <a:solidFill>
              <a:schemeClr val="bg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dirty="0">
                <a:solidFill>
                  <a:schemeClr val="bg1"/>
                </a:solidFill>
                <a:cs typeface="Calibri"/>
              </a:rPr>
              <a:t>RURAL - TUNJA</a:t>
            </a:r>
          </a:p>
        </p:txBody>
      </p:sp>
    </p:spTree>
    <p:extLst>
      <p:ext uri="{BB962C8B-B14F-4D97-AF65-F5344CB8AC3E}">
        <p14:creationId xmlns:p14="http://schemas.microsoft.com/office/powerpoint/2010/main" val="1983412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7" name="Redondear rectángulo de esquina diagonal 45">
            <a:extLst>
              <a:ext uri="{FF2B5EF4-FFF2-40B4-BE49-F238E27FC236}">
                <a16:creationId xmlns:a16="http://schemas.microsoft.com/office/drawing/2014/main" id="{553B50F4-F0D4-2FFD-BE7A-419E7E411C66}"/>
              </a:ext>
            </a:extLst>
          </p:cNvPr>
          <p:cNvSpPr/>
          <p:nvPr/>
        </p:nvSpPr>
        <p:spPr bwMode="auto">
          <a:xfrm>
            <a:off x="9988587" y="1370075"/>
            <a:ext cx="1054129" cy="933813"/>
          </a:xfrm>
          <a:prstGeom prst="round2DiagRect">
            <a:avLst>
              <a:gd name="adj1" fmla="val 19895"/>
              <a:gd name="adj2" fmla="val 0"/>
            </a:avLst>
          </a:prstGeom>
          <a:solidFill>
            <a:srgbClr val="AF719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ES" dirty="0">
              <a:solidFill>
                <a:schemeClr val="tx1">
                  <a:lumMod val="85000"/>
                  <a:lumOff val="15000"/>
                </a:schemeClr>
              </a:solidFill>
              <a:latin typeface="Roboto Thin"/>
            </a:endParaRPr>
          </a:p>
        </p:txBody>
      </p:sp>
      <p:sp>
        <p:nvSpPr>
          <p:cNvPr id="2105" name="Redondear rectángulo de esquina diagonal 45">
            <a:extLst>
              <a:ext uri="{FF2B5EF4-FFF2-40B4-BE49-F238E27FC236}">
                <a16:creationId xmlns:a16="http://schemas.microsoft.com/office/drawing/2014/main" id="{5AC0732E-B381-96E4-103D-AA3CA01EEE0B}"/>
              </a:ext>
            </a:extLst>
          </p:cNvPr>
          <p:cNvSpPr/>
          <p:nvPr/>
        </p:nvSpPr>
        <p:spPr bwMode="auto">
          <a:xfrm>
            <a:off x="7150102" y="1364144"/>
            <a:ext cx="1054129" cy="933813"/>
          </a:xfrm>
          <a:prstGeom prst="round2DiagRect">
            <a:avLst>
              <a:gd name="adj1" fmla="val 19895"/>
              <a:gd name="adj2" fmla="val 0"/>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lang="es-ES" dirty="0">
              <a:solidFill>
                <a:schemeClr val="tx1">
                  <a:lumMod val="85000"/>
                  <a:lumOff val="15000"/>
                </a:schemeClr>
              </a:solidFill>
              <a:latin typeface="Roboto Thin"/>
            </a:endParaRPr>
          </a:p>
        </p:txBody>
      </p:sp>
      <p:sp>
        <p:nvSpPr>
          <p:cNvPr id="2103" name="Redondear rectángulo de esquina diagonal 45">
            <a:extLst>
              <a:ext uri="{FF2B5EF4-FFF2-40B4-BE49-F238E27FC236}">
                <a16:creationId xmlns:a16="http://schemas.microsoft.com/office/drawing/2014/main" id="{ADE06E25-1717-A009-0EC9-345581A73AA4}"/>
              </a:ext>
            </a:extLst>
          </p:cNvPr>
          <p:cNvSpPr/>
          <p:nvPr/>
        </p:nvSpPr>
        <p:spPr bwMode="auto">
          <a:xfrm>
            <a:off x="1221273" y="1315729"/>
            <a:ext cx="1054129" cy="933813"/>
          </a:xfrm>
          <a:prstGeom prst="round2DiagRect">
            <a:avLst>
              <a:gd name="adj1" fmla="val 19895"/>
              <a:gd name="adj2" fmla="val 0"/>
            </a:avLst>
          </a:prstGeom>
          <a:solidFill>
            <a:srgbClr val="6BC2D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ES" dirty="0">
              <a:solidFill>
                <a:schemeClr val="tx1">
                  <a:lumMod val="85000"/>
                  <a:lumOff val="15000"/>
                </a:schemeClr>
              </a:solidFill>
              <a:latin typeface="Roboto Thin"/>
            </a:endParaRPr>
          </a:p>
        </p:txBody>
      </p:sp>
      <p:pic>
        <p:nvPicPr>
          <p:cNvPr id="7" name="Imagen 6">
            <a:extLst>
              <a:ext uri="{FF2B5EF4-FFF2-40B4-BE49-F238E27FC236}">
                <a16:creationId xmlns:a16="http://schemas.microsoft.com/office/drawing/2014/main" id="{5501F737-A332-594B-A39D-A1631B3426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371197" y="145634"/>
            <a:ext cx="850076" cy="136168"/>
          </a:xfrm>
          <a:prstGeom prst="rect">
            <a:avLst/>
          </a:prstGeom>
        </p:spPr>
      </p:pic>
      <p:pic>
        <p:nvPicPr>
          <p:cNvPr id="10" name="Imagen 9">
            <a:extLst>
              <a:ext uri="{FF2B5EF4-FFF2-40B4-BE49-F238E27FC236}">
                <a16:creationId xmlns:a16="http://schemas.microsoft.com/office/drawing/2014/main" id="{6FB097F9-6281-6E46-88A6-1EB956828D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6097" y="0"/>
            <a:ext cx="4265118" cy="707886"/>
          </a:xfrm>
          <a:prstGeom prst="rect">
            <a:avLst/>
          </a:prstGeom>
        </p:spPr>
      </p:pic>
      <p:sp>
        <p:nvSpPr>
          <p:cNvPr id="2" name="Subtítulo 2">
            <a:extLst>
              <a:ext uri="{FF2B5EF4-FFF2-40B4-BE49-F238E27FC236}">
                <a16:creationId xmlns:a16="http://schemas.microsoft.com/office/drawing/2014/main" id="{78448CB9-666C-87D9-3178-EDA05BE2C16B}"/>
              </a:ext>
            </a:extLst>
          </p:cNvPr>
          <p:cNvSpPr txBox="1">
            <a:spLocks/>
          </p:cNvSpPr>
          <p:nvPr/>
        </p:nvSpPr>
        <p:spPr>
          <a:xfrm>
            <a:off x="699978" y="1778456"/>
            <a:ext cx="10426574" cy="48010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AutoNum type="arabicPeriod"/>
            </a:pPr>
            <a:endParaRPr lang="es-ES" sz="2400" dirty="0">
              <a:latin typeface="Arial Narrow" panose="020B0606020202030204" pitchFamily="34" charset="0"/>
            </a:endParaRPr>
          </a:p>
          <a:p>
            <a:pPr marL="457200" indent="-457200">
              <a:buFont typeface="Arial" panose="020B0604020202020204" pitchFamily="34" charset="0"/>
              <a:buAutoNum type="arabicPeriod"/>
            </a:pPr>
            <a:endParaRPr lang="es-ES" sz="2400" dirty="0">
              <a:latin typeface="Arial Narrow" panose="020B0606020202030204" pitchFamily="34" charset="0"/>
            </a:endParaRPr>
          </a:p>
          <a:p>
            <a:endParaRPr lang="es-ES" sz="2400" dirty="0">
              <a:latin typeface="Arial Narrow" panose="020B0606020202030204" pitchFamily="34" charset="0"/>
            </a:endParaRPr>
          </a:p>
          <a:p>
            <a:endParaRPr lang="es-CO" sz="1800" dirty="0">
              <a:latin typeface="Arial Narrow" panose="020B0606020202030204" pitchFamily="34" charset="0"/>
            </a:endParaRPr>
          </a:p>
        </p:txBody>
      </p:sp>
      <p:sp>
        <p:nvSpPr>
          <p:cNvPr id="4" name="CuadroTexto 3">
            <a:extLst>
              <a:ext uri="{FF2B5EF4-FFF2-40B4-BE49-F238E27FC236}">
                <a16:creationId xmlns:a16="http://schemas.microsoft.com/office/drawing/2014/main" id="{73BA8206-87C7-24C9-5512-F67C56C917F5}"/>
              </a:ext>
            </a:extLst>
          </p:cNvPr>
          <p:cNvSpPr txBox="1"/>
          <p:nvPr/>
        </p:nvSpPr>
        <p:spPr>
          <a:xfrm>
            <a:off x="309708" y="253018"/>
            <a:ext cx="8152391" cy="830997"/>
          </a:xfrm>
          <a:prstGeom prst="rect">
            <a:avLst/>
          </a:prstGeom>
          <a:noFill/>
        </p:spPr>
        <p:txBody>
          <a:bodyPr wrap="square" rtlCol="0">
            <a:spAutoFit/>
          </a:bodyPr>
          <a:lstStyle/>
          <a:p>
            <a:r>
              <a:rPr lang="es-CO" sz="2400" b="1" dirty="0">
                <a:solidFill>
                  <a:schemeClr val="accent1">
                    <a:lumMod val="50000"/>
                  </a:schemeClr>
                </a:solidFill>
                <a:latin typeface="FUTURA MEDIUM" panose="020B0602020204020303" pitchFamily="34" charset="-79"/>
                <a:cs typeface="FUTURA MEDIUM" panose="020B0602020204020303" pitchFamily="34" charset="-79"/>
              </a:rPr>
              <a:t>Insumos discutidos en la Subcomisión e</a:t>
            </a:r>
          </a:p>
          <a:p>
            <a:r>
              <a:rPr lang="es-CO" sz="2400" b="1" dirty="0">
                <a:solidFill>
                  <a:schemeClr val="accent1">
                    <a:lumMod val="50000"/>
                  </a:schemeClr>
                </a:solidFill>
                <a:cs typeface="FUTURA MEDIUM" panose="020B0602020204020303" pitchFamily="34" charset="-79"/>
              </a:rPr>
              <a:t>Inspiradores de la Reforma</a:t>
            </a:r>
          </a:p>
        </p:txBody>
      </p:sp>
      <p:sp>
        <p:nvSpPr>
          <p:cNvPr id="5" name="36 CuadroTexto">
            <a:extLst>
              <a:ext uri="{FF2B5EF4-FFF2-40B4-BE49-F238E27FC236}">
                <a16:creationId xmlns:a16="http://schemas.microsoft.com/office/drawing/2014/main" id="{77222BBF-5FA1-37A0-BBB9-AE5E2A949280}"/>
              </a:ext>
            </a:extLst>
          </p:cNvPr>
          <p:cNvSpPr txBox="1">
            <a:spLocks noChangeArrowheads="1"/>
          </p:cNvSpPr>
          <p:nvPr/>
        </p:nvSpPr>
        <p:spPr bwMode="auto">
          <a:xfrm>
            <a:off x="698340" y="2225401"/>
            <a:ext cx="21230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s-CO" sz="1600" b="1" dirty="0">
                <a:solidFill>
                  <a:schemeClr val="tx1">
                    <a:lumMod val="85000"/>
                    <a:lumOff val="15000"/>
                  </a:schemeClr>
                </a:solidFill>
                <a:latin typeface="Arial" panose="020B0604020202020204" pitchFamily="34" charset="0"/>
                <a:cs typeface="Arial" panose="020B0604020202020204" pitchFamily="34" charset="0"/>
              </a:rPr>
              <a:t>Misión de empleo</a:t>
            </a:r>
          </a:p>
          <a:p>
            <a:pPr algn="ctr" eaLnBrk="1" hangingPunct="1">
              <a:spcBef>
                <a:spcPct val="0"/>
              </a:spcBef>
              <a:buFontTx/>
              <a:buNone/>
              <a:defRPr/>
            </a:pPr>
            <a:r>
              <a:rPr lang="es-CO" sz="1600" b="1" dirty="0">
                <a:solidFill>
                  <a:schemeClr val="tx1">
                    <a:lumMod val="85000"/>
                    <a:lumOff val="15000"/>
                  </a:schemeClr>
                </a:solidFill>
                <a:latin typeface="Arial" panose="020B0604020202020204" pitchFamily="34" charset="0"/>
                <a:cs typeface="Arial" panose="020B0604020202020204" pitchFamily="34" charset="0"/>
              </a:rPr>
              <a:t>2020</a:t>
            </a:r>
          </a:p>
        </p:txBody>
      </p:sp>
      <p:grpSp>
        <p:nvGrpSpPr>
          <p:cNvPr id="24" name="Grupo 13">
            <a:extLst>
              <a:ext uri="{FF2B5EF4-FFF2-40B4-BE49-F238E27FC236}">
                <a16:creationId xmlns:a16="http://schemas.microsoft.com/office/drawing/2014/main" id="{5B80F87D-D459-27A2-CB80-67E35E34FAA5}"/>
              </a:ext>
            </a:extLst>
          </p:cNvPr>
          <p:cNvGrpSpPr>
            <a:grpSpLocks/>
          </p:cNvGrpSpPr>
          <p:nvPr/>
        </p:nvGrpSpPr>
        <p:grpSpPr bwMode="auto">
          <a:xfrm>
            <a:off x="483979" y="1303821"/>
            <a:ext cx="2349369" cy="1514719"/>
            <a:chOff x="441273" y="3600776"/>
            <a:chExt cx="1632084" cy="1195409"/>
          </a:xfrm>
        </p:grpSpPr>
        <p:cxnSp>
          <p:nvCxnSpPr>
            <p:cNvPr id="25" name="36 Conector recto">
              <a:extLst>
                <a:ext uri="{FF2B5EF4-FFF2-40B4-BE49-F238E27FC236}">
                  <a16:creationId xmlns:a16="http://schemas.microsoft.com/office/drawing/2014/main" id="{7BFDFEAF-7C8C-F7C8-7370-9E5E98313DDB}"/>
                </a:ext>
              </a:extLst>
            </p:cNvPr>
            <p:cNvCxnSpPr/>
            <p:nvPr/>
          </p:nvCxnSpPr>
          <p:spPr>
            <a:xfrm>
              <a:off x="453357" y="4794597"/>
              <a:ext cx="1620000" cy="1588"/>
            </a:xfrm>
            <a:prstGeom prst="line">
              <a:avLst/>
            </a:prstGeom>
            <a:ln w="25400">
              <a:solidFill>
                <a:srgbClr val="6BC2D3"/>
              </a:solidFill>
            </a:ln>
          </p:spPr>
          <p:style>
            <a:lnRef idx="1">
              <a:schemeClr val="accent1"/>
            </a:lnRef>
            <a:fillRef idx="0">
              <a:schemeClr val="accent1"/>
            </a:fillRef>
            <a:effectRef idx="0">
              <a:schemeClr val="accent1"/>
            </a:effectRef>
            <a:fontRef idx="minor">
              <a:schemeClr val="tx1"/>
            </a:fontRef>
          </p:style>
        </p:cxnSp>
        <p:cxnSp>
          <p:nvCxnSpPr>
            <p:cNvPr id="26" name="36 Conector recto">
              <a:extLst>
                <a:ext uri="{FF2B5EF4-FFF2-40B4-BE49-F238E27FC236}">
                  <a16:creationId xmlns:a16="http://schemas.microsoft.com/office/drawing/2014/main" id="{FFA41C5C-FFE9-C618-B2EA-2460C00A9929}"/>
                </a:ext>
              </a:extLst>
            </p:cNvPr>
            <p:cNvCxnSpPr>
              <a:cxnSpLocks/>
            </p:cNvCxnSpPr>
            <p:nvPr/>
          </p:nvCxnSpPr>
          <p:spPr>
            <a:xfrm flipH="1" flipV="1">
              <a:off x="441273" y="3600776"/>
              <a:ext cx="12084" cy="1193820"/>
            </a:xfrm>
            <a:prstGeom prst="line">
              <a:avLst/>
            </a:prstGeom>
            <a:ln w="25400">
              <a:solidFill>
                <a:srgbClr val="6BC2D3"/>
              </a:solidFill>
            </a:ln>
          </p:spPr>
          <p:style>
            <a:lnRef idx="1">
              <a:schemeClr val="accent1"/>
            </a:lnRef>
            <a:fillRef idx="0">
              <a:schemeClr val="accent1"/>
            </a:fillRef>
            <a:effectRef idx="0">
              <a:schemeClr val="accent1"/>
            </a:effectRef>
            <a:fontRef idx="minor">
              <a:schemeClr val="tx1"/>
            </a:fontRef>
          </p:style>
        </p:cxnSp>
      </p:grpSp>
      <p:sp>
        <p:nvSpPr>
          <p:cNvPr id="51" name="36 CuadroTexto">
            <a:extLst>
              <a:ext uri="{FF2B5EF4-FFF2-40B4-BE49-F238E27FC236}">
                <a16:creationId xmlns:a16="http://schemas.microsoft.com/office/drawing/2014/main" id="{643A213A-7A5F-EAE0-EA6C-6E6945FD4EA1}"/>
              </a:ext>
            </a:extLst>
          </p:cNvPr>
          <p:cNvSpPr txBox="1">
            <a:spLocks noChangeArrowheads="1"/>
          </p:cNvSpPr>
          <p:nvPr/>
        </p:nvSpPr>
        <p:spPr bwMode="auto">
          <a:xfrm>
            <a:off x="3509220" y="2247433"/>
            <a:ext cx="21927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s-CO" sz="1600" b="1" dirty="0">
                <a:solidFill>
                  <a:schemeClr val="tx1">
                    <a:lumMod val="85000"/>
                    <a:lumOff val="15000"/>
                  </a:schemeClr>
                </a:solidFill>
                <a:latin typeface="Arial" panose="020B0604020202020204" pitchFamily="34" charset="0"/>
                <a:cs typeface="Arial" panose="020B0604020202020204" pitchFamily="34" charset="0"/>
              </a:rPr>
              <a:t>Misión Alternativa de empleo</a:t>
            </a:r>
          </a:p>
        </p:txBody>
      </p:sp>
      <p:grpSp>
        <p:nvGrpSpPr>
          <p:cNvPr id="53" name="Grupo 13">
            <a:extLst>
              <a:ext uri="{FF2B5EF4-FFF2-40B4-BE49-F238E27FC236}">
                <a16:creationId xmlns:a16="http://schemas.microsoft.com/office/drawing/2014/main" id="{5FDF9106-6F28-6F26-20B8-01641ED90224}"/>
              </a:ext>
            </a:extLst>
          </p:cNvPr>
          <p:cNvGrpSpPr>
            <a:grpSpLocks/>
          </p:cNvGrpSpPr>
          <p:nvPr/>
        </p:nvGrpSpPr>
        <p:grpSpPr bwMode="auto">
          <a:xfrm>
            <a:off x="3343731" y="1297787"/>
            <a:ext cx="2380231" cy="1534422"/>
            <a:chOff x="441273" y="3600776"/>
            <a:chExt cx="1653524" cy="1210958"/>
          </a:xfrm>
        </p:grpSpPr>
        <p:cxnSp>
          <p:nvCxnSpPr>
            <p:cNvPr id="54" name="36 Conector recto">
              <a:extLst>
                <a:ext uri="{FF2B5EF4-FFF2-40B4-BE49-F238E27FC236}">
                  <a16:creationId xmlns:a16="http://schemas.microsoft.com/office/drawing/2014/main" id="{0469A764-188A-40A1-7B91-51F89D3BB37B}"/>
                </a:ext>
              </a:extLst>
            </p:cNvPr>
            <p:cNvCxnSpPr/>
            <p:nvPr/>
          </p:nvCxnSpPr>
          <p:spPr>
            <a:xfrm>
              <a:off x="474797" y="4798564"/>
              <a:ext cx="1620000" cy="1588"/>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5" name="36 Conector recto">
              <a:extLst>
                <a:ext uri="{FF2B5EF4-FFF2-40B4-BE49-F238E27FC236}">
                  <a16:creationId xmlns:a16="http://schemas.microsoft.com/office/drawing/2014/main" id="{94345E30-C62B-1DF0-1391-FB00E87FF0C5}"/>
                </a:ext>
              </a:extLst>
            </p:cNvPr>
            <p:cNvCxnSpPr>
              <a:cxnSpLocks/>
            </p:cNvCxnSpPr>
            <p:nvPr/>
          </p:nvCxnSpPr>
          <p:spPr>
            <a:xfrm flipH="1" flipV="1">
              <a:off x="441273" y="3600776"/>
              <a:ext cx="26627" cy="1210958"/>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56" name="36 CuadroTexto">
            <a:extLst>
              <a:ext uri="{FF2B5EF4-FFF2-40B4-BE49-F238E27FC236}">
                <a16:creationId xmlns:a16="http://schemas.microsoft.com/office/drawing/2014/main" id="{F29A81D0-22DD-890F-1AB5-B7519EA1A9CA}"/>
              </a:ext>
            </a:extLst>
          </p:cNvPr>
          <p:cNvSpPr txBox="1">
            <a:spLocks noChangeArrowheads="1"/>
          </p:cNvSpPr>
          <p:nvPr/>
        </p:nvSpPr>
        <p:spPr bwMode="auto">
          <a:xfrm>
            <a:off x="6614274" y="2256113"/>
            <a:ext cx="21230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s-CO" sz="1600" b="1" dirty="0">
                <a:solidFill>
                  <a:schemeClr val="tx1">
                    <a:lumMod val="85000"/>
                    <a:lumOff val="15000"/>
                  </a:schemeClr>
                </a:solidFill>
                <a:latin typeface="Arial" panose="020B0604020202020204" pitchFamily="34" charset="0"/>
                <a:cs typeface="Arial" panose="020B0604020202020204" pitchFamily="34" charset="0"/>
              </a:rPr>
              <a:t>Corte Suprema de Justicia</a:t>
            </a:r>
          </a:p>
        </p:txBody>
      </p:sp>
      <p:grpSp>
        <p:nvGrpSpPr>
          <p:cNvPr id="58" name="Grupo 13">
            <a:extLst>
              <a:ext uri="{FF2B5EF4-FFF2-40B4-BE49-F238E27FC236}">
                <a16:creationId xmlns:a16="http://schemas.microsoft.com/office/drawing/2014/main" id="{7E89A08D-4136-D64D-7D56-27C8780BD941}"/>
              </a:ext>
            </a:extLst>
          </p:cNvPr>
          <p:cNvGrpSpPr>
            <a:grpSpLocks/>
          </p:cNvGrpSpPr>
          <p:nvPr/>
        </p:nvGrpSpPr>
        <p:grpSpPr bwMode="auto">
          <a:xfrm>
            <a:off x="6389867" y="1295774"/>
            <a:ext cx="2337690" cy="1536435"/>
            <a:chOff x="441273" y="3600776"/>
            <a:chExt cx="1623971" cy="1212547"/>
          </a:xfrm>
        </p:grpSpPr>
        <p:cxnSp>
          <p:nvCxnSpPr>
            <p:cNvPr id="59" name="36 Conector recto">
              <a:extLst>
                <a:ext uri="{FF2B5EF4-FFF2-40B4-BE49-F238E27FC236}">
                  <a16:creationId xmlns:a16="http://schemas.microsoft.com/office/drawing/2014/main" id="{FAE7FDE0-5EBF-C626-17B4-B6D59C235F76}"/>
                </a:ext>
              </a:extLst>
            </p:cNvPr>
            <p:cNvCxnSpPr/>
            <p:nvPr/>
          </p:nvCxnSpPr>
          <p:spPr>
            <a:xfrm>
              <a:off x="445244" y="4805692"/>
              <a:ext cx="1620000" cy="1588"/>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0" name="36 Conector recto">
              <a:extLst>
                <a:ext uri="{FF2B5EF4-FFF2-40B4-BE49-F238E27FC236}">
                  <a16:creationId xmlns:a16="http://schemas.microsoft.com/office/drawing/2014/main" id="{EF8AE119-1831-F58A-E1ED-43C301C595A3}"/>
                </a:ext>
              </a:extLst>
            </p:cNvPr>
            <p:cNvCxnSpPr>
              <a:cxnSpLocks/>
            </p:cNvCxnSpPr>
            <p:nvPr/>
          </p:nvCxnSpPr>
          <p:spPr>
            <a:xfrm flipH="1" flipV="1">
              <a:off x="441273" y="3600776"/>
              <a:ext cx="8749" cy="1212547"/>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2051" name="36 CuadroTexto">
            <a:extLst>
              <a:ext uri="{FF2B5EF4-FFF2-40B4-BE49-F238E27FC236}">
                <a16:creationId xmlns:a16="http://schemas.microsoft.com/office/drawing/2014/main" id="{23940F91-647E-F554-8D49-68CB5661469F}"/>
              </a:ext>
            </a:extLst>
          </p:cNvPr>
          <p:cNvSpPr txBox="1">
            <a:spLocks noChangeArrowheads="1"/>
          </p:cNvSpPr>
          <p:nvPr/>
        </p:nvSpPr>
        <p:spPr bwMode="auto">
          <a:xfrm>
            <a:off x="9519727" y="2273616"/>
            <a:ext cx="21230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s-CO" sz="1600" b="1" dirty="0">
                <a:solidFill>
                  <a:schemeClr val="tx1">
                    <a:lumMod val="85000"/>
                    <a:lumOff val="15000"/>
                  </a:schemeClr>
                </a:solidFill>
                <a:latin typeface="Arial" panose="020B0604020202020204" pitchFamily="34" charset="0"/>
                <a:cs typeface="Arial" panose="020B0604020202020204" pitchFamily="34" charset="0"/>
              </a:rPr>
              <a:t>Órganos de Control de OIT</a:t>
            </a:r>
          </a:p>
        </p:txBody>
      </p:sp>
      <p:grpSp>
        <p:nvGrpSpPr>
          <p:cNvPr id="2054" name="Grupo 13">
            <a:extLst>
              <a:ext uri="{FF2B5EF4-FFF2-40B4-BE49-F238E27FC236}">
                <a16:creationId xmlns:a16="http://schemas.microsoft.com/office/drawing/2014/main" id="{35FC4B22-1F36-9FE9-4DEE-1B44B0913476}"/>
              </a:ext>
            </a:extLst>
          </p:cNvPr>
          <p:cNvGrpSpPr>
            <a:grpSpLocks/>
          </p:cNvGrpSpPr>
          <p:nvPr/>
        </p:nvGrpSpPr>
        <p:grpSpPr bwMode="auto">
          <a:xfrm>
            <a:off x="9349666" y="1303820"/>
            <a:ext cx="2331974" cy="1519725"/>
            <a:chOff x="438097" y="3600776"/>
            <a:chExt cx="1620000" cy="1199360"/>
          </a:xfrm>
        </p:grpSpPr>
        <p:cxnSp>
          <p:nvCxnSpPr>
            <p:cNvPr id="2055" name="36 Conector recto">
              <a:extLst>
                <a:ext uri="{FF2B5EF4-FFF2-40B4-BE49-F238E27FC236}">
                  <a16:creationId xmlns:a16="http://schemas.microsoft.com/office/drawing/2014/main" id="{43652F39-75FD-19C2-9CB4-83456F471277}"/>
                </a:ext>
              </a:extLst>
            </p:cNvPr>
            <p:cNvCxnSpPr/>
            <p:nvPr/>
          </p:nvCxnSpPr>
          <p:spPr>
            <a:xfrm>
              <a:off x="438097" y="4789685"/>
              <a:ext cx="1620000" cy="1588"/>
            </a:xfrm>
            <a:prstGeom prst="line">
              <a:avLst/>
            </a:prstGeom>
            <a:ln w="25400">
              <a:solidFill>
                <a:srgbClr val="9C587A"/>
              </a:solidFill>
            </a:ln>
          </p:spPr>
          <p:style>
            <a:lnRef idx="1">
              <a:schemeClr val="accent1"/>
            </a:lnRef>
            <a:fillRef idx="0">
              <a:schemeClr val="accent1"/>
            </a:fillRef>
            <a:effectRef idx="0">
              <a:schemeClr val="accent1"/>
            </a:effectRef>
            <a:fontRef idx="minor">
              <a:schemeClr val="tx1"/>
            </a:fontRef>
          </p:style>
        </p:cxnSp>
        <p:cxnSp>
          <p:nvCxnSpPr>
            <p:cNvPr id="2056" name="36 Conector recto">
              <a:extLst>
                <a:ext uri="{FF2B5EF4-FFF2-40B4-BE49-F238E27FC236}">
                  <a16:creationId xmlns:a16="http://schemas.microsoft.com/office/drawing/2014/main" id="{61A68302-EBBF-5D02-E4BA-2DFB5970E5B6}"/>
                </a:ext>
              </a:extLst>
            </p:cNvPr>
            <p:cNvCxnSpPr>
              <a:cxnSpLocks/>
            </p:cNvCxnSpPr>
            <p:nvPr/>
          </p:nvCxnSpPr>
          <p:spPr>
            <a:xfrm flipH="1" flipV="1">
              <a:off x="441273" y="3600776"/>
              <a:ext cx="7942" cy="1199360"/>
            </a:xfrm>
            <a:prstGeom prst="line">
              <a:avLst/>
            </a:prstGeom>
            <a:ln w="25400">
              <a:solidFill>
                <a:srgbClr val="9C587A"/>
              </a:solidFill>
            </a:ln>
          </p:spPr>
          <p:style>
            <a:lnRef idx="1">
              <a:schemeClr val="accent1"/>
            </a:lnRef>
            <a:fillRef idx="0">
              <a:schemeClr val="accent1"/>
            </a:fillRef>
            <a:effectRef idx="0">
              <a:schemeClr val="accent1"/>
            </a:effectRef>
            <a:fontRef idx="minor">
              <a:schemeClr val="tx1"/>
            </a:fontRef>
          </p:style>
        </p:cxnSp>
      </p:grpSp>
      <p:pic>
        <p:nvPicPr>
          <p:cNvPr id="2057" name="Picture 6">
            <a:extLst>
              <a:ext uri="{FF2B5EF4-FFF2-40B4-BE49-F238E27FC236}">
                <a16:creationId xmlns:a16="http://schemas.microsoft.com/office/drawing/2014/main" id="{B2D15811-5B0B-A53F-D459-B15E72CC92B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412586" y="1464656"/>
            <a:ext cx="656750" cy="656750"/>
          </a:xfrm>
          <a:prstGeom prst="rect">
            <a:avLst/>
          </a:prstGeom>
          <a:noFill/>
          <a:effectLst>
            <a:outerShdw blurRad="50800" dist="50800" dir="5400000" algn="ctr" rotWithShape="0">
              <a:schemeClr val="bg1"/>
            </a:outerShdw>
          </a:effectLst>
          <a:extLst>
            <a:ext uri="{909E8E84-426E-40DD-AFC4-6F175D3DCCD1}">
              <a14:hiddenFill xmlns:a14="http://schemas.microsoft.com/office/drawing/2010/main">
                <a:solidFill>
                  <a:srgbClr val="FFFFFF"/>
                </a:solidFill>
              </a14:hiddenFill>
            </a:ext>
          </a:extLst>
        </p:spPr>
      </p:pic>
      <p:sp>
        <p:nvSpPr>
          <p:cNvPr id="2058" name="Redondear rectángulo de esquina diagonal 45">
            <a:extLst>
              <a:ext uri="{FF2B5EF4-FFF2-40B4-BE49-F238E27FC236}">
                <a16:creationId xmlns:a16="http://schemas.microsoft.com/office/drawing/2014/main" id="{0E1FE1F4-0236-6B3B-4489-3D58E1B9B6C3}"/>
              </a:ext>
            </a:extLst>
          </p:cNvPr>
          <p:cNvSpPr/>
          <p:nvPr/>
        </p:nvSpPr>
        <p:spPr bwMode="auto">
          <a:xfrm>
            <a:off x="4019509" y="1301473"/>
            <a:ext cx="1054129" cy="933813"/>
          </a:xfrm>
          <a:prstGeom prst="round2DiagRect">
            <a:avLst>
              <a:gd name="adj1" fmla="val 19895"/>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lang="es-ES" dirty="0">
              <a:solidFill>
                <a:schemeClr val="tx1">
                  <a:lumMod val="85000"/>
                  <a:lumOff val="15000"/>
                </a:schemeClr>
              </a:solidFill>
              <a:latin typeface="Roboto Thin"/>
            </a:endParaRPr>
          </a:p>
        </p:txBody>
      </p:sp>
      <p:pic>
        <p:nvPicPr>
          <p:cNvPr id="2060" name="Picture 10">
            <a:extLst>
              <a:ext uri="{FF2B5EF4-FFF2-40B4-BE49-F238E27FC236}">
                <a16:creationId xmlns:a16="http://schemas.microsoft.com/office/drawing/2014/main" id="{CD4375A4-6410-BDDF-3573-A06D8C52A7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9605" y="1426847"/>
            <a:ext cx="754750" cy="692867"/>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2">
            <a:extLst>
              <a:ext uri="{FF2B5EF4-FFF2-40B4-BE49-F238E27FC236}">
                <a16:creationId xmlns:a16="http://schemas.microsoft.com/office/drawing/2014/main" id="{6E45CB7B-B64E-8520-AB25-9078BED678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5479" y="1513289"/>
            <a:ext cx="711098" cy="666076"/>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A56BF016-EB97-01EA-136C-1BFCB06310C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21028" y="1542719"/>
            <a:ext cx="589249" cy="588704"/>
          </a:xfrm>
          <a:prstGeom prst="rect">
            <a:avLst/>
          </a:prstGeom>
          <a:noFill/>
          <a:extLst>
            <a:ext uri="{909E8E84-426E-40DD-AFC4-6F175D3DCCD1}">
              <a14:hiddenFill xmlns:a14="http://schemas.microsoft.com/office/drawing/2010/main">
                <a:solidFill>
                  <a:srgbClr val="FFFFFF"/>
                </a:solidFill>
              </a14:hiddenFill>
            </a:ext>
          </a:extLst>
        </p:spPr>
      </p:pic>
      <p:sp>
        <p:nvSpPr>
          <p:cNvPr id="2111" name="Redondear rectángulo de esquina diagonal 45">
            <a:extLst>
              <a:ext uri="{FF2B5EF4-FFF2-40B4-BE49-F238E27FC236}">
                <a16:creationId xmlns:a16="http://schemas.microsoft.com/office/drawing/2014/main" id="{19949EF6-E773-AF0D-F64E-63CA2E90DACD}"/>
              </a:ext>
            </a:extLst>
          </p:cNvPr>
          <p:cNvSpPr/>
          <p:nvPr/>
        </p:nvSpPr>
        <p:spPr bwMode="auto">
          <a:xfrm>
            <a:off x="1230999" y="3169884"/>
            <a:ext cx="1054129" cy="933813"/>
          </a:xfrm>
          <a:prstGeom prst="round2DiagRect">
            <a:avLst>
              <a:gd name="adj1" fmla="val 19895"/>
              <a:gd name="adj2" fmla="val 0"/>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ES" dirty="0">
              <a:solidFill>
                <a:schemeClr val="tx1">
                  <a:lumMod val="85000"/>
                  <a:lumOff val="15000"/>
                </a:schemeClr>
              </a:solidFill>
              <a:latin typeface="Roboto Thin"/>
            </a:endParaRPr>
          </a:p>
        </p:txBody>
      </p:sp>
      <p:sp>
        <p:nvSpPr>
          <p:cNvPr id="2112" name="36 CuadroTexto">
            <a:extLst>
              <a:ext uri="{FF2B5EF4-FFF2-40B4-BE49-F238E27FC236}">
                <a16:creationId xmlns:a16="http://schemas.microsoft.com/office/drawing/2014/main" id="{64416B2E-9B7E-8A0B-7F99-D6B218781051}"/>
              </a:ext>
            </a:extLst>
          </p:cNvPr>
          <p:cNvSpPr txBox="1">
            <a:spLocks noChangeArrowheads="1"/>
          </p:cNvSpPr>
          <p:nvPr/>
        </p:nvSpPr>
        <p:spPr bwMode="auto">
          <a:xfrm>
            <a:off x="708066" y="4079556"/>
            <a:ext cx="21230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s-CO" sz="1600" b="1" dirty="0">
                <a:solidFill>
                  <a:schemeClr val="tx1">
                    <a:lumMod val="85000"/>
                    <a:lumOff val="15000"/>
                  </a:schemeClr>
                </a:solidFill>
                <a:latin typeface="Arial" panose="020B0604020202020204" pitchFamily="34" charset="0"/>
                <a:cs typeface="Arial" panose="020B0604020202020204" pitchFamily="34" charset="0"/>
              </a:rPr>
              <a:t>OCDE - ELSAC</a:t>
            </a:r>
          </a:p>
        </p:txBody>
      </p:sp>
      <p:grpSp>
        <p:nvGrpSpPr>
          <p:cNvPr id="2113" name="Grupo 13">
            <a:extLst>
              <a:ext uri="{FF2B5EF4-FFF2-40B4-BE49-F238E27FC236}">
                <a16:creationId xmlns:a16="http://schemas.microsoft.com/office/drawing/2014/main" id="{8164A0DA-2AA4-AC77-5CCB-7D86422BE635}"/>
              </a:ext>
            </a:extLst>
          </p:cNvPr>
          <p:cNvGrpSpPr>
            <a:grpSpLocks/>
          </p:cNvGrpSpPr>
          <p:nvPr/>
        </p:nvGrpSpPr>
        <p:grpSpPr bwMode="auto">
          <a:xfrm>
            <a:off x="511100" y="3167999"/>
            <a:ext cx="2331974" cy="1512706"/>
            <a:chOff x="453357" y="3608685"/>
            <a:chExt cx="1620000" cy="1193820"/>
          </a:xfrm>
        </p:grpSpPr>
        <p:cxnSp>
          <p:nvCxnSpPr>
            <p:cNvPr id="2114" name="36 Conector recto">
              <a:extLst>
                <a:ext uri="{FF2B5EF4-FFF2-40B4-BE49-F238E27FC236}">
                  <a16:creationId xmlns:a16="http://schemas.microsoft.com/office/drawing/2014/main" id="{B987C13E-F642-9DF6-A98B-58F26E49B901}"/>
                </a:ext>
              </a:extLst>
            </p:cNvPr>
            <p:cNvCxnSpPr/>
            <p:nvPr/>
          </p:nvCxnSpPr>
          <p:spPr>
            <a:xfrm>
              <a:off x="453357" y="4794597"/>
              <a:ext cx="16200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5" name="36 Conector recto">
              <a:extLst>
                <a:ext uri="{FF2B5EF4-FFF2-40B4-BE49-F238E27FC236}">
                  <a16:creationId xmlns:a16="http://schemas.microsoft.com/office/drawing/2014/main" id="{B102A2D1-A9D2-FEF9-4B7C-5A770FCF0DC6}"/>
                </a:ext>
              </a:extLst>
            </p:cNvPr>
            <p:cNvCxnSpPr>
              <a:cxnSpLocks/>
            </p:cNvCxnSpPr>
            <p:nvPr/>
          </p:nvCxnSpPr>
          <p:spPr>
            <a:xfrm flipH="1" flipV="1">
              <a:off x="2052937" y="3608685"/>
              <a:ext cx="12084" cy="119382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16" name="36 CuadroTexto">
            <a:extLst>
              <a:ext uri="{FF2B5EF4-FFF2-40B4-BE49-F238E27FC236}">
                <a16:creationId xmlns:a16="http://schemas.microsoft.com/office/drawing/2014/main" id="{382E38A7-0C78-0E73-EE8D-88DCAD6C05D9}"/>
              </a:ext>
            </a:extLst>
          </p:cNvPr>
          <p:cNvSpPr txBox="1">
            <a:spLocks noChangeArrowheads="1"/>
          </p:cNvSpPr>
          <p:nvPr/>
        </p:nvSpPr>
        <p:spPr bwMode="auto">
          <a:xfrm>
            <a:off x="3518946" y="4101588"/>
            <a:ext cx="21927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s-CO" sz="1400" b="1" dirty="0">
                <a:solidFill>
                  <a:schemeClr val="tx1">
                    <a:lumMod val="85000"/>
                    <a:lumOff val="15000"/>
                  </a:schemeClr>
                </a:solidFill>
                <a:latin typeface="Arial" panose="020B0604020202020204" pitchFamily="34" charset="0"/>
                <a:cs typeface="Arial" panose="020B0604020202020204" pitchFamily="34" charset="0"/>
              </a:rPr>
              <a:t>Reforma Laboral y Reforma Legal México</a:t>
            </a:r>
          </a:p>
        </p:txBody>
      </p:sp>
      <p:grpSp>
        <p:nvGrpSpPr>
          <p:cNvPr id="2117" name="Grupo 13">
            <a:extLst>
              <a:ext uri="{FF2B5EF4-FFF2-40B4-BE49-F238E27FC236}">
                <a16:creationId xmlns:a16="http://schemas.microsoft.com/office/drawing/2014/main" id="{7B54962E-CC17-12C9-259F-DD68716BAE0C}"/>
              </a:ext>
            </a:extLst>
          </p:cNvPr>
          <p:cNvGrpSpPr>
            <a:grpSpLocks/>
          </p:cNvGrpSpPr>
          <p:nvPr/>
        </p:nvGrpSpPr>
        <p:grpSpPr bwMode="auto">
          <a:xfrm>
            <a:off x="3401715" y="3177479"/>
            <a:ext cx="2331974" cy="1494212"/>
            <a:chOff x="474797" y="3620928"/>
            <a:chExt cx="1620000" cy="1179224"/>
          </a:xfrm>
        </p:grpSpPr>
        <p:cxnSp>
          <p:nvCxnSpPr>
            <p:cNvPr id="2118" name="36 Conector recto">
              <a:extLst>
                <a:ext uri="{FF2B5EF4-FFF2-40B4-BE49-F238E27FC236}">
                  <a16:creationId xmlns:a16="http://schemas.microsoft.com/office/drawing/2014/main" id="{5CD95869-4A01-AF5E-6632-C756D8D78A56}"/>
                </a:ext>
              </a:extLst>
            </p:cNvPr>
            <p:cNvCxnSpPr/>
            <p:nvPr/>
          </p:nvCxnSpPr>
          <p:spPr>
            <a:xfrm>
              <a:off x="474797" y="4798564"/>
              <a:ext cx="1620000" cy="1588"/>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19" name="36 Conector recto">
              <a:extLst>
                <a:ext uri="{FF2B5EF4-FFF2-40B4-BE49-F238E27FC236}">
                  <a16:creationId xmlns:a16="http://schemas.microsoft.com/office/drawing/2014/main" id="{0846BE12-F6AB-9377-F7DA-02EE7432D6A2}"/>
                </a:ext>
              </a:extLst>
            </p:cNvPr>
            <p:cNvCxnSpPr>
              <a:cxnSpLocks/>
            </p:cNvCxnSpPr>
            <p:nvPr/>
          </p:nvCxnSpPr>
          <p:spPr>
            <a:xfrm flipH="1" flipV="1">
              <a:off x="2074234" y="3620928"/>
              <a:ext cx="12135" cy="1166054"/>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2120" name="36 CuadroTexto">
            <a:extLst>
              <a:ext uri="{FF2B5EF4-FFF2-40B4-BE49-F238E27FC236}">
                <a16:creationId xmlns:a16="http://schemas.microsoft.com/office/drawing/2014/main" id="{29AEEF4B-1398-639D-E65F-834EAD3A4451}"/>
              </a:ext>
            </a:extLst>
          </p:cNvPr>
          <p:cNvSpPr txBox="1">
            <a:spLocks noChangeArrowheads="1"/>
          </p:cNvSpPr>
          <p:nvPr/>
        </p:nvSpPr>
        <p:spPr bwMode="auto">
          <a:xfrm>
            <a:off x="6232965" y="4121293"/>
            <a:ext cx="258214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s-CO" sz="1600" b="1" dirty="0">
                <a:solidFill>
                  <a:schemeClr val="tx1">
                    <a:lumMod val="85000"/>
                    <a:lumOff val="15000"/>
                  </a:schemeClr>
                </a:solidFill>
                <a:latin typeface="Arial" panose="020B0604020202020204" pitchFamily="34" charset="0"/>
                <a:cs typeface="Arial" panose="020B0604020202020204" pitchFamily="34" charset="0"/>
              </a:rPr>
              <a:t>Ley de </a:t>
            </a:r>
            <a:r>
              <a:rPr lang="es-CO" sz="1400" b="1" dirty="0">
                <a:solidFill>
                  <a:schemeClr val="tx1">
                    <a:lumMod val="85000"/>
                    <a:lumOff val="15000"/>
                  </a:schemeClr>
                </a:solidFill>
                <a:latin typeface="Arial" panose="020B0604020202020204" pitchFamily="34" charset="0"/>
                <a:cs typeface="Arial" panose="020B0604020202020204" pitchFamily="34" charset="0"/>
              </a:rPr>
              <a:t>Trabajo en Plataformas digitales Chile</a:t>
            </a:r>
            <a:endParaRPr lang="es-CO" sz="1600" b="1" dirty="0">
              <a:solidFill>
                <a:schemeClr val="tx1">
                  <a:lumMod val="85000"/>
                  <a:lumOff val="15000"/>
                </a:schemeClr>
              </a:solidFill>
              <a:latin typeface="Arial" panose="020B0604020202020204" pitchFamily="34" charset="0"/>
              <a:cs typeface="Arial" panose="020B0604020202020204" pitchFamily="34" charset="0"/>
            </a:endParaRPr>
          </a:p>
        </p:txBody>
      </p:sp>
      <p:grpSp>
        <p:nvGrpSpPr>
          <p:cNvPr id="2121" name="Grupo 13">
            <a:extLst>
              <a:ext uri="{FF2B5EF4-FFF2-40B4-BE49-F238E27FC236}">
                <a16:creationId xmlns:a16="http://schemas.microsoft.com/office/drawing/2014/main" id="{7C18F947-B660-CA9E-44E1-120186DA3E4C}"/>
              </a:ext>
            </a:extLst>
          </p:cNvPr>
          <p:cNvGrpSpPr>
            <a:grpSpLocks/>
          </p:cNvGrpSpPr>
          <p:nvPr/>
        </p:nvGrpSpPr>
        <p:grpSpPr bwMode="auto">
          <a:xfrm>
            <a:off x="6405309" y="3140259"/>
            <a:ext cx="2331974" cy="1538447"/>
            <a:chOff x="445244" y="3593145"/>
            <a:chExt cx="1620000" cy="1214135"/>
          </a:xfrm>
        </p:grpSpPr>
        <p:cxnSp>
          <p:nvCxnSpPr>
            <p:cNvPr id="2122" name="36 Conector recto">
              <a:extLst>
                <a:ext uri="{FF2B5EF4-FFF2-40B4-BE49-F238E27FC236}">
                  <a16:creationId xmlns:a16="http://schemas.microsoft.com/office/drawing/2014/main" id="{2A289D7A-F178-7230-AFEA-E20996222ACC}"/>
                </a:ext>
              </a:extLst>
            </p:cNvPr>
            <p:cNvCxnSpPr/>
            <p:nvPr/>
          </p:nvCxnSpPr>
          <p:spPr>
            <a:xfrm>
              <a:off x="445244" y="4805692"/>
              <a:ext cx="16200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3" name="36 Conector recto">
              <a:extLst>
                <a:ext uri="{FF2B5EF4-FFF2-40B4-BE49-F238E27FC236}">
                  <a16:creationId xmlns:a16="http://schemas.microsoft.com/office/drawing/2014/main" id="{D99B5943-E7D0-0383-A616-0227A96CC805}"/>
                </a:ext>
              </a:extLst>
            </p:cNvPr>
            <p:cNvCxnSpPr>
              <a:cxnSpLocks/>
            </p:cNvCxnSpPr>
            <p:nvPr/>
          </p:nvCxnSpPr>
          <p:spPr>
            <a:xfrm flipH="1" flipV="1">
              <a:off x="2040474" y="3593145"/>
              <a:ext cx="8749" cy="121254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24" name="36 CuadroTexto">
            <a:extLst>
              <a:ext uri="{FF2B5EF4-FFF2-40B4-BE49-F238E27FC236}">
                <a16:creationId xmlns:a16="http://schemas.microsoft.com/office/drawing/2014/main" id="{B7145A3F-0483-F86F-2843-1F904D215E1B}"/>
              </a:ext>
            </a:extLst>
          </p:cNvPr>
          <p:cNvSpPr txBox="1">
            <a:spLocks noChangeArrowheads="1"/>
          </p:cNvSpPr>
          <p:nvPr/>
        </p:nvSpPr>
        <p:spPr bwMode="auto">
          <a:xfrm>
            <a:off x="9529453" y="4127771"/>
            <a:ext cx="21230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s-CO" sz="1600" b="1" dirty="0">
                <a:solidFill>
                  <a:schemeClr val="tx1">
                    <a:lumMod val="85000"/>
                    <a:lumOff val="15000"/>
                  </a:schemeClr>
                </a:solidFill>
                <a:latin typeface="Arial" panose="020B0604020202020204" pitchFamily="34" charset="0"/>
                <a:cs typeface="Arial" panose="020B0604020202020204" pitchFamily="34" charset="0"/>
              </a:rPr>
              <a:t>Reforma Laboral España</a:t>
            </a:r>
          </a:p>
        </p:txBody>
      </p:sp>
      <p:grpSp>
        <p:nvGrpSpPr>
          <p:cNvPr id="2125" name="Grupo 13">
            <a:extLst>
              <a:ext uri="{FF2B5EF4-FFF2-40B4-BE49-F238E27FC236}">
                <a16:creationId xmlns:a16="http://schemas.microsoft.com/office/drawing/2014/main" id="{CD3D3A2E-EF6E-B892-E056-DDB06049A47C}"/>
              </a:ext>
            </a:extLst>
          </p:cNvPr>
          <p:cNvGrpSpPr>
            <a:grpSpLocks/>
          </p:cNvGrpSpPr>
          <p:nvPr/>
        </p:nvGrpSpPr>
        <p:grpSpPr bwMode="auto">
          <a:xfrm>
            <a:off x="9359392" y="3148614"/>
            <a:ext cx="2331974" cy="1519725"/>
            <a:chOff x="438097" y="3593388"/>
            <a:chExt cx="1620000" cy="1199360"/>
          </a:xfrm>
        </p:grpSpPr>
        <p:cxnSp>
          <p:nvCxnSpPr>
            <p:cNvPr id="2126" name="36 Conector recto">
              <a:extLst>
                <a:ext uri="{FF2B5EF4-FFF2-40B4-BE49-F238E27FC236}">
                  <a16:creationId xmlns:a16="http://schemas.microsoft.com/office/drawing/2014/main" id="{52F312EA-DB86-7C1A-3FBE-263F5D35652B}"/>
                </a:ext>
              </a:extLst>
            </p:cNvPr>
            <p:cNvCxnSpPr/>
            <p:nvPr/>
          </p:nvCxnSpPr>
          <p:spPr>
            <a:xfrm>
              <a:off x="438097" y="4789685"/>
              <a:ext cx="1620000" cy="1588"/>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27" name="36 Conector recto">
              <a:extLst>
                <a:ext uri="{FF2B5EF4-FFF2-40B4-BE49-F238E27FC236}">
                  <a16:creationId xmlns:a16="http://schemas.microsoft.com/office/drawing/2014/main" id="{B35A223A-F045-F70C-1C00-61BBF57BF2EA}"/>
                </a:ext>
              </a:extLst>
            </p:cNvPr>
            <p:cNvCxnSpPr>
              <a:cxnSpLocks/>
            </p:cNvCxnSpPr>
            <p:nvPr/>
          </p:nvCxnSpPr>
          <p:spPr>
            <a:xfrm flipH="1" flipV="1">
              <a:off x="2040540" y="3593388"/>
              <a:ext cx="7942" cy="119936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2129" name="Redondear rectángulo de esquina diagonal 45">
            <a:extLst>
              <a:ext uri="{FF2B5EF4-FFF2-40B4-BE49-F238E27FC236}">
                <a16:creationId xmlns:a16="http://schemas.microsoft.com/office/drawing/2014/main" id="{4037A390-471D-D2B6-B5D3-B164E7112769}"/>
              </a:ext>
            </a:extLst>
          </p:cNvPr>
          <p:cNvSpPr/>
          <p:nvPr/>
        </p:nvSpPr>
        <p:spPr bwMode="auto">
          <a:xfrm>
            <a:off x="4029235" y="3155628"/>
            <a:ext cx="1054129" cy="933813"/>
          </a:xfrm>
          <a:prstGeom prst="round2DiagRect">
            <a:avLst>
              <a:gd name="adj1" fmla="val 19895"/>
              <a:gd name="adj2" fmla="val 0"/>
            </a:avLst>
          </a:prstGeom>
          <a:no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ES" dirty="0">
              <a:solidFill>
                <a:schemeClr val="tx1">
                  <a:lumMod val="85000"/>
                  <a:lumOff val="15000"/>
                </a:schemeClr>
              </a:solidFill>
              <a:latin typeface="Roboto Thin"/>
            </a:endParaRPr>
          </a:p>
        </p:txBody>
      </p:sp>
      <p:sp>
        <p:nvSpPr>
          <p:cNvPr id="2145" name="Redondear rectángulo de esquina diagonal 45">
            <a:extLst>
              <a:ext uri="{FF2B5EF4-FFF2-40B4-BE49-F238E27FC236}">
                <a16:creationId xmlns:a16="http://schemas.microsoft.com/office/drawing/2014/main" id="{99F2B055-7A82-4947-51BE-50BE394B8CC6}"/>
              </a:ext>
            </a:extLst>
          </p:cNvPr>
          <p:cNvSpPr/>
          <p:nvPr/>
        </p:nvSpPr>
        <p:spPr bwMode="auto">
          <a:xfrm>
            <a:off x="7109233" y="5103610"/>
            <a:ext cx="1054129" cy="897601"/>
          </a:xfrm>
          <a:prstGeom prst="round2DiagRect">
            <a:avLst>
              <a:gd name="adj1" fmla="val 19895"/>
              <a:gd name="adj2"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lang="es-ES" dirty="0">
              <a:solidFill>
                <a:schemeClr val="tx1">
                  <a:lumMod val="85000"/>
                  <a:lumOff val="15000"/>
                </a:schemeClr>
              </a:solidFill>
              <a:latin typeface="Roboto Thin"/>
            </a:endParaRPr>
          </a:p>
        </p:txBody>
      </p:sp>
      <p:sp>
        <p:nvSpPr>
          <p:cNvPr id="2146" name="36 CuadroTexto">
            <a:extLst>
              <a:ext uri="{FF2B5EF4-FFF2-40B4-BE49-F238E27FC236}">
                <a16:creationId xmlns:a16="http://schemas.microsoft.com/office/drawing/2014/main" id="{FEE438A5-D9AB-850A-BA02-D836A3C9E3CB}"/>
              </a:ext>
            </a:extLst>
          </p:cNvPr>
          <p:cNvSpPr txBox="1">
            <a:spLocks noChangeArrowheads="1"/>
          </p:cNvSpPr>
          <p:nvPr/>
        </p:nvSpPr>
        <p:spPr bwMode="auto">
          <a:xfrm>
            <a:off x="3531540" y="5994752"/>
            <a:ext cx="21927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s-CO" sz="1400" b="1" dirty="0">
                <a:solidFill>
                  <a:schemeClr val="tx1">
                    <a:lumMod val="85000"/>
                    <a:lumOff val="15000"/>
                  </a:schemeClr>
                </a:solidFill>
                <a:latin typeface="Arial" panose="020B0604020202020204" pitchFamily="34" charset="0"/>
                <a:cs typeface="Arial" panose="020B0604020202020204" pitchFamily="34" charset="0"/>
              </a:rPr>
              <a:t>Modelo de Negociación por Rama en Argentina</a:t>
            </a:r>
          </a:p>
        </p:txBody>
      </p:sp>
      <p:grpSp>
        <p:nvGrpSpPr>
          <p:cNvPr id="2147" name="Grupo 13">
            <a:extLst>
              <a:ext uri="{FF2B5EF4-FFF2-40B4-BE49-F238E27FC236}">
                <a16:creationId xmlns:a16="http://schemas.microsoft.com/office/drawing/2014/main" id="{3FD05FFF-1A04-5FCC-1721-F6AE2DC3E0F3}"/>
              </a:ext>
            </a:extLst>
          </p:cNvPr>
          <p:cNvGrpSpPr>
            <a:grpSpLocks/>
          </p:cNvGrpSpPr>
          <p:nvPr/>
        </p:nvGrpSpPr>
        <p:grpSpPr bwMode="auto">
          <a:xfrm>
            <a:off x="3401960" y="5073443"/>
            <a:ext cx="2344321" cy="1506084"/>
            <a:chOff x="466219" y="3623140"/>
            <a:chExt cx="1628578" cy="1188594"/>
          </a:xfrm>
        </p:grpSpPr>
        <p:cxnSp>
          <p:nvCxnSpPr>
            <p:cNvPr id="2148" name="36 Conector recto">
              <a:extLst>
                <a:ext uri="{FF2B5EF4-FFF2-40B4-BE49-F238E27FC236}">
                  <a16:creationId xmlns:a16="http://schemas.microsoft.com/office/drawing/2014/main" id="{689060DC-471E-82C7-1260-D3D8D424EF1F}"/>
                </a:ext>
              </a:extLst>
            </p:cNvPr>
            <p:cNvCxnSpPr/>
            <p:nvPr/>
          </p:nvCxnSpPr>
          <p:spPr>
            <a:xfrm>
              <a:off x="474797" y="4798564"/>
              <a:ext cx="1620000" cy="1588"/>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49" name="36 Conector recto">
              <a:extLst>
                <a:ext uri="{FF2B5EF4-FFF2-40B4-BE49-F238E27FC236}">
                  <a16:creationId xmlns:a16="http://schemas.microsoft.com/office/drawing/2014/main" id="{2DAA1B88-6F8E-9AB7-BBF4-6DA15E406654}"/>
                </a:ext>
              </a:extLst>
            </p:cNvPr>
            <p:cNvCxnSpPr>
              <a:cxnSpLocks/>
            </p:cNvCxnSpPr>
            <p:nvPr/>
          </p:nvCxnSpPr>
          <p:spPr>
            <a:xfrm flipH="1" flipV="1">
              <a:off x="466219" y="3623140"/>
              <a:ext cx="1680" cy="1188594"/>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2150" name="36 CuadroTexto">
            <a:extLst>
              <a:ext uri="{FF2B5EF4-FFF2-40B4-BE49-F238E27FC236}">
                <a16:creationId xmlns:a16="http://schemas.microsoft.com/office/drawing/2014/main" id="{ADD407A8-1B17-19C2-34C5-775870B1FF44}"/>
              </a:ext>
            </a:extLst>
          </p:cNvPr>
          <p:cNvSpPr txBox="1">
            <a:spLocks noChangeArrowheads="1"/>
          </p:cNvSpPr>
          <p:nvPr/>
        </p:nvSpPr>
        <p:spPr bwMode="auto">
          <a:xfrm>
            <a:off x="6431030" y="5958077"/>
            <a:ext cx="247999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s-CO" sz="1200" b="1" dirty="0">
                <a:solidFill>
                  <a:schemeClr val="tx1">
                    <a:lumMod val="85000"/>
                    <a:lumOff val="15000"/>
                  </a:schemeClr>
                </a:solidFill>
                <a:latin typeface="Arial" panose="020B0604020202020204" pitchFamily="34" charset="0"/>
                <a:cs typeface="Arial" panose="020B0604020202020204" pitchFamily="34" charset="0"/>
              </a:rPr>
              <a:t>Relatoría Especial de Derechos Económicos Sociales y culturales de la CIDH</a:t>
            </a:r>
          </a:p>
        </p:txBody>
      </p:sp>
      <p:grpSp>
        <p:nvGrpSpPr>
          <p:cNvPr id="2151" name="Grupo 13">
            <a:extLst>
              <a:ext uri="{FF2B5EF4-FFF2-40B4-BE49-F238E27FC236}">
                <a16:creationId xmlns:a16="http://schemas.microsoft.com/office/drawing/2014/main" id="{BE0AB311-4E38-4BFE-8E5B-8F72A0446B7F}"/>
              </a:ext>
            </a:extLst>
          </p:cNvPr>
          <p:cNvGrpSpPr>
            <a:grpSpLocks/>
          </p:cNvGrpSpPr>
          <p:nvPr/>
        </p:nvGrpSpPr>
        <p:grpSpPr bwMode="auto">
          <a:xfrm>
            <a:off x="6412187" y="5043093"/>
            <a:ext cx="2337690" cy="1536435"/>
            <a:chOff x="441273" y="3600776"/>
            <a:chExt cx="1623971" cy="1212547"/>
          </a:xfrm>
        </p:grpSpPr>
        <p:cxnSp>
          <p:nvCxnSpPr>
            <p:cNvPr id="2152" name="36 Conector recto">
              <a:extLst>
                <a:ext uri="{FF2B5EF4-FFF2-40B4-BE49-F238E27FC236}">
                  <a16:creationId xmlns:a16="http://schemas.microsoft.com/office/drawing/2014/main" id="{B00AC540-51DF-2A99-A870-E05FB92F3C5C}"/>
                </a:ext>
              </a:extLst>
            </p:cNvPr>
            <p:cNvCxnSpPr/>
            <p:nvPr/>
          </p:nvCxnSpPr>
          <p:spPr>
            <a:xfrm>
              <a:off x="445244" y="4805692"/>
              <a:ext cx="1620000" cy="1588"/>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53" name="36 Conector recto">
              <a:extLst>
                <a:ext uri="{FF2B5EF4-FFF2-40B4-BE49-F238E27FC236}">
                  <a16:creationId xmlns:a16="http://schemas.microsoft.com/office/drawing/2014/main" id="{2B0E0133-8CDD-ED00-907F-23C79CF363F4}"/>
                </a:ext>
              </a:extLst>
            </p:cNvPr>
            <p:cNvCxnSpPr>
              <a:cxnSpLocks/>
            </p:cNvCxnSpPr>
            <p:nvPr/>
          </p:nvCxnSpPr>
          <p:spPr>
            <a:xfrm flipH="1" flipV="1">
              <a:off x="441273" y="3600776"/>
              <a:ext cx="8749" cy="1212547"/>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2154" name="Redondear rectángulo de esquina diagonal 45">
            <a:extLst>
              <a:ext uri="{FF2B5EF4-FFF2-40B4-BE49-F238E27FC236}">
                <a16:creationId xmlns:a16="http://schemas.microsoft.com/office/drawing/2014/main" id="{5AD5D7F2-1B0C-6E9E-320C-8817B58E8411}"/>
              </a:ext>
            </a:extLst>
          </p:cNvPr>
          <p:cNvSpPr/>
          <p:nvPr/>
        </p:nvSpPr>
        <p:spPr bwMode="auto">
          <a:xfrm>
            <a:off x="4041829" y="5048792"/>
            <a:ext cx="1054129" cy="933813"/>
          </a:xfrm>
          <a:prstGeom prst="round2DiagRect">
            <a:avLst>
              <a:gd name="adj1" fmla="val 19895"/>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lang="es-ES" dirty="0">
              <a:solidFill>
                <a:schemeClr val="tx1">
                  <a:lumMod val="85000"/>
                  <a:lumOff val="15000"/>
                </a:schemeClr>
              </a:solidFill>
              <a:latin typeface="Roboto Thin"/>
            </a:endParaRPr>
          </a:p>
        </p:txBody>
      </p:sp>
      <p:pic>
        <p:nvPicPr>
          <p:cNvPr id="2159" name="Picture 22">
            <a:extLst>
              <a:ext uri="{FF2B5EF4-FFF2-40B4-BE49-F238E27FC236}">
                <a16:creationId xmlns:a16="http://schemas.microsoft.com/office/drawing/2014/main" id="{975F3CD7-FD6A-9838-54C1-100A7E70A1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12586" y="3232852"/>
            <a:ext cx="764112" cy="429555"/>
          </a:xfrm>
          <a:prstGeom prst="rect">
            <a:avLst/>
          </a:prstGeom>
          <a:noFill/>
          <a:extLst>
            <a:ext uri="{909E8E84-426E-40DD-AFC4-6F175D3DCCD1}">
              <a14:hiddenFill xmlns:a14="http://schemas.microsoft.com/office/drawing/2010/main">
                <a:solidFill>
                  <a:srgbClr val="FFFFFF"/>
                </a:solidFill>
              </a14:hiddenFill>
            </a:ext>
          </a:extLst>
        </p:spPr>
      </p:pic>
      <p:sp>
        <p:nvSpPr>
          <p:cNvPr id="2161" name="CuadroTexto 2160">
            <a:extLst>
              <a:ext uri="{FF2B5EF4-FFF2-40B4-BE49-F238E27FC236}">
                <a16:creationId xmlns:a16="http://schemas.microsoft.com/office/drawing/2014/main" id="{189D932C-6C65-91B9-1024-5A153D247CB6}"/>
              </a:ext>
            </a:extLst>
          </p:cNvPr>
          <p:cNvSpPr txBox="1"/>
          <p:nvPr/>
        </p:nvSpPr>
        <p:spPr>
          <a:xfrm>
            <a:off x="1306745" y="3611254"/>
            <a:ext cx="967394" cy="307777"/>
          </a:xfrm>
          <a:prstGeom prst="rect">
            <a:avLst/>
          </a:prstGeom>
          <a:noFill/>
        </p:spPr>
        <p:txBody>
          <a:bodyPr wrap="square">
            <a:spAutoFit/>
          </a:bodyPr>
          <a:lstStyle/>
          <a:p>
            <a:pPr algn="ctr"/>
            <a:r>
              <a:rPr lang="es-CO" sz="1400" dirty="0">
                <a:solidFill>
                  <a:schemeClr val="tx1">
                    <a:lumMod val="85000"/>
                    <a:lumOff val="15000"/>
                  </a:schemeClr>
                </a:solidFill>
                <a:latin typeface="Arial" panose="020B0604020202020204" pitchFamily="34" charset="0"/>
                <a:cs typeface="Arial" panose="020B0604020202020204" pitchFamily="34" charset="0"/>
              </a:rPr>
              <a:t>ELSAC</a:t>
            </a:r>
            <a:endParaRPr lang="es-CO" sz="1400" dirty="0"/>
          </a:p>
        </p:txBody>
      </p:sp>
      <p:sp>
        <p:nvSpPr>
          <p:cNvPr id="2165" name="Redondear rectángulo de esquina diagonal 45">
            <a:extLst>
              <a:ext uri="{FF2B5EF4-FFF2-40B4-BE49-F238E27FC236}">
                <a16:creationId xmlns:a16="http://schemas.microsoft.com/office/drawing/2014/main" id="{9F6814C6-2F8E-D538-29EA-D39F067E36CA}"/>
              </a:ext>
            </a:extLst>
          </p:cNvPr>
          <p:cNvSpPr/>
          <p:nvPr/>
        </p:nvSpPr>
        <p:spPr bwMode="auto">
          <a:xfrm>
            <a:off x="7064116" y="3186077"/>
            <a:ext cx="1054129" cy="933813"/>
          </a:xfrm>
          <a:prstGeom prst="round2DiagRect">
            <a:avLst>
              <a:gd name="adj1" fmla="val 19895"/>
              <a:gd name="adj2" fmla="val 0"/>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ES" dirty="0">
              <a:solidFill>
                <a:schemeClr val="tx1">
                  <a:lumMod val="85000"/>
                  <a:lumOff val="15000"/>
                </a:schemeClr>
              </a:solidFill>
              <a:latin typeface="Roboto Thin"/>
            </a:endParaRPr>
          </a:p>
        </p:txBody>
      </p:sp>
      <p:pic>
        <p:nvPicPr>
          <p:cNvPr id="2166" name="Picture 30">
            <a:extLst>
              <a:ext uri="{FF2B5EF4-FFF2-40B4-BE49-F238E27FC236}">
                <a16:creationId xmlns:a16="http://schemas.microsoft.com/office/drawing/2014/main" id="{5E31B8E3-2531-A86E-F519-AEDCFC34FF7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30928" y="3343353"/>
            <a:ext cx="576696" cy="576696"/>
          </a:xfrm>
          <a:prstGeom prst="rect">
            <a:avLst/>
          </a:prstGeom>
          <a:noFill/>
          <a:extLst>
            <a:ext uri="{909E8E84-426E-40DD-AFC4-6F175D3DCCD1}">
              <a14:hiddenFill xmlns:a14="http://schemas.microsoft.com/office/drawing/2010/main">
                <a:solidFill>
                  <a:srgbClr val="FFFFFF"/>
                </a:solidFill>
              </a14:hiddenFill>
            </a:ext>
          </a:extLst>
        </p:spPr>
      </p:pic>
      <p:pic>
        <p:nvPicPr>
          <p:cNvPr id="2167" name="Picture 32">
            <a:extLst>
              <a:ext uri="{FF2B5EF4-FFF2-40B4-BE49-F238E27FC236}">
                <a16:creationId xmlns:a16="http://schemas.microsoft.com/office/drawing/2014/main" id="{935E4E4F-8D54-6FA1-EC45-D020AA25050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52391" y="3336337"/>
            <a:ext cx="824284" cy="588872"/>
          </a:xfrm>
          <a:prstGeom prst="rect">
            <a:avLst/>
          </a:prstGeom>
          <a:noFill/>
          <a:extLst>
            <a:ext uri="{909E8E84-426E-40DD-AFC4-6F175D3DCCD1}">
              <a14:hiddenFill xmlns:a14="http://schemas.microsoft.com/office/drawing/2010/main">
                <a:solidFill>
                  <a:srgbClr val="FFFFFF"/>
                </a:solidFill>
              </a14:hiddenFill>
            </a:ext>
          </a:extLst>
        </p:spPr>
      </p:pic>
      <p:sp>
        <p:nvSpPr>
          <p:cNvPr id="2168" name="Redondear rectángulo de esquina diagonal 45">
            <a:extLst>
              <a:ext uri="{FF2B5EF4-FFF2-40B4-BE49-F238E27FC236}">
                <a16:creationId xmlns:a16="http://schemas.microsoft.com/office/drawing/2014/main" id="{FAFB4918-5AC8-B86C-2AEA-AADE1B6B68F2}"/>
              </a:ext>
            </a:extLst>
          </p:cNvPr>
          <p:cNvSpPr/>
          <p:nvPr/>
        </p:nvSpPr>
        <p:spPr bwMode="auto">
          <a:xfrm>
            <a:off x="10090721" y="3187892"/>
            <a:ext cx="1054129" cy="933813"/>
          </a:xfrm>
          <a:prstGeom prst="round2DiagRect">
            <a:avLst>
              <a:gd name="adj1" fmla="val 19895"/>
              <a:gd name="adj2" fmla="val 0"/>
            </a:avLst>
          </a:prstGeom>
          <a:no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ES" dirty="0">
              <a:solidFill>
                <a:schemeClr val="tx1">
                  <a:lumMod val="85000"/>
                  <a:lumOff val="15000"/>
                </a:schemeClr>
              </a:solidFill>
              <a:latin typeface="Roboto Thin"/>
            </a:endParaRPr>
          </a:p>
        </p:txBody>
      </p:sp>
      <p:pic>
        <p:nvPicPr>
          <p:cNvPr id="2169" name="Picture 34">
            <a:extLst>
              <a:ext uri="{FF2B5EF4-FFF2-40B4-BE49-F238E27FC236}">
                <a16:creationId xmlns:a16="http://schemas.microsoft.com/office/drawing/2014/main" id="{CEF297F2-96EA-EC90-F003-546BF99868F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233388" y="3342148"/>
            <a:ext cx="946211" cy="736905"/>
          </a:xfrm>
          <a:prstGeom prst="rect">
            <a:avLst/>
          </a:prstGeom>
          <a:noFill/>
          <a:extLst>
            <a:ext uri="{909E8E84-426E-40DD-AFC4-6F175D3DCCD1}">
              <a14:hiddenFill xmlns:a14="http://schemas.microsoft.com/office/drawing/2010/main">
                <a:solidFill>
                  <a:srgbClr val="FFFFFF"/>
                </a:solidFill>
              </a14:hiddenFill>
            </a:ext>
          </a:extLst>
        </p:spPr>
      </p:pic>
      <p:pic>
        <p:nvPicPr>
          <p:cNvPr id="2171" name="Picture 38">
            <a:extLst>
              <a:ext uri="{FF2B5EF4-FFF2-40B4-BE49-F238E27FC236}">
                <a16:creationId xmlns:a16="http://schemas.microsoft.com/office/drawing/2014/main" id="{7E657F46-A6A5-6F5C-1B53-DADEAAC5A1E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02628" y="5209264"/>
            <a:ext cx="651727" cy="651727"/>
          </a:xfrm>
          <a:prstGeom prst="rect">
            <a:avLst/>
          </a:prstGeom>
          <a:noFill/>
          <a:extLst>
            <a:ext uri="{909E8E84-426E-40DD-AFC4-6F175D3DCCD1}">
              <a14:hiddenFill xmlns:a14="http://schemas.microsoft.com/office/drawing/2010/main">
                <a:solidFill>
                  <a:srgbClr val="FFFFFF"/>
                </a:solidFill>
              </a14:hiddenFill>
            </a:ext>
          </a:extLst>
        </p:spPr>
      </p:pic>
      <p:pic>
        <p:nvPicPr>
          <p:cNvPr id="2174" name="Picture 42">
            <a:extLst>
              <a:ext uri="{FF2B5EF4-FFF2-40B4-BE49-F238E27FC236}">
                <a16:creationId xmlns:a16="http://schemas.microsoft.com/office/drawing/2014/main" id="{DEC37B89-E42F-9AE1-EF51-C982D19F7C0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76094" y="5189693"/>
            <a:ext cx="750483" cy="745480"/>
          </a:xfrm>
          <a:prstGeom prst="rect">
            <a:avLst/>
          </a:prstGeom>
          <a:noFill/>
          <a:extLst>
            <a:ext uri="{909E8E84-426E-40DD-AFC4-6F175D3DCCD1}">
              <a14:hiddenFill xmlns:a14="http://schemas.microsoft.com/office/drawing/2010/main">
                <a:solidFill>
                  <a:srgbClr val="FFFFFF"/>
                </a:solidFill>
              </a14:hiddenFill>
            </a:ext>
          </a:extLst>
        </p:spPr>
      </p:pic>
      <p:pic>
        <p:nvPicPr>
          <p:cNvPr id="2175" name="Imagen 2174">
            <a:extLst>
              <a:ext uri="{FF2B5EF4-FFF2-40B4-BE49-F238E27FC236}">
                <a16:creationId xmlns:a16="http://schemas.microsoft.com/office/drawing/2014/main" id="{27C64961-764A-A82A-1C9D-0843344A3B7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6721832"/>
            <a:ext cx="12192000" cy="136168"/>
          </a:xfrm>
          <a:prstGeom prst="rect">
            <a:avLst/>
          </a:prstGeom>
        </p:spPr>
      </p:pic>
      <p:sp>
        <p:nvSpPr>
          <p:cNvPr id="3" name="Elipse 2">
            <a:extLst>
              <a:ext uri="{FF2B5EF4-FFF2-40B4-BE49-F238E27FC236}">
                <a16:creationId xmlns:a16="http://schemas.microsoft.com/office/drawing/2014/main" id="{0734590A-3C44-893C-B3B6-CBC09A179F35}"/>
              </a:ext>
            </a:extLst>
          </p:cNvPr>
          <p:cNvSpPr/>
          <p:nvPr/>
        </p:nvSpPr>
        <p:spPr>
          <a:xfrm>
            <a:off x="383865" y="1158048"/>
            <a:ext cx="179294" cy="201392"/>
          </a:xfrm>
          <a:prstGeom prst="ellipse">
            <a:avLst/>
          </a:prstGeom>
          <a:solidFill>
            <a:srgbClr val="6BC2D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CO" sz="1200" b="1" dirty="0">
                <a:solidFill>
                  <a:schemeClr val="tx1"/>
                </a:solidFill>
                <a:latin typeface="Arial" panose="020B0604020202020204" pitchFamily="34" charset="0"/>
                <a:cs typeface="Arial" panose="020B0604020202020204" pitchFamily="34" charset="0"/>
              </a:rPr>
              <a:t>1</a:t>
            </a:r>
          </a:p>
        </p:txBody>
      </p:sp>
      <p:sp>
        <p:nvSpPr>
          <p:cNvPr id="6" name="Elipse 5">
            <a:extLst>
              <a:ext uri="{FF2B5EF4-FFF2-40B4-BE49-F238E27FC236}">
                <a16:creationId xmlns:a16="http://schemas.microsoft.com/office/drawing/2014/main" id="{BCD16BF1-479C-5946-EF45-7543509E1989}"/>
              </a:ext>
            </a:extLst>
          </p:cNvPr>
          <p:cNvSpPr/>
          <p:nvPr/>
        </p:nvSpPr>
        <p:spPr>
          <a:xfrm>
            <a:off x="3245969" y="1147790"/>
            <a:ext cx="179294" cy="201392"/>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b="1" dirty="0">
                <a:solidFill>
                  <a:schemeClr val="tx1"/>
                </a:solidFill>
                <a:latin typeface="Arial" panose="020B0604020202020204" pitchFamily="34" charset="0"/>
                <a:cs typeface="Arial" panose="020B0604020202020204" pitchFamily="34" charset="0"/>
              </a:rPr>
              <a:t>2</a:t>
            </a:r>
          </a:p>
        </p:txBody>
      </p:sp>
      <p:sp>
        <p:nvSpPr>
          <p:cNvPr id="8" name="Elipse 7">
            <a:extLst>
              <a:ext uri="{FF2B5EF4-FFF2-40B4-BE49-F238E27FC236}">
                <a16:creationId xmlns:a16="http://schemas.microsoft.com/office/drawing/2014/main" id="{E6D58FBD-2721-407C-39AB-7AF720E5B96B}"/>
              </a:ext>
            </a:extLst>
          </p:cNvPr>
          <p:cNvSpPr/>
          <p:nvPr/>
        </p:nvSpPr>
        <p:spPr>
          <a:xfrm>
            <a:off x="6312814" y="1147790"/>
            <a:ext cx="179294" cy="201392"/>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b="1" dirty="0">
                <a:solidFill>
                  <a:schemeClr val="tx1"/>
                </a:solidFill>
                <a:latin typeface="Arial" panose="020B0604020202020204" pitchFamily="34" charset="0"/>
                <a:cs typeface="Arial" panose="020B0604020202020204" pitchFamily="34" charset="0"/>
              </a:rPr>
              <a:t>3</a:t>
            </a:r>
          </a:p>
        </p:txBody>
      </p:sp>
      <p:sp>
        <p:nvSpPr>
          <p:cNvPr id="9" name="Elipse 8">
            <a:extLst>
              <a:ext uri="{FF2B5EF4-FFF2-40B4-BE49-F238E27FC236}">
                <a16:creationId xmlns:a16="http://schemas.microsoft.com/office/drawing/2014/main" id="{282AE2DE-8528-B2AD-AD1D-114CD9CD0A89}"/>
              </a:ext>
            </a:extLst>
          </p:cNvPr>
          <p:cNvSpPr/>
          <p:nvPr/>
        </p:nvSpPr>
        <p:spPr>
          <a:xfrm>
            <a:off x="9260019" y="1112254"/>
            <a:ext cx="179294" cy="201392"/>
          </a:xfrm>
          <a:prstGeom prst="ellipse">
            <a:avLst/>
          </a:prstGeom>
          <a:solidFill>
            <a:srgbClr val="AF71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b="1" dirty="0">
                <a:solidFill>
                  <a:schemeClr val="tx1"/>
                </a:solidFill>
                <a:latin typeface="Arial" panose="020B0604020202020204" pitchFamily="34" charset="0"/>
                <a:cs typeface="Arial" panose="020B0604020202020204" pitchFamily="34" charset="0"/>
              </a:rPr>
              <a:t>4</a:t>
            </a:r>
          </a:p>
        </p:txBody>
      </p:sp>
      <p:sp>
        <p:nvSpPr>
          <p:cNvPr id="11" name="Elipse 10">
            <a:extLst>
              <a:ext uri="{FF2B5EF4-FFF2-40B4-BE49-F238E27FC236}">
                <a16:creationId xmlns:a16="http://schemas.microsoft.com/office/drawing/2014/main" id="{6C581A49-C20E-B520-0235-DF05676A44AA}"/>
              </a:ext>
            </a:extLst>
          </p:cNvPr>
          <p:cNvSpPr/>
          <p:nvPr/>
        </p:nvSpPr>
        <p:spPr>
          <a:xfrm>
            <a:off x="2705257" y="2996339"/>
            <a:ext cx="179294" cy="201392"/>
          </a:xfrm>
          <a:prstGeom prst="ellipse">
            <a:avLst/>
          </a:prstGeom>
          <a:solidFill>
            <a:srgbClr val="74A4D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b="1" dirty="0">
                <a:solidFill>
                  <a:schemeClr val="tx1"/>
                </a:solidFill>
                <a:latin typeface="Arial" panose="020B0604020202020204" pitchFamily="34" charset="0"/>
                <a:cs typeface="Arial" panose="020B0604020202020204" pitchFamily="34" charset="0"/>
              </a:rPr>
              <a:t>5</a:t>
            </a:r>
          </a:p>
        </p:txBody>
      </p:sp>
      <p:sp>
        <p:nvSpPr>
          <p:cNvPr id="12" name="Elipse 11">
            <a:extLst>
              <a:ext uri="{FF2B5EF4-FFF2-40B4-BE49-F238E27FC236}">
                <a16:creationId xmlns:a16="http://schemas.microsoft.com/office/drawing/2014/main" id="{836DB572-A3A2-DE5C-D55D-3E0A0274FE73}"/>
              </a:ext>
            </a:extLst>
          </p:cNvPr>
          <p:cNvSpPr/>
          <p:nvPr/>
        </p:nvSpPr>
        <p:spPr>
          <a:xfrm>
            <a:off x="5597969" y="2992605"/>
            <a:ext cx="179294" cy="20139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b="1" dirty="0">
                <a:solidFill>
                  <a:schemeClr val="tx1"/>
                </a:solidFill>
                <a:latin typeface="Arial" panose="020B0604020202020204" pitchFamily="34" charset="0"/>
                <a:cs typeface="Arial" panose="020B0604020202020204" pitchFamily="34" charset="0"/>
              </a:rPr>
              <a:t>6</a:t>
            </a:r>
          </a:p>
        </p:txBody>
      </p:sp>
      <p:sp>
        <p:nvSpPr>
          <p:cNvPr id="13" name="Elipse 12">
            <a:extLst>
              <a:ext uri="{FF2B5EF4-FFF2-40B4-BE49-F238E27FC236}">
                <a16:creationId xmlns:a16="http://schemas.microsoft.com/office/drawing/2014/main" id="{3A0BE890-9124-C7CD-2C50-F665D2E34DD3}"/>
              </a:ext>
            </a:extLst>
          </p:cNvPr>
          <p:cNvSpPr/>
          <p:nvPr/>
        </p:nvSpPr>
        <p:spPr>
          <a:xfrm>
            <a:off x="8611980" y="2996339"/>
            <a:ext cx="179294" cy="201392"/>
          </a:xfrm>
          <a:prstGeom prst="ellipse">
            <a:avLst/>
          </a:prstGeom>
          <a:solidFill>
            <a:srgbClr val="7171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b="1" dirty="0">
                <a:solidFill>
                  <a:schemeClr val="tx1"/>
                </a:solidFill>
                <a:latin typeface="Arial" panose="020B0604020202020204" pitchFamily="34" charset="0"/>
                <a:cs typeface="Arial" panose="020B0604020202020204" pitchFamily="34" charset="0"/>
              </a:rPr>
              <a:t>7</a:t>
            </a:r>
          </a:p>
        </p:txBody>
      </p:sp>
      <p:sp>
        <p:nvSpPr>
          <p:cNvPr id="14" name="Elipse 13">
            <a:extLst>
              <a:ext uri="{FF2B5EF4-FFF2-40B4-BE49-F238E27FC236}">
                <a16:creationId xmlns:a16="http://schemas.microsoft.com/office/drawing/2014/main" id="{DD22594B-2BF5-7018-6EA6-32BAA4F1350A}"/>
              </a:ext>
            </a:extLst>
          </p:cNvPr>
          <p:cNvSpPr/>
          <p:nvPr/>
        </p:nvSpPr>
        <p:spPr>
          <a:xfrm>
            <a:off x="11579918" y="2992053"/>
            <a:ext cx="179294" cy="201392"/>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b="1" dirty="0">
                <a:solidFill>
                  <a:schemeClr val="tx1"/>
                </a:solidFill>
                <a:latin typeface="Arial" panose="020B0604020202020204" pitchFamily="34" charset="0"/>
                <a:cs typeface="Arial" panose="020B0604020202020204" pitchFamily="34" charset="0"/>
              </a:rPr>
              <a:t>8</a:t>
            </a:r>
          </a:p>
        </p:txBody>
      </p:sp>
      <p:sp>
        <p:nvSpPr>
          <p:cNvPr id="15" name="Elipse 14">
            <a:extLst>
              <a:ext uri="{FF2B5EF4-FFF2-40B4-BE49-F238E27FC236}">
                <a16:creationId xmlns:a16="http://schemas.microsoft.com/office/drawing/2014/main" id="{3441F5C7-7924-CA36-7A57-D66143A5C009}"/>
              </a:ext>
            </a:extLst>
          </p:cNvPr>
          <p:cNvSpPr/>
          <p:nvPr/>
        </p:nvSpPr>
        <p:spPr>
          <a:xfrm>
            <a:off x="3322994" y="4921403"/>
            <a:ext cx="179294" cy="2013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b="1" dirty="0">
                <a:solidFill>
                  <a:schemeClr val="tx1"/>
                </a:solidFill>
                <a:latin typeface="Arial" panose="020B0604020202020204" pitchFamily="34" charset="0"/>
                <a:cs typeface="Arial" panose="020B0604020202020204" pitchFamily="34" charset="0"/>
              </a:rPr>
              <a:t>9</a:t>
            </a:r>
          </a:p>
        </p:txBody>
      </p:sp>
      <p:sp>
        <p:nvSpPr>
          <p:cNvPr id="16" name="Elipse 15">
            <a:extLst>
              <a:ext uri="{FF2B5EF4-FFF2-40B4-BE49-F238E27FC236}">
                <a16:creationId xmlns:a16="http://schemas.microsoft.com/office/drawing/2014/main" id="{F877F083-AB98-10BB-44FE-E04218BF4568}"/>
              </a:ext>
            </a:extLst>
          </p:cNvPr>
          <p:cNvSpPr/>
          <p:nvPr/>
        </p:nvSpPr>
        <p:spPr>
          <a:xfrm>
            <a:off x="6335134" y="4891626"/>
            <a:ext cx="179294" cy="201392"/>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b="1" dirty="0">
              <a:solidFill>
                <a:schemeClr val="tx1"/>
              </a:solidFill>
              <a:latin typeface="Arial" panose="020B0604020202020204" pitchFamily="34" charset="0"/>
              <a:cs typeface="Arial" panose="020B0604020202020204" pitchFamily="34" charset="0"/>
            </a:endParaRPr>
          </a:p>
        </p:txBody>
      </p:sp>
      <p:sp>
        <p:nvSpPr>
          <p:cNvPr id="17" name="CuadroTexto 16">
            <a:extLst>
              <a:ext uri="{FF2B5EF4-FFF2-40B4-BE49-F238E27FC236}">
                <a16:creationId xmlns:a16="http://schemas.microsoft.com/office/drawing/2014/main" id="{26369A55-0FD6-C477-4689-F236577C03CA}"/>
              </a:ext>
            </a:extLst>
          </p:cNvPr>
          <p:cNvSpPr txBox="1"/>
          <p:nvPr/>
        </p:nvSpPr>
        <p:spPr>
          <a:xfrm>
            <a:off x="6221073" y="4880151"/>
            <a:ext cx="382227" cy="276999"/>
          </a:xfrm>
          <a:prstGeom prst="rect">
            <a:avLst/>
          </a:prstGeom>
          <a:noFill/>
        </p:spPr>
        <p:txBody>
          <a:bodyPr wrap="square" rtlCol="0">
            <a:spAutoFit/>
          </a:bodyPr>
          <a:lstStyle/>
          <a:p>
            <a:pPr algn="ctr"/>
            <a:r>
              <a:rPr lang="es-CO" sz="1200" b="1" dirty="0">
                <a:latin typeface="Arial" panose="020B0604020202020204" pitchFamily="34" charset="0"/>
                <a:cs typeface="Arial" panose="020B0604020202020204" pitchFamily="34" charset="0"/>
              </a:rPr>
              <a:t>10</a:t>
            </a:r>
          </a:p>
        </p:txBody>
      </p:sp>
    </p:spTree>
    <p:extLst>
      <p:ext uri="{BB962C8B-B14F-4D97-AF65-F5344CB8AC3E}">
        <p14:creationId xmlns:p14="http://schemas.microsoft.com/office/powerpoint/2010/main" val="2389174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A39DFB-ACFA-A222-8DA6-C06D7B32E5B6}"/>
              </a:ext>
            </a:extLst>
          </p:cNvPr>
          <p:cNvPicPr>
            <a:picLocks noChangeAspect="1"/>
          </p:cNvPicPr>
          <p:nvPr/>
        </p:nvPicPr>
        <p:blipFill>
          <a:blip r:embed="rId2"/>
          <a:stretch>
            <a:fillRect/>
          </a:stretch>
        </p:blipFill>
        <p:spPr>
          <a:xfrm>
            <a:off x="0" y="0"/>
            <a:ext cx="12136086" cy="6858000"/>
          </a:xfrm>
          <a:prstGeom prst="rect">
            <a:avLst/>
          </a:prstGeom>
        </p:spPr>
      </p:pic>
    </p:spTree>
    <p:extLst>
      <p:ext uri="{BB962C8B-B14F-4D97-AF65-F5344CB8AC3E}">
        <p14:creationId xmlns:p14="http://schemas.microsoft.com/office/powerpoint/2010/main" val="133442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1218352" y="4227738"/>
            <a:ext cx="2159907" cy="223394"/>
          </a:xfrm>
          <a:prstGeom prst="rect">
            <a:avLst/>
          </a:prstGeom>
        </p:spPr>
        <p:txBody>
          <a:bodyPr wrap="square" lIns="0" tIns="0" rIns="0" bIns="0" rtlCol="0" anchor="t">
            <a:spAutoFit/>
          </a:bodyPr>
          <a:lstStyle/>
          <a:p>
            <a:pPr>
              <a:lnSpc>
                <a:spcPts val="1872"/>
              </a:lnSpc>
            </a:pPr>
            <a:endParaRPr sz="1200"/>
          </a:p>
        </p:txBody>
      </p:sp>
      <p:pic>
        <p:nvPicPr>
          <p:cNvPr id="20" name="Picture 20"/>
          <p:cNvPicPr>
            <a:picLocks noChangeAspect="1"/>
          </p:cNvPicPr>
          <p:nvPr/>
        </p:nvPicPr>
        <p:blipFill>
          <a:blip r:embed="rId2"/>
          <a:srcRect/>
          <a:stretch>
            <a:fillRect/>
          </a:stretch>
        </p:blipFill>
        <p:spPr>
          <a:xfrm>
            <a:off x="8626632" y="100537"/>
            <a:ext cx="3584418" cy="648763"/>
          </a:xfrm>
          <a:prstGeom prst="rect">
            <a:avLst/>
          </a:prstGeom>
        </p:spPr>
      </p:pic>
      <p:grpSp>
        <p:nvGrpSpPr>
          <p:cNvPr id="24" name="Grupo 23">
            <a:extLst>
              <a:ext uri="{FF2B5EF4-FFF2-40B4-BE49-F238E27FC236}">
                <a16:creationId xmlns:a16="http://schemas.microsoft.com/office/drawing/2014/main" id="{AF2D46E0-F852-E64D-9DEF-6C32C590B8CB}"/>
              </a:ext>
            </a:extLst>
          </p:cNvPr>
          <p:cNvGrpSpPr/>
          <p:nvPr/>
        </p:nvGrpSpPr>
        <p:grpSpPr>
          <a:xfrm>
            <a:off x="19088" y="6840006"/>
            <a:ext cx="12191962" cy="24563"/>
            <a:chOff x="33" y="10237150"/>
            <a:chExt cx="18287943" cy="36844"/>
          </a:xfrm>
        </p:grpSpPr>
        <p:sp>
          <p:nvSpPr>
            <p:cNvPr id="25" name="AutoShape 8">
              <a:extLst>
                <a:ext uri="{FF2B5EF4-FFF2-40B4-BE49-F238E27FC236}">
                  <a16:creationId xmlns:a16="http://schemas.microsoft.com/office/drawing/2014/main" id="{303EDC1B-76B2-D18E-708C-1D48FD2750D1}"/>
                </a:ext>
              </a:extLst>
            </p:cNvPr>
            <p:cNvSpPr/>
            <p:nvPr/>
          </p:nvSpPr>
          <p:spPr>
            <a:xfrm rot="10131" flipV="1">
              <a:off x="33" y="10241836"/>
              <a:ext cx="6452568" cy="32158"/>
            </a:xfrm>
            <a:prstGeom prst="line">
              <a:avLst/>
            </a:prstGeom>
            <a:ln w="95250" cap="flat">
              <a:solidFill>
                <a:srgbClr val="FFDF2B"/>
              </a:solidFill>
              <a:prstDash val="solid"/>
              <a:headEnd type="none" w="sm" len="sm"/>
              <a:tailEnd type="none" w="sm" len="sm"/>
            </a:ln>
          </p:spPr>
          <p:txBody>
            <a:bodyPr/>
            <a:lstStyle/>
            <a:p>
              <a:endParaRPr lang="es-CO" sz="1200"/>
            </a:p>
          </p:txBody>
        </p:sp>
        <p:sp>
          <p:nvSpPr>
            <p:cNvPr id="26" name="AutoShape 9">
              <a:extLst>
                <a:ext uri="{FF2B5EF4-FFF2-40B4-BE49-F238E27FC236}">
                  <a16:creationId xmlns:a16="http://schemas.microsoft.com/office/drawing/2014/main" id="{F51A97A4-25E8-0654-F87A-23161E744575}"/>
                </a:ext>
              </a:extLst>
            </p:cNvPr>
            <p:cNvSpPr/>
            <p:nvPr/>
          </p:nvSpPr>
          <p:spPr>
            <a:xfrm rot="10131" flipV="1">
              <a:off x="6441409" y="10240095"/>
              <a:ext cx="6463829" cy="31479"/>
            </a:xfrm>
            <a:prstGeom prst="line">
              <a:avLst/>
            </a:prstGeom>
            <a:ln w="95250" cap="flat">
              <a:solidFill>
                <a:srgbClr val="1D3383"/>
              </a:solidFill>
              <a:prstDash val="solid"/>
              <a:headEnd type="none" w="sm" len="sm"/>
              <a:tailEnd type="none" w="sm" len="sm"/>
            </a:ln>
          </p:spPr>
          <p:txBody>
            <a:bodyPr/>
            <a:lstStyle/>
            <a:p>
              <a:endParaRPr lang="es-CO" sz="1200"/>
            </a:p>
          </p:txBody>
        </p:sp>
        <p:sp>
          <p:nvSpPr>
            <p:cNvPr id="27" name="AutoShape 10">
              <a:extLst>
                <a:ext uri="{FF2B5EF4-FFF2-40B4-BE49-F238E27FC236}">
                  <a16:creationId xmlns:a16="http://schemas.microsoft.com/office/drawing/2014/main" id="{88899DB3-7AF8-0FD8-4851-B2941064B0DC}"/>
                </a:ext>
              </a:extLst>
            </p:cNvPr>
            <p:cNvSpPr/>
            <p:nvPr/>
          </p:nvSpPr>
          <p:spPr>
            <a:xfrm rot="10131" flipV="1">
              <a:off x="12905294" y="10237150"/>
              <a:ext cx="5382682" cy="23954"/>
            </a:xfrm>
            <a:prstGeom prst="line">
              <a:avLst/>
            </a:prstGeom>
            <a:ln w="95250" cap="flat">
              <a:solidFill>
                <a:srgbClr val="E80B2C"/>
              </a:solidFill>
              <a:prstDash val="solid"/>
              <a:headEnd type="none" w="sm" len="sm"/>
              <a:tailEnd type="none" w="sm" len="sm"/>
            </a:ln>
          </p:spPr>
          <p:txBody>
            <a:bodyPr/>
            <a:lstStyle/>
            <a:p>
              <a:endParaRPr lang="es-CO" sz="1200"/>
            </a:p>
          </p:txBody>
        </p:sp>
      </p:grpSp>
      <p:pic>
        <p:nvPicPr>
          <p:cNvPr id="2" name="Imagen 1">
            <a:extLst>
              <a:ext uri="{FF2B5EF4-FFF2-40B4-BE49-F238E27FC236}">
                <a16:creationId xmlns:a16="http://schemas.microsoft.com/office/drawing/2014/main" id="{6AB403E4-2E0F-77F2-9E2B-B310F8B8D5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518233" y="217775"/>
            <a:ext cx="850076" cy="136168"/>
          </a:xfrm>
          <a:prstGeom prst="rect">
            <a:avLst/>
          </a:prstGeom>
        </p:spPr>
      </p:pic>
      <p:sp>
        <p:nvSpPr>
          <p:cNvPr id="4" name="CuadroTexto 3">
            <a:extLst>
              <a:ext uri="{FF2B5EF4-FFF2-40B4-BE49-F238E27FC236}">
                <a16:creationId xmlns:a16="http://schemas.microsoft.com/office/drawing/2014/main" id="{21B329F3-8211-6172-75BE-08AA4D66973C}"/>
              </a:ext>
            </a:extLst>
          </p:cNvPr>
          <p:cNvSpPr txBox="1"/>
          <p:nvPr/>
        </p:nvSpPr>
        <p:spPr>
          <a:xfrm>
            <a:off x="470188" y="367222"/>
            <a:ext cx="8152391" cy="830997"/>
          </a:xfrm>
          <a:prstGeom prst="rect">
            <a:avLst/>
          </a:prstGeom>
          <a:noFill/>
        </p:spPr>
        <p:txBody>
          <a:bodyPr wrap="square" rtlCol="0">
            <a:spAutoFit/>
          </a:bodyPr>
          <a:lstStyle/>
          <a:p>
            <a:r>
              <a:rPr lang="es-CO" sz="2400" b="1" dirty="0">
                <a:solidFill>
                  <a:schemeClr val="accent1">
                    <a:lumMod val="50000"/>
                  </a:schemeClr>
                </a:solidFill>
                <a:latin typeface="FUTURA MEDIUM" panose="020B0602020204020303" pitchFamily="34" charset="-79"/>
                <a:cs typeface="FUTURA MEDIUM" panose="020B0602020204020303" pitchFamily="34" charset="-79"/>
              </a:rPr>
              <a:t>Memorandum de comentarios </a:t>
            </a:r>
          </a:p>
          <a:p>
            <a:r>
              <a:rPr lang="es-CO" sz="2400" b="1" dirty="0">
                <a:solidFill>
                  <a:schemeClr val="accent1">
                    <a:lumMod val="50000"/>
                  </a:schemeClr>
                </a:solidFill>
                <a:cs typeface="FUTURA MEDIUM" panose="020B0602020204020303" pitchFamily="34" charset="-79"/>
              </a:rPr>
              <a:t>Organización Internacional del Trabajo - Marzo 2023</a:t>
            </a:r>
          </a:p>
        </p:txBody>
      </p:sp>
      <p:sp>
        <p:nvSpPr>
          <p:cNvPr id="5" name="TextBox 17">
            <a:extLst>
              <a:ext uri="{FF2B5EF4-FFF2-40B4-BE49-F238E27FC236}">
                <a16:creationId xmlns:a16="http://schemas.microsoft.com/office/drawing/2014/main" id="{88B0C641-6562-809B-B523-35AF89D9D2AC}"/>
              </a:ext>
            </a:extLst>
          </p:cNvPr>
          <p:cNvSpPr txBox="1"/>
          <p:nvPr/>
        </p:nvSpPr>
        <p:spPr>
          <a:xfrm>
            <a:off x="4196040" y="2633171"/>
            <a:ext cx="6505917" cy="2154436"/>
          </a:xfrm>
          <a:prstGeom prst="rect">
            <a:avLst/>
          </a:prstGeom>
        </p:spPr>
        <p:txBody>
          <a:bodyPr wrap="square" lIns="0" tIns="0" rIns="0" bIns="0" rtlCol="0" anchor="t">
            <a:spAutoFit/>
          </a:bodyPr>
          <a:lstStyle/>
          <a:p>
            <a:pPr algn="just"/>
            <a:r>
              <a:rPr lang="en-US" sz="2800" b="1" kern="100" dirty="0">
                <a:solidFill>
                  <a:srgbClr val="3333FF"/>
                </a:solidFill>
                <a:latin typeface="Arial" panose="020B0604020202020204" pitchFamily="34" charset="0"/>
                <a:ea typeface="Calibri Light" panose="020F0302020204030204" pitchFamily="34" charset="0"/>
                <a:cs typeface="Arial" panose="020B0604020202020204" pitchFamily="34" charset="0"/>
              </a:rPr>
              <a:t>Proyecto de </a:t>
            </a:r>
            <a:r>
              <a:rPr lang="es-CO" sz="2800" b="1" kern="100" dirty="0">
                <a:solidFill>
                  <a:srgbClr val="3333FF"/>
                </a:solidFill>
                <a:latin typeface="Arial" panose="020B0604020202020204" pitchFamily="34" charset="0"/>
                <a:ea typeface="Calibri Light" panose="020F0302020204030204" pitchFamily="34" charset="0"/>
                <a:cs typeface="Arial" panose="020B0604020202020204" pitchFamily="34" charset="0"/>
              </a:rPr>
              <a:t>Ley</a:t>
            </a:r>
            <a:r>
              <a:rPr lang="es-CO" sz="2800" kern="100" dirty="0">
                <a:latin typeface="Arial" panose="020B0604020202020204" pitchFamily="34" charset="0"/>
                <a:ea typeface="Calibri Light" panose="020F0302020204030204" pitchFamily="34" charset="0"/>
                <a:cs typeface="Arial" panose="020B0604020202020204" pitchFamily="34" charset="0"/>
              </a:rPr>
              <a:t>: “Por medio del cual se modifican algunos artículos del Código Sustantivo del Trabajo, Ley 50 de 1990, Ley 789 de 2002 y otras normas laborales”</a:t>
            </a:r>
            <a:endParaRPr lang="es-CO" sz="2800" b="1" kern="100" dirty="0">
              <a:latin typeface="Arial" panose="020B0604020202020204" pitchFamily="34" charset="0"/>
              <a:ea typeface="Calibri Light" panose="020F0302020204030204" pitchFamily="34" charset="0"/>
              <a:cs typeface="Arial" panose="020B0604020202020204" pitchFamily="34" charset="0"/>
            </a:endParaRPr>
          </a:p>
        </p:txBody>
      </p:sp>
      <p:pic>
        <p:nvPicPr>
          <p:cNvPr id="12" name="Picture 2">
            <a:extLst>
              <a:ext uri="{FF2B5EF4-FFF2-40B4-BE49-F238E27FC236}">
                <a16:creationId xmlns:a16="http://schemas.microsoft.com/office/drawing/2014/main" id="{F97400E8-61C1-7535-9490-FF706C66EA31}"/>
              </a:ext>
            </a:extLst>
          </p:cNvPr>
          <p:cNvPicPr>
            <a:picLocks noChangeAspect="1" noChangeArrowheads="1"/>
          </p:cNvPicPr>
          <p:nvPr/>
        </p:nvPicPr>
        <p:blipFill>
          <a:blip r:embed="rId4" cstate="print"/>
          <a:srcRect/>
          <a:stretch>
            <a:fillRect/>
          </a:stretch>
        </p:blipFill>
        <p:spPr bwMode="auto">
          <a:xfrm>
            <a:off x="1010513" y="2754394"/>
            <a:ext cx="2162364" cy="1838009"/>
          </a:xfrm>
          <a:prstGeom prst="rect">
            <a:avLst/>
          </a:prstGeom>
          <a:noFill/>
          <a:ln w="9525">
            <a:noFill/>
            <a:miter lim="800000"/>
            <a:headEnd/>
            <a:tailEnd/>
          </a:ln>
        </p:spPr>
      </p:pic>
      <p:sp>
        <p:nvSpPr>
          <p:cNvPr id="14" name="AutoShape 13">
            <a:extLst>
              <a:ext uri="{FF2B5EF4-FFF2-40B4-BE49-F238E27FC236}">
                <a16:creationId xmlns:a16="http://schemas.microsoft.com/office/drawing/2014/main" id="{7334BEC8-4637-5E8E-F61D-C5817CD29F73}"/>
              </a:ext>
            </a:extLst>
          </p:cNvPr>
          <p:cNvSpPr/>
          <p:nvPr/>
        </p:nvSpPr>
        <p:spPr>
          <a:xfrm rot="-5399297">
            <a:off x="2302197" y="3708846"/>
            <a:ext cx="2764522" cy="3088"/>
          </a:xfrm>
          <a:prstGeom prst="line">
            <a:avLst/>
          </a:prstGeom>
          <a:ln w="38100" cap="flat">
            <a:solidFill>
              <a:srgbClr val="C00000"/>
            </a:solidFill>
            <a:prstDash val="sysDot"/>
            <a:headEnd type="none" w="sm" len="sm"/>
            <a:tailEnd type="none" w="sm" len="sm"/>
          </a:ln>
        </p:spPr>
      </p:sp>
      <p:sp>
        <p:nvSpPr>
          <p:cNvPr id="3" name="Elipse 2">
            <a:extLst>
              <a:ext uri="{FF2B5EF4-FFF2-40B4-BE49-F238E27FC236}">
                <a16:creationId xmlns:a16="http://schemas.microsoft.com/office/drawing/2014/main" id="{E088A175-65E0-F815-0FC4-2CB938FA0B99}"/>
              </a:ext>
            </a:extLst>
          </p:cNvPr>
          <p:cNvSpPr/>
          <p:nvPr/>
        </p:nvSpPr>
        <p:spPr>
          <a:xfrm>
            <a:off x="3592984" y="5092652"/>
            <a:ext cx="179294" cy="20139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b="1" dirty="0">
              <a:solidFill>
                <a:schemeClr val="tx1"/>
              </a:solidFill>
              <a:latin typeface="Arial" panose="020B0604020202020204" pitchFamily="34" charset="0"/>
              <a:cs typeface="Arial" panose="020B0604020202020204" pitchFamily="34" charset="0"/>
            </a:endParaRPr>
          </a:p>
        </p:txBody>
      </p:sp>
      <p:sp>
        <p:nvSpPr>
          <p:cNvPr id="6" name="Elipse 5">
            <a:extLst>
              <a:ext uri="{FF2B5EF4-FFF2-40B4-BE49-F238E27FC236}">
                <a16:creationId xmlns:a16="http://schemas.microsoft.com/office/drawing/2014/main" id="{09C837FA-4ED5-B013-FF09-A2E925FEE60D}"/>
              </a:ext>
            </a:extLst>
          </p:cNvPr>
          <p:cNvSpPr/>
          <p:nvPr/>
        </p:nvSpPr>
        <p:spPr>
          <a:xfrm>
            <a:off x="3592984" y="2126150"/>
            <a:ext cx="179294" cy="20139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0747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933217" y="4093847"/>
            <a:ext cx="2159907" cy="223394"/>
          </a:xfrm>
          <a:prstGeom prst="rect">
            <a:avLst/>
          </a:prstGeom>
        </p:spPr>
        <p:txBody>
          <a:bodyPr lIns="0" tIns="0" rIns="0" bIns="0" rtlCol="0" anchor="t">
            <a:spAutoFit/>
          </a:bodyPr>
          <a:lstStyle/>
          <a:p>
            <a:pPr>
              <a:lnSpc>
                <a:spcPts val="1872"/>
              </a:lnSpc>
            </a:pPr>
            <a:endParaRPr sz="1200"/>
          </a:p>
        </p:txBody>
      </p:sp>
      <p:pic>
        <p:nvPicPr>
          <p:cNvPr id="20" name="Picture 20"/>
          <p:cNvPicPr>
            <a:picLocks noChangeAspect="1"/>
          </p:cNvPicPr>
          <p:nvPr/>
        </p:nvPicPr>
        <p:blipFill>
          <a:blip r:embed="rId2"/>
          <a:srcRect/>
          <a:stretch>
            <a:fillRect/>
          </a:stretch>
        </p:blipFill>
        <p:spPr>
          <a:xfrm>
            <a:off x="8626632" y="100537"/>
            <a:ext cx="3584418" cy="648763"/>
          </a:xfrm>
          <a:prstGeom prst="rect">
            <a:avLst/>
          </a:prstGeom>
        </p:spPr>
      </p:pic>
      <p:grpSp>
        <p:nvGrpSpPr>
          <p:cNvPr id="24" name="Grupo 23">
            <a:extLst>
              <a:ext uri="{FF2B5EF4-FFF2-40B4-BE49-F238E27FC236}">
                <a16:creationId xmlns:a16="http://schemas.microsoft.com/office/drawing/2014/main" id="{AF2D46E0-F852-E64D-9DEF-6C32C590B8CB}"/>
              </a:ext>
            </a:extLst>
          </p:cNvPr>
          <p:cNvGrpSpPr/>
          <p:nvPr/>
        </p:nvGrpSpPr>
        <p:grpSpPr>
          <a:xfrm>
            <a:off x="19088" y="6840006"/>
            <a:ext cx="12191962" cy="24563"/>
            <a:chOff x="33" y="10237150"/>
            <a:chExt cx="18287943" cy="36844"/>
          </a:xfrm>
        </p:grpSpPr>
        <p:sp>
          <p:nvSpPr>
            <p:cNvPr id="25" name="AutoShape 8">
              <a:extLst>
                <a:ext uri="{FF2B5EF4-FFF2-40B4-BE49-F238E27FC236}">
                  <a16:creationId xmlns:a16="http://schemas.microsoft.com/office/drawing/2014/main" id="{303EDC1B-76B2-D18E-708C-1D48FD2750D1}"/>
                </a:ext>
              </a:extLst>
            </p:cNvPr>
            <p:cNvSpPr/>
            <p:nvPr/>
          </p:nvSpPr>
          <p:spPr>
            <a:xfrm rot="10131" flipV="1">
              <a:off x="33" y="10241836"/>
              <a:ext cx="6452568" cy="32158"/>
            </a:xfrm>
            <a:prstGeom prst="line">
              <a:avLst/>
            </a:prstGeom>
            <a:ln w="95250" cap="flat">
              <a:solidFill>
                <a:srgbClr val="FFDF2B"/>
              </a:solidFill>
              <a:prstDash val="solid"/>
              <a:headEnd type="none" w="sm" len="sm"/>
              <a:tailEnd type="none" w="sm" len="sm"/>
            </a:ln>
          </p:spPr>
          <p:txBody>
            <a:bodyPr/>
            <a:lstStyle/>
            <a:p>
              <a:endParaRPr lang="es-CO" sz="1200"/>
            </a:p>
          </p:txBody>
        </p:sp>
        <p:sp>
          <p:nvSpPr>
            <p:cNvPr id="26" name="AutoShape 9">
              <a:extLst>
                <a:ext uri="{FF2B5EF4-FFF2-40B4-BE49-F238E27FC236}">
                  <a16:creationId xmlns:a16="http://schemas.microsoft.com/office/drawing/2014/main" id="{F51A97A4-25E8-0654-F87A-23161E744575}"/>
                </a:ext>
              </a:extLst>
            </p:cNvPr>
            <p:cNvSpPr/>
            <p:nvPr/>
          </p:nvSpPr>
          <p:spPr>
            <a:xfrm rot="10131" flipV="1">
              <a:off x="6441409" y="10240095"/>
              <a:ext cx="6463829" cy="31479"/>
            </a:xfrm>
            <a:prstGeom prst="line">
              <a:avLst/>
            </a:prstGeom>
            <a:ln w="95250" cap="flat">
              <a:solidFill>
                <a:srgbClr val="1D3383"/>
              </a:solidFill>
              <a:prstDash val="solid"/>
              <a:headEnd type="none" w="sm" len="sm"/>
              <a:tailEnd type="none" w="sm" len="sm"/>
            </a:ln>
          </p:spPr>
          <p:txBody>
            <a:bodyPr/>
            <a:lstStyle/>
            <a:p>
              <a:endParaRPr lang="es-CO" sz="1200"/>
            </a:p>
          </p:txBody>
        </p:sp>
        <p:sp>
          <p:nvSpPr>
            <p:cNvPr id="27" name="AutoShape 10">
              <a:extLst>
                <a:ext uri="{FF2B5EF4-FFF2-40B4-BE49-F238E27FC236}">
                  <a16:creationId xmlns:a16="http://schemas.microsoft.com/office/drawing/2014/main" id="{88899DB3-7AF8-0FD8-4851-B2941064B0DC}"/>
                </a:ext>
              </a:extLst>
            </p:cNvPr>
            <p:cNvSpPr/>
            <p:nvPr/>
          </p:nvSpPr>
          <p:spPr>
            <a:xfrm rot="10131" flipV="1">
              <a:off x="12905294" y="10237150"/>
              <a:ext cx="5382682" cy="23954"/>
            </a:xfrm>
            <a:prstGeom prst="line">
              <a:avLst/>
            </a:prstGeom>
            <a:ln w="95250" cap="flat">
              <a:solidFill>
                <a:srgbClr val="E80B2C"/>
              </a:solidFill>
              <a:prstDash val="solid"/>
              <a:headEnd type="none" w="sm" len="sm"/>
              <a:tailEnd type="none" w="sm" len="sm"/>
            </a:ln>
          </p:spPr>
          <p:txBody>
            <a:bodyPr/>
            <a:lstStyle/>
            <a:p>
              <a:endParaRPr lang="es-CO" sz="1200"/>
            </a:p>
          </p:txBody>
        </p:sp>
      </p:grpSp>
      <p:pic>
        <p:nvPicPr>
          <p:cNvPr id="2" name="Imagen 1">
            <a:extLst>
              <a:ext uri="{FF2B5EF4-FFF2-40B4-BE49-F238E27FC236}">
                <a16:creationId xmlns:a16="http://schemas.microsoft.com/office/drawing/2014/main" id="{6AB403E4-2E0F-77F2-9E2B-B310F8B8D5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518233" y="217775"/>
            <a:ext cx="850076" cy="136168"/>
          </a:xfrm>
          <a:prstGeom prst="rect">
            <a:avLst/>
          </a:prstGeom>
        </p:spPr>
      </p:pic>
      <p:sp>
        <p:nvSpPr>
          <p:cNvPr id="3" name="TextBox 17">
            <a:extLst>
              <a:ext uri="{FF2B5EF4-FFF2-40B4-BE49-F238E27FC236}">
                <a16:creationId xmlns:a16="http://schemas.microsoft.com/office/drawing/2014/main" id="{A1775FC0-506E-C1A0-DB94-286F0837D22E}"/>
              </a:ext>
            </a:extLst>
          </p:cNvPr>
          <p:cNvSpPr txBox="1"/>
          <p:nvPr/>
        </p:nvSpPr>
        <p:spPr>
          <a:xfrm>
            <a:off x="518233" y="2944355"/>
            <a:ext cx="4510027" cy="3046988"/>
          </a:xfrm>
          <a:prstGeom prst="rect">
            <a:avLst/>
          </a:prstGeom>
        </p:spPr>
        <p:txBody>
          <a:bodyPr wrap="square" lIns="0" tIns="0" rIns="0" bIns="0" rtlCol="0" anchor="t">
            <a:spAutoFit/>
          </a:bodyPr>
          <a:lstStyle/>
          <a:p>
            <a:pPr algn="just"/>
            <a:r>
              <a:rPr lang="es-CO" sz="2200" b="1" kern="100" dirty="0">
                <a:solidFill>
                  <a:srgbClr val="3333FF"/>
                </a:solidFill>
                <a:latin typeface="Arial" panose="020B0604020202020204" pitchFamily="34" charset="0"/>
                <a:ea typeface="Calibri Light" panose="020F0302020204030204" pitchFamily="34" charset="0"/>
                <a:cs typeface="Arial" panose="020B0604020202020204" pitchFamily="34" charset="0"/>
              </a:rPr>
              <a:t>Artículo 45: </a:t>
            </a:r>
            <a:r>
              <a:rPr lang="es-CO" sz="2200" kern="100" dirty="0">
                <a:latin typeface="Arial" panose="020B0604020202020204" pitchFamily="34" charset="0"/>
                <a:ea typeface="Calibri Light" panose="020F0302020204030204" pitchFamily="34" charset="0"/>
                <a:cs typeface="Arial" panose="020B0604020202020204" pitchFamily="34" charset="0"/>
              </a:rPr>
              <a:t>En este sentido, está claro que el consenso de política internacional es que el contrato de trabajo de duración indefinida sigue siendo la regla general, mientras que el recurso a los contratos a plazo fijo debe ser solo cuando exista una razón objetiva para hacerlo.</a:t>
            </a:r>
          </a:p>
        </p:txBody>
      </p:sp>
      <p:sp>
        <p:nvSpPr>
          <p:cNvPr id="6" name="CuadroTexto 5">
            <a:extLst>
              <a:ext uri="{FF2B5EF4-FFF2-40B4-BE49-F238E27FC236}">
                <a16:creationId xmlns:a16="http://schemas.microsoft.com/office/drawing/2014/main" id="{8E7B89A7-872B-EF19-C100-FBC91772E366}"/>
              </a:ext>
            </a:extLst>
          </p:cNvPr>
          <p:cNvSpPr txBox="1"/>
          <p:nvPr/>
        </p:nvSpPr>
        <p:spPr>
          <a:xfrm>
            <a:off x="470188" y="367222"/>
            <a:ext cx="8152391" cy="830997"/>
          </a:xfrm>
          <a:prstGeom prst="rect">
            <a:avLst/>
          </a:prstGeom>
          <a:noFill/>
        </p:spPr>
        <p:txBody>
          <a:bodyPr wrap="square" rtlCol="0">
            <a:spAutoFit/>
          </a:bodyPr>
          <a:lstStyle/>
          <a:p>
            <a:r>
              <a:rPr lang="es-CO" sz="2400" b="1" dirty="0">
                <a:solidFill>
                  <a:schemeClr val="accent1">
                    <a:lumMod val="50000"/>
                  </a:schemeClr>
                </a:solidFill>
                <a:latin typeface="FUTURA MEDIUM" panose="020B0602020204020303" pitchFamily="34" charset="-79"/>
                <a:cs typeface="FUTURA MEDIUM" panose="020B0602020204020303" pitchFamily="34" charset="-79"/>
              </a:rPr>
              <a:t>Memorandum de comentarios </a:t>
            </a:r>
          </a:p>
          <a:p>
            <a:r>
              <a:rPr lang="es-CO" sz="2400" b="1" dirty="0">
                <a:solidFill>
                  <a:schemeClr val="accent1">
                    <a:lumMod val="50000"/>
                  </a:schemeClr>
                </a:solidFill>
                <a:cs typeface="FUTURA MEDIUM" panose="020B0602020204020303" pitchFamily="34" charset="-79"/>
              </a:rPr>
              <a:t>Organización Internacional del Trabajo - Marzo 2023</a:t>
            </a:r>
          </a:p>
        </p:txBody>
      </p:sp>
      <p:sp>
        <p:nvSpPr>
          <p:cNvPr id="8" name="TextBox 17">
            <a:extLst>
              <a:ext uri="{FF2B5EF4-FFF2-40B4-BE49-F238E27FC236}">
                <a16:creationId xmlns:a16="http://schemas.microsoft.com/office/drawing/2014/main" id="{96B78F8A-A9C0-41B0-FC56-19C96EC04215}"/>
              </a:ext>
            </a:extLst>
          </p:cNvPr>
          <p:cNvSpPr txBox="1"/>
          <p:nvPr/>
        </p:nvSpPr>
        <p:spPr>
          <a:xfrm>
            <a:off x="6194324" y="1494484"/>
            <a:ext cx="5496232" cy="4924425"/>
          </a:xfrm>
          <a:prstGeom prst="rect">
            <a:avLst/>
          </a:prstGeom>
        </p:spPr>
        <p:txBody>
          <a:bodyPr wrap="square" lIns="0" tIns="0" rIns="0" bIns="0" rtlCol="0" anchor="t">
            <a:spAutoFit/>
          </a:bodyPr>
          <a:lstStyle/>
          <a:p>
            <a:pPr algn="just"/>
            <a:r>
              <a:rPr lang="es-CO" sz="2000" b="1" kern="100" dirty="0">
                <a:solidFill>
                  <a:srgbClr val="3333FF"/>
                </a:solidFill>
                <a:latin typeface="Arial" panose="020B0604020202020204" pitchFamily="34" charset="0"/>
                <a:ea typeface="Calibri Light" panose="020F0302020204030204" pitchFamily="34" charset="0"/>
                <a:cs typeface="Arial" panose="020B0604020202020204" pitchFamily="34" charset="0"/>
              </a:rPr>
              <a:t>Artículo 64: </a:t>
            </a:r>
            <a:r>
              <a:rPr lang="es-CO" sz="2000" kern="100" dirty="0">
                <a:latin typeface="Arial" panose="020B0604020202020204" pitchFamily="34" charset="0"/>
                <a:ea typeface="Calibri Light" panose="020F0302020204030204" pitchFamily="34" charset="0"/>
                <a:cs typeface="Arial" panose="020B0604020202020204" pitchFamily="34" charset="0"/>
              </a:rPr>
              <a:t>La Oficina acoge favorablemente que la propuesta de modificación del Artículo 161 del Código sustantivo del Trabajo contenga un límite diario de ocho horas de trabajo, así como un límite semanal de 40 horas, en consonancia con las recomendaciones de la </a:t>
            </a:r>
            <a:r>
              <a:rPr lang="es-CO" sz="2000" u="sng" kern="100" dirty="0">
                <a:solidFill>
                  <a:srgbClr val="3333FF"/>
                </a:solidFill>
                <a:latin typeface="Arial" panose="020B0604020202020204" pitchFamily="34" charset="0"/>
                <a:ea typeface="Calibri Light" panose="020F0302020204030204" pitchFamily="34" charset="0"/>
                <a:cs typeface="Arial" panose="020B0604020202020204" pitchFamily="34" charset="0"/>
              </a:rPr>
              <a:t>CEACR en su observación de 2022</a:t>
            </a:r>
            <a:r>
              <a:rPr lang="es-CO" sz="2000" kern="100" dirty="0">
                <a:latin typeface="Arial" panose="020B0604020202020204" pitchFamily="34" charset="0"/>
                <a:ea typeface="Calibri Light" panose="020F0302020204030204" pitchFamily="34" charset="0"/>
                <a:cs typeface="Arial" panose="020B0604020202020204" pitchFamily="34" charset="0"/>
              </a:rPr>
              <a:t>, en la que se pedía al Gobierno de Colombia que adoptara las medidas necesarias para asegurar que tanto en la legislación como en la práctica se fije un límite diario específico a las horas normales de trabajo, además del límite semanal (en virtud del Artículo 2 del Convenio sobre las horas de trabajo (industria), 1919 (núm. 1) y el Artículo 3 del Convenio sobre las horas de trabajo (comercio y oficinas), 1930 (núm.30)).</a:t>
            </a:r>
            <a:endParaRPr lang="es-CO" sz="2000" u="sng" kern="100" dirty="0">
              <a:solidFill>
                <a:srgbClr val="3333FF"/>
              </a:solidFill>
              <a:latin typeface="Arial" panose="020B0604020202020204" pitchFamily="34" charset="0"/>
              <a:ea typeface="Calibri Light" panose="020F0302020204030204" pitchFamily="34" charset="0"/>
              <a:cs typeface="Arial" panose="020B0604020202020204" pitchFamily="34" charset="0"/>
            </a:endParaRPr>
          </a:p>
        </p:txBody>
      </p:sp>
      <p:sp>
        <p:nvSpPr>
          <p:cNvPr id="9" name="AutoShape 13">
            <a:extLst>
              <a:ext uri="{FF2B5EF4-FFF2-40B4-BE49-F238E27FC236}">
                <a16:creationId xmlns:a16="http://schemas.microsoft.com/office/drawing/2014/main" id="{180BDED6-2F82-1E3E-1CC8-C6EAACB497BD}"/>
              </a:ext>
            </a:extLst>
          </p:cNvPr>
          <p:cNvSpPr/>
          <p:nvPr/>
        </p:nvSpPr>
        <p:spPr>
          <a:xfrm rot="-5399297" flipV="1">
            <a:off x="3134486" y="3952735"/>
            <a:ext cx="5126828" cy="7922"/>
          </a:xfrm>
          <a:prstGeom prst="line">
            <a:avLst/>
          </a:prstGeom>
          <a:ln w="38100" cap="flat">
            <a:solidFill>
              <a:srgbClr val="C00000"/>
            </a:solidFill>
            <a:prstDash val="sysDot"/>
            <a:headEnd type="none" w="sm" len="sm"/>
            <a:tailEnd type="none" w="sm" len="sm"/>
          </a:ln>
        </p:spPr>
      </p:sp>
      <p:pic>
        <p:nvPicPr>
          <p:cNvPr id="10" name="Picture 2">
            <a:extLst>
              <a:ext uri="{FF2B5EF4-FFF2-40B4-BE49-F238E27FC236}">
                <a16:creationId xmlns:a16="http://schemas.microsoft.com/office/drawing/2014/main" id="{F0D4811A-809D-C97E-CF0A-CB07CB8AEA00}"/>
              </a:ext>
            </a:extLst>
          </p:cNvPr>
          <p:cNvPicPr>
            <a:picLocks noChangeAspect="1" noChangeArrowheads="1"/>
          </p:cNvPicPr>
          <p:nvPr/>
        </p:nvPicPr>
        <p:blipFill>
          <a:blip r:embed="rId4" cstate="print"/>
          <a:srcRect/>
          <a:stretch>
            <a:fillRect/>
          </a:stretch>
        </p:blipFill>
        <p:spPr bwMode="auto">
          <a:xfrm>
            <a:off x="2002826" y="1393281"/>
            <a:ext cx="1540840" cy="1309713"/>
          </a:xfrm>
          <a:prstGeom prst="rect">
            <a:avLst/>
          </a:prstGeom>
          <a:noFill/>
          <a:ln w="9525">
            <a:noFill/>
            <a:miter lim="800000"/>
            <a:headEnd/>
            <a:tailEnd/>
          </a:ln>
        </p:spPr>
      </p:pic>
      <p:sp>
        <p:nvSpPr>
          <p:cNvPr id="4" name="Elipse 3">
            <a:extLst>
              <a:ext uri="{FF2B5EF4-FFF2-40B4-BE49-F238E27FC236}">
                <a16:creationId xmlns:a16="http://schemas.microsoft.com/office/drawing/2014/main" id="{EAC60161-ABBC-FE99-6BED-20ED6CEFB4A7}"/>
              </a:ext>
            </a:extLst>
          </p:cNvPr>
          <p:cNvSpPr/>
          <p:nvPr/>
        </p:nvSpPr>
        <p:spPr>
          <a:xfrm>
            <a:off x="5612739" y="1312335"/>
            <a:ext cx="179294" cy="20139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b="1" dirty="0">
              <a:solidFill>
                <a:schemeClr val="tx1"/>
              </a:solidFill>
              <a:latin typeface="Arial" panose="020B0604020202020204" pitchFamily="34" charset="0"/>
              <a:cs typeface="Arial" panose="020B0604020202020204" pitchFamily="34" charset="0"/>
            </a:endParaRPr>
          </a:p>
        </p:txBody>
      </p:sp>
      <p:sp>
        <p:nvSpPr>
          <p:cNvPr id="5" name="Elipse 4">
            <a:extLst>
              <a:ext uri="{FF2B5EF4-FFF2-40B4-BE49-F238E27FC236}">
                <a16:creationId xmlns:a16="http://schemas.microsoft.com/office/drawing/2014/main" id="{B6132CA9-5B70-227E-81A8-AEB25FBFE5B6}"/>
              </a:ext>
            </a:extLst>
          </p:cNvPr>
          <p:cNvSpPr/>
          <p:nvPr/>
        </p:nvSpPr>
        <p:spPr>
          <a:xfrm>
            <a:off x="5603767" y="6470673"/>
            <a:ext cx="179294" cy="20139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5430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1851121" y="4169509"/>
            <a:ext cx="2159907" cy="223394"/>
          </a:xfrm>
          <a:prstGeom prst="rect">
            <a:avLst/>
          </a:prstGeom>
        </p:spPr>
        <p:txBody>
          <a:bodyPr lIns="0" tIns="0" rIns="0" bIns="0" rtlCol="0" anchor="t">
            <a:spAutoFit/>
          </a:bodyPr>
          <a:lstStyle/>
          <a:p>
            <a:pPr>
              <a:lnSpc>
                <a:spcPts val="1872"/>
              </a:lnSpc>
            </a:pPr>
            <a:endParaRPr sz="1200"/>
          </a:p>
        </p:txBody>
      </p:sp>
      <p:pic>
        <p:nvPicPr>
          <p:cNvPr id="20" name="Picture 20"/>
          <p:cNvPicPr>
            <a:picLocks noChangeAspect="1"/>
          </p:cNvPicPr>
          <p:nvPr/>
        </p:nvPicPr>
        <p:blipFill>
          <a:blip r:embed="rId2"/>
          <a:srcRect/>
          <a:stretch>
            <a:fillRect/>
          </a:stretch>
        </p:blipFill>
        <p:spPr>
          <a:xfrm>
            <a:off x="8626632" y="100537"/>
            <a:ext cx="3584418" cy="648763"/>
          </a:xfrm>
          <a:prstGeom prst="rect">
            <a:avLst/>
          </a:prstGeom>
        </p:spPr>
      </p:pic>
      <p:grpSp>
        <p:nvGrpSpPr>
          <p:cNvPr id="24" name="Grupo 23">
            <a:extLst>
              <a:ext uri="{FF2B5EF4-FFF2-40B4-BE49-F238E27FC236}">
                <a16:creationId xmlns:a16="http://schemas.microsoft.com/office/drawing/2014/main" id="{AF2D46E0-F852-E64D-9DEF-6C32C590B8CB}"/>
              </a:ext>
            </a:extLst>
          </p:cNvPr>
          <p:cNvGrpSpPr/>
          <p:nvPr/>
        </p:nvGrpSpPr>
        <p:grpSpPr>
          <a:xfrm>
            <a:off x="19088" y="6840006"/>
            <a:ext cx="12191962" cy="24563"/>
            <a:chOff x="33" y="10237150"/>
            <a:chExt cx="18287943" cy="36844"/>
          </a:xfrm>
        </p:grpSpPr>
        <p:sp>
          <p:nvSpPr>
            <p:cNvPr id="25" name="AutoShape 8">
              <a:extLst>
                <a:ext uri="{FF2B5EF4-FFF2-40B4-BE49-F238E27FC236}">
                  <a16:creationId xmlns:a16="http://schemas.microsoft.com/office/drawing/2014/main" id="{303EDC1B-76B2-D18E-708C-1D48FD2750D1}"/>
                </a:ext>
              </a:extLst>
            </p:cNvPr>
            <p:cNvSpPr/>
            <p:nvPr/>
          </p:nvSpPr>
          <p:spPr>
            <a:xfrm rot="10131" flipV="1">
              <a:off x="33" y="10241836"/>
              <a:ext cx="6452568" cy="32158"/>
            </a:xfrm>
            <a:prstGeom prst="line">
              <a:avLst/>
            </a:prstGeom>
            <a:ln w="95250" cap="flat">
              <a:solidFill>
                <a:srgbClr val="FFDF2B"/>
              </a:solidFill>
              <a:prstDash val="solid"/>
              <a:headEnd type="none" w="sm" len="sm"/>
              <a:tailEnd type="none" w="sm" len="sm"/>
            </a:ln>
          </p:spPr>
          <p:txBody>
            <a:bodyPr/>
            <a:lstStyle/>
            <a:p>
              <a:endParaRPr lang="es-CO" sz="1200"/>
            </a:p>
          </p:txBody>
        </p:sp>
        <p:sp>
          <p:nvSpPr>
            <p:cNvPr id="26" name="AutoShape 9">
              <a:extLst>
                <a:ext uri="{FF2B5EF4-FFF2-40B4-BE49-F238E27FC236}">
                  <a16:creationId xmlns:a16="http://schemas.microsoft.com/office/drawing/2014/main" id="{F51A97A4-25E8-0654-F87A-23161E744575}"/>
                </a:ext>
              </a:extLst>
            </p:cNvPr>
            <p:cNvSpPr/>
            <p:nvPr/>
          </p:nvSpPr>
          <p:spPr>
            <a:xfrm rot="10131" flipV="1">
              <a:off x="6441409" y="10240095"/>
              <a:ext cx="6463829" cy="31479"/>
            </a:xfrm>
            <a:prstGeom prst="line">
              <a:avLst/>
            </a:prstGeom>
            <a:ln w="95250" cap="flat">
              <a:solidFill>
                <a:srgbClr val="1D3383"/>
              </a:solidFill>
              <a:prstDash val="solid"/>
              <a:headEnd type="none" w="sm" len="sm"/>
              <a:tailEnd type="none" w="sm" len="sm"/>
            </a:ln>
          </p:spPr>
          <p:txBody>
            <a:bodyPr/>
            <a:lstStyle/>
            <a:p>
              <a:endParaRPr lang="es-CO" sz="1200"/>
            </a:p>
          </p:txBody>
        </p:sp>
        <p:sp>
          <p:nvSpPr>
            <p:cNvPr id="27" name="AutoShape 10">
              <a:extLst>
                <a:ext uri="{FF2B5EF4-FFF2-40B4-BE49-F238E27FC236}">
                  <a16:creationId xmlns:a16="http://schemas.microsoft.com/office/drawing/2014/main" id="{88899DB3-7AF8-0FD8-4851-B2941064B0DC}"/>
                </a:ext>
              </a:extLst>
            </p:cNvPr>
            <p:cNvSpPr/>
            <p:nvPr/>
          </p:nvSpPr>
          <p:spPr>
            <a:xfrm rot="10131" flipV="1">
              <a:off x="12905294" y="10237150"/>
              <a:ext cx="5382682" cy="23954"/>
            </a:xfrm>
            <a:prstGeom prst="line">
              <a:avLst/>
            </a:prstGeom>
            <a:ln w="95250" cap="flat">
              <a:solidFill>
                <a:srgbClr val="E80B2C"/>
              </a:solidFill>
              <a:prstDash val="solid"/>
              <a:headEnd type="none" w="sm" len="sm"/>
              <a:tailEnd type="none" w="sm" len="sm"/>
            </a:ln>
          </p:spPr>
          <p:txBody>
            <a:bodyPr/>
            <a:lstStyle/>
            <a:p>
              <a:endParaRPr lang="es-CO" sz="1200"/>
            </a:p>
          </p:txBody>
        </p:sp>
      </p:grpSp>
      <p:pic>
        <p:nvPicPr>
          <p:cNvPr id="2" name="Imagen 1">
            <a:extLst>
              <a:ext uri="{FF2B5EF4-FFF2-40B4-BE49-F238E27FC236}">
                <a16:creationId xmlns:a16="http://schemas.microsoft.com/office/drawing/2014/main" id="{6AB403E4-2E0F-77F2-9E2B-B310F8B8D5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518233" y="217775"/>
            <a:ext cx="850076" cy="136168"/>
          </a:xfrm>
          <a:prstGeom prst="rect">
            <a:avLst/>
          </a:prstGeom>
        </p:spPr>
      </p:pic>
      <p:sp>
        <p:nvSpPr>
          <p:cNvPr id="12" name="CuadroTexto 11">
            <a:extLst>
              <a:ext uri="{FF2B5EF4-FFF2-40B4-BE49-F238E27FC236}">
                <a16:creationId xmlns:a16="http://schemas.microsoft.com/office/drawing/2014/main" id="{91F868E2-C310-0D27-F122-4F3B6109924D}"/>
              </a:ext>
            </a:extLst>
          </p:cNvPr>
          <p:cNvSpPr txBox="1"/>
          <p:nvPr/>
        </p:nvSpPr>
        <p:spPr>
          <a:xfrm>
            <a:off x="3696396" y="2119717"/>
            <a:ext cx="7525715" cy="3046988"/>
          </a:xfrm>
          <a:prstGeom prst="rect">
            <a:avLst/>
          </a:prstGeom>
          <a:noFill/>
        </p:spPr>
        <p:txBody>
          <a:bodyPr wrap="square" lIns="91440" tIns="45720" rIns="91440" bIns="45720" rtlCol="0" anchor="t">
            <a:spAutoFit/>
          </a:bodyPr>
          <a:lstStyle/>
          <a:p>
            <a:pPr algn="just"/>
            <a:r>
              <a:rPr lang="es-ES" sz="2400" kern="100" dirty="0">
                <a:latin typeface="Arial" panose="020B0604020202020204" pitchFamily="34" charset="0"/>
                <a:ea typeface="Calibri Light" panose="020F0302020204030204" pitchFamily="34" charset="0"/>
                <a:cs typeface="Arial" panose="020B0604020202020204" pitchFamily="34" charset="0"/>
              </a:rPr>
              <a:t>La Comisión saluda asimismo la presunción de la existencia de una relación de trabajo de los trabajadores en las actividades de reparto o distribución de cualquier tipo de producto o mercancía, cuando la empresa ejerce sus facultades de organización, dirección y control, mediante la gestión algorítmica del servicio o de las condiciones de trabajo, a través de una plataforma digital.</a:t>
            </a:r>
          </a:p>
        </p:txBody>
      </p:sp>
      <p:sp>
        <p:nvSpPr>
          <p:cNvPr id="3" name="CuadroTexto 2">
            <a:extLst>
              <a:ext uri="{FF2B5EF4-FFF2-40B4-BE49-F238E27FC236}">
                <a16:creationId xmlns:a16="http://schemas.microsoft.com/office/drawing/2014/main" id="{3383437E-5F5E-2046-8510-FA21B807BD6C}"/>
              </a:ext>
            </a:extLst>
          </p:cNvPr>
          <p:cNvSpPr txBox="1"/>
          <p:nvPr/>
        </p:nvSpPr>
        <p:spPr>
          <a:xfrm>
            <a:off x="470188" y="367222"/>
            <a:ext cx="8152391" cy="830997"/>
          </a:xfrm>
          <a:prstGeom prst="rect">
            <a:avLst/>
          </a:prstGeom>
          <a:noFill/>
        </p:spPr>
        <p:txBody>
          <a:bodyPr wrap="square" rtlCol="0">
            <a:spAutoFit/>
          </a:bodyPr>
          <a:lstStyle/>
          <a:p>
            <a:r>
              <a:rPr lang="es-CO" sz="2400" b="1" dirty="0">
                <a:solidFill>
                  <a:schemeClr val="accent1">
                    <a:lumMod val="50000"/>
                  </a:schemeClr>
                </a:solidFill>
                <a:latin typeface="FUTURA MEDIUM" panose="020B0602020204020303" pitchFamily="34" charset="-79"/>
                <a:cs typeface="FUTURA MEDIUM" panose="020B0602020204020303" pitchFamily="34" charset="-79"/>
              </a:rPr>
              <a:t>Informe 2023 - </a:t>
            </a:r>
            <a:r>
              <a:rPr lang="es-ES" sz="2400" b="1" dirty="0">
                <a:solidFill>
                  <a:schemeClr val="accent1">
                    <a:lumMod val="50000"/>
                  </a:schemeClr>
                </a:solidFill>
                <a:cs typeface="FUTURA MEDIUM" panose="020B0602020204020303" pitchFamily="34" charset="-79"/>
              </a:rPr>
              <a:t>Comisión de Expertos en Aplicación de Convenios y Recomendaciones (CEACR)</a:t>
            </a:r>
          </a:p>
        </p:txBody>
      </p:sp>
      <p:sp>
        <p:nvSpPr>
          <p:cNvPr id="5" name="AutoShape 13">
            <a:extLst>
              <a:ext uri="{FF2B5EF4-FFF2-40B4-BE49-F238E27FC236}">
                <a16:creationId xmlns:a16="http://schemas.microsoft.com/office/drawing/2014/main" id="{EC420E84-52FF-D336-E1EB-EC54C52405C2}"/>
              </a:ext>
            </a:extLst>
          </p:cNvPr>
          <p:cNvSpPr/>
          <p:nvPr/>
        </p:nvSpPr>
        <p:spPr>
          <a:xfrm rot="-5399297" flipV="1">
            <a:off x="1795164" y="3642878"/>
            <a:ext cx="3226898" cy="661"/>
          </a:xfrm>
          <a:prstGeom prst="line">
            <a:avLst/>
          </a:prstGeom>
          <a:ln w="38100" cap="flat">
            <a:solidFill>
              <a:srgbClr val="C00000"/>
            </a:solidFill>
            <a:prstDash val="sysDot"/>
            <a:headEnd type="none" w="sm" len="sm"/>
            <a:tailEnd type="none" w="sm" len="sm"/>
          </a:ln>
        </p:spPr>
      </p:sp>
      <p:pic>
        <p:nvPicPr>
          <p:cNvPr id="6" name="Picture 2">
            <a:extLst>
              <a:ext uri="{FF2B5EF4-FFF2-40B4-BE49-F238E27FC236}">
                <a16:creationId xmlns:a16="http://schemas.microsoft.com/office/drawing/2014/main" id="{C54838E0-93D0-9CC2-3487-CC0CC8217DF8}"/>
              </a:ext>
            </a:extLst>
          </p:cNvPr>
          <p:cNvPicPr>
            <a:picLocks noChangeAspect="1" noChangeArrowheads="1"/>
          </p:cNvPicPr>
          <p:nvPr/>
        </p:nvPicPr>
        <p:blipFill>
          <a:blip r:embed="rId4" cstate="print"/>
          <a:srcRect/>
          <a:stretch>
            <a:fillRect/>
          </a:stretch>
        </p:blipFill>
        <p:spPr bwMode="auto">
          <a:xfrm>
            <a:off x="864352" y="2723102"/>
            <a:ext cx="2162364" cy="1838009"/>
          </a:xfrm>
          <a:prstGeom prst="rect">
            <a:avLst/>
          </a:prstGeom>
          <a:noFill/>
          <a:ln w="9525">
            <a:noFill/>
            <a:miter lim="800000"/>
            <a:headEnd/>
            <a:tailEnd/>
          </a:ln>
        </p:spPr>
      </p:pic>
      <p:sp>
        <p:nvSpPr>
          <p:cNvPr id="8" name="AutoShape 13">
            <a:extLst>
              <a:ext uri="{FF2B5EF4-FFF2-40B4-BE49-F238E27FC236}">
                <a16:creationId xmlns:a16="http://schemas.microsoft.com/office/drawing/2014/main" id="{29CA5BE3-050F-E9DB-A277-52B96AF6293B}"/>
              </a:ext>
            </a:extLst>
          </p:cNvPr>
          <p:cNvSpPr/>
          <p:nvPr/>
        </p:nvSpPr>
        <p:spPr>
          <a:xfrm rot="-5399297" flipH="1" flipV="1">
            <a:off x="7448958" y="1265350"/>
            <a:ext cx="26546" cy="7954443"/>
          </a:xfrm>
          <a:prstGeom prst="line">
            <a:avLst/>
          </a:prstGeom>
          <a:ln w="38100" cap="flat">
            <a:solidFill>
              <a:srgbClr val="C00000"/>
            </a:solidFill>
            <a:prstDash val="sysDot"/>
            <a:headEnd type="none" w="sm" len="sm"/>
            <a:tailEnd type="none" w="sm" len="sm"/>
          </a:ln>
        </p:spPr>
      </p:sp>
      <p:sp>
        <p:nvSpPr>
          <p:cNvPr id="4" name="Elipse 3">
            <a:extLst>
              <a:ext uri="{FF2B5EF4-FFF2-40B4-BE49-F238E27FC236}">
                <a16:creationId xmlns:a16="http://schemas.microsoft.com/office/drawing/2014/main" id="{B4B6D608-5C12-3375-4CDB-875CF32460E7}"/>
              </a:ext>
            </a:extLst>
          </p:cNvPr>
          <p:cNvSpPr/>
          <p:nvPr/>
        </p:nvSpPr>
        <p:spPr>
          <a:xfrm>
            <a:off x="3318305" y="1829221"/>
            <a:ext cx="179294" cy="20139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b="1" dirty="0">
              <a:solidFill>
                <a:schemeClr val="tx1"/>
              </a:solidFill>
              <a:latin typeface="Arial" panose="020B0604020202020204" pitchFamily="34" charset="0"/>
              <a:cs typeface="Arial" panose="020B0604020202020204" pitchFamily="34" charset="0"/>
            </a:endParaRPr>
          </a:p>
        </p:txBody>
      </p:sp>
      <p:sp>
        <p:nvSpPr>
          <p:cNvPr id="9" name="Elipse 8">
            <a:extLst>
              <a:ext uri="{FF2B5EF4-FFF2-40B4-BE49-F238E27FC236}">
                <a16:creationId xmlns:a16="http://schemas.microsoft.com/office/drawing/2014/main" id="{8C201B40-52F4-B36D-D468-B9DEFFB4DF1A}"/>
              </a:ext>
            </a:extLst>
          </p:cNvPr>
          <p:cNvSpPr/>
          <p:nvPr/>
        </p:nvSpPr>
        <p:spPr>
          <a:xfrm>
            <a:off x="11419586" y="5127789"/>
            <a:ext cx="179294" cy="20139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3525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id="{A3AF7552-A154-4D94-2233-A34BE4827ED9}"/>
              </a:ext>
            </a:extLst>
          </p:cNvPr>
          <p:cNvSpPr/>
          <p:nvPr/>
        </p:nvSpPr>
        <p:spPr>
          <a:xfrm>
            <a:off x="2113934" y="1277716"/>
            <a:ext cx="8239433" cy="5046689"/>
          </a:xfrm>
          <a:prstGeom prst="roundRect">
            <a:avLst/>
          </a:prstGeom>
          <a:solidFill>
            <a:srgbClr val="74A4D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6" name="Imagen 5">
            <a:extLst>
              <a:ext uri="{FF2B5EF4-FFF2-40B4-BE49-F238E27FC236}">
                <a16:creationId xmlns:a16="http://schemas.microsoft.com/office/drawing/2014/main" id="{9C665D5A-5D4E-994D-A3C6-296D95A133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1832"/>
            <a:ext cx="12192000" cy="136168"/>
          </a:xfrm>
          <a:prstGeom prst="rect">
            <a:avLst/>
          </a:prstGeom>
        </p:spPr>
      </p:pic>
      <p:pic>
        <p:nvPicPr>
          <p:cNvPr id="7" name="Imagen 6">
            <a:extLst>
              <a:ext uri="{FF2B5EF4-FFF2-40B4-BE49-F238E27FC236}">
                <a16:creationId xmlns:a16="http://schemas.microsoft.com/office/drawing/2014/main" id="{5501F737-A332-594B-A39D-A1631B3426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518233" y="217775"/>
            <a:ext cx="850076" cy="136168"/>
          </a:xfrm>
          <a:prstGeom prst="rect">
            <a:avLst/>
          </a:prstGeom>
        </p:spPr>
      </p:pic>
      <p:pic>
        <p:nvPicPr>
          <p:cNvPr id="10" name="Imagen 9">
            <a:extLst>
              <a:ext uri="{FF2B5EF4-FFF2-40B4-BE49-F238E27FC236}">
                <a16:creationId xmlns:a16="http://schemas.microsoft.com/office/drawing/2014/main" id="{6FB097F9-6281-6E46-88A6-1EB956828D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6882" y="0"/>
            <a:ext cx="4265118" cy="707886"/>
          </a:xfrm>
          <a:prstGeom prst="rect">
            <a:avLst/>
          </a:prstGeom>
        </p:spPr>
      </p:pic>
      <p:pic>
        <p:nvPicPr>
          <p:cNvPr id="2" name="Imagen 1"/>
          <p:cNvPicPr>
            <a:picLocks noChangeAspect="1"/>
          </p:cNvPicPr>
          <p:nvPr/>
        </p:nvPicPr>
        <p:blipFill>
          <a:blip r:embed="rId4"/>
          <a:stretch>
            <a:fillRect/>
          </a:stretch>
        </p:blipFill>
        <p:spPr>
          <a:xfrm>
            <a:off x="2655655" y="1779639"/>
            <a:ext cx="7217226" cy="4042844"/>
          </a:xfrm>
          <a:prstGeom prst="roundRect">
            <a:avLst/>
          </a:prstGeom>
        </p:spPr>
      </p:pic>
      <p:sp>
        <p:nvSpPr>
          <p:cNvPr id="3" name="CuadroTexto 2">
            <a:extLst>
              <a:ext uri="{FF2B5EF4-FFF2-40B4-BE49-F238E27FC236}">
                <a16:creationId xmlns:a16="http://schemas.microsoft.com/office/drawing/2014/main" id="{F114DB44-EEED-C8F8-38B0-BCE5D998247E}"/>
              </a:ext>
            </a:extLst>
          </p:cNvPr>
          <p:cNvSpPr txBox="1"/>
          <p:nvPr/>
        </p:nvSpPr>
        <p:spPr>
          <a:xfrm>
            <a:off x="430859" y="449882"/>
            <a:ext cx="8152391" cy="461665"/>
          </a:xfrm>
          <a:prstGeom prst="rect">
            <a:avLst/>
          </a:prstGeom>
          <a:noFill/>
        </p:spPr>
        <p:txBody>
          <a:bodyPr wrap="square" rtlCol="0">
            <a:spAutoFit/>
          </a:bodyPr>
          <a:lstStyle/>
          <a:p>
            <a:r>
              <a:rPr lang="es-ES" sz="2400" b="1" dirty="0">
                <a:solidFill>
                  <a:schemeClr val="accent1">
                    <a:lumMod val="50000"/>
                  </a:schemeClr>
                </a:solidFill>
                <a:latin typeface="FUTURA MEDIUM" panose="020B0602020204020303" pitchFamily="34" charset="-79"/>
                <a:cs typeface="FUTURA MEDIUM" panose="020B0602020204020303" pitchFamily="34" charset="-79"/>
              </a:rPr>
              <a:t>La noche estrellada Vicent Van Gogh 1889 </a:t>
            </a:r>
            <a:r>
              <a:rPr lang="es-ES" sz="2400" b="1" dirty="0" err="1">
                <a:solidFill>
                  <a:schemeClr val="accent1">
                    <a:lumMod val="50000"/>
                  </a:schemeClr>
                </a:solidFill>
                <a:latin typeface="FUTURA MEDIUM" panose="020B0602020204020303" pitchFamily="34" charset="-79"/>
                <a:cs typeface="FUTURA MEDIUM" panose="020B0602020204020303" pitchFamily="34" charset="-79"/>
              </a:rPr>
              <a:t>MoMA</a:t>
            </a:r>
            <a:endParaRPr lang="es-ES" sz="2400" b="1" dirty="0">
              <a:solidFill>
                <a:schemeClr val="accent1">
                  <a:lumMod val="50000"/>
                </a:schemeClr>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1955319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982374" y="4111438"/>
            <a:ext cx="2159907" cy="223394"/>
          </a:xfrm>
          <a:prstGeom prst="rect">
            <a:avLst/>
          </a:prstGeom>
        </p:spPr>
        <p:txBody>
          <a:bodyPr lIns="0" tIns="0" rIns="0" bIns="0" rtlCol="0" anchor="t">
            <a:spAutoFit/>
          </a:bodyPr>
          <a:lstStyle/>
          <a:p>
            <a:pPr>
              <a:lnSpc>
                <a:spcPts val="1872"/>
              </a:lnSpc>
            </a:pPr>
            <a:endParaRPr sz="1200"/>
          </a:p>
        </p:txBody>
      </p:sp>
      <p:pic>
        <p:nvPicPr>
          <p:cNvPr id="20" name="Picture 20"/>
          <p:cNvPicPr>
            <a:picLocks noChangeAspect="1"/>
          </p:cNvPicPr>
          <p:nvPr/>
        </p:nvPicPr>
        <p:blipFill>
          <a:blip r:embed="rId2"/>
          <a:srcRect/>
          <a:stretch>
            <a:fillRect/>
          </a:stretch>
        </p:blipFill>
        <p:spPr>
          <a:xfrm>
            <a:off x="8626632" y="100537"/>
            <a:ext cx="3584418" cy="648763"/>
          </a:xfrm>
          <a:prstGeom prst="rect">
            <a:avLst/>
          </a:prstGeom>
        </p:spPr>
      </p:pic>
      <p:grpSp>
        <p:nvGrpSpPr>
          <p:cNvPr id="24" name="Grupo 23">
            <a:extLst>
              <a:ext uri="{FF2B5EF4-FFF2-40B4-BE49-F238E27FC236}">
                <a16:creationId xmlns:a16="http://schemas.microsoft.com/office/drawing/2014/main" id="{AF2D46E0-F852-E64D-9DEF-6C32C590B8CB}"/>
              </a:ext>
            </a:extLst>
          </p:cNvPr>
          <p:cNvGrpSpPr/>
          <p:nvPr/>
        </p:nvGrpSpPr>
        <p:grpSpPr>
          <a:xfrm>
            <a:off x="19088" y="6840006"/>
            <a:ext cx="12191962" cy="24563"/>
            <a:chOff x="33" y="10237150"/>
            <a:chExt cx="18287943" cy="36844"/>
          </a:xfrm>
        </p:grpSpPr>
        <p:sp>
          <p:nvSpPr>
            <p:cNvPr id="25" name="AutoShape 8">
              <a:extLst>
                <a:ext uri="{FF2B5EF4-FFF2-40B4-BE49-F238E27FC236}">
                  <a16:creationId xmlns:a16="http://schemas.microsoft.com/office/drawing/2014/main" id="{303EDC1B-76B2-D18E-708C-1D48FD2750D1}"/>
                </a:ext>
              </a:extLst>
            </p:cNvPr>
            <p:cNvSpPr/>
            <p:nvPr/>
          </p:nvSpPr>
          <p:spPr>
            <a:xfrm rot="10131" flipV="1">
              <a:off x="33" y="10241836"/>
              <a:ext cx="6452568" cy="32158"/>
            </a:xfrm>
            <a:prstGeom prst="line">
              <a:avLst/>
            </a:prstGeom>
            <a:ln w="95250" cap="flat">
              <a:solidFill>
                <a:srgbClr val="FFDF2B"/>
              </a:solidFill>
              <a:prstDash val="solid"/>
              <a:headEnd type="none" w="sm" len="sm"/>
              <a:tailEnd type="none" w="sm" len="sm"/>
            </a:ln>
          </p:spPr>
          <p:txBody>
            <a:bodyPr/>
            <a:lstStyle/>
            <a:p>
              <a:endParaRPr lang="es-CO" sz="1200"/>
            </a:p>
          </p:txBody>
        </p:sp>
        <p:sp>
          <p:nvSpPr>
            <p:cNvPr id="26" name="AutoShape 9">
              <a:extLst>
                <a:ext uri="{FF2B5EF4-FFF2-40B4-BE49-F238E27FC236}">
                  <a16:creationId xmlns:a16="http://schemas.microsoft.com/office/drawing/2014/main" id="{F51A97A4-25E8-0654-F87A-23161E744575}"/>
                </a:ext>
              </a:extLst>
            </p:cNvPr>
            <p:cNvSpPr/>
            <p:nvPr/>
          </p:nvSpPr>
          <p:spPr>
            <a:xfrm rot="10131" flipV="1">
              <a:off x="6441409" y="10240095"/>
              <a:ext cx="6463829" cy="31479"/>
            </a:xfrm>
            <a:prstGeom prst="line">
              <a:avLst/>
            </a:prstGeom>
            <a:ln w="95250" cap="flat">
              <a:solidFill>
                <a:srgbClr val="1D3383"/>
              </a:solidFill>
              <a:prstDash val="solid"/>
              <a:headEnd type="none" w="sm" len="sm"/>
              <a:tailEnd type="none" w="sm" len="sm"/>
            </a:ln>
          </p:spPr>
          <p:txBody>
            <a:bodyPr/>
            <a:lstStyle/>
            <a:p>
              <a:endParaRPr lang="es-CO" sz="1200"/>
            </a:p>
          </p:txBody>
        </p:sp>
        <p:sp>
          <p:nvSpPr>
            <p:cNvPr id="27" name="AutoShape 10">
              <a:extLst>
                <a:ext uri="{FF2B5EF4-FFF2-40B4-BE49-F238E27FC236}">
                  <a16:creationId xmlns:a16="http://schemas.microsoft.com/office/drawing/2014/main" id="{88899DB3-7AF8-0FD8-4851-B2941064B0DC}"/>
                </a:ext>
              </a:extLst>
            </p:cNvPr>
            <p:cNvSpPr/>
            <p:nvPr/>
          </p:nvSpPr>
          <p:spPr>
            <a:xfrm rot="10131" flipV="1">
              <a:off x="12905294" y="10237150"/>
              <a:ext cx="5382682" cy="23954"/>
            </a:xfrm>
            <a:prstGeom prst="line">
              <a:avLst/>
            </a:prstGeom>
            <a:ln w="95250" cap="flat">
              <a:solidFill>
                <a:srgbClr val="E80B2C"/>
              </a:solidFill>
              <a:prstDash val="solid"/>
              <a:headEnd type="none" w="sm" len="sm"/>
              <a:tailEnd type="none" w="sm" len="sm"/>
            </a:ln>
          </p:spPr>
          <p:txBody>
            <a:bodyPr/>
            <a:lstStyle/>
            <a:p>
              <a:endParaRPr lang="es-CO" sz="1200"/>
            </a:p>
          </p:txBody>
        </p:sp>
      </p:grpSp>
      <p:pic>
        <p:nvPicPr>
          <p:cNvPr id="2" name="Imagen 1">
            <a:extLst>
              <a:ext uri="{FF2B5EF4-FFF2-40B4-BE49-F238E27FC236}">
                <a16:creationId xmlns:a16="http://schemas.microsoft.com/office/drawing/2014/main" id="{6AB403E4-2E0F-77F2-9E2B-B310F8B8D5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518233" y="217775"/>
            <a:ext cx="850076" cy="136168"/>
          </a:xfrm>
          <a:prstGeom prst="rect">
            <a:avLst/>
          </a:prstGeom>
        </p:spPr>
      </p:pic>
      <p:sp>
        <p:nvSpPr>
          <p:cNvPr id="15" name="CuadroTexto 14"/>
          <p:cNvSpPr txBox="1"/>
          <p:nvPr/>
        </p:nvSpPr>
        <p:spPr>
          <a:xfrm>
            <a:off x="1155921" y="6098164"/>
            <a:ext cx="1614545" cy="261610"/>
          </a:xfrm>
          <a:prstGeom prst="rect">
            <a:avLst/>
          </a:prstGeom>
          <a:noFill/>
        </p:spPr>
        <p:txBody>
          <a:bodyPr wrap="none" rtlCol="0">
            <a:spAutoFit/>
          </a:bodyPr>
          <a:lstStyle/>
          <a:p>
            <a:r>
              <a:rPr lang="es-ES" sz="1100" b="1" dirty="0">
                <a:latin typeface="Arial" panose="020B0604020202020204" pitchFamily="34" charset="0"/>
                <a:ea typeface="Calibri" panose="020F0502020204030204" pitchFamily="34" charset="0"/>
                <a:cs typeface="Times New Roman" panose="02020603050405020304" pitchFamily="18" charset="0"/>
              </a:rPr>
              <a:t>Fuente: </a:t>
            </a:r>
            <a:r>
              <a:rPr lang="es-ES" sz="1100" dirty="0">
                <a:latin typeface="Arial" panose="020B0604020202020204" pitchFamily="34" charset="0"/>
                <a:ea typeface="Calibri" panose="020F0502020204030204" pitchFamily="34" charset="0"/>
                <a:cs typeface="Times New Roman" panose="02020603050405020304" pitchFamily="18" charset="0"/>
              </a:rPr>
              <a:t>UGPP  (</a:t>
            </a:r>
            <a:r>
              <a:rPr lang="es-ES" sz="1100" dirty="0">
                <a:latin typeface="Arial" panose="020B0604020202020204" pitchFamily="34" charset="0"/>
                <a:ea typeface="Calibri" panose="020F0502020204030204" pitchFamily="34" charset="0"/>
                <a:cs typeface="Arial" panose="020B0604020202020204" pitchFamily="34" charset="0"/>
              </a:rPr>
              <a:t>2023</a:t>
            </a:r>
            <a:r>
              <a:rPr lang="es-ES" sz="1100" dirty="0">
                <a:latin typeface="Arial" panose="020B0604020202020204" pitchFamily="34" charset="0"/>
                <a:cs typeface="Arial" panose="020B0604020202020204" pitchFamily="34" charset="0"/>
              </a:rPr>
              <a:t>)</a:t>
            </a:r>
          </a:p>
        </p:txBody>
      </p:sp>
      <p:pic>
        <p:nvPicPr>
          <p:cNvPr id="4" name="Imagen 3"/>
          <p:cNvPicPr>
            <a:picLocks noChangeAspect="1"/>
          </p:cNvPicPr>
          <p:nvPr/>
        </p:nvPicPr>
        <p:blipFill rotWithShape="1">
          <a:blip r:embed="rId4"/>
          <a:srcRect l="4897" t="5510" r="31084"/>
          <a:stretch/>
        </p:blipFill>
        <p:spPr>
          <a:xfrm>
            <a:off x="982374" y="1233612"/>
            <a:ext cx="7237073" cy="4690533"/>
          </a:xfrm>
          <a:prstGeom prst="rect">
            <a:avLst/>
          </a:prstGeom>
        </p:spPr>
      </p:pic>
      <p:sp>
        <p:nvSpPr>
          <p:cNvPr id="5" name="CuadroTexto 4">
            <a:extLst>
              <a:ext uri="{FF2B5EF4-FFF2-40B4-BE49-F238E27FC236}">
                <a16:creationId xmlns:a16="http://schemas.microsoft.com/office/drawing/2014/main" id="{84C05095-A2E4-B37A-31D8-90417DBE6255}"/>
              </a:ext>
            </a:extLst>
          </p:cNvPr>
          <p:cNvSpPr txBox="1"/>
          <p:nvPr/>
        </p:nvSpPr>
        <p:spPr>
          <a:xfrm>
            <a:off x="470188" y="367222"/>
            <a:ext cx="8152391" cy="461665"/>
          </a:xfrm>
          <a:prstGeom prst="rect">
            <a:avLst/>
          </a:prstGeom>
          <a:noFill/>
        </p:spPr>
        <p:txBody>
          <a:bodyPr wrap="square" rtlCol="0">
            <a:spAutoFit/>
          </a:bodyPr>
          <a:lstStyle/>
          <a:p>
            <a:r>
              <a:rPr lang="es-CO" sz="2400" b="1" dirty="0">
                <a:solidFill>
                  <a:schemeClr val="accent1">
                    <a:lumMod val="50000"/>
                  </a:schemeClr>
                </a:solidFill>
                <a:latin typeface="FUTURA MEDIUM" panose="020B0602020204020303" pitchFamily="34" charset="-79"/>
                <a:cs typeface="FUTURA MEDIUM" panose="020B0602020204020303" pitchFamily="34" charset="-79"/>
              </a:rPr>
              <a:t>Histograma horas laborales semanales</a:t>
            </a:r>
            <a:endParaRPr lang="es-ES" sz="2400" b="1" dirty="0">
              <a:solidFill>
                <a:schemeClr val="accent1">
                  <a:lumMod val="50000"/>
                </a:schemeClr>
              </a:solidFill>
              <a:cs typeface="FUTURA MEDIUM" panose="020B0602020204020303" pitchFamily="34" charset="-79"/>
            </a:endParaRPr>
          </a:p>
        </p:txBody>
      </p:sp>
      <p:sp>
        <p:nvSpPr>
          <p:cNvPr id="6" name="CuadroTexto 5">
            <a:extLst>
              <a:ext uri="{FF2B5EF4-FFF2-40B4-BE49-F238E27FC236}">
                <a16:creationId xmlns:a16="http://schemas.microsoft.com/office/drawing/2014/main" id="{4CE9AAEB-9279-515F-CFA3-FB2DBCA56639}"/>
              </a:ext>
            </a:extLst>
          </p:cNvPr>
          <p:cNvSpPr txBox="1"/>
          <p:nvPr/>
        </p:nvSpPr>
        <p:spPr>
          <a:xfrm>
            <a:off x="8661903" y="1801528"/>
            <a:ext cx="2598905" cy="1323439"/>
          </a:xfrm>
          <a:prstGeom prst="rect">
            <a:avLst/>
          </a:prstGeom>
          <a:noFill/>
        </p:spPr>
        <p:txBody>
          <a:bodyPr wrap="square" lIns="91440" tIns="45720" rIns="91440" bIns="45720" rtlCol="0" anchor="t">
            <a:spAutoFit/>
          </a:bodyPr>
          <a:lstStyle/>
          <a:p>
            <a:r>
              <a:rPr lang="es-ES" sz="2000" kern="100" dirty="0">
                <a:latin typeface="Arial" panose="020B0604020202020204" pitchFamily="34" charset="0"/>
                <a:ea typeface="Calibri Light" panose="020F0302020204030204" pitchFamily="34" charset="0"/>
                <a:cs typeface="Arial" panose="020B0604020202020204" pitchFamily="34" charset="0"/>
              </a:rPr>
              <a:t>El </a:t>
            </a:r>
            <a:r>
              <a:rPr lang="es-ES" sz="2000" kern="100" dirty="0">
                <a:solidFill>
                  <a:srgbClr val="3333FF"/>
                </a:solidFill>
                <a:latin typeface="Arial" panose="020B0604020202020204" pitchFamily="34" charset="0"/>
                <a:ea typeface="Calibri Light" panose="020F0302020204030204" pitchFamily="34" charset="0"/>
                <a:cs typeface="Arial" panose="020B0604020202020204" pitchFamily="34" charset="0"/>
              </a:rPr>
              <a:t>50% </a:t>
            </a:r>
            <a:r>
              <a:rPr lang="es-ES" sz="2000" kern="100" dirty="0">
                <a:latin typeface="Arial" panose="020B0604020202020204" pitchFamily="34" charset="0"/>
                <a:ea typeface="Calibri Light" panose="020F0302020204030204" pitchFamily="34" charset="0"/>
                <a:cs typeface="Arial" panose="020B0604020202020204" pitchFamily="34" charset="0"/>
              </a:rPr>
              <a:t>de los trabajadores laboran por lo menos 48 horas en la semana</a:t>
            </a:r>
          </a:p>
        </p:txBody>
      </p:sp>
      <p:sp>
        <p:nvSpPr>
          <p:cNvPr id="8" name="CuadroTexto 7">
            <a:extLst>
              <a:ext uri="{FF2B5EF4-FFF2-40B4-BE49-F238E27FC236}">
                <a16:creationId xmlns:a16="http://schemas.microsoft.com/office/drawing/2014/main" id="{3FFC3B25-D203-D14F-FE35-306E22422603}"/>
              </a:ext>
            </a:extLst>
          </p:cNvPr>
          <p:cNvSpPr txBox="1"/>
          <p:nvPr/>
        </p:nvSpPr>
        <p:spPr>
          <a:xfrm>
            <a:off x="8661903" y="3388658"/>
            <a:ext cx="2598905" cy="1938992"/>
          </a:xfrm>
          <a:prstGeom prst="rect">
            <a:avLst/>
          </a:prstGeom>
          <a:noFill/>
        </p:spPr>
        <p:txBody>
          <a:bodyPr wrap="square" lIns="91440" tIns="45720" rIns="91440" bIns="45720" rtlCol="0" anchor="t">
            <a:spAutoFit/>
          </a:bodyPr>
          <a:lstStyle/>
          <a:p>
            <a:r>
              <a:rPr lang="es-ES" sz="2000" kern="100" dirty="0">
                <a:latin typeface="Arial" panose="020B0604020202020204" pitchFamily="34" charset="0"/>
                <a:ea typeface="Calibri Light" panose="020F0302020204030204" pitchFamily="34" charset="0"/>
                <a:cs typeface="Arial" panose="020B0604020202020204" pitchFamily="34" charset="0"/>
              </a:rPr>
              <a:t>De aquellos que trabajan más de 48 horas semanales, </a:t>
            </a:r>
            <a:r>
              <a:rPr lang="es-ES" sz="2000" kern="100" dirty="0">
                <a:solidFill>
                  <a:srgbClr val="3333FF"/>
                </a:solidFill>
                <a:latin typeface="Arial" panose="020B0604020202020204" pitchFamily="34" charset="0"/>
                <a:ea typeface="Calibri Light" panose="020F0302020204030204" pitchFamily="34" charset="0"/>
                <a:cs typeface="Arial" panose="020B0604020202020204" pitchFamily="34" charset="0"/>
              </a:rPr>
              <a:t>10,7% </a:t>
            </a:r>
            <a:r>
              <a:rPr lang="es-ES" sz="2000" kern="100" dirty="0">
                <a:latin typeface="Arial" panose="020B0604020202020204" pitchFamily="34" charset="0"/>
                <a:ea typeface="Calibri Light" panose="020F0302020204030204" pitchFamily="34" charset="0"/>
                <a:cs typeface="Arial" panose="020B0604020202020204" pitchFamily="34" charset="0"/>
              </a:rPr>
              <a:t>afirmó haber recibido horas extras remuneradas</a:t>
            </a:r>
          </a:p>
        </p:txBody>
      </p:sp>
    </p:spTree>
    <p:extLst>
      <p:ext uri="{BB962C8B-B14F-4D97-AF65-F5344CB8AC3E}">
        <p14:creationId xmlns:p14="http://schemas.microsoft.com/office/powerpoint/2010/main" val="1280304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933217" y="4093847"/>
            <a:ext cx="2159907" cy="223394"/>
          </a:xfrm>
          <a:prstGeom prst="rect">
            <a:avLst/>
          </a:prstGeom>
        </p:spPr>
        <p:txBody>
          <a:bodyPr lIns="0" tIns="0" rIns="0" bIns="0" rtlCol="0" anchor="t">
            <a:spAutoFit/>
          </a:bodyPr>
          <a:lstStyle/>
          <a:p>
            <a:pPr>
              <a:lnSpc>
                <a:spcPts val="1872"/>
              </a:lnSpc>
            </a:pPr>
            <a:endParaRPr sz="1200"/>
          </a:p>
        </p:txBody>
      </p:sp>
      <p:pic>
        <p:nvPicPr>
          <p:cNvPr id="20" name="Picture 20"/>
          <p:cNvPicPr>
            <a:picLocks noChangeAspect="1"/>
          </p:cNvPicPr>
          <p:nvPr/>
        </p:nvPicPr>
        <p:blipFill>
          <a:blip r:embed="rId2"/>
          <a:srcRect/>
          <a:stretch>
            <a:fillRect/>
          </a:stretch>
        </p:blipFill>
        <p:spPr>
          <a:xfrm>
            <a:off x="8626632" y="100537"/>
            <a:ext cx="3584418" cy="648763"/>
          </a:xfrm>
          <a:prstGeom prst="rect">
            <a:avLst/>
          </a:prstGeom>
        </p:spPr>
      </p:pic>
      <p:grpSp>
        <p:nvGrpSpPr>
          <p:cNvPr id="24" name="Grupo 23">
            <a:extLst>
              <a:ext uri="{FF2B5EF4-FFF2-40B4-BE49-F238E27FC236}">
                <a16:creationId xmlns:a16="http://schemas.microsoft.com/office/drawing/2014/main" id="{AF2D46E0-F852-E64D-9DEF-6C32C590B8CB}"/>
              </a:ext>
            </a:extLst>
          </p:cNvPr>
          <p:cNvGrpSpPr/>
          <p:nvPr/>
        </p:nvGrpSpPr>
        <p:grpSpPr>
          <a:xfrm>
            <a:off x="19088" y="6840006"/>
            <a:ext cx="12191962" cy="24563"/>
            <a:chOff x="33" y="10237150"/>
            <a:chExt cx="18287943" cy="36844"/>
          </a:xfrm>
        </p:grpSpPr>
        <p:sp>
          <p:nvSpPr>
            <p:cNvPr id="25" name="AutoShape 8">
              <a:extLst>
                <a:ext uri="{FF2B5EF4-FFF2-40B4-BE49-F238E27FC236}">
                  <a16:creationId xmlns:a16="http://schemas.microsoft.com/office/drawing/2014/main" id="{303EDC1B-76B2-D18E-708C-1D48FD2750D1}"/>
                </a:ext>
              </a:extLst>
            </p:cNvPr>
            <p:cNvSpPr/>
            <p:nvPr/>
          </p:nvSpPr>
          <p:spPr>
            <a:xfrm rot="10131" flipV="1">
              <a:off x="33" y="10241836"/>
              <a:ext cx="6452568" cy="32158"/>
            </a:xfrm>
            <a:prstGeom prst="line">
              <a:avLst/>
            </a:prstGeom>
            <a:ln w="95250" cap="flat">
              <a:solidFill>
                <a:srgbClr val="FFDF2B"/>
              </a:solidFill>
              <a:prstDash val="solid"/>
              <a:headEnd type="none" w="sm" len="sm"/>
              <a:tailEnd type="none" w="sm" len="sm"/>
            </a:ln>
          </p:spPr>
          <p:txBody>
            <a:bodyPr/>
            <a:lstStyle/>
            <a:p>
              <a:endParaRPr lang="es-CO" sz="1200"/>
            </a:p>
          </p:txBody>
        </p:sp>
        <p:sp>
          <p:nvSpPr>
            <p:cNvPr id="26" name="AutoShape 9">
              <a:extLst>
                <a:ext uri="{FF2B5EF4-FFF2-40B4-BE49-F238E27FC236}">
                  <a16:creationId xmlns:a16="http://schemas.microsoft.com/office/drawing/2014/main" id="{F51A97A4-25E8-0654-F87A-23161E744575}"/>
                </a:ext>
              </a:extLst>
            </p:cNvPr>
            <p:cNvSpPr/>
            <p:nvPr/>
          </p:nvSpPr>
          <p:spPr>
            <a:xfrm rot="10131" flipV="1">
              <a:off x="6441409" y="10240095"/>
              <a:ext cx="6463829" cy="31479"/>
            </a:xfrm>
            <a:prstGeom prst="line">
              <a:avLst/>
            </a:prstGeom>
            <a:ln w="95250" cap="flat">
              <a:solidFill>
                <a:srgbClr val="1D3383"/>
              </a:solidFill>
              <a:prstDash val="solid"/>
              <a:headEnd type="none" w="sm" len="sm"/>
              <a:tailEnd type="none" w="sm" len="sm"/>
            </a:ln>
          </p:spPr>
          <p:txBody>
            <a:bodyPr/>
            <a:lstStyle/>
            <a:p>
              <a:endParaRPr lang="es-CO" sz="1200"/>
            </a:p>
          </p:txBody>
        </p:sp>
        <p:sp>
          <p:nvSpPr>
            <p:cNvPr id="27" name="AutoShape 10">
              <a:extLst>
                <a:ext uri="{FF2B5EF4-FFF2-40B4-BE49-F238E27FC236}">
                  <a16:creationId xmlns:a16="http://schemas.microsoft.com/office/drawing/2014/main" id="{88899DB3-7AF8-0FD8-4851-B2941064B0DC}"/>
                </a:ext>
              </a:extLst>
            </p:cNvPr>
            <p:cNvSpPr/>
            <p:nvPr/>
          </p:nvSpPr>
          <p:spPr>
            <a:xfrm rot="10131" flipV="1">
              <a:off x="12905294" y="10237150"/>
              <a:ext cx="5382682" cy="23954"/>
            </a:xfrm>
            <a:prstGeom prst="line">
              <a:avLst/>
            </a:prstGeom>
            <a:ln w="95250" cap="flat">
              <a:solidFill>
                <a:srgbClr val="E80B2C"/>
              </a:solidFill>
              <a:prstDash val="solid"/>
              <a:headEnd type="none" w="sm" len="sm"/>
              <a:tailEnd type="none" w="sm" len="sm"/>
            </a:ln>
          </p:spPr>
          <p:txBody>
            <a:bodyPr/>
            <a:lstStyle/>
            <a:p>
              <a:endParaRPr lang="es-CO" sz="1200"/>
            </a:p>
          </p:txBody>
        </p:sp>
      </p:grpSp>
      <p:pic>
        <p:nvPicPr>
          <p:cNvPr id="2" name="Imagen 1">
            <a:extLst>
              <a:ext uri="{FF2B5EF4-FFF2-40B4-BE49-F238E27FC236}">
                <a16:creationId xmlns:a16="http://schemas.microsoft.com/office/drawing/2014/main" id="{6AB403E4-2E0F-77F2-9E2B-B310F8B8D5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518233" y="217775"/>
            <a:ext cx="850076" cy="136168"/>
          </a:xfrm>
          <a:prstGeom prst="rect">
            <a:avLst/>
          </a:prstGeom>
        </p:spPr>
      </p:pic>
      <p:sp>
        <p:nvSpPr>
          <p:cNvPr id="15" name="CuadroTexto 14"/>
          <p:cNvSpPr txBox="1"/>
          <p:nvPr/>
        </p:nvSpPr>
        <p:spPr>
          <a:xfrm>
            <a:off x="1475373" y="6074340"/>
            <a:ext cx="1617751" cy="261610"/>
          </a:xfrm>
          <a:prstGeom prst="rect">
            <a:avLst/>
          </a:prstGeom>
          <a:noFill/>
        </p:spPr>
        <p:txBody>
          <a:bodyPr wrap="none" rtlCol="0">
            <a:spAutoFit/>
          </a:bodyPr>
          <a:lstStyle/>
          <a:p>
            <a:r>
              <a:rPr lang="es-ES" sz="1100" b="1" dirty="0">
                <a:latin typeface="Arial" panose="020B0604020202020204" pitchFamily="34" charset="0"/>
                <a:ea typeface="Calibri" panose="020F0502020204030204" pitchFamily="34" charset="0"/>
                <a:cs typeface="Times New Roman" panose="02020603050405020304" pitchFamily="18" charset="0"/>
              </a:rPr>
              <a:t>Fuente: </a:t>
            </a:r>
            <a:r>
              <a:rPr lang="es-ES" sz="1100" dirty="0">
                <a:latin typeface="Arial" panose="020B0604020202020204" pitchFamily="34" charset="0"/>
                <a:ea typeface="Calibri" panose="020F0502020204030204" pitchFamily="34" charset="0"/>
                <a:cs typeface="Times New Roman" panose="02020603050405020304" pitchFamily="18" charset="0"/>
              </a:rPr>
              <a:t>UGPP  (2023</a:t>
            </a:r>
            <a:r>
              <a:rPr lang="es-ES" sz="1100" dirty="0">
                <a:latin typeface="Arial" panose="020B0604020202020204" pitchFamily="34" charset="0"/>
                <a:cs typeface="Arial" panose="020B0604020202020204" pitchFamily="34" charset="0"/>
              </a:rPr>
              <a:t>)</a:t>
            </a:r>
          </a:p>
        </p:txBody>
      </p:sp>
      <p:sp>
        <p:nvSpPr>
          <p:cNvPr id="4" name="CuadroTexto 3">
            <a:extLst>
              <a:ext uri="{FF2B5EF4-FFF2-40B4-BE49-F238E27FC236}">
                <a16:creationId xmlns:a16="http://schemas.microsoft.com/office/drawing/2014/main" id="{C6E820EB-C0C5-97C1-C236-7142B1ABA4E5}"/>
              </a:ext>
            </a:extLst>
          </p:cNvPr>
          <p:cNvSpPr txBox="1"/>
          <p:nvPr/>
        </p:nvSpPr>
        <p:spPr>
          <a:xfrm>
            <a:off x="430859" y="449882"/>
            <a:ext cx="8152391" cy="461665"/>
          </a:xfrm>
          <a:prstGeom prst="rect">
            <a:avLst/>
          </a:prstGeom>
          <a:noFill/>
        </p:spPr>
        <p:txBody>
          <a:bodyPr wrap="square" rtlCol="0">
            <a:spAutoFit/>
          </a:bodyPr>
          <a:lstStyle/>
          <a:p>
            <a:r>
              <a:rPr lang="es-ES" sz="2400" b="1" dirty="0">
                <a:solidFill>
                  <a:schemeClr val="accent1">
                    <a:lumMod val="50000"/>
                  </a:schemeClr>
                </a:solidFill>
                <a:latin typeface="FUTURA MEDIUM" panose="020B0602020204020303" pitchFamily="34" charset="-79"/>
                <a:cs typeface="FUTURA MEDIUM" panose="020B0602020204020303" pitchFamily="34" charset="-79"/>
              </a:rPr>
              <a:t>Distribución horarios jornada laboral</a:t>
            </a:r>
          </a:p>
        </p:txBody>
      </p:sp>
      <p:sp>
        <p:nvSpPr>
          <p:cNvPr id="5" name="CuadroTexto 4">
            <a:extLst>
              <a:ext uri="{FF2B5EF4-FFF2-40B4-BE49-F238E27FC236}">
                <a16:creationId xmlns:a16="http://schemas.microsoft.com/office/drawing/2014/main" id="{56DD2BC1-0FDF-C835-0C84-A260CA67F4E2}"/>
              </a:ext>
            </a:extLst>
          </p:cNvPr>
          <p:cNvSpPr txBox="1"/>
          <p:nvPr/>
        </p:nvSpPr>
        <p:spPr>
          <a:xfrm>
            <a:off x="8165303" y="2378249"/>
            <a:ext cx="2598905" cy="1938992"/>
          </a:xfrm>
          <a:prstGeom prst="rect">
            <a:avLst/>
          </a:prstGeom>
          <a:noFill/>
        </p:spPr>
        <p:txBody>
          <a:bodyPr wrap="square" lIns="91440" tIns="45720" rIns="91440" bIns="45720" rtlCol="0" anchor="t">
            <a:spAutoFit/>
          </a:bodyPr>
          <a:lstStyle/>
          <a:p>
            <a:r>
              <a:rPr lang="es-ES" sz="2000" kern="100" dirty="0">
                <a:solidFill>
                  <a:srgbClr val="3333FF"/>
                </a:solidFill>
                <a:latin typeface="Arial" panose="020B0604020202020204" pitchFamily="34" charset="0"/>
                <a:ea typeface="Calibri Light" panose="020F0302020204030204" pitchFamily="34" charset="0"/>
                <a:cs typeface="Arial" panose="020B0604020202020204" pitchFamily="34" charset="0"/>
              </a:rPr>
              <a:t>89 </a:t>
            </a:r>
            <a:r>
              <a:rPr lang="es-ES" sz="2000" kern="100" dirty="0">
                <a:latin typeface="Arial" panose="020B0604020202020204" pitchFamily="34" charset="0"/>
                <a:ea typeface="Calibri Light" panose="020F0302020204030204" pitchFamily="34" charset="0"/>
                <a:cs typeface="Arial" panose="020B0604020202020204" pitchFamily="34" charset="0"/>
              </a:rPr>
              <a:t>de cada 100 trabajadores laboran en el horario diurno – diurno; solo </a:t>
            </a:r>
            <a:r>
              <a:rPr lang="es-ES" sz="2000" kern="100" dirty="0">
                <a:solidFill>
                  <a:srgbClr val="3333FF"/>
                </a:solidFill>
                <a:latin typeface="Arial" panose="020B0604020202020204" pitchFamily="34" charset="0"/>
                <a:ea typeface="Calibri Light" panose="020F0302020204030204" pitchFamily="34" charset="0"/>
                <a:cs typeface="Arial" panose="020B0604020202020204" pitchFamily="34" charset="0"/>
              </a:rPr>
              <a:t>1</a:t>
            </a:r>
            <a:r>
              <a:rPr lang="es-ES" sz="2000" kern="100" dirty="0">
                <a:latin typeface="Arial" panose="020B0604020202020204" pitchFamily="34" charset="0"/>
                <a:ea typeface="Calibri Light" panose="020F0302020204030204" pitchFamily="34" charset="0"/>
                <a:cs typeface="Arial" panose="020B0604020202020204" pitchFamily="34" charset="0"/>
              </a:rPr>
              <a:t> trabaja en el horario nocturno - nocturno</a:t>
            </a:r>
          </a:p>
        </p:txBody>
      </p:sp>
      <p:graphicFrame>
        <p:nvGraphicFramePr>
          <p:cNvPr id="6" name="Gráfico 5">
            <a:extLst>
              <a:ext uri="{FF2B5EF4-FFF2-40B4-BE49-F238E27FC236}">
                <a16:creationId xmlns:a16="http://schemas.microsoft.com/office/drawing/2014/main" id="{79ADFAC7-965B-6AD4-227D-8ED734049DF8}"/>
              </a:ext>
            </a:extLst>
          </p:cNvPr>
          <p:cNvGraphicFramePr>
            <a:graphicFrameLocks/>
          </p:cNvGraphicFramePr>
          <p:nvPr>
            <p:extLst>
              <p:ext uri="{D42A27DB-BD31-4B8C-83A1-F6EECF244321}">
                <p14:modId xmlns:p14="http://schemas.microsoft.com/office/powerpoint/2010/main" val="1529492379"/>
              </p:ext>
            </p:extLst>
          </p:nvPr>
        </p:nvGraphicFramePr>
        <p:xfrm>
          <a:off x="575549" y="1711993"/>
          <a:ext cx="7232086" cy="386385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82374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1286186" y="4205240"/>
            <a:ext cx="2159907" cy="223394"/>
          </a:xfrm>
          <a:prstGeom prst="rect">
            <a:avLst/>
          </a:prstGeom>
        </p:spPr>
        <p:txBody>
          <a:bodyPr wrap="square" lIns="0" tIns="0" rIns="0" bIns="0" rtlCol="0" anchor="t">
            <a:spAutoFit/>
          </a:bodyPr>
          <a:lstStyle/>
          <a:p>
            <a:pPr>
              <a:lnSpc>
                <a:spcPts val="1872"/>
              </a:lnSpc>
            </a:pPr>
            <a:endParaRPr sz="1200"/>
          </a:p>
        </p:txBody>
      </p:sp>
      <p:pic>
        <p:nvPicPr>
          <p:cNvPr id="20" name="Picture 20"/>
          <p:cNvPicPr>
            <a:picLocks noChangeAspect="1"/>
          </p:cNvPicPr>
          <p:nvPr/>
        </p:nvPicPr>
        <p:blipFill>
          <a:blip r:embed="rId2"/>
          <a:srcRect/>
          <a:stretch>
            <a:fillRect/>
          </a:stretch>
        </p:blipFill>
        <p:spPr>
          <a:xfrm>
            <a:off x="8626632" y="100537"/>
            <a:ext cx="3584418" cy="648763"/>
          </a:xfrm>
          <a:prstGeom prst="rect">
            <a:avLst/>
          </a:prstGeom>
        </p:spPr>
      </p:pic>
      <p:grpSp>
        <p:nvGrpSpPr>
          <p:cNvPr id="24" name="Grupo 23">
            <a:extLst>
              <a:ext uri="{FF2B5EF4-FFF2-40B4-BE49-F238E27FC236}">
                <a16:creationId xmlns:a16="http://schemas.microsoft.com/office/drawing/2014/main" id="{AF2D46E0-F852-E64D-9DEF-6C32C590B8CB}"/>
              </a:ext>
            </a:extLst>
          </p:cNvPr>
          <p:cNvGrpSpPr/>
          <p:nvPr/>
        </p:nvGrpSpPr>
        <p:grpSpPr>
          <a:xfrm>
            <a:off x="19088" y="6840006"/>
            <a:ext cx="12191962" cy="24563"/>
            <a:chOff x="33" y="10237150"/>
            <a:chExt cx="18287943" cy="36844"/>
          </a:xfrm>
        </p:grpSpPr>
        <p:sp>
          <p:nvSpPr>
            <p:cNvPr id="25" name="AutoShape 8">
              <a:extLst>
                <a:ext uri="{FF2B5EF4-FFF2-40B4-BE49-F238E27FC236}">
                  <a16:creationId xmlns:a16="http://schemas.microsoft.com/office/drawing/2014/main" id="{303EDC1B-76B2-D18E-708C-1D48FD2750D1}"/>
                </a:ext>
              </a:extLst>
            </p:cNvPr>
            <p:cNvSpPr/>
            <p:nvPr/>
          </p:nvSpPr>
          <p:spPr>
            <a:xfrm rot="10131" flipV="1">
              <a:off x="33" y="10241836"/>
              <a:ext cx="6452568" cy="32158"/>
            </a:xfrm>
            <a:prstGeom prst="line">
              <a:avLst/>
            </a:prstGeom>
            <a:ln w="95250" cap="flat">
              <a:solidFill>
                <a:srgbClr val="FFDF2B"/>
              </a:solidFill>
              <a:prstDash val="solid"/>
              <a:headEnd type="none" w="sm" len="sm"/>
              <a:tailEnd type="none" w="sm" len="sm"/>
            </a:ln>
          </p:spPr>
          <p:txBody>
            <a:bodyPr/>
            <a:lstStyle/>
            <a:p>
              <a:endParaRPr lang="es-CO" sz="1200"/>
            </a:p>
          </p:txBody>
        </p:sp>
        <p:sp>
          <p:nvSpPr>
            <p:cNvPr id="26" name="AutoShape 9">
              <a:extLst>
                <a:ext uri="{FF2B5EF4-FFF2-40B4-BE49-F238E27FC236}">
                  <a16:creationId xmlns:a16="http://schemas.microsoft.com/office/drawing/2014/main" id="{F51A97A4-25E8-0654-F87A-23161E744575}"/>
                </a:ext>
              </a:extLst>
            </p:cNvPr>
            <p:cNvSpPr/>
            <p:nvPr/>
          </p:nvSpPr>
          <p:spPr>
            <a:xfrm rot="10131" flipV="1">
              <a:off x="6441409" y="10240095"/>
              <a:ext cx="6463829" cy="31479"/>
            </a:xfrm>
            <a:prstGeom prst="line">
              <a:avLst/>
            </a:prstGeom>
            <a:ln w="95250" cap="flat">
              <a:solidFill>
                <a:srgbClr val="1D3383"/>
              </a:solidFill>
              <a:prstDash val="solid"/>
              <a:headEnd type="none" w="sm" len="sm"/>
              <a:tailEnd type="none" w="sm" len="sm"/>
            </a:ln>
          </p:spPr>
          <p:txBody>
            <a:bodyPr/>
            <a:lstStyle/>
            <a:p>
              <a:endParaRPr lang="es-CO" sz="1200"/>
            </a:p>
          </p:txBody>
        </p:sp>
        <p:sp>
          <p:nvSpPr>
            <p:cNvPr id="27" name="AutoShape 10">
              <a:extLst>
                <a:ext uri="{FF2B5EF4-FFF2-40B4-BE49-F238E27FC236}">
                  <a16:creationId xmlns:a16="http://schemas.microsoft.com/office/drawing/2014/main" id="{88899DB3-7AF8-0FD8-4851-B2941064B0DC}"/>
                </a:ext>
              </a:extLst>
            </p:cNvPr>
            <p:cNvSpPr/>
            <p:nvPr/>
          </p:nvSpPr>
          <p:spPr>
            <a:xfrm rot="10131" flipV="1">
              <a:off x="12905294" y="10237150"/>
              <a:ext cx="5382682" cy="23954"/>
            </a:xfrm>
            <a:prstGeom prst="line">
              <a:avLst/>
            </a:prstGeom>
            <a:ln w="95250" cap="flat">
              <a:solidFill>
                <a:srgbClr val="E80B2C"/>
              </a:solidFill>
              <a:prstDash val="solid"/>
              <a:headEnd type="none" w="sm" len="sm"/>
              <a:tailEnd type="none" w="sm" len="sm"/>
            </a:ln>
          </p:spPr>
          <p:txBody>
            <a:bodyPr/>
            <a:lstStyle/>
            <a:p>
              <a:endParaRPr lang="es-CO" sz="1200"/>
            </a:p>
          </p:txBody>
        </p:sp>
      </p:grpSp>
      <p:pic>
        <p:nvPicPr>
          <p:cNvPr id="2" name="Imagen 1">
            <a:extLst>
              <a:ext uri="{FF2B5EF4-FFF2-40B4-BE49-F238E27FC236}">
                <a16:creationId xmlns:a16="http://schemas.microsoft.com/office/drawing/2014/main" id="{6AB403E4-2E0F-77F2-9E2B-B310F8B8D5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518233" y="217775"/>
            <a:ext cx="850076" cy="136168"/>
          </a:xfrm>
          <a:prstGeom prst="rect">
            <a:avLst/>
          </a:prstGeom>
        </p:spPr>
      </p:pic>
      <p:sp>
        <p:nvSpPr>
          <p:cNvPr id="3" name="CuadroTexto 2">
            <a:extLst>
              <a:ext uri="{FF2B5EF4-FFF2-40B4-BE49-F238E27FC236}">
                <a16:creationId xmlns:a16="http://schemas.microsoft.com/office/drawing/2014/main" id="{A9DC08A3-F310-9153-68D3-A5ABF67A7C92}"/>
              </a:ext>
            </a:extLst>
          </p:cNvPr>
          <p:cNvSpPr txBox="1"/>
          <p:nvPr/>
        </p:nvSpPr>
        <p:spPr>
          <a:xfrm>
            <a:off x="382486" y="521768"/>
            <a:ext cx="7709461" cy="830997"/>
          </a:xfrm>
          <a:prstGeom prst="rect">
            <a:avLst/>
          </a:prstGeom>
          <a:noFill/>
        </p:spPr>
        <p:txBody>
          <a:bodyPr wrap="square" rtlCol="0">
            <a:spAutoFit/>
          </a:bodyPr>
          <a:lstStyle/>
          <a:p>
            <a:r>
              <a:rPr lang="es-ES" sz="2400" b="1" dirty="0">
                <a:solidFill>
                  <a:schemeClr val="accent1">
                    <a:lumMod val="50000"/>
                  </a:schemeClr>
                </a:solidFill>
                <a:latin typeface="FUTURA MEDIUM" panose="020B0602020204020303" pitchFamily="34" charset="-79"/>
                <a:cs typeface="FUTURA MEDIUM" panose="020B0602020204020303" pitchFamily="34" charset="-79"/>
              </a:rPr>
              <a:t>Aumentar el empleo reduciendo derechos aborales</a:t>
            </a:r>
          </a:p>
          <a:p>
            <a:r>
              <a:rPr lang="es-ES" sz="2400" b="1" dirty="0">
                <a:solidFill>
                  <a:schemeClr val="accent1">
                    <a:lumMod val="50000"/>
                  </a:schemeClr>
                </a:solidFill>
                <a:latin typeface="FUTURA MEDIUM" panose="020B0602020204020303" pitchFamily="34" charset="-79"/>
                <a:cs typeface="FUTURA MEDIUM" panose="020B0602020204020303" pitchFamily="34" charset="-79"/>
              </a:rPr>
              <a:t>Ley 789 de 2002 </a:t>
            </a:r>
          </a:p>
        </p:txBody>
      </p:sp>
      <p:sp>
        <p:nvSpPr>
          <p:cNvPr id="5" name="CuadroTexto 4">
            <a:extLst>
              <a:ext uri="{FF2B5EF4-FFF2-40B4-BE49-F238E27FC236}">
                <a16:creationId xmlns:a16="http://schemas.microsoft.com/office/drawing/2014/main" id="{AD5BBDDC-E108-858C-531C-38A5DB8F46F2}"/>
              </a:ext>
            </a:extLst>
          </p:cNvPr>
          <p:cNvSpPr txBox="1"/>
          <p:nvPr/>
        </p:nvSpPr>
        <p:spPr>
          <a:xfrm>
            <a:off x="1364903" y="1635166"/>
            <a:ext cx="6254005" cy="4216539"/>
          </a:xfrm>
          <a:prstGeom prst="rect">
            <a:avLst/>
          </a:prstGeom>
          <a:noFill/>
        </p:spPr>
        <p:txBody>
          <a:bodyPr wrap="square">
            <a:spAutoFit/>
          </a:bodyPr>
          <a:lstStyle/>
          <a:p>
            <a:pPr algn="just" eaLnBrk="1" hangingPunct="1"/>
            <a:endParaRPr lang="es-ES" sz="2800" b="1" dirty="0"/>
          </a:p>
          <a:p>
            <a:pPr algn="just" eaLnBrk="1" hangingPunct="1"/>
            <a:r>
              <a:rPr lang="es-ES" sz="2400" b="1" dirty="0">
                <a:solidFill>
                  <a:srgbClr val="3333FF"/>
                </a:solidFill>
                <a:latin typeface="Arial" panose="020B0604020202020204" pitchFamily="34" charset="0"/>
                <a:cs typeface="Arial" panose="020B0604020202020204" pitchFamily="34" charset="0"/>
              </a:rPr>
              <a:t>Artículo 46 parágrafo:</a:t>
            </a:r>
            <a:r>
              <a:rPr lang="es-ES" sz="2400" b="1"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Transcurridos dos años de la vigencia de la presente Ley, la Comisión de Seguimiento y Verificación aquí establecida presentará una completa evaluación de sus resultados. En ese momento el Gobierno Nacional presentará al Congreso un proyecto de ley que modifique o derogue las disposiciones que no hayan logrado efectos prácticos para la generación de empleo.</a:t>
            </a:r>
          </a:p>
        </p:txBody>
      </p:sp>
      <p:sp>
        <p:nvSpPr>
          <p:cNvPr id="4" name="AutoShape 13">
            <a:extLst>
              <a:ext uri="{FF2B5EF4-FFF2-40B4-BE49-F238E27FC236}">
                <a16:creationId xmlns:a16="http://schemas.microsoft.com/office/drawing/2014/main" id="{CD33AD53-A6DA-62F3-D5D7-56F4957EE412}"/>
              </a:ext>
            </a:extLst>
          </p:cNvPr>
          <p:cNvSpPr/>
          <p:nvPr/>
        </p:nvSpPr>
        <p:spPr>
          <a:xfrm rot="-5399297" flipH="1" flipV="1">
            <a:off x="4445564" y="2591387"/>
            <a:ext cx="34114" cy="6883037"/>
          </a:xfrm>
          <a:prstGeom prst="line">
            <a:avLst/>
          </a:prstGeom>
          <a:ln w="38100" cap="flat">
            <a:solidFill>
              <a:srgbClr val="C00000"/>
            </a:solidFill>
            <a:prstDash val="sysDot"/>
            <a:headEnd type="none" w="sm" len="sm"/>
            <a:tailEnd type="none" w="sm" len="sm"/>
          </a:ln>
        </p:spPr>
      </p:sp>
      <p:sp>
        <p:nvSpPr>
          <p:cNvPr id="8" name="AutoShape 13">
            <a:extLst>
              <a:ext uri="{FF2B5EF4-FFF2-40B4-BE49-F238E27FC236}">
                <a16:creationId xmlns:a16="http://schemas.microsoft.com/office/drawing/2014/main" id="{F9A98B3B-D16C-6E8C-DF83-BFD26B50F241}"/>
              </a:ext>
            </a:extLst>
          </p:cNvPr>
          <p:cNvSpPr/>
          <p:nvPr/>
        </p:nvSpPr>
        <p:spPr>
          <a:xfrm rot="-5399297">
            <a:off x="5834602" y="3947445"/>
            <a:ext cx="4075142" cy="1643"/>
          </a:xfrm>
          <a:prstGeom prst="line">
            <a:avLst/>
          </a:prstGeom>
          <a:ln w="38100" cap="flat">
            <a:solidFill>
              <a:srgbClr val="C00000"/>
            </a:solidFill>
            <a:prstDash val="sysDot"/>
            <a:headEnd type="none" w="sm" len="sm"/>
            <a:tailEnd type="none" w="sm" len="sm"/>
          </a:ln>
        </p:spPr>
      </p:sp>
      <p:sp>
        <p:nvSpPr>
          <p:cNvPr id="10" name="Elipse 9">
            <a:extLst>
              <a:ext uri="{FF2B5EF4-FFF2-40B4-BE49-F238E27FC236}">
                <a16:creationId xmlns:a16="http://schemas.microsoft.com/office/drawing/2014/main" id="{0A5F13A3-E79E-CD06-E6DE-E055706BD8DF}"/>
              </a:ext>
            </a:extLst>
          </p:cNvPr>
          <p:cNvSpPr/>
          <p:nvPr/>
        </p:nvSpPr>
        <p:spPr>
          <a:xfrm>
            <a:off x="7781287" y="1708853"/>
            <a:ext cx="179294" cy="20139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b="1" dirty="0">
              <a:solidFill>
                <a:schemeClr val="tx1"/>
              </a:solidFill>
              <a:latin typeface="Arial" panose="020B0604020202020204" pitchFamily="34" charset="0"/>
              <a:cs typeface="Arial" panose="020B0604020202020204" pitchFamily="34" charset="0"/>
            </a:endParaRPr>
          </a:p>
        </p:txBody>
      </p:sp>
      <p:sp>
        <p:nvSpPr>
          <p:cNvPr id="40" name="Elipse 39">
            <a:extLst>
              <a:ext uri="{FF2B5EF4-FFF2-40B4-BE49-F238E27FC236}">
                <a16:creationId xmlns:a16="http://schemas.microsoft.com/office/drawing/2014/main" id="{A80BC358-C9E0-6478-12E3-6618A92CD302}"/>
              </a:ext>
            </a:extLst>
          </p:cNvPr>
          <p:cNvSpPr/>
          <p:nvPr/>
        </p:nvSpPr>
        <p:spPr>
          <a:xfrm>
            <a:off x="931452" y="5932209"/>
            <a:ext cx="179294" cy="20139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b="1" dirty="0">
              <a:solidFill>
                <a:schemeClr val="tx1"/>
              </a:solidFill>
              <a:latin typeface="Arial" panose="020B0604020202020204" pitchFamily="34" charset="0"/>
              <a:cs typeface="Arial" panose="020B0604020202020204" pitchFamily="34" charset="0"/>
            </a:endParaRPr>
          </a:p>
        </p:txBody>
      </p:sp>
      <p:sp>
        <p:nvSpPr>
          <p:cNvPr id="41" name="Freeform 3123">
            <a:extLst>
              <a:ext uri="{FF2B5EF4-FFF2-40B4-BE49-F238E27FC236}">
                <a16:creationId xmlns:a16="http://schemas.microsoft.com/office/drawing/2014/main" id="{A4D6CF36-9E0C-F130-0554-A3EBD647FAC2}"/>
              </a:ext>
            </a:extLst>
          </p:cNvPr>
          <p:cNvSpPr>
            <a:spLocks/>
          </p:cNvSpPr>
          <p:nvPr/>
        </p:nvSpPr>
        <p:spPr bwMode="auto">
          <a:xfrm>
            <a:off x="10870583" y="4107344"/>
            <a:ext cx="529256" cy="739614"/>
          </a:xfrm>
          <a:custGeom>
            <a:avLst/>
            <a:gdLst>
              <a:gd name="T0" fmla="*/ 2147483646 w 366"/>
              <a:gd name="T1" fmla="*/ 0 h 497"/>
              <a:gd name="T2" fmla="*/ 2147483646 w 366"/>
              <a:gd name="T3" fmla="*/ 2147483646 h 497"/>
              <a:gd name="T4" fmla="*/ 2147483646 w 366"/>
              <a:gd name="T5" fmla="*/ 2147483646 h 497"/>
              <a:gd name="T6" fmla="*/ 2147483646 w 366"/>
              <a:gd name="T7" fmla="*/ 2147483646 h 497"/>
              <a:gd name="T8" fmla="*/ 2147483646 w 366"/>
              <a:gd name="T9" fmla="*/ 2147483646 h 497"/>
              <a:gd name="T10" fmla="*/ 2147483646 w 366"/>
              <a:gd name="T11" fmla="*/ 2147483646 h 497"/>
              <a:gd name="T12" fmla="*/ 2147483646 w 366"/>
              <a:gd name="T13" fmla="*/ 2147483646 h 497"/>
              <a:gd name="T14" fmla="*/ 2147483646 w 366"/>
              <a:gd name="T15" fmla="*/ 2147483646 h 497"/>
              <a:gd name="T16" fmla="*/ 2147483646 w 366"/>
              <a:gd name="T17" fmla="*/ 2147483646 h 497"/>
              <a:gd name="T18" fmla="*/ 2147483646 w 366"/>
              <a:gd name="T19" fmla="*/ 2147483646 h 497"/>
              <a:gd name="T20" fmla="*/ 2147483646 w 366"/>
              <a:gd name="T21" fmla="*/ 2147483646 h 497"/>
              <a:gd name="T22" fmla="*/ 2147483646 w 366"/>
              <a:gd name="T23" fmla="*/ 2147483646 h 497"/>
              <a:gd name="T24" fmla="*/ 2147483646 w 366"/>
              <a:gd name="T25" fmla="*/ 2147483646 h 497"/>
              <a:gd name="T26" fmla="*/ 2147483646 w 366"/>
              <a:gd name="T27" fmla="*/ 2147483646 h 497"/>
              <a:gd name="T28" fmla="*/ 2147483646 w 366"/>
              <a:gd name="T29" fmla="*/ 2147483646 h 497"/>
              <a:gd name="T30" fmla="*/ 2147483646 w 366"/>
              <a:gd name="T31" fmla="*/ 2147483646 h 497"/>
              <a:gd name="T32" fmla="*/ 2147483646 w 366"/>
              <a:gd name="T33" fmla="*/ 2147483646 h 497"/>
              <a:gd name="T34" fmla="*/ 2147483646 w 366"/>
              <a:gd name="T35" fmla="*/ 2147483646 h 497"/>
              <a:gd name="T36" fmla="*/ 2147483646 w 366"/>
              <a:gd name="T37" fmla="*/ 2147483646 h 497"/>
              <a:gd name="T38" fmla="*/ 2147483646 w 366"/>
              <a:gd name="T39" fmla="*/ 2147483646 h 497"/>
              <a:gd name="T40" fmla="*/ 2147483646 w 366"/>
              <a:gd name="T41" fmla="*/ 2147483646 h 497"/>
              <a:gd name="T42" fmla="*/ 0 w 366"/>
              <a:gd name="T43" fmla="*/ 2147483646 h 497"/>
              <a:gd name="T44" fmla="*/ 2147483646 w 366"/>
              <a:gd name="T45" fmla="*/ 2147483646 h 497"/>
              <a:gd name="T46" fmla="*/ 2147483646 w 366"/>
              <a:gd name="T47" fmla="*/ 2147483646 h 497"/>
              <a:gd name="T48" fmla="*/ 2147483646 w 366"/>
              <a:gd name="T49" fmla="*/ 2147483646 h 497"/>
              <a:gd name="T50" fmla="*/ 2147483646 w 366"/>
              <a:gd name="T51" fmla="*/ 2147483646 h 497"/>
              <a:gd name="T52" fmla="*/ 2147483646 w 366"/>
              <a:gd name="T53" fmla="*/ 2147483646 h 497"/>
              <a:gd name="T54" fmla="*/ 2147483646 w 366"/>
              <a:gd name="T55" fmla="*/ 2147483646 h 497"/>
              <a:gd name="T56" fmla="*/ 2147483646 w 366"/>
              <a:gd name="T57" fmla="*/ 0 h 49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66"/>
              <a:gd name="T88" fmla="*/ 0 h 497"/>
              <a:gd name="T89" fmla="*/ 366 w 366"/>
              <a:gd name="T90" fmla="*/ 497 h 49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66" h="497">
                <a:moveTo>
                  <a:pt x="290" y="0"/>
                </a:moveTo>
                <a:lnTo>
                  <a:pt x="309" y="4"/>
                </a:lnTo>
                <a:lnTo>
                  <a:pt x="328" y="12"/>
                </a:lnTo>
                <a:lnTo>
                  <a:pt x="330" y="14"/>
                </a:lnTo>
                <a:lnTo>
                  <a:pt x="346" y="27"/>
                </a:lnTo>
                <a:lnTo>
                  <a:pt x="356" y="43"/>
                </a:lnTo>
                <a:lnTo>
                  <a:pt x="363" y="61"/>
                </a:lnTo>
                <a:lnTo>
                  <a:pt x="366" y="80"/>
                </a:lnTo>
                <a:lnTo>
                  <a:pt x="362" y="99"/>
                </a:lnTo>
                <a:lnTo>
                  <a:pt x="354" y="118"/>
                </a:lnTo>
                <a:lnTo>
                  <a:pt x="142" y="463"/>
                </a:lnTo>
                <a:lnTo>
                  <a:pt x="130" y="479"/>
                </a:lnTo>
                <a:lnTo>
                  <a:pt x="113" y="489"/>
                </a:lnTo>
                <a:lnTo>
                  <a:pt x="95" y="496"/>
                </a:lnTo>
                <a:lnTo>
                  <a:pt x="76" y="497"/>
                </a:lnTo>
                <a:lnTo>
                  <a:pt x="57" y="495"/>
                </a:lnTo>
                <a:lnTo>
                  <a:pt x="38" y="486"/>
                </a:lnTo>
                <a:lnTo>
                  <a:pt x="36" y="484"/>
                </a:lnTo>
                <a:lnTo>
                  <a:pt x="20" y="471"/>
                </a:lnTo>
                <a:lnTo>
                  <a:pt x="9" y="455"/>
                </a:lnTo>
                <a:lnTo>
                  <a:pt x="3" y="437"/>
                </a:lnTo>
                <a:lnTo>
                  <a:pt x="0" y="417"/>
                </a:lnTo>
                <a:lnTo>
                  <a:pt x="4" y="399"/>
                </a:lnTo>
                <a:lnTo>
                  <a:pt x="12" y="381"/>
                </a:lnTo>
                <a:lnTo>
                  <a:pt x="223" y="35"/>
                </a:lnTo>
                <a:lnTo>
                  <a:pt x="236" y="20"/>
                </a:lnTo>
                <a:lnTo>
                  <a:pt x="253" y="8"/>
                </a:lnTo>
                <a:lnTo>
                  <a:pt x="271" y="1"/>
                </a:lnTo>
                <a:lnTo>
                  <a:pt x="290" y="0"/>
                </a:lnTo>
                <a:close/>
              </a:path>
            </a:pathLst>
          </a:custGeom>
          <a:solidFill>
            <a:srgbClr val="F7D1B4"/>
          </a:solidFill>
          <a:ln w="0">
            <a:solidFill>
              <a:srgbClr val="F7D1B4"/>
            </a:solidFill>
            <a:round/>
            <a:headEnd/>
            <a:tailEnd/>
          </a:ln>
        </p:spPr>
        <p:txBody>
          <a:bodyPr/>
          <a:lstStyle/>
          <a:p>
            <a:endParaRPr lang="es-ES"/>
          </a:p>
        </p:txBody>
      </p:sp>
      <p:sp>
        <p:nvSpPr>
          <p:cNvPr id="42" name="Freeform 624">
            <a:extLst>
              <a:ext uri="{FF2B5EF4-FFF2-40B4-BE49-F238E27FC236}">
                <a16:creationId xmlns:a16="http://schemas.microsoft.com/office/drawing/2014/main" id="{3B998DE3-2245-9B7A-DADF-23D21C97E45A}"/>
              </a:ext>
            </a:extLst>
          </p:cNvPr>
          <p:cNvSpPr>
            <a:spLocks/>
          </p:cNvSpPr>
          <p:nvPr/>
        </p:nvSpPr>
        <p:spPr bwMode="auto">
          <a:xfrm>
            <a:off x="8610190" y="2881041"/>
            <a:ext cx="2497548" cy="2570755"/>
          </a:xfrm>
          <a:custGeom>
            <a:avLst/>
            <a:gdLst>
              <a:gd name="T0" fmla="*/ 2147483646 w 5794"/>
              <a:gd name="T1" fmla="*/ 2147483646 h 5794"/>
              <a:gd name="T2" fmla="*/ 2147483646 w 5794"/>
              <a:gd name="T3" fmla="*/ 2147483646 h 5794"/>
              <a:gd name="T4" fmla="*/ 2147483646 w 5794"/>
              <a:gd name="T5" fmla="*/ 2147483646 h 5794"/>
              <a:gd name="T6" fmla="*/ 2147483646 w 5794"/>
              <a:gd name="T7" fmla="*/ 2147483646 h 5794"/>
              <a:gd name="T8" fmla="*/ 2147483646 w 5794"/>
              <a:gd name="T9" fmla="*/ 2147483646 h 5794"/>
              <a:gd name="T10" fmla="*/ 2147483646 w 5794"/>
              <a:gd name="T11" fmla="*/ 2147483646 h 5794"/>
              <a:gd name="T12" fmla="*/ 2147483646 w 5794"/>
              <a:gd name="T13" fmla="*/ 2147483646 h 5794"/>
              <a:gd name="T14" fmla="*/ 2147483646 w 5794"/>
              <a:gd name="T15" fmla="*/ 2147483646 h 5794"/>
              <a:gd name="T16" fmla="*/ 2147483646 w 5794"/>
              <a:gd name="T17" fmla="*/ 2147483646 h 5794"/>
              <a:gd name="T18" fmla="*/ 2147483646 w 5794"/>
              <a:gd name="T19" fmla="*/ 2147483646 h 5794"/>
              <a:gd name="T20" fmla="*/ 2147483646 w 5794"/>
              <a:gd name="T21" fmla="*/ 2147483646 h 5794"/>
              <a:gd name="T22" fmla="*/ 2147483646 w 5794"/>
              <a:gd name="T23" fmla="*/ 2147483646 h 5794"/>
              <a:gd name="T24" fmla="*/ 2147483646 w 5794"/>
              <a:gd name="T25" fmla="*/ 2147483646 h 5794"/>
              <a:gd name="T26" fmla="*/ 2147483646 w 5794"/>
              <a:gd name="T27" fmla="*/ 2147483646 h 5794"/>
              <a:gd name="T28" fmla="*/ 2147483646 w 5794"/>
              <a:gd name="T29" fmla="*/ 2147483646 h 5794"/>
              <a:gd name="T30" fmla="*/ 2147483646 w 5794"/>
              <a:gd name="T31" fmla="*/ 2147483646 h 5794"/>
              <a:gd name="T32" fmla="*/ 2147483646 w 5794"/>
              <a:gd name="T33" fmla="*/ 2147483646 h 5794"/>
              <a:gd name="T34" fmla="*/ 2147483646 w 5794"/>
              <a:gd name="T35" fmla="*/ 2147483646 h 5794"/>
              <a:gd name="T36" fmla="*/ 2147483646 w 5794"/>
              <a:gd name="T37" fmla="*/ 2147483646 h 5794"/>
              <a:gd name="T38" fmla="*/ 2147483646 w 5794"/>
              <a:gd name="T39" fmla="*/ 2147483646 h 5794"/>
              <a:gd name="T40" fmla="*/ 2147483646 w 5794"/>
              <a:gd name="T41" fmla="*/ 2147483646 h 5794"/>
              <a:gd name="T42" fmla="*/ 2147483646 w 5794"/>
              <a:gd name="T43" fmla="*/ 2147483646 h 5794"/>
              <a:gd name="T44" fmla="*/ 2147483646 w 5794"/>
              <a:gd name="T45" fmla="*/ 2147483646 h 5794"/>
              <a:gd name="T46" fmla="*/ 2147483646 w 5794"/>
              <a:gd name="T47" fmla="*/ 2147483646 h 5794"/>
              <a:gd name="T48" fmla="*/ 2147483646 w 5794"/>
              <a:gd name="T49" fmla="*/ 2147483646 h 5794"/>
              <a:gd name="T50" fmla="*/ 2147483646 w 5794"/>
              <a:gd name="T51" fmla="*/ 2147483646 h 5794"/>
              <a:gd name="T52" fmla="*/ 2147483646 w 5794"/>
              <a:gd name="T53" fmla="*/ 2147483646 h 5794"/>
              <a:gd name="T54" fmla="*/ 2147483646 w 5794"/>
              <a:gd name="T55" fmla="*/ 2147483646 h 5794"/>
              <a:gd name="T56" fmla="*/ 2147483646 w 5794"/>
              <a:gd name="T57" fmla="*/ 2147483646 h 5794"/>
              <a:gd name="T58" fmla="*/ 2147483646 w 5794"/>
              <a:gd name="T59" fmla="*/ 2147483646 h 5794"/>
              <a:gd name="T60" fmla="*/ 2147483646 w 5794"/>
              <a:gd name="T61" fmla="*/ 2147483646 h 5794"/>
              <a:gd name="T62" fmla="*/ 2147483646 w 5794"/>
              <a:gd name="T63" fmla="*/ 0 h 5794"/>
              <a:gd name="T64" fmla="*/ 2147483646 w 5794"/>
              <a:gd name="T65" fmla="*/ 2147483646 h 5794"/>
              <a:gd name="T66" fmla="*/ 2147483646 w 5794"/>
              <a:gd name="T67" fmla="*/ 2147483646 h 5794"/>
              <a:gd name="T68" fmla="*/ 2147483646 w 5794"/>
              <a:gd name="T69" fmla="*/ 2147483646 h 5794"/>
              <a:gd name="T70" fmla="*/ 2147483646 w 5794"/>
              <a:gd name="T71" fmla="*/ 2147483646 h 5794"/>
              <a:gd name="T72" fmla="*/ 2147483646 w 5794"/>
              <a:gd name="T73" fmla="*/ 2147483646 h 5794"/>
              <a:gd name="T74" fmla="*/ 2147483646 w 5794"/>
              <a:gd name="T75" fmla="*/ 2147483646 h 5794"/>
              <a:gd name="T76" fmla="*/ 2147483646 w 5794"/>
              <a:gd name="T77" fmla="*/ 2147483646 h 5794"/>
              <a:gd name="T78" fmla="*/ 2147483646 w 5794"/>
              <a:gd name="T79" fmla="*/ 2147483646 h 5794"/>
              <a:gd name="T80" fmla="*/ 2147483646 w 5794"/>
              <a:gd name="T81" fmla="*/ 2147483646 h 5794"/>
              <a:gd name="T82" fmla="*/ 2147483646 w 5794"/>
              <a:gd name="T83" fmla="*/ 2147483646 h 5794"/>
              <a:gd name="T84" fmla="*/ 2147483646 w 5794"/>
              <a:gd name="T85" fmla="*/ 2147483646 h 5794"/>
              <a:gd name="T86" fmla="*/ 2147483646 w 5794"/>
              <a:gd name="T87" fmla="*/ 2147483646 h 5794"/>
              <a:gd name="T88" fmla="*/ 2147483646 w 5794"/>
              <a:gd name="T89" fmla="*/ 2147483646 h 5794"/>
              <a:gd name="T90" fmla="*/ 2147483646 w 5794"/>
              <a:gd name="T91" fmla="*/ 2147483646 h 5794"/>
              <a:gd name="T92" fmla="*/ 2147483646 w 5794"/>
              <a:gd name="T93" fmla="*/ 2147483646 h 5794"/>
              <a:gd name="T94" fmla="*/ 2147483646 w 5794"/>
              <a:gd name="T95" fmla="*/ 2147483646 h 5794"/>
              <a:gd name="T96" fmla="*/ 2147483646 w 5794"/>
              <a:gd name="T97" fmla="*/ 2147483646 h 5794"/>
              <a:gd name="T98" fmla="*/ 2147483646 w 5794"/>
              <a:gd name="T99" fmla="*/ 2147483646 h 5794"/>
              <a:gd name="T100" fmla="*/ 2147483646 w 5794"/>
              <a:gd name="T101" fmla="*/ 2147483646 h 5794"/>
              <a:gd name="T102" fmla="*/ 2147483646 w 5794"/>
              <a:gd name="T103" fmla="*/ 2147483646 h 5794"/>
              <a:gd name="T104" fmla="*/ 2147483646 w 5794"/>
              <a:gd name="T105" fmla="*/ 2147483646 h 5794"/>
              <a:gd name="T106" fmla="*/ 2147483646 w 5794"/>
              <a:gd name="T107" fmla="*/ 2147483646 h 5794"/>
              <a:gd name="T108" fmla="*/ 2147483646 w 5794"/>
              <a:gd name="T109" fmla="*/ 2147483646 h 579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794"/>
              <a:gd name="T166" fmla="*/ 0 h 5794"/>
              <a:gd name="T167" fmla="*/ 5794 w 5794"/>
              <a:gd name="T168" fmla="*/ 5794 h 579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794" h="5794">
                <a:moveTo>
                  <a:pt x="5018" y="2848"/>
                </a:moveTo>
                <a:lnTo>
                  <a:pt x="5072" y="2845"/>
                </a:lnTo>
                <a:lnTo>
                  <a:pt x="5194" y="2823"/>
                </a:lnTo>
                <a:lnTo>
                  <a:pt x="5326" y="2783"/>
                </a:lnTo>
                <a:lnTo>
                  <a:pt x="5462" y="2727"/>
                </a:lnTo>
                <a:lnTo>
                  <a:pt x="5528" y="2694"/>
                </a:lnTo>
                <a:lnTo>
                  <a:pt x="5552" y="2683"/>
                </a:lnTo>
                <a:lnTo>
                  <a:pt x="5598" y="2674"/>
                </a:lnTo>
                <a:lnTo>
                  <a:pt x="5644" y="2677"/>
                </a:lnTo>
                <a:lnTo>
                  <a:pt x="5688" y="2691"/>
                </a:lnTo>
                <a:lnTo>
                  <a:pt x="5725" y="2714"/>
                </a:lnTo>
                <a:lnTo>
                  <a:pt x="5758" y="2748"/>
                </a:lnTo>
                <a:lnTo>
                  <a:pt x="5780" y="2787"/>
                </a:lnTo>
                <a:lnTo>
                  <a:pt x="5793" y="2834"/>
                </a:lnTo>
                <a:lnTo>
                  <a:pt x="5794" y="2858"/>
                </a:lnTo>
                <a:lnTo>
                  <a:pt x="5794" y="4489"/>
                </a:lnTo>
                <a:lnTo>
                  <a:pt x="4175" y="4489"/>
                </a:lnTo>
                <a:lnTo>
                  <a:pt x="4150" y="4490"/>
                </a:lnTo>
                <a:lnTo>
                  <a:pt x="4105" y="4502"/>
                </a:lnTo>
                <a:lnTo>
                  <a:pt x="4065" y="4525"/>
                </a:lnTo>
                <a:lnTo>
                  <a:pt x="4034" y="4556"/>
                </a:lnTo>
                <a:lnTo>
                  <a:pt x="4009" y="4595"/>
                </a:lnTo>
                <a:lnTo>
                  <a:pt x="3996" y="4638"/>
                </a:lnTo>
                <a:lnTo>
                  <a:pt x="3994" y="4683"/>
                </a:lnTo>
                <a:lnTo>
                  <a:pt x="4003" y="4731"/>
                </a:lnTo>
                <a:lnTo>
                  <a:pt x="4012" y="4753"/>
                </a:lnTo>
                <a:lnTo>
                  <a:pt x="4044" y="4821"/>
                </a:lnTo>
                <a:lnTo>
                  <a:pt x="4097" y="4957"/>
                </a:lnTo>
                <a:lnTo>
                  <a:pt x="4135" y="5089"/>
                </a:lnTo>
                <a:lnTo>
                  <a:pt x="4156" y="5211"/>
                </a:lnTo>
                <a:lnTo>
                  <a:pt x="4158" y="5265"/>
                </a:lnTo>
                <a:lnTo>
                  <a:pt x="4157" y="5298"/>
                </a:lnTo>
                <a:lnTo>
                  <a:pt x="4150" y="5359"/>
                </a:lnTo>
                <a:lnTo>
                  <a:pt x="4139" y="5414"/>
                </a:lnTo>
                <a:lnTo>
                  <a:pt x="4121" y="5467"/>
                </a:lnTo>
                <a:lnTo>
                  <a:pt x="4099" y="5517"/>
                </a:lnTo>
                <a:lnTo>
                  <a:pt x="4070" y="5562"/>
                </a:lnTo>
                <a:lnTo>
                  <a:pt x="4020" y="5623"/>
                </a:lnTo>
                <a:lnTo>
                  <a:pt x="3938" y="5690"/>
                </a:lnTo>
                <a:lnTo>
                  <a:pt x="3841" y="5741"/>
                </a:lnTo>
                <a:lnTo>
                  <a:pt x="3732" y="5775"/>
                </a:lnTo>
                <a:lnTo>
                  <a:pt x="3614" y="5793"/>
                </a:lnTo>
                <a:lnTo>
                  <a:pt x="3552" y="5794"/>
                </a:lnTo>
                <a:lnTo>
                  <a:pt x="3489" y="5793"/>
                </a:lnTo>
                <a:lnTo>
                  <a:pt x="3371" y="5775"/>
                </a:lnTo>
                <a:lnTo>
                  <a:pt x="3263" y="5741"/>
                </a:lnTo>
                <a:lnTo>
                  <a:pt x="3165" y="5690"/>
                </a:lnTo>
                <a:lnTo>
                  <a:pt x="3084" y="5623"/>
                </a:lnTo>
                <a:lnTo>
                  <a:pt x="3033" y="5562"/>
                </a:lnTo>
                <a:lnTo>
                  <a:pt x="3006" y="5517"/>
                </a:lnTo>
                <a:lnTo>
                  <a:pt x="2983" y="5467"/>
                </a:lnTo>
                <a:lnTo>
                  <a:pt x="2964" y="5414"/>
                </a:lnTo>
                <a:lnTo>
                  <a:pt x="2953" y="5359"/>
                </a:lnTo>
                <a:lnTo>
                  <a:pt x="2946" y="5298"/>
                </a:lnTo>
                <a:lnTo>
                  <a:pt x="2946" y="5265"/>
                </a:lnTo>
                <a:lnTo>
                  <a:pt x="2948" y="5211"/>
                </a:lnTo>
                <a:lnTo>
                  <a:pt x="2970" y="5089"/>
                </a:lnTo>
                <a:lnTo>
                  <a:pt x="3011" y="4957"/>
                </a:lnTo>
                <a:lnTo>
                  <a:pt x="3067" y="4821"/>
                </a:lnTo>
                <a:lnTo>
                  <a:pt x="3099" y="4753"/>
                </a:lnTo>
                <a:lnTo>
                  <a:pt x="3110" y="4731"/>
                </a:lnTo>
                <a:lnTo>
                  <a:pt x="3120" y="4685"/>
                </a:lnTo>
                <a:lnTo>
                  <a:pt x="3117" y="4639"/>
                </a:lnTo>
                <a:lnTo>
                  <a:pt x="3103" y="4595"/>
                </a:lnTo>
                <a:lnTo>
                  <a:pt x="3079" y="4558"/>
                </a:lnTo>
                <a:lnTo>
                  <a:pt x="3046" y="4525"/>
                </a:lnTo>
                <a:lnTo>
                  <a:pt x="3006" y="4503"/>
                </a:lnTo>
                <a:lnTo>
                  <a:pt x="2961" y="4490"/>
                </a:lnTo>
                <a:lnTo>
                  <a:pt x="2935" y="4489"/>
                </a:lnTo>
                <a:lnTo>
                  <a:pt x="1305" y="4489"/>
                </a:lnTo>
                <a:lnTo>
                  <a:pt x="1305" y="2858"/>
                </a:lnTo>
                <a:lnTo>
                  <a:pt x="1304" y="2834"/>
                </a:lnTo>
                <a:lnTo>
                  <a:pt x="1291" y="2787"/>
                </a:lnTo>
                <a:lnTo>
                  <a:pt x="1268" y="2748"/>
                </a:lnTo>
                <a:lnTo>
                  <a:pt x="1237" y="2714"/>
                </a:lnTo>
                <a:lnTo>
                  <a:pt x="1198" y="2691"/>
                </a:lnTo>
                <a:lnTo>
                  <a:pt x="1155" y="2677"/>
                </a:lnTo>
                <a:lnTo>
                  <a:pt x="1110" y="2674"/>
                </a:lnTo>
                <a:lnTo>
                  <a:pt x="1063" y="2683"/>
                </a:lnTo>
                <a:lnTo>
                  <a:pt x="1040" y="2694"/>
                </a:lnTo>
                <a:lnTo>
                  <a:pt x="972" y="2727"/>
                </a:lnTo>
                <a:lnTo>
                  <a:pt x="836" y="2783"/>
                </a:lnTo>
                <a:lnTo>
                  <a:pt x="705" y="2823"/>
                </a:lnTo>
                <a:lnTo>
                  <a:pt x="582" y="2845"/>
                </a:lnTo>
                <a:lnTo>
                  <a:pt x="528" y="2848"/>
                </a:lnTo>
                <a:lnTo>
                  <a:pt x="497" y="2848"/>
                </a:lnTo>
                <a:lnTo>
                  <a:pt x="436" y="2841"/>
                </a:lnTo>
                <a:lnTo>
                  <a:pt x="379" y="2829"/>
                </a:lnTo>
                <a:lnTo>
                  <a:pt x="326" y="2812"/>
                </a:lnTo>
                <a:lnTo>
                  <a:pt x="276" y="2788"/>
                </a:lnTo>
                <a:lnTo>
                  <a:pt x="231" y="2760"/>
                </a:lnTo>
                <a:lnTo>
                  <a:pt x="170" y="2711"/>
                </a:lnTo>
                <a:lnTo>
                  <a:pt x="104" y="2628"/>
                </a:lnTo>
                <a:lnTo>
                  <a:pt x="53" y="2532"/>
                </a:lnTo>
                <a:lnTo>
                  <a:pt x="18" y="2423"/>
                </a:lnTo>
                <a:lnTo>
                  <a:pt x="2" y="2305"/>
                </a:lnTo>
                <a:lnTo>
                  <a:pt x="0" y="2243"/>
                </a:lnTo>
                <a:lnTo>
                  <a:pt x="2" y="2180"/>
                </a:lnTo>
                <a:lnTo>
                  <a:pt x="18" y="2061"/>
                </a:lnTo>
                <a:lnTo>
                  <a:pt x="53" y="1952"/>
                </a:lnTo>
                <a:lnTo>
                  <a:pt x="104" y="1856"/>
                </a:lnTo>
                <a:lnTo>
                  <a:pt x="170" y="1773"/>
                </a:lnTo>
                <a:lnTo>
                  <a:pt x="231" y="1724"/>
                </a:lnTo>
                <a:lnTo>
                  <a:pt x="276" y="1696"/>
                </a:lnTo>
                <a:lnTo>
                  <a:pt x="326" y="1672"/>
                </a:lnTo>
                <a:lnTo>
                  <a:pt x="379" y="1656"/>
                </a:lnTo>
                <a:lnTo>
                  <a:pt x="436" y="1643"/>
                </a:lnTo>
                <a:lnTo>
                  <a:pt x="497" y="1637"/>
                </a:lnTo>
                <a:lnTo>
                  <a:pt x="528" y="1636"/>
                </a:lnTo>
                <a:lnTo>
                  <a:pt x="582" y="1639"/>
                </a:lnTo>
                <a:lnTo>
                  <a:pt x="705" y="1658"/>
                </a:lnTo>
                <a:lnTo>
                  <a:pt x="838" y="1697"/>
                </a:lnTo>
                <a:lnTo>
                  <a:pt x="972" y="1750"/>
                </a:lnTo>
                <a:lnTo>
                  <a:pt x="1040" y="1781"/>
                </a:lnTo>
                <a:lnTo>
                  <a:pt x="1063" y="1792"/>
                </a:lnTo>
                <a:lnTo>
                  <a:pt x="1110" y="1801"/>
                </a:lnTo>
                <a:lnTo>
                  <a:pt x="1156" y="1798"/>
                </a:lnTo>
                <a:lnTo>
                  <a:pt x="1199" y="1784"/>
                </a:lnTo>
                <a:lnTo>
                  <a:pt x="1237" y="1760"/>
                </a:lnTo>
                <a:lnTo>
                  <a:pt x="1269" y="1728"/>
                </a:lnTo>
                <a:lnTo>
                  <a:pt x="1291" y="1689"/>
                </a:lnTo>
                <a:lnTo>
                  <a:pt x="1304" y="1644"/>
                </a:lnTo>
                <a:lnTo>
                  <a:pt x="1305" y="1618"/>
                </a:lnTo>
                <a:lnTo>
                  <a:pt x="1305" y="0"/>
                </a:lnTo>
                <a:lnTo>
                  <a:pt x="1305" y="310"/>
                </a:lnTo>
                <a:lnTo>
                  <a:pt x="1305" y="0"/>
                </a:lnTo>
                <a:lnTo>
                  <a:pt x="2935" y="0"/>
                </a:lnTo>
                <a:lnTo>
                  <a:pt x="2961" y="2"/>
                </a:lnTo>
                <a:lnTo>
                  <a:pt x="3006" y="13"/>
                </a:lnTo>
                <a:lnTo>
                  <a:pt x="3046" y="37"/>
                </a:lnTo>
                <a:lnTo>
                  <a:pt x="3079" y="69"/>
                </a:lnTo>
                <a:lnTo>
                  <a:pt x="3103" y="107"/>
                </a:lnTo>
                <a:lnTo>
                  <a:pt x="3117" y="149"/>
                </a:lnTo>
                <a:lnTo>
                  <a:pt x="3120" y="196"/>
                </a:lnTo>
                <a:lnTo>
                  <a:pt x="3110" y="243"/>
                </a:lnTo>
                <a:lnTo>
                  <a:pt x="3099" y="265"/>
                </a:lnTo>
                <a:lnTo>
                  <a:pt x="3067" y="332"/>
                </a:lnTo>
                <a:lnTo>
                  <a:pt x="3011" y="468"/>
                </a:lnTo>
                <a:lnTo>
                  <a:pt x="2970" y="600"/>
                </a:lnTo>
                <a:lnTo>
                  <a:pt x="2948" y="722"/>
                </a:lnTo>
                <a:lnTo>
                  <a:pt x="2946" y="777"/>
                </a:lnTo>
                <a:lnTo>
                  <a:pt x="2946" y="809"/>
                </a:lnTo>
                <a:lnTo>
                  <a:pt x="2953" y="869"/>
                </a:lnTo>
                <a:lnTo>
                  <a:pt x="2964" y="926"/>
                </a:lnTo>
                <a:lnTo>
                  <a:pt x="2983" y="979"/>
                </a:lnTo>
                <a:lnTo>
                  <a:pt x="3006" y="1028"/>
                </a:lnTo>
                <a:lnTo>
                  <a:pt x="3033" y="1074"/>
                </a:lnTo>
                <a:lnTo>
                  <a:pt x="3084" y="1134"/>
                </a:lnTo>
                <a:lnTo>
                  <a:pt x="3165" y="1202"/>
                </a:lnTo>
                <a:lnTo>
                  <a:pt x="3263" y="1252"/>
                </a:lnTo>
                <a:lnTo>
                  <a:pt x="3371" y="1286"/>
                </a:lnTo>
                <a:lnTo>
                  <a:pt x="3489" y="1303"/>
                </a:lnTo>
                <a:lnTo>
                  <a:pt x="3552" y="1304"/>
                </a:lnTo>
                <a:lnTo>
                  <a:pt x="3614" y="1303"/>
                </a:lnTo>
                <a:lnTo>
                  <a:pt x="3732" y="1286"/>
                </a:lnTo>
                <a:lnTo>
                  <a:pt x="3841" y="1252"/>
                </a:lnTo>
                <a:lnTo>
                  <a:pt x="3938" y="1202"/>
                </a:lnTo>
                <a:lnTo>
                  <a:pt x="4020" y="1134"/>
                </a:lnTo>
                <a:lnTo>
                  <a:pt x="4070" y="1074"/>
                </a:lnTo>
                <a:lnTo>
                  <a:pt x="4099" y="1028"/>
                </a:lnTo>
                <a:lnTo>
                  <a:pt x="4121" y="979"/>
                </a:lnTo>
                <a:lnTo>
                  <a:pt x="4139" y="926"/>
                </a:lnTo>
                <a:lnTo>
                  <a:pt x="4150" y="869"/>
                </a:lnTo>
                <a:lnTo>
                  <a:pt x="4157" y="809"/>
                </a:lnTo>
                <a:lnTo>
                  <a:pt x="4158" y="777"/>
                </a:lnTo>
                <a:lnTo>
                  <a:pt x="4156" y="722"/>
                </a:lnTo>
                <a:lnTo>
                  <a:pt x="4135" y="600"/>
                </a:lnTo>
                <a:lnTo>
                  <a:pt x="4097" y="468"/>
                </a:lnTo>
                <a:lnTo>
                  <a:pt x="4044" y="332"/>
                </a:lnTo>
                <a:lnTo>
                  <a:pt x="4012" y="265"/>
                </a:lnTo>
                <a:lnTo>
                  <a:pt x="4003" y="241"/>
                </a:lnTo>
                <a:lnTo>
                  <a:pt x="3994" y="195"/>
                </a:lnTo>
                <a:lnTo>
                  <a:pt x="3996" y="149"/>
                </a:lnTo>
                <a:lnTo>
                  <a:pt x="4009" y="107"/>
                </a:lnTo>
                <a:lnTo>
                  <a:pt x="4034" y="68"/>
                </a:lnTo>
                <a:lnTo>
                  <a:pt x="4065" y="37"/>
                </a:lnTo>
                <a:lnTo>
                  <a:pt x="4105" y="13"/>
                </a:lnTo>
                <a:lnTo>
                  <a:pt x="4150" y="2"/>
                </a:lnTo>
                <a:lnTo>
                  <a:pt x="4175" y="0"/>
                </a:lnTo>
                <a:lnTo>
                  <a:pt x="5794" y="0"/>
                </a:lnTo>
                <a:lnTo>
                  <a:pt x="5794" y="1618"/>
                </a:lnTo>
                <a:lnTo>
                  <a:pt x="5793" y="1644"/>
                </a:lnTo>
                <a:lnTo>
                  <a:pt x="5780" y="1689"/>
                </a:lnTo>
                <a:lnTo>
                  <a:pt x="5758" y="1728"/>
                </a:lnTo>
                <a:lnTo>
                  <a:pt x="5725" y="1760"/>
                </a:lnTo>
                <a:lnTo>
                  <a:pt x="5688" y="1784"/>
                </a:lnTo>
                <a:lnTo>
                  <a:pt x="5645" y="1798"/>
                </a:lnTo>
                <a:lnTo>
                  <a:pt x="5599" y="1801"/>
                </a:lnTo>
                <a:lnTo>
                  <a:pt x="5552" y="1792"/>
                </a:lnTo>
                <a:lnTo>
                  <a:pt x="5529" y="1781"/>
                </a:lnTo>
                <a:lnTo>
                  <a:pt x="5462" y="1750"/>
                </a:lnTo>
                <a:lnTo>
                  <a:pt x="5326" y="1697"/>
                </a:lnTo>
                <a:lnTo>
                  <a:pt x="5194" y="1658"/>
                </a:lnTo>
                <a:lnTo>
                  <a:pt x="5072" y="1639"/>
                </a:lnTo>
                <a:lnTo>
                  <a:pt x="5018" y="1636"/>
                </a:lnTo>
                <a:lnTo>
                  <a:pt x="4985" y="1637"/>
                </a:lnTo>
                <a:lnTo>
                  <a:pt x="4924" y="1643"/>
                </a:lnTo>
                <a:lnTo>
                  <a:pt x="4868" y="1656"/>
                </a:lnTo>
                <a:lnTo>
                  <a:pt x="4815" y="1672"/>
                </a:lnTo>
                <a:lnTo>
                  <a:pt x="4766" y="1696"/>
                </a:lnTo>
                <a:lnTo>
                  <a:pt x="4721" y="1724"/>
                </a:lnTo>
                <a:lnTo>
                  <a:pt x="4660" y="1773"/>
                </a:lnTo>
                <a:lnTo>
                  <a:pt x="4592" y="1856"/>
                </a:lnTo>
                <a:lnTo>
                  <a:pt x="4542" y="1952"/>
                </a:lnTo>
                <a:lnTo>
                  <a:pt x="4508" y="2061"/>
                </a:lnTo>
                <a:lnTo>
                  <a:pt x="4490" y="2180"/>
                </a:lnTo>
                <a:lnTo>
                  <a:pt x="4489" y="2243"/>
                </a:lnTo>
                <a:lnTo>
                  <a:pt x="4490" y="2305"/>
                </a:lnTo>
                <a:lnTo>
                  <a:pt x="4508" y="2423"/>
                </a:lnTo>
                <a:lnTo>
                  <a:pt x="4542" y="2532"/>
                </a:lnTo>
                <a:lnTo>
                  <a:pt x="4592" y="2628"/>
                </a:lnTo>
                <a:lnTo>
                  <a:pt x="4660" y="2711"/>
                </a:lnTo>
                <a:lnTo>
                  <a:pt x="4721" y="2760"/>
                </a:lnTo>
                <a:lnTo>
                  <a:pt x="4766" y="2788"/>
                </a:lnTo>
                <a:lnTo>
                  <a:pt x="4815" y="2812"/>
                </a:lnTo>
                <a:lnTo>
                  <a:pt x="4868" y="2829"/>
                </a:lnTo>
                <a:lnTo>
                  <a:pt x="4924" y="2841"/>
                </a:lnTo>
                <a:lnTo>
                  <a:pt x="4985" y="2848"/>
                </a:lnTo>
                <a:lnTo>
                  <a:pt x="5018" y="2848"/>
                </a:lnTo>
                <a:close/>
              </a:path>
            </a:pathLst>
          </a:custGeom>
          <a:solidFill>
            <a:schemeClr val="accent5">
              <a:lumMod val="75000"/>
            </a:schemeClr>
          </a:solidFill>
          <a:ln>
            <a:noFill/>
          </a:ln>
        </p:spPr>
        <p:txBody>
          <a:bodyPr/>
          <a:lstStyle/>
          <a:p>
            <a:endParaRPr lang="es-ES"/>
          </a:p>
        </p:txBody>
      </p:sp>
      <p:grpSp>
        <p:nvGrpSpPr>
          <p:cNvPr id="43" name="Group 62">
            <a:extLst>
              <a:ext uri="{FF2B5EF4-FFF2-40B4-BE49-F238E27FC236}">
                <a16:creationId xmlns:a16="http://schemas.microsoft.com/office/drawing/2014/main" id="{49FDADD2-F7F6-ECAF-CA91-38BBEFFD6B41}"/>
              </a:ext>
            </a:extLst>
          </p:cNvPr>
          <p:cNvGrpSpPr>
            <a:grpSpLocks/>
          </p:cNvGrpSpPr>
          <p:nvPr/>
        </p:nvGrpSpPr>
        <p:grpSpPr bwMode="auto">
          <a:xfrm>
            <a:off x="9829665" y="3258733"/>
            <a:ext cx="2362335" cy="1405664"/>
            <a:chOff x="10243750" y="1881543"/>
            <a:chExt cx="1942598" cy="1121279"/>
          </a:xfrm>
        </p:grpSpPr>
        <p:sp>
          <p:nvSpPr>
            <p:cNvPr id="44" name="Freeform 3127">
              <a:extLst>
                <a:ext uri="{FF2B5EF4-FFF2-40B4-BE49-F238E27FC236}">
                  <a16:creationId xmlns:a16="http://schemas.microsoft.com/office/drawing/2014/main" id="{38DFAF01-438A-FD0D-77B3-2782B6546D20}"/>
                </a:ext>
              </a:extLst>
            </p:cNvPr>
            <p:cNvSpPr>
              <a:spLocks/>
            </p:cNvSpPr>
            <p:nvPr/>
          </p:nvSpPr>
          <p:spPr bwMode="auto">
            <a:xfrm>
              <a:off x="11229332" y="2039856"/>
              <a:ext cx="678481" cy="626107"/>
            </a:xfrm>
            <a:custGeom>
              <a:avLst/>
              <a:gdLst>
                <a:gd name="T0" fmla="*/ 2147483646 w 570"/>
                <a:gd name="T1" fmla="*/ 0 h 526"/>
                <a:gd name="T2" fmla="*/ 2147483646 w 570"/>
                <a:gd name="T3" fmla="*/ 2147483646 h 526"/>
                <a:gd name="T4" fmla="*/ 2147483646 w 570"/>
                <a:gd name="T5" fmla="*/ 2147483646 h 526"/>
                <a:gd name="T6" fmla="*/ 0 w 570"/>
                <a:gd name="T7" fmla="*/ 2147483646 h 526"/>
                <a:gd name="T8" fmla="*/ 2147483646 w 570"/>
                <a:gd name="T9" fmla="*/ 0 h 526"/>
                <a:gd name="T10" fmla="*/ 0 60000 65536"/>
                <a:gd name="T11" fmla="*/ 0 60000 65536"/>
                <a:gd name="T12" fmla="*/ 0 60000 65536"/>
                <a:gd name="T13" fmla="*/ 0 60000 65536"/>
                <a:gd name="T14" fmla="*/ 0 60000 65536"/>
                <a:gd name="T15" fmla="*/ 0 w 570"/>
                <a:gd name="T16" fmla="*/ 0 h 526"/>
                <a:gd name="T17" fmla="*/ 570 w 570"/>
                <a:gd name="T18" fmla="*/ 526 h 526"/>
              </a:gdLst>
              <a:ahLst/>
              <a:cxnLst>
                <a:cxn ang="T10">
                  <a:pos x="T0" y="T1"/>
                </a:cxn>
                <a:cxn ang="T11">
                  <a:pos x="T2" y="T3"/>
                </a:cxn>
                <a:cxn ang="T12">
                  <a:pos x="T4" y="T5"/>
                </a:cxn>
                <a:cxn ang="T13">
                  <a:pos x="T6" y="T7"/>
                </a:cxn>
                <a:cxn ang="T14">
                  <a:pos x="T8" y="T9"/>
                </a:cxn>
              </a:cxnLst>
              <a:rect l="T15" t="T16" r="T17" b="T18"/>
              <a:pathLst>
                <a:path w="570" h="526">
                  <a:moveTo>
                    <a:pt x="465" y="0"/>
                  </a:moveTo>
                  <a:lnTo>
                    <a:pt x="570" y="407"/>
                  </a:lnTo>
                  <a:lnTo>
                    <a:pt x="105" y="526"/>
                  </a:lnTo>
                  <a:lnTo>
                    <a:pt x="0" y="121"/>
                  </a:lnTo>
                  <a:lnTo>
                    <a:pt x="465" y="0"/>
                  </a:lnTo>
                  <a:close/>
                </a:path>
              </a:pathLst>
            </a:custGeom>
            <a:solidFill>
              <a:srgbClr val="EBC09F"/>
            </a:solidFill>
            <a:ln w="0">
              <a:solidFill>
                <a:srgbClr val="EBC09F"/>
              </a:solidFill>
              <a:round/>
              <a:headEnd/>
              <a:tailEnd/>
            </a:ln>
          </p:spPr>
          <p:txBody>
            <a:bodyPr/>
            <a:lstStyle/>
            <a:p>
              <a:endParaRPr lang="es-ES"/>
            </a:p>
          </p:txBody>
        </p:sp>
        <p:sp>
          <p:nvSpPr>
            <p:cNvPr id="45" name="Freeform 3128">
              <a:extLst>
                <a:ext uri="{FF2B5EF4-FFF2-40B4-BE49-F238E27FC236}">
                  <a16:creationId xmlns:a16="http://schemas.microsoft.com/office/drawing/2014/main" id="{811C89AC-6181-10A4-23AB-DB287B43B68C}"/>
                </a:ext>
              </a:extLst>
            </p:cNvPr>
            <p:cNvSpPr>
              <a:spLocks/>
            </p:cNvSpPr>
            <p:nvPr/>
          </p:nvSpPr>
          <p:spPr bwMode="auto">
            <a:xfrm>
              <a:off x="10766299" y="2119606"/>
              <a:ext cx="657055" cy="736807"/>
            </a:xfrm>
            <a:custGeom>
              <a:avLst/>
              <a:gdLst>
                <a:gd name="T0" fmla="*/ 2147483646 w 552"/>
                <a:gd name="T1" fmla="*/ 0 h 619"/>
                <a:gd name="T2" fmla="*/ 2147483646 w 552"/>
                <a:gd name="T3" fmla="*/ 2147483646 h 619"/>
                <a:gd name="T4" fmla="*/ 2147483646 w 552"/>
                <a:gd name="T5" fmla="*/ 2147483646 h 619"/>
                <a:gd name="T6" fmla="*/ 2147483646 w 552"/>
                <a:gd name="T7" fmla="*/ 2147483646 h 619"/>
                <a:gd name="T8" fmla="*/ 2147483646 w 552"/>
                <a:gd name="T9" fmla="*/ 2147483646 h 619"/>
                <a:gd name="T10" fmla="*/ 2147483646 w 552"/>
                <a:gd name="T11" fmla="*/ 2147483646 h 619"/>
                <a:gd name="T12" fmla="*/ 2147483646 w 552"/>
                <a:gd name="T13" fmla="*/ 2147483646 h 619"/>
                <a:gd name="T14" fmla="*/ 2147483646 w 552"/>
                <a:gd name="T15" fmla="*/ 2147483646 h 619"/>
                <a:gd name="T16" fmla="*/ 2147483646 w 552"/>
                <a:gd name="T17" fmla="*/ 2147483646 h 619"/>
                <a:gd name="T18" fmla="*/ 2147483646 w 552"/>
                <a:gd name="T19" fmla="*/ 2147483646 h 619"/>
                <a:gd name="T20" fmla="*/ 2147483646 w 552"/>
                <a:gd name="T21" fmla="*/ 2147483646 h 619"/>
                <a:gd name="T22" fmla="*/ 2147483646 w 552"/>
                <a:gd name="T23" fmla="*/ 2147483646 h 619"/>
                <a:gd name="T24" fmla="*/ 2147483646 w 552"/>
                <a:gd name="T25" fmla="*/ 2147483646 h 619"/>
                <a:gd name="T26" fmla="*/ 2147483646 w 552"/>
                <a:gd name="T27" fmla="*/ 2147483646 h 619"/>
                <a:gd name="T28" fmla="*/ 2147483646 w 552"/>
                <a:gd name="T29" fmla="*/ 2147483646 h 619"/>
                <a:gd name="T30" fmla="*/ 2147483646 w 552"/>
                <a:gd name="T31" fmla="*/ 2147483646 h 619"/>
                <a:gd name="T32" fmla="*/ 2147483646 w 552"/>
                <a:gd name="T33" fmla="*/ 2147483646 h 619"/>
                <a:gd name="T34" fmla="*/ 2147483646 w 552"/>
                <a:gd name="T35" fmla="*/ 2147483646 h 619"/>
                <a:gd name="T36" fmla="*/ 2147483646 w 552"/>
                <a:gd name="T37" fmla="*/ 2147483646 h 619"/>
                <a:gd name="T38" fmla="*/ 2147483646 w 552"/>
                <a:gd name="T39" fmla="*/ 2147483646 h 619"/>
                <a:gd name="T40" fmla="*/ 2147483646 w 552"/>
                <a:gd name="T41" fmla="*/ 2147483646 h 619"/>
                <a:gd name="T42" fmla="*/ 2147483646 w 552"/>
                <a:gd name="T43" fmla="*/ 2147483646 h 619"/>
                <a:gd name="T44" fmla="*/ 2147483646 w 552"/>
                <a:gd name="T45" fmla="*/ 2147483646 h 619"/>
                <a:gd name="T46" fmla="*/ 2147483646 w 552"/>
                <a:gd name="T47" fmla="*/ 2147483646 h 619"/>
                <a:gd name="T48" fmla="*/ 2147483646 w 552"/>
                <a:gd name="T49" fmla="*/ 2147483646 h 619"/>
                <a:gd name="T50" fmla="*/ 0 w 552"/>
                <a:gd name="T51" fmla="*/ 2147483646 h 619"/>
                <a:gd name="T52" fmla="*/ 2147483646 w 552"/>
                <a:gd name="T53" fmla="*/ 2147483646 h 619"/>
                <a:gd name="T54" fmla="*/ 2147483646 w 552"/>
                <a:gd name="T55" fmla="*/ 2147483646 h 619"/>
                <a:gd name="T56" fmla="*/ 2147483646 w 552"/>
                <a:gd name="T57" fmla="*/ 2147483646 h 619"/>
                <a:gd name="T58" fmla="*/ 2147483646 w 552"/>
                <a:gd name="T59" fmla="*/ 2147483646 h 619"/>
                <a:gd name="T60" fmla="*/ 2147483646 w 552"/>
                <a:gd name="T61" fmla="*/ 2147483646 h 619"/>
                <a:gd name="T62" fmla="*/ 2147483646 w 552"/>
                <a:gd name="T63" fmla="*/ 0 h 619"/>
                <a:gd name="T64" fmla="*/ 2147483646 w 552"/>
                <a:gd name="T65" fmla="*/ 0 h 6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52"/>
                <a:gd name="T100" fmla="*/ 0 h 619"/>
                <a:gd name="T101" fmla="*/ 552 w 552"/>
                <a:gd name="T102" fmla="*/ 619 h 61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52" h="619">
                  <a:moveTo>
                    <a:pt x="308" y="0"/>
                  </a:moveTo>
                  <a:lnTo>
                    <a:pt x="336" y="2"/>
                  </a:lnTo>
                  <a:lnTo>
                    <a:pt x="360" y="10"/>
                  </a:lnTo>
                  <a:lnTo>
                    <a:pt x="381" y="21"/>
                  </a:lnTo>
                  <a:lnTo>
                    <a:pt x="401" y="34"/>
                  </a:lnTo>
                  <a:lnTo>
                    <a:pt x="417" y="48"/>
                  </a:lnTo>
                  <a:lnTo>
                    <a:pt x="431" y="64"/>
                  </a:lnTo>
                  <a:lnTo>
                    <a:pt x="442" y="81"/>
                  </a:lnTo>
                  <a:lnTo>
                    <a:pt x="451" y="97"/>
                  </a:lnTo>
                  <a:lnTo>
                    <a:pt x="459" y="111"/>
                  </a:lnTo>
                  <a:lnTo>
                    <a:pt x="463" y="123"/>
                  </a:lnTo>
                  <a:lnTo>
                    <a:pt x="466" y="133"/>
                  </a:lnTo>
                  <a:lnTo>
                    <a:pt x="549" y="455"/>
                  </a:lnTo>
                  <a:lnTo>
                    <a:pt x="552" y="478"/>
                  </a:lnTo>
                  <a:lnTo>
                    <a:pt x="546" y="497"/>
                  </a:lnTo>
                  <a:lnTo>
                    <a:pt x="536" y="516"/>
                  </a:lnTo>
                  <a:lnTo>
                    <a:pt x="520" y="530"/>
                  </a:lnTo>
                  <a:lnTo>
                    <a:pt x="500" y="538"/>
                  </a:lnTo>
                  <a:lnTo>
                    <a:pt x="197" y="616"/>
                  </a:lnTo>
                  <a:lnTo>
                    <a:pt x="175" y="619"/>
                  </a:lnTo>
                  <a:lnTo>
                    <a:pt x="154" y="614"/>
                  </a:lnTo>
                  <a:lnTo>
                    <a:pt x="137" y="603"/>
                  </a:lnTo>
                  <a:lnTo>
                    <a:pt x="122" y="588"/>
                  </a:lnTo>
                  <a:lnTo>
                    <a:pt x="113" y="568"/>
                  </a:lnTo>
                  <a:lnTo>
                    <a:pt x="3" y="139"/>
                  </a:lnTo>
                  <a:lnTo>
                    <a:pt x="0" y="118"/>
                  </a:lnTo>
                  <a:lnTo>
                    <a:pt x="6" y="97"/>
                  </a:lnTo>
                  <a:lnTo>
                    <a:pt x="16" y="78"/>
                  </a:lnTo>
                  <a:lnTo>
                    <a:pt x="32" y="65"/>
                  </a:lnTo>
                  <a:lnTo>
                    <a:pt x="51" y="56"/>
                  </a:lnTo>
                  <a:lnTo>
                    <a:pt x="243" y="6"/>
                  </a:lnTo>
                  <a:lnTo>
                    <a:pt x="277" y="0"/>
                  </a:lnTo>
                  <a:lnTo>
                    <a:pt x="308" y="0"/>
                  </a:lnTo>
                  <a:close/>
                </a:path>
              </a:pathLst>
            </a:custGeom>
            <a:solidFill>
              <a:srgbClr val="F7D1B4"/>
            </a:solidFill>
            <a:ln w="0">
              <a:solidFill>
                <a:srgbClr val="F7D1B4"/>
              </a:solidFill>
              <a:round/>
              <a:headEnd/>
              <a:tailEnd/>
            </a:ln>
          </p:spPr>
          <p:txBody>
            <a:bodyPr/>
            <a:lstStyle/>
            <a:p>
              <a:endParaRPr lang="es-ES"/>
            </a:p>
          </p:txBody>
        </p:sp>
        <p:sp>
          <p:nvSpPr>
            <p:cNvPr id="46" name="Freeform 3129">
              <a:extLst>
                <a:ext uri="{FF2B5EF4-FFF2-40B4-BE49-F238E27FC236}">
                  <a16:creationId xmlns:a16="http://schemas.microsoft.com/office/drawing/2014/main" id="{F2CA977F-8BB6-9216-3A84-C16C7B070AAD}"/>
                </a:ext>
              </a:extLst>
            </p:cNvPr>
            <p:cNvSpPr>
              <a:spLocks/>
            </p:cNvSpPr>
            <p:nvPr/>
          </p:nvSpPr>
          <p:spPr bwMode="auto">
            <a:xfrm>
              <a:off x="10335404" y="2686198"/>
              <a:ext cx="752280" cy="316624"/>
            </a:xfrm>
            <a:custGeom>
              <a:avLst/>
              <a:gdLst>
                <a:gd name="T0" fmla="*/ 2147483646 w 632"/>
                <a:gd name="T1" fmla="*/ 0 h 266"/>
                <a:gd name="T2" fmla="*/ 2147483646 w 632"/>
                <a:gd name="T3" fmla="*/ 2147483646 h 266"/>
                <a:gd name="T4" fmla="*/ 2147483646 w 632"/>
                <a:gd name="T5" fmla="*/ 2147483646 h 266"/>
                <a:gd name="T6" fmla="*/ 2147483646 w 632"/>
                <a:gd name="T7" fmla="*/ 2147483646 h 266"/>
                <a:gd name="T8" fmla="*/ 2147483646 w 632"/>
                <a:gd name="T9" fmla="*/ 2147483646 h 266"/>
                <a:gd name="T10" fmla="*/ 2147483646 w 632"/>
                <a:gd name="T11" fmla="*/ 2147483646 h 266"/>
                <a:gd name="T12" fmla="*/ 2147483646 w 632"/>
                <a:gd name="T13" fmla="*/ 2147483646 h 266"/>
                <a:gd name="T14" fmla="*/ 2147483646 w 632"/>
                <a:gd name="T15" fmla="*/ 2147483646 h 266"/>
                <a:gd name="T16" fmla="*/ 2147483646 w 632"/>
                <a:gd name="T17" fmla="*/ 2147483646 h 266"/>
                <a:gd name="T18" fmla="*/ 2147483646 w 632"/>
                <a:gd name="T19" fmla="*/ 2147483646 h 266"/>
                <a:gd name="T20" fmla="*/ 2147483646 w 632"/>
                <a:gd name="T21" fmla="*/ 2147483646 h 266"/>
                <a:gd name="T22" fmla="*/ 2147483646 w 632"/>
                <a:gd name="T23" fmla="*/ 2147483646 h 266"/>
                <a:gd name="T24" fmla="*/ 2147483646 w 632"/>
                <a:gd name="T25" fmla="*/ 2147483646 h 266"/>
                <a:gd name="T26" fmla="*/ 2147483646 w 632"/>
                <a:gd name="T27" fmla="*/ 2147483646 h 266"/>
                <a:gd name="T28" fmla="*/ 2147483646 w 632"/>
                <a:gd name="T29" fmla="*/ 2147483646 h 266"/>
                <a:gd name="T30" fmla="*/ 2147483646 w 632"/>
                <a:gd name="T31" fmla="*/ 2147483646 h 266"/>
                <a:gd name="T32" fmla="*/ 2147483646 w 632"/>
                <a:gd name="T33" fmla="*/ 2147483646 h 266"/>
                <a:gd name="T34" fmla="*/ 2147483646 w 632"/>
                <a:gd name="T35" fmla="*/ 2147483646 h 266"/>
                <a:gd name="T36" fmla="*/ 0 w 632"/>
                <a:gd name="T37" fmla="*/ 2147483646 h 266"/>
                <a:gd name="T38" fmla="*/ 2147483646 w 632"/>
                <a:gd name="T39" fmla="*/ 2147483646 h 266"/>
                <a:gd name="T40" fmla="*/ 2147483646 w 632"/>
                <a:gd name="T41" fmla="*/ 2147483646 h 266"/>
                <a:gd name="T42" fmla="*/ 2147483646 w 632"/>
                <a:gd name="T43" fmla="*/ 2147483646 h 266"/>
                <a:gd name="T44" fmla="*/ 2147483646 w 632"/>
                <a:gd name="T45" fmla="*/ 2147483646 h 266"/>
                <a:gd name="T46" fmla="*/ 2147483646 w 632"/>
                <a:gd name="T47" fmla="*/ 2147483646 h 266"/>
                <a:gd name="T48" fmla="*/ 2147483646 w 632"/>
                <a:gd name="T49" fmla="*/ 0 h 2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32"/>
                <a:gd name="T76" fmla="*/ 0 h 266"/>
                <a:gd name="T77" fmla="*/ 632 w 632"/>
                <a:gd name="T78" fmla="*/ 266 h 26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32" h="266">
                  <a:moveTo>
                    <a:pt x="572" y="0"/>
                  </a:moveTo>
                  <a:lnTo>
                    <a:pt x="590" y="4"/>
                  </a:lnTo>
                  <a:lnTo>
                    <a:pt x="606" y="13"/>
                  </a:lnTo>
                  <a:lnTo>
                    <a:pt x="618" y="27"/>
                  </a:lnTo>
                  <a:lnTo>
                    <a:pt x="626" y="44"/>
                  </a:lnTo>
                  <a:lnTo>
                    <a:pt x="629" y="62"/>
                  </a:lnTo>
                  <a:lnTo>
                    <a:pt x="632" y="80"/>
                  </a:lnTo>
                  <a:lnTo>
                    <a:pt x="628" y="99"/>
                  </a:lnTo>
                  <a:lnTo>
                    <a:pt x="619" y="113"/>
                  </a:lnTo>
                  <a:lnTo>
                    <a:pt x="605" y="126"/>
                  </a:lnTo>
                  <a:lnTo>
                    <a:pt x="588" y="134"/>
                  </a:lnTo>
                  <a:lnTo>
                    <a:pt x="78" y="265"/>
                  </a:lnTo>
                  <a:lnTo>
                    <a:pt x="59" y="266"/>
                  </a:lnTo>
                  <a:lnTo>
                    <a:pt x="42" y="262"/>
                  </a:lnTo>
                  <a:lnTo>
                    <a:pt x="26" y="253"/>
                  </a:lnTo>
                  <a:lnTo>
                    <a:pt x="13" y="240"/>
                  </a:lnTo>
                  <a:lnTo>
                    <a:pt x="6" y="223"/>
                  </a:lnTo>
                  <a:lnTo>
                    <a:pt x="1" y="205"/>
                  </a:lnTo>
                  <a:lnTo>
                    <a:pt x="0" y="186"/>
                  </a:lnTo>
                  <a:lnTo>
                    <a:pt x="4" y="168"/>
                  </a:lnTo>
                  <a:lnTo>
                    <a:pt x="13" y="154"/>
                  </a:lnTo>
                  <a:lnTo>
                    <a:pt x="26" y="140"/>
                  </a:lnTo>
                  <a:lnTo>
                    <a:pt x="44" y="133"/>
                  </a:lnTo>
                  <a:lnTo>
                    <a:pt x="554" y="2"/>
                  </a:lnTo>
                  <a:lnTo>
                    <a:pt x="572" y="0"/>
                  </a:lnTo>
                  <a:close/>
                </a:path>
              </a:pathLst>
            </a:custGeom>
            <a:solidFill>
              <a:srgbClr val="F7D1B4"/>
            </a:solidFill>
            <a:ln w="0">
              <a:solidFill>
                <a:srgbClr val="F7D1B4"/>
              </a:solidFill>
              <a:round/>
              <a:headEnd/>
              <a:tailEnd/>
            </a:ln>
          </p:spPr>
          <p:txBody>
            <a:bodyPr/>
            <a:lstStyle/>
            <a:p>
              <a:endParaRPr lang="es-ES"/>
            </a:p>
          </p:txBody>
        </p:sp>
        <p:sp>
          <p:nvSpPr>
            <p:cNvPr id="47" name="Freeform 3130">
              <a:extLst>
                <a:ext uri="{FF2B5EF4-FFF2-40B4-BE49-F238E27FC236}">
                  <a16:creationId xmlns:a16="http://schemas.microsoft.com/office/drawing/2014/main" id="{DFCC26B4-03B9-7354-D23E-70419C79E564}"/>
                </a:ext>
              </a:extLst>
            </p:cNvPr>
            <p:cNvSpPr>
              <a:spLocks/>
            </p:cNvSpPr>
            <p:nvPr/>
          </p:nvSpPr>
          <p:spPr bwMode="auto">
            <a:xfrm>
              <a:off x="10361591" y="2859984"/>
              <a:ext cx="99987" cy="119032"/>
            </a:xfrm>
            <a:custGeom>
              <a:avLst/>
              <a:gdLst>
                <a:gd name="T0" fmla="*/ 2147483646 w 84"/>
                <a:gd name="T1" fmla="*/ 0 h 100"/>
                <a:gd name="T2" fmla="*/ 2147483646 w 84"/>
                <a:gd name="T3" fmla="*/ 2147483646 h 100"/>
                <a:gd name="T4" fmla="*/ 2147483646 w 84"/>
                <a:gd name="T5" fmla="*/ 2147483646 h 100"/>
                <a:gd name="T6" fmla="*/ 2147483646 w 84"/>
                <a:gd name="T7" fmla="*/ 2147483646 h 100"/>
                <a:gd name="T8" fmla="*/ 2147483646 w 84"/>
                <a:gd name="T9" fmla="*/ 2147483646 h 100"/>
                <a:gd name="T10" fmla="*/ 2147483646 w 84"/>
                <a:gd name="T11" fmla="*/ 2147483646 h 100"/>
                <a:gd name="T12" fmla="*/ 2147483646 w 84"/>
                <a:gd name="T13" fmla="*/ 2147483646 h 100"/>
                <a:gd name="T14" fmla="*/ 2147483646 w 84"/>
                <a:gd name="T15" fmla="*/ 2147483646 h 100"/>
                <a:gd name="T16" fmla="*/ 2147483646 w 84"/>
                <a:gd name="T17" fmla="*/ 2147483646 h 100"/>
                <a:gd name="T18" fmla="*/ 2147483646 w 84"/>
                <a:gd name="T19" fmla="*/ 2147483646 h 100"/>
                <a:gd name="T20" fmla="*/ 2147483646 w 84"/>
                <a:gd name="T21" fmla="*/ 2147483646 h 100"/>
                <a:gd name="T22" fmla="*/ 2147483646 w 84"/>
                <a:gd name="T23" fmla="*/ 2147483646 h 100"/>
                <a:gd name="T24" fmla="*/ 2147483646 w 84"/>
                <a:gd name="T25" fmla="*/ 2147483646 h 100"/>
                <a:gd name="T26" fmla="*/ 2147483646 w 84"/>
                <a:gd name="T27" fmla="*/ 2147483646 h 100"/>
                <a:gd name="T28" fmla="*/ 2147483646 w 84"/>
                <a:gd name="T29" fmla="*/ 2147483646 h 100"/>
                <a:gd name="T30" fmla="*/ 2147483646 w 84"/>
                <a:gd name="T31" fmla="*/ 2147483646 h 100"/>
                <a:gd name="T32" fmla="*/ 2147483646 w 84"/>
                <a:gd name="T33" fmla="*/ 2147483646 h 100"/>
                <a:gd name="T34" fmla="*/ 0 w 84"/>
                <a:gd name="T35" fmla="*/ 2147483646 h 100"/>
                <a:gd name="T36" fmla="*/ 2147483646 w 84"/>
                <a:gd name="T37" fmla="*/ 2147483646 h 100"/>
                <a:gd name="T38" fmla="*/ 2147483646 w 84"/>
                <a:gd name="T39" fmla="*/ 2147483646 h 100"/>
                <a:gd name="T40" fmla="*/ 2147483646 w 84"/>
                <a:gd name="T41" fmla="*/ 2147483646 h 100"/>
                <a:gd name="T42" fmla="*/ 2147483646 w 84"/>
                <a:gd name="T43" fmla="*/ 2147483646 h 100"/>
                <a:gd name="T44" fmla="*/ 2147483646 w 84"/>
                <a:gd name="T45" fmla="*/ 0 h 1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4"/>
                <a:gd name="T70" fmla="*/ 0 h 100"/>
                <a:gd name="T71" fmla="*/ 84 w 84"/>
                <a:gd name="T72" fmla="*/ 100 h 10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4" h="100">
                  <a:moveTo>
                    <a:pt x="50" y="0"/>
                  </a:moveTo>
                  <a:lnTo>
                    <a:pt x="59" y="2"/>
                  </a:lnTo>
                  <a:lnTo>
                    <a:pt x="67" y="9"/>
                  </a:lnTo>
                  <a:lnTo>
                    <a:pt x="72" y="18"/>
                  </a:lnTo>
                  <a:lnTo>
                    <a:pt x="76" y="30"/>
                  </a:lnTo>
                  <a:lnTo>
                    <a:pt x="79" y="43"/>
                  </a:lnTo>
                  <a:lnTo>
                    <a:pt x="83" y="56"/>
                  </a:lnTo>
                  <a:lnTo>
                    <a:pt x="84" y="68"/>
                  </a:lnTo>
                  <a:lnTo>
                    <a:pt x="84" y="78"/>
                  </a:lnTo>
                  <a:lnTo>
                    <a:pt x="81" y="87"/>
                  </a:lnTo>
                  <a:lnTo>
                    <a:pt x="75" y="94"/>
                  </a:lnTo>
                  <a:lnTo>
                    <a:pt x="64" y="99"/>
                  </a:lnTo>
                  <a:lnTo>
                    <a:pt x="47" y="100"/>
                  </a:lnTo>
                  <a:lnTo>
                    <a:pt x="33" y="97"/>
                  </a:lnTo>
                  <a:lnTo>
                    <a:pt x="18" y="89"/>
                  </a:lnTo>
                  <a:lnTo>
                    <a:pt x="8" y="77"/>
                  </a:lnTo>
                  <a:lnTo>
                    <a:pt x="1" y="63"/>
                  </a:lnTo>
                  <a:lnTo>
                    <a:pt x="0" y="47"/>
                  </a:lnTo>
                  <a:lnTo>
                    <a:pt x="4" y="31"/>
                  </a:lnTo>
                  <a:lnTo>
                    <a:pt x="12" y="18"/>
                  </a:lnTo>
                  <a:lnTo>
                    <a:pt x="24" y="8"/>
                  </a:lnTo>
                  <a:lnTo>
                    <a:pt x="38" y="1"/>
                  </a:lnTo>
                  <a:lnTo>
                    <a:pt x="50" y="0"/>
                  </a:lnTo>
                  <a:close/>
                </a:path>
              </a:pathLst>
            </a:custGeom>
            <a:solidFill>
              <a:srgbClr val="FFECDE"/>
            </a:solidFill>
            <a:ln w="0">
              <a:solidFill>
                <a:srgbClr val="FFECDE"/>
              </a:solidFill>
              <a:round/>
              <a:headEnd/>
              <a:tailEnd/>
            </a:ln>
          </p:spPr>
          <p:txBody>
            <a:bodyPr/>
            <a:lstStyle/>
            <a:p>
              <a:endParaRPr lang="es-ES"/>
            </a:p>
          </p:txBody>
        </p:sp>
        <p:sp>
          <p:nvSpPr>
            <p:cNvPr id="48" name="Freeform 3131">
              <a:extLst>
                <a:ext uri="{FF2B5EF4-FFF2-40B4-BE49-F238E27FC236}">
                  <a16:creationId xmlns:a16="http://schemas.microsoft.com/office/drawing/2014/main" id="{8139B5B1-C7D4-5462-12EE-9B8559A9B7D4}"/>
                </a:ext>
              </a:extLst>
            </p:cNvPr>
            <p:cNvSpPr>
              <a:spLocks/>
            </p:cNvSpPr>
            <p:nvPr/>
          </p:nvSpPr>
          <p:spPr bwMode="auto">
            <a:xfrm>
              <a:off x="10243750" y="2526695"/>
              <a:ext cx="751091" cy="317815"/>
            </a:xfrm>
            <a:custGeom>
              <a:avLst/>
              <a:gdLst>
                <a:gd name="T0" fmla="*/ 2147483646 w 631"/>
                <a:gd name="T1" fmla="*/ 0 h 267"/>
                <a:gd name="T2" fmla="*/ 2147483646 w 631"/>
                <a:gd name="T3" fmla="*/ 2147483646 h 267"/>
                <a:gd name="T4" fmla="*/ 2147483646 w 631"/>
                <a:gd name="T5" fmla="*/ 2147483646 h 267"/>
                <a:gd name="T6" fmla="*/ 2147483646 w 631"/>
                <a:gd name="T7" fmla="*/ 2147483646 h 267"/>
                <a:gd name="T8" fmla="*/ 2147483646 w 631"/>
                <a:gd name="T9" fmla="*/ 2147483646 h 267"/>
                <a:gd name="T10" fmla="*/ 2147483646 w 631"/>
                <a:gd name="T11" fmla="*/ 2147483646 h 267"/>
                <a:gd name="T12" fmla="*/ 2147483646 w 631"/>
                <a:gd name="T13" fmla="*/ 2147483646 h 267"/>
                <a:gd name="T14" fmla="*/ 2147483646 w 631"/>
                <a:gd name="T15" fmla="*/ 2147483646 h 267"/>
                <a:gd name="T16" fmla="*/ 2147483646 w 631"/>
                <a:gd name="T17" fmla="*/ 2147483646 h 267"/>
                <a:gd name="T18" fmla="*/ 2147483646 w 631"/>
                <a:gd name="T19" fmla="*/ 2147483646 h 267"/>
                <a:gd name="T20" fmla="*/ 2147483646 w 631"/>
                <a:gd name="T21" fmla="*/ 2147483646 h 267"/>
                <a:gd name="T22" fmla="*/ 2147483646 w 631"/>
                <a:gd name="T23" fmla="*/ 2147483646 h 267"/>
                <a:gd name="T24" fmla="*/ 2147483646 w 631"/>
                <a:gd name="T25" fmla="*/ 2147483646 h 267"/>
                <a:gd name="T26" fmla="*/ 2147483646 w 631"/>
                <a:gd name="T27" fmla="*/ 2147483646 h 267"/>
                <a:gd name="T28" fmla="*/ 2147483646 w 631"/>
                <a:gd name="T29" fmla="*/ 2147483646 h 267"/>
                <a:gd name="T30" fmla="*/ 2147483646 w 631"/>
                <a:gd name="T31" fmla="*/ 2147483646 h 267"/>
                <a:gd name="T32" fmla="*/ 2147483646 w 631"/>
                <a:gd name="T33" fmla="*/ 2147483646 h 267"/>
                <a:gd name="T34" fmla="*/ 2147483646 w 631"/>
                <a:gd name="T35" fmla="*/ 2147483646 h 267"/>
                <a:gd name="T36" fmla="*/ 0 w 631"/>
                <a:gd name="T37" fmla="*/ 2147483646 h 267"/>
                <a:gd name="T38" fmla="*/ 2147483646 w 631"/>
                <a:gd name="T39" fmla="*/ 2147483646 h 267"/>
                <a:gd name="T40" fmla="*/ 2147483646 w 631"/>
                <a:gd name="T41" fmla="*/ 2147483646 h 267"/>
                <a:gd name="T42" fmla="*/ 2147483646 w 631"/>
                <a:gd name="T43" fmla="*/ 2147483646 h 267"/>
                <a:gd name="T44" fmla="*/ 2147483646 w 631"/>
                <a:gd name="T45" fmla="*/ 2147483646 h 267"/>
                <a:gd name="T46" fmla="*/ 2147483646 w 631"/>
                <a:gd name="T47" fmla="*/ 2147483646 h 267"/>
                <a:gd name="T48" fmla="*/ 2147483646 w 631"/>
                <a:gd name="T49" fmla="*/ 0 h 2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31"/>
                <a:gd name="T76" fmla="*/ 0 h 267"/>
                <a:gd name="T77" fmla="*/ 631 w 631"/>
                <a:gd name="T78" fmla="*/ 267 h 26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31" h="267">
                  <a:moveTo>
                    <a:pt x="572" y="0"/>
                  </a:moveTo>
                  <a:lnTo>
                    <a:pt x="590" y="3"/>
                  </a:lnTo>
                  <a:lnTo>
                    <a:pt x="606" y="14"/>
                  </a:lnTo>
                  <a:lnTo>
                    <a:pt x="617" y="27"/>
                  </a:lnTo>
                  <a:lnTo>
                    <a:pt x="625" y="44"/>
                  </a:lnTo>
                  <a:lnTo>
                    <a:pt x="629" y="61"/>
                  </a:lnTo>
                  <a:lnTo>
                    <a:pt x="631" y="81"/>
                  </a:lnTo>
                  <a:lnTo>
                    <a:pt x="627" y="98"/>
                  </a:lnTo>
                  <a:lnTo>
                    <a:pt x="617" y="113"/>
                  </a:lnTo>
                  <a:lnTo>
                    <a:pt x="604" y="127"/>
                  </a:lnTo>
                  <a:lnTo>
                    <a:pt x="587" y="133"/>
                  </a:lnTo>
                  <a:lnTo>
                    <a:pt x="77" y="265"/>
                  </a:lnTo>
                  <a:lnTo>
                    <a:pt x="58" y="267"/>
                  </a:lnTo>
                  <a:lnTo>
                    <a:pt x="40" y="263"/>
                  </a:lnTo>
                  <a:lnTo>
                    <a:pt x="24" y="253"/>
                  </a:lnTo>
                  <a:lnTo>
                    <a:pt x="13" y="240"/>
                  </a:lnTo>
                  <a:lnTo>
                    <a:pt x="5" y="222"/>
                  </a:lnTo>
                  <a:lnTo>
                    <a:pt x="1" y="205"/>
                  </a:lnTo>
                  <a:lnTo>
                    <a:pt x="0" y="187"/>
                  </a:lnTo>
                  <a:lnTo>
                    <a:pt x="3" y="168"/>
                  </a:lnTo>
                  <a:lnTo>
                    <a:pt x="13" y="153"/>
                  </a:lnTo>
                  <a:lnTo>
                    <a:pt x="26" y="141"/>
                  </a:lnTo>
                  <a:lnTo>
                    <a:pt x="43" y="133"/>
                  </a:lnTo>
                  <a:lnTo>
                    <a:pt x="553" y="2"/>
                  </a:lnTo>
                  <a:lnTo>
                    <a:pt x="572" y="0"/>
                  </a:lnTo>
                  <a:close/>
                </a:path>
              </a:pathLst>
            </a:custGeom>
            <a:solidFill>
              <a:srgbClr val="F7D1B4"/>
            </a:solidFill>
            <a:ln w="0">
              <a:solidFill>
                <a:srgbClr val="F7D1B4"/>
              </a:solidFill>
              <a:round/>
              <a:headEnd/>
              <a:tailEnd/>
            </a:ln>
          </p:spPr>
          <p:txBody>
            <a:bodyPr/>
            <a:lstStyle/>
            <a:p>
              <a:endParaRPr lang="es-ES"/>
            </a:p>
          </p:txBody>
        </p:sp>
        <p:sp>
          <p:nvSpPr>
            <p:cNvPr id="49" name="Freeform 3132">
              <a:extLst>
                <a:ext uri="{FF2B5EF4-FFF2-40B4-BE49-F238E27FC236}">
                  <a16:creationId xmlns:a16="http://schemas.microsoft.com/office/drawing/2014/main" id="{50CB922E-1DE5-A6AB-F9E1-3793D4B10F48}"/>
                </a:ext>
              </a:extLst>
            </p:cNvPr>
            <p:cNvSpPr>
              <a:spLocks/>
            </p:cNvSpPr>
            <p:nvPr/>
          </p:nvSpPr>
          <p:spPr bwMode="auto">
            <a:xfrm>
              <a:off x="10269937" y="2700481"/>
              <a:ext cx="99987" cy="120222"/>
            </a:xfrm>
            <a:custGeom>
              <a:avLst/>
              <a:gdLst>
                <a:gd name="T0" fmla="*/ 2147483646 w 84"/>
                <a:gd name="T1" fmla="*/ 0 h 101"/>
                <a:gd name="T2" fmla="*/ 2147483646 w 84"/>
                <a:gd name="T3" fmla="*/ 2147483646 h 101"/>
                <a:gd name="T4" fmla="*/ 2147483646 w 84"/>
                <a:gd name="T5" fmla="*/ 2147483646 h 101"/>
                <a:gd name="T6" fmla="*/ 2147483646 w 84"/>
                <a:gd name="T7" fmla="*/ 2147483646 h 101"/>
                <a:gd name="T8" fmla="*/ 2147483646 w 84"/>
                <a:gd name="T9" fmla="*/ 2147483646 h 101"/>
                <a:gd name="T10" fmla="*/ 2147483646 w 84"/>
                <a:gd name="T11" fmla="*/ 2147483646 h 101"/>
                <a:gd name="T12" fmla="*/ 2147483646 w 84"/>
                <a:gd name="T13" fmla="*/ 2147483646 h 101"/>
                <a:gd name="T14" fmla="*/ 2147483646 w 84"/>
                <a:gd name="T15" fmla="*/ 2147483646 h 101"/>
                <a:gd name="T16" fmla="*/ 2147483646 w 84"/>
                <a:gd name="T17" fmla="*/ 2147483646 h 101"/>
                <a:gd name="T18" fmla="*/ 2147483646 w 84"/>
                <a:gd name="T19" fmla="*/ 2147483646 h 101"/>
                <a:gd name="T20" fmla="*/ 2147483646 w 84"/>
                <a:gd name="T21" fmla="*/ 2147483646 h 101"/>
                <a:gd name="T22" fmla="*/ 2147483646 w 84"/>
                <a:gd name="T23" fmla="*/ 2147483646 h 101"/>
                <a:gd name="T24" fmla="*/ 2147483646 w 84"/>
                <a:gd name="T25" fmla="*/ 2147483646 h 101"/>
                <a:gd name="T26" fmla="*/ 2147483646 w 84"/>
                <a:gd name="T27" fmla="*/ 2147483646 h 101"/>
                <a:gd name="T28" fmla="*/ 2147483646 w 84"/>
                <a:gd name="T29" fmla="*/ 2147483646 h 101"/>
                <a:gd name="T30" fmla="*/ 2147483646 w 84"/>
                <a:gd name="T31" fmla="*/ 2147483646 h 101"/>
                <a:gd name="T32" fmla="*/ 2147483646 w 84"/>
                <a:gd name="T33" fmla="*/ 2147483646 h 101"/>
                <a:gd name="T34" fmla="*/ 0 w 84"/>
                <a:gd name="T35" fmla="*/ 2147483646 h 101"/>
                <a:gd name="T36" fmla="*/ 2147483646 w 84"/>
                <a:gd name="T37" fmla="*/ 2147483646 h 101"/>
                <a:gd name="T38" fmla="*/ 2147483646 w 84"/>
                <a:gd name="T39" fmla="*/ 2147483646 h 101"/>
                <a:gd name="T40" fmla="*/ 2147483646 w 84"/>
                <a:gd name="T41" fmla="*/ 2147483646 h 101"/>
                <a:gd name="T42" fmla="*/ 2147483646 w 84"/>
                <a:gd name="T43" fmla="*/ 2147483646 h 101"/>
                <a:gd name="T44" fmla="*/ 2147483646 w 84"/>
                <a:gd name="T45" fmla="*/ 0 h 10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4"/>
                <a:gd name="T70" fmla="*/ 0 h 101"/>
                <a:gd name="T71" fmla="*/ 84 w 84"/>
                <a:gd name="T72" fmla="*/ 101 h 10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4" h="101">
                  <a:moveTo>
                    <a:pt x="50" y="0"/>
                  </a:moveTo>
                  <a:lnTo>
                    <a:pt x="59" y="3"/>
                  </a:lnTo>
                  <a:lnTo>
                    <a:pt x="65" y="9"/>
                  </a:lnTo>
                  <a:lnTo>
                    <a:pt x="71" y="18"/>
                  </a:lnTo>
                  <a:lnTo>
                    <a:pt x="74" y="30"/>
                  </a:lnTo>
                  <a:lnTo>
                    <a:pt x="78" y="43"/>
                  </a:lnTo>
                  <a:lnTo>
                    <a:pt x="82" y="56"/>
                  </a:lnTo>
                  <a:lnTo>
                    <a:pt x="84" y="68"/>
                  </a:lnTo>
                  <a:lnTo>
                    <a:pt x="84" y="79"/>
                  </a:lnTo>
                  <a:lnTo>
                    <a:pt x="81" y="88"/>
                  </a:lnTo>
                  <a:lnTo>
                    <a:pt x="74" y="94"/>
                  </a:lnTo>
                  <a:lnTo>
                    <a:pt x="63" y="100"/>
                  </a:lnTo>
                  <a:lnTo>
                    <a:pt x="47" y="101"/>
                  </a:lnTo>
                  <a:lnTo>
                    <a:pt x="31" y="97"/>
                  </a:lnTo>
                  <a:lnTo>
                    <a:pt x="18" y="89"/>
                  </a:lnTo>
                  <a:lnTo>
                    <a:pt x="8" y="77"/>
                  </a:lnTo>
                  <a:lnTo>
                    <a:pt x="1" y="63"/>
                  </a:lnTo>
                  <a:lnTo>
                    <a:pt x="0" y="47"/>
                  </a:lnTo>
                  <a:lnTo>
                    <a:pt x="4" y="32"/>
                  </a:lnTo>
                  <a:lnTo>
                    <a:pt x="12" y="18"/>
                  </a:lnTo>
                  <a:lnTo>
                    <a:pt x="23" y="8"/>
                  </a:lnTo>
                  <a:lnTo>
                    <a:pt x="38" y="1"/>
                  </a:lnTo>
                  <a:lnTo>
                    <a:pt x="50" y="0"/>
                  </a:lnTo>
                  <a:close/>
                </a:path>
              </a:pathLst>
            </a:custGeom>
            <a:solidFill>
              <a:srgbClr val="FFECDE"/>
            </a:solidFill>
            <a:ln w="0">
              <a:solidFill>
                <a:srgbClr val="FFECDE"/>
              </a:solidFill>
              <a:round/>
              <a:headEnd/>
              <a:tailEnd/>
            </a:ln>
          </p:spPr>
          <p:txBody>
            <a:bodyPr/>
            <a:lstStyle/>
            <a:p>
              <a:endParaRPr lang="es-ES"/>
            </a:p>
          </p:txBody>
        </p:sp>
        <p:sp>
          <p:nvSpPr>
            <p:cNvPr id="50" name="Freeform 3133">
              <a:extLst>
                <a:ext uri="{FF2B5EF4-FFF2-40B4-BE49-F238E27FC236}">
                  <a16:creationId xmlns:a16="http://schemas.microsoft.com/office/drawing/2014/main" id="{6628397B-8A69-7C12-426C-E74AC699D203}"/>
                </a:ext>
              </a:extLst>
            </p:cNvPr>
            <p:cNvSpPr>
              <a:spLocks/>
            </p:cNvSpPr>
            <p:nvPr/>
          </p:nvSpPr>
          <p:spPr bwMode="auto">
            <a:xfrm>
              <a:off x="10277079" y="2337435"/>
              <a:ext cx="753471" cy="317815"/>
            </a:xfrm>
            <a:custGeom>
              <a:avLst/>
              <a:gdLst>
                <a:gd name="T0" fmla="*/ 2147483646 w 633"/>
                <a:gd name="T1" fmla="*/ 0 h 267"/>
                <a:gd name="T2" fmla="*/ 2147483646 w 633"/>
                <a:gd name="T3" fmla="*/ 2147483646 h 267"/>
                <a:gd name="T4" fmla="*/ 2147483646 w 633"/>
                <a:gd name="T5" fmla="*/ 2147483646 h 267"/>
                <a:gd name="T6" fmla="*/ 2147483646 w 633"/>
                <a:gd name="T7" fmla="*/ 2147483646 h 267"/>
                <a:gd name="T8" fmla="*/ 2147483646 w 633"/>
                <a:gd name="T9" fmla="*/ 2147483646 h 267"/>
                <a:gd name="T10" fmla="*/ 2147483646 w 633"/>
                <a:gd name="T11" fmla="*/ 2147483646 h 267"/>
                <a:gd name="T12" fmla="*/ 2147483646 w 633"/>
                <a:gd name="T13" fmla="*/ 2147483646 h 267"/>
                <a:gd name="T14" fmla="*/ 2147483646 w 633"/>
                <a:gd name="T15" fmla="*/ 2147483646 h 267"/>
                <a:gd name="T16" fmla="*/ 2147483646 w 633"/>
                <a:gd name="T17" fmla="*/ 2147483646 h 267"/>
                <a:gd name="T18" fmla="*/ 2147483646 w 633"/>
                <a:gd name="T19" fmla="*/ 2147483646 h 267"/>
                <a:gd name="T20" fmla="*/ 2147483646 w 633"/>
                <a:gd name="T21" fmla="*/ 2147483646 h 267"/>
                <a:gd name="T22" fmla="*/ 2147483646 w 633"/>
                <a:gd name="T23" fmla="*/ 2147483646 h 267"/>
                <a:gd name="T24" fmla="*/ 2147483646 w 633"/>
                <a:gd name="T25" fmla="*/ 2147483646 h 267"/>
                <a:gd name="T26" fmla="*/ 2147483646 w 633"/>
                <a:gd name="T27" fmla="*/ 2147483646 h 267"/>
                <a:gd name="T28" fmla="*/ 2147483646 w 633"/>
                <a:gd name="T29" fmla="*/ 2147483646 h 267"/>
                <a:gd name="T30" fmla="*/ 2147483646 w 633"/>
                <a:gd name="T31" fmla="*/ 2147483646 h 267"/>
                <a:gd name="T32" fmla="*/ 2147483646 w 633"/>
                <a:gd name="T33" fmla="*/ 2147483646 h 267"/>
                <a:gd name="T34" fmla="*/ 2147483646 w 633"/>
                <a:gd name="T35" fmla="*/ 2147483646 h 267"/>
                <a:gd name="T36" fmla="*/ 0 w 633"/>
                <a:gd name="T37" fmla="*/ 2147483646 h 267"/>
                <a:gd name="T38" fmla="*/ 2147483646 w 633"/>
                <a:gd name="T39" fmla="*/ 2147483646 h 267"/>
                <a:gd name="T40" fmla="*/ 2147483646 w 633"/>
                <a:gd name="T41" fmla="*/ 2147483646 h 267"/>
                <a:gd name="T42" fmla="*/ 2147483646 w 633"/>
                <a:gd name="T43" fmla="*/ 2147483646 h 267"/>
                <a:gd name="T44" fmla="*/ 2147483646 w 633"/>
                <a:gd name="T45" fmla="*/ 2147483646 h 267"/>
                <a:gd name="T46" fmla="*/ 2147483646 w 633"/>
                <a:gd name="T47" fmla="*/ 2147483646 h 267"/>
                <a:gd name="T48" fmla="*/ 2147483646 w 633"/>
                <a:gd name="T49" fmla="*/ 0 h 2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33"/>
                <a:gd name="T76" fmla="*/ 0 h 267"/>
                <a:gd name="T77" fmla="*/ 633 w 633"/>
                <a:gd name="T78" fmla="*/ 267 h 26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33" h="267">
                  <a:moveTo>
                    <a:pt x="572" y="0"/>
                  </a:moveTo>
                  <a:lnTo>
                    <a:pt x="591" y="4"/>
                  </a:lnTo>
                  <a:lnTo>
                    <a:pt x="606" y="13"/>
                  </a:lnTo>
                  <a:lnTo>
                    <a:pt x="618" y="28"/>
                  </a:lnTo>
                  <a:lnTo>
                    <a:pt x="626" y="45"/>
                  </a:lnTo>
                  <a:lnTo>
                    <a:pt x="630" y="62"/>
                  </a:lnTo>
                  <a:lnTo>
                    <a:pt x="633" y="80"/>
                  </a:lnTo>
                  <a:lnTo>
                    <a:pt x="629" y="98"/>
                  </a:lnTo>
                  <a:lnTo>
                    <a:pt x="620" y="114"/>
                  </a:lnTo>
                  <a:lnTo>
                    <a:pt x="605" y="126"/>
                  </a:lnTo>
                  <a:lnTo>
                    <a:pt x="588" y="134"/>
                  </a:lnTo>
                  <a:lnTo>
                    <a:pt x="79" y="266"/>
                  </a:lnTo>
                  <a:lnTo>
                    <a:pt x="59" y="267"/>
                  </a:lnTo>
                  <a:lnTo>
                    <a:pt x="42" y="263"/>
                  </a:lnTo>
                  <a:lnTo>
                    <a:pt x="27" y="254"/>
                  </a:lnTo>
                  <a:lnTo>
                    <a:pt x="13" y="240"/>
                  </a:lnTo>
                  <a:lnTo>
                    <a:pt x="7" y="223"/>
                  </a:lnTo>
                  <a:lnTo>
                    <a:pt x="2" y="206"/>
                  </a:lnTo>
                  <a:lnTo>
                    <a:pt x="0" y="187"/>
                  </a:lnTo>
                  <a:lnTo>
                    <a:pt x="4" y="169"/>
                  </a:lnTo>
                  <a:lnTo>
                    <a:pt x="13" y="153"/>
                  </a:lnTo>
                  <a:lnTo>
                    <a:pt x="27" y="142"/>
                  </a:lnTo>
                  <a:lnTo>
                    <a:pt x="45" y="134"/>
                  </a:lnTo>
                  <a:lnTo>
                    <a:pt x="554" y="1"/>
                  </a:lnTo>
                  <a:lnTo>
                    <a:pt x="572" y="0"/>
                  </a:lnTo>
                  <a:close/>
                </a:path>
              </a:pathLst>
            </a:custGeom>
            <a:solidFill>
              <a:srgbClr val="F7D1B4"/>
            </a:solidFill>
            <a:ln w="0">
              <a:solidFill>
                <a:srgbClr val="F7D1B4"/>
              </a:solidFill>
              <a:round/>
              <a:headEnd/>
              <a:tailEnd/>
            </a:ln>
          </p:spPr>
          <p:txBody>
            <a:bodyPr/>
            <a:lstStyle/>
            <a:p>
              <a:endParaRPr lang="es-ES"/>
            </a:p>
          </p:txBody>
        </p:sp>
        <p:sp>
          <p:nvSpPr>
            <p:cNvPr id="51" name="Freeform 3134">
              <a:extLst>
                <a:ext uri="{FF2B5EF4-FFF2-40B4-BE49-F238E27FC236}">
                  <a16:creationId xmlns:a16="http://schemas.microsoft.com/office/drawing/2014/main" id="{2CB50861-45B2-65B3-AE10-EE44C211D719}"/>
                </a:ext>
              </a:extLst>
            </p:cNvPr>
            <p:cNvSpPr>
              <a:spLocks/>
            </p:cNvSpPr>
            <p:nvPr/>
          </p:nvSpPr>
          <p:spPr bwMode="auto">
            <a:xfrm>
              <a:off x="10304456" y="2510031"/>
              <a:ext cx="98797" cy="122603"/>
            </a:xfrm>
            <a:custGeom>
              <a:avLst/>
              <a:gdLst>
                <a:gd name="T0" fmla="*/ 2147483646 w 83"/>
                <a:gd name="T1" fmla="*/ 0 h 103"/>
                <a:gd name="T2" fmla="*/ 2147483646 w 83"/>
                <a:gd name="T3" fmla="*/ 2147483646 h 103"/>
                <a:gd name="T4" fmla="*/ 2147483646 w 83"/>
                <a:gd name="T5" fmla="*/ 2147483646 h 103"/>
                <a:gd name="T6" fmla="*/ 2147483646 w 83"/>
                <a:gd name="T7" fmla="*/ 2147483646 h 103"/>
                <a:gd name="T8" fmla="*/ 2147483646 w 83"/>
                <a:gd name="T9" fmla="*/ 2147483646 h 103"/>
                <a:gd name="T10" fmla="*/ 2147483646 w 83"/>
                <a:gd name="T11" fmla="*/ 2147483646 h 103"/>
                <a:gd name="T12" fmla="*/ 2147483646 w 83"/>
                <a:gd name="T13" fmla="*/ 2147483646 h 103"/>
                <a:gd name="T14" fmla="*/ 2147483646 w 83"/>
                <a:gd name="T15" fmla="*/ 2147483646 h 103"/>
                <a:gd name="T16" fmla="*/ 2147483646 w 83"/>
                <a:gd name="T17" fmla="*/ 2147483646 h 103"/>
                <a:gd name="T18" fmla="*/ 2147483646 w 83"/>
                <a:gd name="T19" fmla="*/ 2147483646 h 103"/>
                <a:gd name="T20" fmla="*/ 2147483646 w 83"/>
                <a:gd name="T21" fmla="*/ 2147483646 h 103"/>
                <a:gd name="T22" fmla="*/ 2147483646 w 83"/>
                <a:gd name="T23" fmla="*/ 2147483646 h 103"/>
                <a:gd name="T24" fmla="*/ 2147483646 w 83"/>
                <a:gd name="T25" fmla="*/ 2147483646 h 103"/>
                <a:gd name="T26" fmla="*/ 2147483646 w 83"/>
                <a:gd name="T27" fmla="*/ 2147483646 h 103"/>
                <a:gd name="T28" fmla="*/ 2147483646 w 83"/>
                <a:gd name="T29" fmla="*/ 2147483646 h 103"/>
                <a:gd name="T30" fmla="*/ 2147483646 w 83"/>
                <a:gd name="T31" fmla="*/ 2147483646 h 103"/>
                <a:gd name="T32" fmla="*/ 2147483646 w 83"/>
                <a:gd name="T33" fmla="*/ 2147483646 h 103"/>
                <a:gd name="T34" fmla="*/ 0 w 83"/>
                <a:gd name="T35" fmla="*/ 2147483646 h 103"/>
                <a:gd name="T36" fmla="*/ 2147483646 w 83"/>
                <a:gd name="T37" fmla="*/ 2147483646 h 103"/>
                <a:gd name="T38" fmla="*/ 2147483646 w 83"/>
                <a:gd name="T39" fmla="*/ 2147483646 h 103"/>
                <a:gd name="T40" fmla="*/ 2147483646 w 83"/>
                <a:gd name="T41" fmla="*/ 2147483646 h 103"/>
                <a:gd name="T42" fmla="*/ 2147483646 w 83"/>
                <a:gd name="T43" fmla="*/ 2147483646 h 103"/>
                <a:gd name="T44" fmla="*/ 2147483646 w 83"/>
                <a:gd name="T45" fmla="*/ 0 h 1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3"/>
                <a:gd name="T70" fmla="*/ 0 h 103"/>
                <a:gd name="T71" fmla="*/ 83 w 83"/>
                <a:gd name="T72" fmla="*/ 103 h 10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3" h="103">
                  <a:moveTo>
                    <a:pt x="49" y="0"/>
                  </a:moveTo>
                  <a:lnTo>
                    <a:pt x="59" y="4"/>
                  </a:lnTo>
                  <a:lnTo>
                    <a:pt x="66" y="11"/>
                  </a:lnTo>
                  <a:lnTo>
                    <a:pt x="72" y="20"/>
                  </a:lnTo>
                  <a:lnTo>
                    <a:pt x="76" y="31"/>
                  </a:lnTo>
                  <a:lnTo>
                    <a:pt x="78" y="44"/>
                  </a:lnTo>
                  <a:lnTo>
                    <a:pt x="82" y="57"/>
                  </a:lnTo>
                  <a:lnTo>
                    <a:pt x="83" y="70"/>
                  </a:lnTo>
                  <a:lnTo>
                    <a:pt x="83" y="80"/>
                  </a:lnTo>
                  <a:lnTo>
                    <a:pt x="81" y="88"/>
                  </a:lnTo>
                  <a:lnTo>
                    <a:pt x="74" y="96"/>
                  </a:lnTo>
                  <a:lnTo>
                    <a:pt x="64" y="100"/>
                  </a:lnTo>
                  <a:lnTo>
                    <a:pt x="47" y="103"/>
                  </a:lnTo>
                  <a:lnTo>
                    <a:pt x="32" y="99"/>
                  </a:lnTo>
                  <a:lnTo>
                    <a:pt x="18" y="91"/>
                  </a:lnTo>
                  <a:lnTo>
                    <a:pt x="7" y="79"/>
                  </a:lnTo>
                  <a:lnTo>
                    <a:pt x="1" y="65"/>
                  </a:lnTo>
                  <a:lnTo>
                    <a:pt x="0" y="48"/>
                  </a:lnTo>
                  <a:lnTo>
                    <a:pt x="4" y="33"/>
                  </a:lnTo>
                  <a:lnTo>
                    <a:pt x="11" y="19"/>
                  </a:lnTo>
                  <a:lnTo>
                    <a:pt x="23" y="8"/>
                  </a:lnTo>
                  <a:lnTo>
                    <a:pt x="38" y="2"/>
                  </a:lnTo>
                  <a:lnTo>
                    <a:pt x="49" y="0"/>
                  </a:lnTo>
                  <a:close/>
                </a:path>
              </a:pathLst>
            </a:custGeom>
            <a:solidFill>
              <a:srgbClr val="FFECDE"/>
            </a:solidFill>
            <a:ln w="0">
              <a:solidFill>
                <a:srgbClr val="FFECDE"/>
              </a:solidFill>
              <a:round/>
              <a:headEnd/>
              <a:tailEnd/>
            </a:ln>
          </p:spPr>
          <p:txBody>
            <a:bodyPr/>
            <a:lstStyle/>
            <a:p>
              <a:endParaRPr lang="es-ES"/>
            </a:p>
          </p:txBody>
        </p:sp>
        <p:sp>
          <p:nvSpPr>
            <p:cNvPr id="52" name="Freeform 3135">
              <a:extLst>
                <a:ext uri="{FF2B5EF4-FFF2-40B4-BE49-F238E27FC236}">
                  <a16:creationId xmlns:a16="http://schemas.microsoft.com/office/drawing/2014/main" id="{3881AC00-735E-0A98-622D-7C7D37EA4814}"/>
                </a:ext>
              </a:extLst>
            </p:cNvPr>
            <p:cNvSpPr>
              <a:spLocks/>
            </p:cNvSpPr>
            <p:nvPr/>
          </p:nvSpPr>
          <p:spPr bwMode="auto">
            <a:xfrm>
              <a:off x="10337785" y="2139842"/>
              <a:ext cx="753471" cy="317815"/>
            </a:xfrm>
            <a:custGeom>
              <a:avLst/>
              <a:gdLst>
                <a:gd name="T0" fmla="*/ 2147483646 w 633"/>
                <a:gd name="T1" fmla="*/ 0 h 267"/>
                <a:gd name="T2" fmla="*/ 2147483646 w 633"/>
                <a:gd name="T3" fmla="*/ 2147483646 h 267"/>
                <a:gd name="T4" fmla="*/ 2147483646 w 633"/>
                <a:gd name="T5" fmla="*/ 2147483646 h 267"/>
                <a:gd name="T6" fmla="*/ 2147483646 w 633"/>
                <a:gd name="T7" fmla="*/ 2147483646 h 267"/>
                <a:gd name="T8" fmla="*/ 2147483646 w 633"/>
                <a:gd name="T9" fmla="*/ 2147483646 h 267"/>
                <a:gd name="T10" fmla="*/ 2147483646 w 633"/>
                <a:gd name="T11" fmla="*/ 2147483646 h 267"/>
                <a:gd name="T12" fmla="*/ 2147483646 w 633"/>
                <a:gd name="T13" fmla="*/ 2147483646 h 267"/>
                <a:gd name="T14" fmla="*/ 2147483646 w 633"/>
                <a:gd name="T15" fmla="*/ 2147483646 h 267"/>
                <a:gd name="T16" fmla="*/ 2147483646 w 633"/>
                <a:gd name="T17" fmla="*/ 2147483646 h 267"/>
                <a:gd name="T18" fmla="*/ 2147483646 w 633"/>
                <a:gd name="T19" fmla="*/ 2147483646 h 267"/>
                <a:gd name="T20" fmla="*/ 2147483646 w 633"/>
                <a:gd name="T21" fmla="*/ 2147483646 h 267"/>
                <a:gd name="T22" fmla="*/ 2147483646 w 633"/>
                <a:gd name="T23" fmla="*/ 2147483646 h 267"/>
                <a:gd name="T24" fmla="*/ 2147483646 w 633"/>
                <a:gd name="T25" fmla="*/ 2147483646 h 267"/>
                <a:gd name="T26" fmla="*/ 2147483646 w 633"/>
                <a:gd name="T27" fmla="*/ 2147483646 h 267"/>
                <a:gd name="T28" fmla="*/ 2147483646 w 633"/>
                <a:gd name="T29" fmla="*/ 2147483646 h 267"/>
                <a:gd name="T30" fmla="*/ 2147483646 w 633"/>
                <a:gd name="T31" fmla="*/ 2147483646 h 267"/>
                <a:gd name="T32" fmla="*/ 2147483646 w 633"/>
                <a:gd name="T33" fmla="*/ 2147483646 h 267"/>
                <a:gd name="T34" fmla="*/ 2147483646 w 633"/>
                <a:gd name="T35" fmla="*/ 2147483646 h 267"/>
                <a:gd name="T36" fmla="*/ 0 w 633"/>
                <a:gd name="T37" fmla="*/ 2147483646 h 267"/>
                <a:gd name="T38" fmla="*/ 2147483646 w 633"/>
                <a:gd name="T39" fmla="*/ 2147483646 h 267"/>
                <a:gd name="T40" fmla="*/ 2147483646 w 633"/>
                <a:gd name="T41" fmla="*/ 2147483646 h 267"/>
                <a:gd name="T42" fmla="*/ 2147483646 w 633"/>
                <a:gd name="T43" fmla="*/ 2147483646 h 267"/>
                <a:gd name="T44" fmla="*/ 2147483646 w 633"/>
                <a:gd name="T45" fmla="*/ 2147483646 h 267"/>
                <a:gd name="T46" fmla="*/ 2147483646 w 633"/>
                <a:gd name="T47" fmla="*/ 2147483646 h 267"/>
                <a:gd name="T48" fmla="*/ 2147483646 w 633"/>
                <a:gd name="T49" fmla="*/ 0 h 2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33"/>
                <a:gd name="T76" fmla="*/ 0 h 267"/>
                <a:gd name="T77" fmla="*/ 633 w 633"/>
                <a:gd name="T78" fmla="*/ 267 h 26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33" h="267">
                  <a:moveTo>
                    <a:pt x="572" y="0"/>
                  </a:moveTo>
                  <a:lnTo>
                    <a:pt x="591" y="4"/>
                  </a:lnTo>
                  <a:lnTo>
                    <a:pt x="607" y="13"/>
                  </a:lnTo>
                  <a:lnTo>
                    <a:pt x="618" y="26"/>
                  </a:lnTo>
                  <a:lnTo>
                    <a:pt x="626" y="44"/>
                  </a:lnTo>
                  <a:lnTo>
                    <a:pt x="630" y="61"/>
                  </a:lnTo>
                  <a:lnTo>
                    <a:pt x="633" y="80"/>
                  </a:lnTo>
                  <a:lnTo>
                    <a:pt x="629" y="98"/>
                  </a:lnTo>
                  <a:lnTo>
                    <a:pt x="620" y="114"/>
                  </a:lnTo>
                  <a:lnTo>
                    <a:pt x="605" y="126"/>
                  </a:lnTo>
                  <a:lnTo>
                    <a:pt x="588" y="133"/>
                  </a:lnTo>
                  <a:lnTo>
                    <a:pt x="79" y="264"/>
                  </a:lnTo>
                  <a:lnTo>
                    <a:pt x="59" y="267"/>
                  </a:lnTo>
                  <a:lnTo>
                    <a:pt x="42" y="263"/>
                  </a:lnTo>
                  <a:lnTo>
                    <a:pt x="27" y="254"/>
                  </a:lnTo>
                  <a:lnTo>
                    <a:pt x="14" y="239"/>
                  </a:lnTo>
                  <a:lnTo>
                    <a:pt x="7" y="222"/>
                  </a:lnTo>
                  <a:lnTo>
                    <a:pt x="2" y="205"/>
                  </a:lnTo>
                  <a:lnTo>
                    <a:pt x="0" y="186"/>
                  </a:lnTo>
                  <a:lnTo>
                    <a:pt x="4" y="169"/>
                  </a:lnTo>
                  <a:lnTo>
                    <a:pt x="14" y="153"/>
                  </a:lnTo>
                  <a:lnTo>
                    <a:pt x="27" y="140"/>
                  </a:lnTo>
                  <a:lnTo>
                    <a:pt x="45" y="133"/>
                  </a:lnTo>
                  <a:lnTo>
                    <a:pt x="554" y="1"/>
                  </a:lnTo>
                  <a:lnTo>
                    <a:pt x="572" y="0"/>
                  </a:lnTo>
                  <a:close/>
                </a:path>
              </a:pathLst>
            </a:custGeom>
            <a:solidFill>
              <a:srgbClr val="F7D1B4"/>
            </a:solidFill>
            <a:ln w="0">
              <a:solidFill>
                <a:srgbClr val="F7D1B4"/>
              </a:solidFill>
              <a:round/>
              <a:headEnd/>
              <a:tailEnd/>
            </a:ln>
          </p:spPr>
          <p:txBody>
            <a:bodyPr/>
            <a:lstStyle/>
            <a:p>
              <a:endParaRPr lang="es-ES"/>
            </a:p>
          </p:txBody>
        </p:sp>
        <p:sp>
          <p:nvSpPr>
            <p:cNvPr id="53" name="Freeform 3136">
              <a:extLst>
                <a:ext uri="{FF2B5EF4-FFF2-40B4-BE49-F238E27FC236}">
                  <a16:creationId xmlns:a16="http://schemas.microsoft.com/office/drawing/2014/main" id="{CD61DAE4-9611-2B5D-D0B7-355661C83588}"/>
                </a:ext>
              </a:extLst>
            </p:cNvPr>
            <p:cNvSpPr>
              <a:spLocks/>
            </p:cNvSpPr>
            <p:nvPr/>
          </p:nvSpPr>
          <p:spPr bwMode="auto">
            <a:xfrm>
              <a:off x="10365162" y="2312438"/>
              <a:ext cx="98797" cy="120222"/>
            </a:xfrm>
            <a:custGeom>
              <a:avLst/>
              <a:gdLst>
                <a:gd name="T0" fmla="*/ 2147483646 w 83"/>
                <a:gd name="T1" fmla="*/ 0 h 101"/>
                <a:gd name="T2" fmla="*/ 2147483646 w 83"/>
                <a:gd name="T3" fmla="*/ 2147483646 h 101"/>
                <a:gd name="T4" fmla="*/ 2147483646 w 83"/>
                <a:gd name="T5" fmla="*/ 2147483646 h 101"/>
                <a:gd name="T6" fmla="*/ 2147483646 w 83"/>
                <a:gd name="T7" fmla="*/ 2147483646 h 101"/>
                <a:gd name="T8" fmla="*/ 2147483646 w 83"/>
                <a:gd name="T9" fmla="*/ 2147483646 h 101"/>
                <a:gd name="T10" fmla="*/ 2147483646 w 83"/>
                <a:gd name="T11" fmla="*/ 2147483646 h 101"/>
                <a:gd name="T12" fmla="*/ 2147483646 w 83"/>
                <a:gd name="T13" fmla="*/ 2147483646 h 101"/>
                <a:gd name="T14" fmla="*/ 2147483646 w 83"/>
                <a:gd name="T15" fmla="*/ 2147483646 h 101"/>
                <a:gd name="T16" fmla="*/ 2147483646 w 83"/>
                <a:gd name="T17" fmla="*/ 2147483646 h 101"/>
                <a:gd name="T18" fmla="*/ 2147483646 w 83"/>
                <a:gd name="T19" fmla="*/ 2147483646 h 101"/>
                <a:gd name="T20" fmla="*/ 2147483646 w 83"/>
                <a:gd name="T21" fmla="*/ 2147483646 h 101"/>
                <a:gd name="T22" fmla="*/ 2147483646 w 83"/>
                <a:gd name="T23" fmla="*/ 2147483646 h 101"/>
                <a:gd name="T24" fmla="*/ 2147483646 w 83"/>
                <a:gd name="T25" fmla="*/ 2147483646 h 101"/>
                <a:gd name="T26" fmla="*/ 2147483646 w 83"/>
                <a:gd name="T27" fmla="*/ 2147483646 h 101"/>
                <a:gd name="T28" fmla="*/ 2147483646 w 83"/>
                <a:gd name="T29" fmla="*/ 2147483646 h 101"/>
                <a:gd name="T30" fmla="*/ 2147483646 w 83"/>
                <a:gd name="T31" fmla="*/ 2147483646 h 101"/>
                <a:gd name="T32" fmla="*/ 2147483646 w 83"/>
                <a:gd name="T33" fmla="*/ 2147483646 h 101"/>
                <a:gd name="T34" fmla="*/ 0 w 83"/>
                <a:gd name="T35" fmla="*/ 2147483646 h 101"/>
                <a:gd name="T36" fmla="*/ 2147483646 w 83"/>
                <a:gd name="T37" fmla="*/ 2147483646 h 101"/>
                <a:gd name="T38" fmla="*/ 2147483646 w 83"/>
                <a:gd name="T39" fmla="*/ 2147483646 h 101"/>
                <a:gd name="T40" fmla="*/ 2147483646 w 83"/>
                <a:gd name="T41" fmla="*/ 2147483646 h 101"/>
                <a:gd name="T42" fmla="*/ 2147483646 w 83"/>
                <a:gd name="T43" fmla="*/ 2147483646 h 101"/>
                <a:gd name="T44" fmla="*/ 2147483646 w 83"/>
                <a:gd name="T45" fmla="*/ 0 h 10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3"/>
                <a:gd name="T70" fmla="*/ 0 h 101"/>
                <a:gd name="T71" fmla="*/ 83 w 83"/>
                <a:gd name="T72" fmla="*/ 101 h 10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3" h="101">
                  <a:moveTo>
                    <a:pt x="49" y="0"/>
                  </a:moveTo>
                  <a:lnTo>
                    <a:pt x="59" y="3"/>
                  </a:lnTo>
                  <a:lnTo>
                    <a:pt x="66" y="9"/>
                  </a:lnTo>
                  <a:lnTo>
                    <a:pt x="72" y="19"/>
                  </a:lnTo>
                  <a:lnTo>
                    <a:pt x="76" y="30"/>
                  </a:lnTo>
                  <a:lnTo>
                    <a:pt x="78" y="43"/>
                  </a:lnTo>
                  <a:lnTo>
                    <a:pt x="82" y="56"/>
                  </a:lnTo>
                  <a:lnTo>
                    <a:pt x="83" y="68"/>
                  </a:lnTo>
                  <a:lnTo>
                    <a:pt x="83" y="79"/>
                  </a:lnTo>
                  <a:lnTo>
                    <a:pt x="81" y="88"/>
                  </a:lnTo>
                  <a:lnTo>
                    <a:pt x="74" y="96"/>
                  </a:lnTo>
                  <a:lnTo>
                    <a:pt x="64" y="100"/>
                  </a:lnTo>
                  <a:lnTo>
                    <a:pt x="47" y="101"/>
                  </a:lnTo>
                  <a:lnTo>
                    <a:pt x="32" y="98"/>
                  </a:lnTo>
                  <a:lnTo>
                    <a:pt x="18" y="91"/>
                  </a:lnTo>
                  <a:lnTo>
                    <a:pt x="8" y="79"/>
                  </a:lnTo>
                  <a:lnTo>
                    <a:pt x="1" y="63"/>
                  </a:lnTo>
                  <a:lnTo>
                    <a:pt x="0" y="47"/>
                  </a:lnTo>
                  <a:lnTo>
                    <a:pt x="4" y="32"/>
                  </a:lnTo>
                  <a:lnTo>
                    <a:pt x="11" y="19"/>
                  </a:lnTo>
                  <a:lnTo>
                    <a:pt x="23" y="8"/>
                  </a:lnTo>
                  <a:lnTo>
                    <a:pt x="38" y="1"/>
                  </a:lnTo>
                  <a:lnTo>
                    <a:pt x="49" y="0"/>
                  </a:lnTo>
                  <a:close/>
                </a:path>
              </a:pathLst>
            </a:custGeom>
            <a:solidFill>
              <a:srgbClr val="FFECDE"/>
            </a:solidFill>
            <a:ln w="0">
              <a:solidFill>
                <a:srgbClr val="FFECDE"/>
              </a:solidFill>
              <a:round/>
              <a:headEnd/>
              <a:tailEnd/>
            </a:ln>
          </p:spPr>
          <p:txBody>
            <a:bodyPr/>
            <a:lstStyle/>
            <a:p>
              <a:endParaRPr lang="es-ES"/>
            </a:p>
          </p:txBody>
        </p:sp>
        <p:sp>
          <p:nvSpPr>
            <p:cNvPr id="54" name="Freeform 3137">
              <a:extLst>
                <a:ext uri="{FF2B5EF4-FFF2-40B4-BE49-F238E27FC236}">
                  <a16:creationId xmlns:a16="http://schemas.microsoft.com/office/drawing/2014/main" id="{38BB69BD-AC7D-77FD-7FDA-E7DAF3C643AB}"/>
                </a:ext>
              </a:extLst>
            </p:cNvPr>
            <p:cNvSpPr>
              <a:spLocks/>
            </p:cNvSpPr>
            <p:nvPr/>
          </p:nvSpPr>
          <p:spPr bwMode="auto">
            <a:xfrm>
              <a:off x="11390025" y="1881543"/>
              <a:ext cx="796323" cy="792751"/>
            </a:xfrm>
            <a:custGeom>
              <a:avLst/>
              <a:gdLst>
                <a:gd name="T0" fmla="*/ 2147483646 w 669"/>
                <a:gd name="T1" fmla="*/ 0 h 666"/>
                <a:gd name="T2" fmla="*/ 2147483646 w 669"/>
                <a:gd name="T3" fmla="*/ 2147483646 h 666"/>
                <a:gd name="T4" fmla="*/ 2147483646 w 669"/>
                <a:gd name="T5" fmla="*/ 2147483646 h 666"/>
                <a:gd name="T6" fmla="*/ 2147483646 w 669"/>
                <a:gd name="T7" fmla="*/ 2147483646 h 666"/>
                <a:gd name="T8" fmla="*/ 2147483646 w 669"/>
                <a:gd name="T9" fmla="*/ 2147483646 h 666"/>
                <a:gd name="T10" fmla="*/ 2147483646 w 669"/>
                <a:gd name="T11" fmla="*/ 2147483646 h 666"/>
                <a:gd name="T12" fmla="*/ 0 w 669"/>
                <a:gd name="T13" fmla="*/ 2147483646 h 666"/>
                <a:gd name="T14" fmla="*/ 2147483646 w 669"/>
                <a:gd name="T15" fmla="*/ 0 h 666"/>
                <a:gd name="T16" fmla="*/ 0 60000 65536"/>
                <a:gd name="T17" fmla="*/ 0 60000 65536"/>
                <a:gd name="T18" fmla="*/ 0 60000 65536"/>
                <a:gd name="T19" fmla="*/ 0 60000 65536"/>
                <a:gd name="T20" fmla="*/ 0 60000 65536"/>
                <a:gd name="T21" fmla="*/ 0 60000 65536"/>
                <a:gd name="T22" fmla="*/ 0 60000 65536"/>
                <a:gd name="T23" fmla="*/ 0 60000 65536"/>
                <a:gd name="T24" fmla="*/ 0 w 669"/>
                <a:gd name="T25" fmla="*/ 0 h 666"/>
                <a:gd name="T26" fmla="*/ 669 w 669"/>
                <a:gd name="T27" fmla="*/ 666 h 6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9" h="666">
                  <a:moveTo>
                    <a:pt x="669" y="0"/>
                  </a:moveTo>
                  <a:lnTo>
                    <a:pt x="669" y="526"/>
                  </a:lnTo>
                  <a:lnTo>
                    <a:pt x="127" y="666"/>
                  </a:lnTo>
                  <a:lnTo>
                    <a:pt x="41" y="328"/>
                  </a:lnTo>
                  <a:lnTo>
                    <a:pt x="162" y="274"/>
                  </a:lnTo>
                  <a:lnTo>
                    <a:pt x="28" y="280"/>
                  </a:lnTo>
                  <a:lnTo>
                    <a:pt x="0" y="172"/>
                  </a:lnTo>
                  <a:lnTo>
                    <a:pt x="669" y="0"/>
                  </a:lnTo>
                  <a:close/>
                </a:path>
              </a:pathLst>
            </a:custGeom>
            <a:solidFill>
              <a:srgbClr val="C49E72"/>
            </a:solidFill>
            <a:ln w="0">
              <a:solidFill>
                <a:srgbClr val="C49E72"/>
              </a:solidFill>
              <a:round/>
              <a:headEnd/>
              <a:tailEnd/>
            </a:ln>
          </p:spPr>
          <p:txBody>
            <a:bodyPr/>
            <a:lstStyle/>
            <a:p>
              <a:endParaRPr lang="es-ES"/>
            </a:p>
          </p:txBody>
        </p:sp>
        <p:sp>
          <p:nvSpPr>
            <p:cNvPr id="55" name="Freeform 3138">
              <a:extLst>
                <a:ext uri="{FF2B5EF4-FFF2-40B4-BE49-F238E27FC236}">
                  <a16:creationId xmlns:a16="http://schemas.microsoft.com/office/drawing/2014/main" id="{6C2775EC-0AFB-1004-EB3E-A46BD014423B}"/>
                </a:ext>
              </a:extLst>
            </p:cNvPr>
            <p:cNvSpPr>
              <a:spLocks/>
            </p:cNvSpPr>
            <p:nvPr/>
          </p:nvSpPr>
          <p:spPr bwMode="auto">
            <a:xfrm>
              <a:off x="11460254" y="2095800"/>
              <a:ext cx="80942" cy="80942"/>
            </a:xfrm>
            <a:custGeom>
              <a:avLst/>
              <a:gdLst>
                <a:gd name="T0" fmla="*/ 2147483646 w 68"/>
                <a:gd name="T1" fmla="*/ 0 h 68"/>
                <a:gd name="T2" fmla="*/ 2147483646 w 68"/>
                <a:gd name="T3" fmla="*/ 2147483646 h 68"/>
                <a:gd name="T4" fmla="*/ 2147483646 w 68"/>
                <a:gd name="T5" fmla="*/ 2147483646 h 68"/>
                <a:gd name="T6" fmla="*/ 2147483646 w 68"/>
                <a:gd name="T7" fmla="*/ 2147483646 h 68"/>
                <a:gd name="T8" fmla="*/ 2147483646 w 68"/>
                <a:gd name="T9" fmla="*/ 2147483646 h 68"/>
                <a:gd name="T10" fmla="*/ 2147483646 w 68"/>
                <a:gd name="T11" fmla="*/ 2147483646 h 68"/>
                <a:gd name="T12" fmla="*/ 2147483646 w 68"/>
                <a:gd name="T13" fmla="*/ 2147483646 h 68"/>
                <a:gd name="T14" fmla="*/ 2147483646 w 68"/>
                <a:gd name="T15" fmla="*/ 2147483646 h 68"/>
                <a:gd name="T16" fmla="*/ 2147483646 w 68"/>
                <a:gd name="T17" fmla="*/ 2147483646 h 68"/>
                <a:gd name="T18" fmla="*/ 2147483646 w 68"/>
                <a:gd name="T19" fmla="*/ 2147483646 h 68"/>
                <a:gd name="T20" fmla="*/ 2147483646 w 68"/>
                <a:gd name="T21" fmla="*/ 2147483646 h 68"/>
                <a:gd name="T22" fmla="*/ 0 w 68"/>
                <a:gd name="T23" fmla="*/ 2147483646 h 68"/>
                <a:gd name="T24" fmla="*/ 0 w 68"/>
                <a:gd name="T25" fmla="*/ 2147483646 h 68"/>
                <a:gd name="T26" fmla="*/ 2147483646 w 68"/>
                <a:gd name="T27" fmla="*/ 2147483646 h 68"/>
                <a:gd name="T28" fmla="*/ 2147483646 w 68"/>
                <a:gd name="T29" fmla="*/ 2147483646 h 68"/>
                <a:gd name="T30" fmla="*/ 2147483646 w 68"/>
                <a:gd name="T31" fmla="*/ 0 h 68"/>
                <a:gd name="T32" fmla="*/ 2147483646 w 68"/>
                <a:gd name="T33" fmla="*/ 0 h 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8"/>
                <a:gd name="T52" fmla="*/ 0 h 68"/>
                <a:gd name="T53" fmla="*/ 68 w 68"/>
                <a:gd name="T54" fmla="*/ 68 h 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8" h="68">
                  <a:moveTo>
                    <a:pt x="38" y="0"/>
                  </a:moveTo>
                  <a:lnTo>
                    <a:pt x="51" y="4"/>
                  </a:lnTo>
                  <a:lnTo>
                    <a:pt x="61" y="13"/>
                  </a:lnTo>
                  <a:lnTo>
                    <a:pt x="67" y="25"/>
                  </a:lnTo>
                  <a:lnTo>
                    <a:pt x="68" y="39"/>
                  </a:lnTo>
                  <a:lnTo>
                    <a:pt x="63" y="51"/>
                  </a:lnTo>
                  <a:lnTo>
                    <a:pt x="55" y="62"/>
                  </a:lnTo>
                  <a:lnTo>
                    <a:pt x="42" y="67"/>
                  </a:lnTo>
                  <a:lnTo>
                    <a:pt x="29" y="68"/>
                  </a:lnTo>
                  <a:lnTo>
                    <a:pt x="16" y="64"/>
                  </a:lnTo>
                  <a:lnTo>
                    <a:pt x="7" y="55"/>
                  </a:lnTo>
                  <a:lnTo>
                    <a:pt x="0" y="43"/>
                  </a:lnTo>
                  <a:lnTo>
                    <a:pt x="0" y="29"/>
                  </a:lnTo>
                  <a:lnTo>
                    <a:pt x="4" y="17"/>
                  </a:lnTo>
                  <a:lnTo>
                    <a:pt x="13" y="7"/>
                  </a:lnTo>
                  <a:lnTo>
                    <a:pt x="25" y="0"/>
                  </a:lnTo>
                  <a:lnTo>
                    <a:pt x="38" y="0"/>
                  </a:lnTo>
                  <a:close/>
                </a:path>
              </a:pathLst>
            </a:custGeom>
            <a:solidFill>
              <a:srgbClr val="4D4D4D"/>
            </a:solidFill>
            <a:ln w="0">
              <a:solidFill>
                <a:srgbClr val="4D4D4D"/>
              </a:solidFill>
              <a:round/>
              <a:headEnd/>
              <a:tailEnd/>
            </a:ln>
          </p:spPr>
          <p:txBody>
            <a:bodyPr/>
            <a:lstStyle/>
            <a:p>
              <a:endParaRPr lang="es-ES"/>
            </a:p>
          </p:txBody>
        </p:sp>
        <p:sp>
          <p:nvSpPr>
            <p:cNvPr id="56" name="Freeform 3139">
              <a:extLst>
                <a:ext uri="{FF2B5EF4-FFF2-40B4-BE49-F238E27FC236}">
                  <a16:creationId xmlns:a16="http://schemas.microsoft.com/office/drawing/2014/main" id="{7FE029BA-8284-73DF-356C-ADD832999373}"/>
                </a:ext>
              </a:extLst>
            </p:cNvPr>
            <p:cNvSpPr>
              <a:spLocks/>
            </p:cNvSpPr>
            <p:nvPr/>
          </p:nvSpPr>
          <p:spPr bwMode="auto">
            <a:xfrm>
              <a:off x="11474538" y="2110084"/>
              <a:ext cx="51184" cy="53565"/>
            </a:xfrm>
            <a:custGeom>
              <a:avLst/>
              <a:gdLst>
                <a:gd name="T0" fmla="*/ 2147483646 w 43"/>
                <a:gd name="T1" fmla="*/ 0 h 45"/>
                <a:gd name="T2" fmla="*/ 2147483646 w 43"/>
                <a:gd name="T3" fmla="*/ 0 h 45"/>
                <a:gd name="T4" fmla="*/ 2147483646 w 43"/>
                <a:gd name="T5" fmla="*/ 2147483646 h 45"/>
                <a:gd name="T6" fmla="*/ 2147483646 w 43"/>
                <a:gd name="T7" fmla="*/ 2147483646 h 45"/>
                <a:gd name="T8" fmla="*/ 2147483646 w 43"/>
                <a:gd name="T9" fmla="*/ 2147483646 h 45"/>
                <a:gd name="T10" fmla="*/ 2147483646 w 43"/>
                <a:gd name="T11" fmla="*/ 2147483646 h 45"/>
                <a:gd name="T12" fmla="*/ 2147483646 w 43"/>
                <a:gd name="T13" fmla="*/ 2147483646 h 45"/>
                <a:gd name="T14" fmla="*/ 2147483646 w 43"/>
                <a:gd name="T15" fmla="*/ 2147483646 h 45"/>
                <a:gd name="T16" fmla="*/ 2147483646 w 43"/>
                <a:gd name="T17" fmla="*/ 2147483646 h 45"/>
                <a:gd name="T18" fmla="*/ 0 w 43"/>
                <a:gd name="T19" fmla="*/ 2147483646 h 45"/>
                <a:gd name="T20" fmla="*/ 0 w 43"/>
                <a:gd name="T21" fmla="*/ 2147483646 h 45"/>
                <a:gd name="T22" fmla="*/ 2147483646 w 43"/>
                <a:gd name="T23" fmla="*/ 2147483646 h 45"/>
                <a:gd name="T24" fmla="*/ 2147483646 w 43"/>
                <a:gd name="T25" fmla="*/ 0 h 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
                <a:gd name="T40" fmla="*/ 0 h 45"/>
                <a:gd name="T41" fmla="*/ 43 w 43"/>
                <a:gd name="T42" fmla="*/ 45 h 4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 h="45">
                  <a:moveTo>
                    <a:pt x="15" y="0"/>
                  </a:moveTo>
                  <a:lnTo>
                    <a:pt x="27" y="0"/>
                  </a:lnTo>
                  <a:lnTo>
                    <a:pt x="38" y="7"/>
                  </a:lnTo>
                  <a:lnTo>
                    <a:pt x="43" y="17"/>
                  </a:lnTo>
                  <a:lnTo>
                    <a:pt x="43" y="29"/>
                  </a:lnTo>
                  <a:lnTo>
                    <a:pt x="38" y="38"/>
                  </a:lnTo>
                  <a:lnTo>
                    <a:pt x="27" y="45"/>
                  </a:lnTo>
                  <a:lnTo>
                    <a:pt x="15" y="43"/>
                  </a:lnTo>
                  <a:lnTo>
                    <a:pt x="5" y="38"/>
                  </a:lnTo>
                  <a:lnTo>
                    <a:pt x="0" y="27"/>
                  </a:lnTo>
                  <a:lnTo>
                    <a:pt x="0" y="16"/>
                  </a:lnTo>
                  <a:lnTo>
                    <a:pt x="6" y="7"/>
                  </a:lnTo>
                  <a:lnTo>
                    <a:pt x="15" y="0"/>
                  </a:lnTo>
                  <a:close/>
                </a:path>
              </a:pathLst>
            </a:custGeom>
            <a:solidFill>
              <a:srgbClr val="333333"/>
            </a:solidFill>
            <a:ln w="0">
              <a:solidFill>
                <a:srgbClr val="333333"/>
              </a:solidFill>
              <a:round/>
              <a:headEnd/>
              <a:tailEnd/>
            </a:ln>
          </p:spPr>
          <p:txBody>
            <a:bodyPr/>
            <a:lstStyle/>
            <a:p>
              <a:endParaRPr lang="es-ES"/>
            </a:p>
          </p:txBody>
        </p:sp>
        <p:sp>
          <p:nvSpPr>
            <p:cNvPr id="57" name="Freeform 3140">
              <a:extLst>
                <a:ext uri="{FF2B5EF4-FFF2-40B4-BE49-F238E27FC236}">
                  <a16:creationId xmlns:a16="http://schemas.microsoft.com/office/drawing/2014/main" id="{E156CD4E-5E6B-A4B3-7D50-00E85C1555D5}"/>
                </a:ext>
              </a:extLst>
            </p:cNvPr>
            <p:cNvSpPr>
              <a:spLocks/>
            </p:cNvSpPr>
            <p:nvPr/>
          </p:nvSpPr>
          <p:spPr bwMode="auto">
            <a:xfrm>
              <a:off x="11260281" y="2138652"/>
              <a:ext cx="144029" cy="36900"/>
            </a:xfrm>
            <a:custGeom>
              <a:avLst/>
              <a:gdLst>
                <a:gd name="T0" fmla="*/ 2147483646 w 121"/>
                <a:gd name="T1" fmla="*/ 0 h 31"/>
                <a:gd name="T2" fmla="*/ 2147483646 w 121"/>
                <a:gd name="T3" fmla="*/ 0 h 31"/>
                <a:gd name="T4" fmla="*/ 0 w 121"/>
                <a:gd name="T5" fmla="*/ 2147483646 h 31"/>
                <a:gd name="T6" fmla="*/ 2147483646 w 121"/>
                <a:gd name="T7" fmla="*/ 0 h 31"/>
                <a:gd name="T8" fmla="*/ 0 60000 65536"/>
                <a:gd name="T9" fmla="*/ 0 60000 65536"/>
                <a:gd name="T10" fmla="*/ 0 60000 65536"/>
                <a:gd name="T11" fmla="*/ 0 60000 65536"/>
                <a:gd name="T12" fmla="*/ 0 w 121"/>
                <a:gd name="T13" fmla="*/ 0 h 31"/>
                <a:gd name="T14" fmla="*/ 121 w 121"/>
                <a:gd name="T15" fmla="*/ 31 h 31"/>
              </a:gdLst>
              <a:ahLst/>
              <a:cxnLst>
                <a:cxn ang="T8">
                  <a:pos x="T0" y="T1"/>
                </a:cxn>
                <a:cxn ang="T9">
                  <a:pos x="T2" y="T3"/>
                </a:cxn>
                <a:cxn ang="T10">
                  <a:pos x="T4" y="T5"/>
                </a:cxn>
                <a:cxn ang="T11">
                  <a:pos x="T6" y="T7"/>
                </a:cxn>
              </a:cxnLst>
              <a:rect l="T12" t="T13" r="T14" b="T15"/>
              <a:pathLst>
                <a:path w="121" h="31">
                  <a:moveTo>
                    <a:pt x="121" y="0"/>
                  </a:moveTo>
                  <a:lnTo>
                    <a:pt x="121" y="0"/>
                  </a:lnTo>
                  <a:lnTo>
                    <a:pt x="0" y="31"/>
                  </a:lnTo>
                  <a:lnTo>
                    <a:pt x="121" y="0"/>
                  </a:lnTo>
                  <a:close/>
                </a:path>
              </a:pathLst>
            </a:custGeom>
            <a:solidFill>
              <a:srgbClr val="F5F5F5"/>
            </a:solidFill>
            <a:ln w="0">
              <a:solidFill>
                <a:srgbClr val="F5F5F5"/>
              </a:solidFill>
              <a:round/>
              <a:headEnd/>
              <a:tailEnd/>
            </a:ln>
          </p:spPr>
          <p:txBody>
            <a:bodyPr/>
            <a:lstStyle/>
            <a:p>
              <a:endParaRPr lang="es-ES"/>
            </a:p>
          </p:txBody>
        </p:sp>
        <p:sp>
          <p:nvSpPr>
            <p:cNvPr id="58" name="Freeform 3141">
              <a:extLst>
                <a:ext uri="{FF2B5EF4-FFF2-40B4-BE49-F238E27FC236}">
                  <a16:creationId xmlns:a16="http://schemas.microsoft.com/office/drawing/2014/main" id="{658D5AA1-3387-D946-FE5B-159AA12423EE}"/>
                </a:ext>
              </a:extLst>
            </p:cNvPr>
            <p:cNvSpPr>
              <a:spLocks/>
            </p:cNvSpPr>
            <p:nvPr/>
          </p:nvSpPr>
          <p:spPr bwMode="auto">
            <a:xfrm>
              <a:off x="10330643" y="2370764"/>
              <a:ext cx="463034" cy="126174"/>
            </a:xfrm>
            <a:custGeom>
              <a:avLst/>
              <a:gdLst>
                <a:gd name="T0" fmla="*/ 2147483646 w 389"/>
                <a:gd name="T1" fmla="*/ 0 h 106"/>
                <a:gd name="T2" fmla="*/ 2147483646 w 389"/>
                <a:gd name="T3" fmla="*/ 2147483646 h 106"/>
                <a:gd name="T4" fmla="*/ 0 w 389"/>
                <a:gd name="T5" fmla="*/ 2147483646 h 106"/>
                <a:gd name="T6" fmla="*/ 2147483646 w 389"/>
                <a:gd name="T7" fmla="*/ 2147483646 h 106"/>
                <a:gd name="T8" fmla="*/ 2147483646 w 389"/>
                <a:gd name="T9" fmla="*/ 0 h 106"/>
                <a:gd name="T10" fmla="*/ 0 60000 65536"/>
                <a:gd name="T11" fmla="*/ 0 60000 65536"/>
                <a:gd name="T12" fmla="*/ 0 60000 65536"/>
                <a:gd name="T13" fmla="*/ 0 60000 65536"/>
                <a:gd name="T14" fmla="*/ 0 60000 65536"/>
                <a:gd name="T15" fmla="*/ 0 w 389"/>
                <a:gd name="T16" fmla="*/ 0 h 106"/>
                <a:gd name="T17" fmla="*/ 389 w 389"/>
                <a:gd name="T18" fmla="*/ 106 h 106"/>
              </a:gdLst>
              <a:ahLst/>
              <a:cxnLst>
                <a:cxn ang="T10">
                  <a:pos x="T0" y="T1"/>
                </a:cxn>
                <a:cxn ang="T11">
                  <a:pos x="T2" y="T3"/>
                </a:cxn>
                <a:cxn ang="T12">
                  <a:pos x="T4" y="T5"/>
                </a:cxn>
                <a:cxn ang="T13">
                  <a:pos x="T6" y="T7"/>
                </a:cxn>
                <a:cxn ang="T14">
                  <a:pos x="T8" y="T9"/>
                </a:cxn>
              </a:cxnLst>
              <a:rect l="T15" t="T16" r="T17" b="T18"/>
              <a:pathLst>
                <a:path w="389" h="106">
                  <a:moveTo>
                    <a:pt x="387" y="0"/>
                  </a:moveTo>
                  <a:lnTo>
                    <a:pt x="389" y="5"/>
                  </a:lnTo>
                  <a:lnTo>
                    <a:pt x="0" y="106"/>
                  </a:lnTo>
                  <a:lnTo>
                    <a:pt x="389" y="5"/>
                  </a:lnTo>
                  <a:lnTo>
                    <a:pt x="387" y="0"/>
                  </a:lnTo>
                  <a:close/>
                </a:path>
              </a:pathLst>
            </a:custGeom>
            <a:solidFill>
              <a:srgbClr val="DA994F"/>
            </a:solidFill>
            <a:ln w="0">
              <a:solidFill>
                <a:srgbClr val="DA994F"/>
              </a:solidFill>
              <a:round/>
              <a:headEnd/>
              <a:tailEnd/>
            </a:ln>
          </p:spPr>
          <p:txBody>
            <a:bodyPr/>
            <a:lstStyle/>
            <a:p>
              <a:endParaRPr lang="es-ES"/>
            </a:p>
          </p:txBody>
        </p:sp>
        <p:sp>
          <p:nvSpPr>
            <p:cNvPr id="59" name="Freeform 3142">
              <a:extLst>
                <a:ext uri="{FF2B5EF4-FFF2-40B4-BE49-F238E27FC236}">
                  <a16:creationId xmlns:a16="http://schemas.microsoft.com/office/drawing/2014/main" id="{907E69DE-5CBF-4995-6C3C-9C8FA87460AA}"/>
                </a:ext>
              </a:extLst>
            </p:cNvPr>
            <p:cNvSpPr>
              <a:spLocks/>
            </p:cNvSpPr>
            <p:nvPr/>
          </p:nvSpPr>
          <p:spPr bwMode="auto">
            <a:xfrm>
              <a:off x="11260281" y="2138652"/>
              <a:ext cx="322576" cy="254728"/>
            </a:xfrm>
            <a:custGeom>
              <a:avLst/>
              <a:gdLst>
                <a:gd name="T0" fmla="*/ 2147483646 w 271"/>
                <a:gd name="T1" fmla="*/ 0 h 214"/>
                <a:gd name="T2" fmla="*/ 2147483646 w 271"/>
                <a:gd name="T3" fmla="*/ 2147483646 h 214"/>
                <a:gd name="T4" fmla="*/ 2147483646 w 271"/>
                <a:gd name="T5" fmla="*/ 2147483646 h 214"/>
                <a:gd name="T6" fmla="*/ 2147483646 w 271"/>
                <a:gd name="T7" fmla="*/ 2147483646 h 214"/>
                <a:gd name="T8" fmla="*/ 2147483646 w 271"/>
                <a:gd name="T9" fmla="*/ 2147483646 h 214"/>
                <a:gd name="T10" fmla="*/ 2147483646 w 271"/>
                <a:gd name="T11" fmla="*/ 2147483646 h 214"/>
                <a:gd name="T12" fmla="*/ 2147483646 w 271"/>
                <a:gd name="T13" fmla="*/ 2147483646 h 214"/>
                <a:gd name="T14" fmla="*/ 2147483646 w 271"/>
                <a:gd name="T15" fmla="*/ 2147483646 h 214"/>
                <a:gd name="T16" fmla="*/ 2147483646 w 271"/>
                <a:gd name="T17" fmla="*/ 2147483646 h 214"/>
                <a:gd name="T18" fmla="*/ 2147483646 w 271"/>
                <a:gd name="T19" fmla="*/ 2147483646 h 214"/>
                <a:gd name="T20" fmla="*/ 2147483646 w 271"/>
                <a:gd name="T21" fmla="*/ 2147483646 h 214"/>
                <a:gd name="T22" fmla="*/ 0 w 271"/>
                <a:gd name="T23" fmla="*/ 2147483646 h 214"/>
                <a:gd name="T24" fmla="*/ 2147483646 w 271"/>
                <a:gd name="T25" fmla="*/ 0 h 2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1"/>
                <a:gd name="T40" fmla="*/ 0 h 214"/>
                <a:gd name="T41" fmla="*/ 271 w 271"/>
                <a:gd name="T42" fmla="*/ 214 h 2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1" h="214">
                  <a:moveTo>
                    <a:pt x="121" y="0"/>
                  </a:moveTo>
                  <a:lnTo>
                    <a:pt x="137" y="64"/>
                  </a:lnTo>
                  <a:lnTo>
                    <a:pt x="271" y="58"/>
                  </a:lnTo>
                  <a:lnTo>
                    <a:pt x="150" y="112"/>
                  </a:lnTo>
                  <a:lnTo>
                    <a:pt x="169" y="191"/>
                  </a:lnTo>
                  <a:lnTo>
                    <a:pt x="76" y="214"/>
                  </a:lnTo>
                  <a:lnTo>
                    <a:pt x="51" y="117"/>
                  </a:lnTo>
                  <a:lnTo>
                    <a:pt x="48" y="104"/>
                  </a:lnTo>
                  <a:lnTo>
                    <a:pt x="41" y="89"/>
                  </a:lnTo>
                  <a:lnTo>
                    <a:pt x="31" y="70"/>
                  </a:lnTo>
                  <a:lnTo>
                    <a:pt x="17" y="51"/>
                  </a:lnTo>
                  <a:lnTo>
                    <a:pt x="0" y="31"/>
                  </a:lnTo>
                  <a:lnTo>
                    <a:pt x="121" y="0"/>
                  </a:lnTo>
                  <a:close/>
                </a:path>
              </a:pathLst>
            </a:custGeom>
            <a:solidFill>
              <a:srgbClr val="E2B999"/>
            </a:solidFill>
            <a:ln w="0">
              <a:solidFill>
                <a:srgbClr val="E2B999"/>
              </a:solidFill>
              <a:round/>
              <a:headEnd/>
              <a:tailEnd/>
            </a:ln>
          </p:spPr>
          <p:txBody>
            <a:bodyPr/>
            <a:lstStyle/>
            <a:p>
              <a:endParaRPr lang="es-ES"/>
            </a:p>
          </p:txBody>
        </p:sp>
        <p:sp>
          <p:nvSpPr>
            <p:cNvPr id="60" name="Freeform 3143">
              <a:extLst>
                <a:ext uri="{FF2B5EF4-FFF2-40B4-BE49-F238E27FC236}">
                  <a16:creationId xmlns:a16="http://schemas.microsoft.com/office/drawing/2014/main" id="{62C3CE56-99BD-6BED-F147-C3CD09D39FA7}"/>
                </a:ext>
              </a:extLst>
            </p:cNvPr>
            <p:cNvSpPr>
              <a:spLocks/>
            </p:cNvSpPr>
            <p:nvPr/>
          </p:nvSpPr>
          <p:spPr bwMode="auto">
            <a:xfrm>
              <a:off x="10790106" y="2118417"/>
              <a:ext cx="560640" cy="365428"/>
            </a:xfrm>
            <a:custGeom>
              <a:avLst/>
              <a:gdLst>
                <a:gd name="T0" fmla="*/ 2147483646 w 471"/>
                <a:gd name="T1" fmla="*/ 0 h 307"/>
                <a:gd name="T2" fmla="*/ 2147483646 w 471"/>
                <a:gd name="T3" fmla="*/ 2147483646 h 307"/>
                <a:gd name="T4" fmla="*/ 2147483646 w 471"/>
                <a:gd name="T5" fmla="*/ 2147483646 h 307"/>
                <a:gd name="T6" fmla="*/ 2147483646 w 471"/>
                <a:gd name="T7" fmla="*/ 2147483646 h 307"/>
                <a:gd name="T8" fmla="*/ 2147483646 w 471"/>
                <a:gd name="T9" fmla="*/ 2147483646 h 307"/>
                <a:gd name="T10" fmla="*/ 2147483646 w 471"/>
                <a:gd name="T11" fmla="*/ 2147483646 h 307"/>
                <a:gd name="T12" fmla="*/ 2147483646 w 471"/>
                <a:gd name="T13" fmla="*/ 2147483646 h 307"/>
                <a:gd name="T14" fmla="*/ 2147483646 w 471"/>
                <a:gd name="T15" fmla="*/ 2147483646 h 307"/>
                <a:gd name="T16" fmla="*/ 2147483646 w 471"/>
                <a:gd name="T17" fmla="*/ 2147483646 h 307"/>
                <a:gd name="T18" fmla="*/ 2147483646 w 471"/>
                <a:gd name="T19" fmla="*/ 2147483646 h 307"/>
                <a:gd name="T20" fmla="*/ 2147483646 w 471"/>
                <a:gd name="T21" fmla="*/ 2147483646 h 307"/>
                <a:gd name="T22" fmla="*/ 2147483646 w 471"/>
                <a:gd name="T23" fmla="*/ 2147483646 h 307"/>
                <a:gd name="T24" fmla="*/ 2147483646 w 471"/>
                <a:gd name="T25" fmla="*/ 2147483646 h 307"/>
                <a:gd name="T26" fmla="*/ 2147483646 w 471"/>
                <a:gd name="T27" fmla="*/ 2147483646 h 307"/>
                <a:gd name="T28" fmla="*/ 2147483646 w 471"/>
                <a:gd name="T29" fmla="*/ 2147483646 h 307"/>
                <a:gd name="T30" fmla="*/ 2147483646 w 471"/>
                <a:gd name="T31" fmla="*/ 2147483646 h 307"/>
                <a:gd name="T32" fmla="*/ 2147483646 w 471"/>
                <a:gd name="T33" fmla="*/ 2147483646 h 307"/>
                <a:gd name="T34" fmla="*/ 2147483646 w 471"/>
                <a:gd name="T35" fmla="*/ 2147483646 h 307"/>
                <a:gd name="T36" fmla="*/ 2147483646 w 471"/>
                <a:gd name="T37" fmla="*/ 2147483646 h 307"/>
                <a:gd name="T38" fmla="*/ 2147483646 w 471"/>
                <a:gd name="T39" fmla="*/ 2147483646 h 307"/>
                <a:gd name="T40" fmla="*/ 2147483646 w 471"/>
                <a:gd name="T41" fmla="*/ 2147483646 h 307"/>
                <a:gd name="T42" fmla="*/ 2147483646 w 471"/>
                <a:gd name="T43" fmla="*/ 2147483646 h 307"/>
                <a:gd name="T44" fmla="*/ 2147483646 w 471"/>
                <a:gd name="T45" fmla="*/ 2147483646 h 307"/>
                <a:gd name="T46" fmla="*/ 2147483646 w 471"/>
                <a:gd name="T47" fmla="*/ 2147483646 h 307"/>
                <a:gd name="T48" fmla="*/ 2147483646 w 471"/>
                <a:gd name="T49" fmla="*/ 2147483646 h 307"/>
                <a:gd name="T50" fmla="*/ 2147483646 w 471"/>
                <a:gd name="T51" fmla="*/ 2147483646 h 307"/>
                <a:gd name="T52" fmla="*/ 2147483646 w 471"/>
                <a:gd name="T53" fmla="*/ 2147483646 h 307"/>
                <a:gd name="T54" fmla="*/ 0 w 471"/>
                <a:gd name="T55" fmla="*/ 2147483646 h 307"/>
                <a:gd name="T56" fmla="*/ 2147483646 w 471"/>
                <a:gd name="T57" fmla="*/ 2147483646 h 307"/>
                <a:gd name="T58" fmla="*/ 2147483646 w 471"/>
                <a:gd name="T59" fmla="*/ 2147483646 h 307"/>
                <a:gd name="T60" fmla="*/ 2147483646 w 471"/>
                <a:gd name="T61" fmla="*/ 2147483646 h 307"/>
                <a:gd name="T62" fmla="*/ 2147483646 w 471"/>
                <a:gd name="T63" fmla="*/ 2147483646 h 307"/>
                <a:gd name="T64" fmla="*/ 2147483646 w 471"/>
                <a:gd name="T65" fmla="*/ 2147483646 h 307"/>
                <a:gd name="T66" fmla="*/ 2147483646 w 471"/>
                <a:gd name="T67" fmla="*/ 2147483646 h 307"/>
                <a:gd name="T68" fmla="*/ 2147483646 w 471"/>
                <a:gd name="T69" fmla="*/ 2147483646 h 307"/>
                <a:gd name="T70" fmla="*/ 2147483646 w 471"/>
                <a:gd name="T71" fmla="*/ 2147483646 h 307"/>
                <a:gd name="T72" fmla="*/ 2147483646 w 471"/>
                <a:gd name="T73" fmla="*/ 2147483646 h 307"/>
                <a:gd name="T74" fmla="*/ 2147483646 w 471"/>
                <a:gd name="T75" fmla="*/ 2147483646 h 307"/>
                <a:gd name="T76" fmla="*/ 2147483646 w 471"/>
                <a:gd name="T77" fmla="*/ 2147483646 h 307"/>
                <a:gd name="T78" fmla="*/ 2147483646 w 471"/>
                <a:gd name="T79" fmla="*/ 2147483646 h 307"/>
                <a:gd name="T80" fmla="*/ 2147483646 w 471"/>
                <a:gd name="T81" fmla="*/ 2147483646 h 307"/>
                <a:gd name="T82" fmla="*/ 2147483646 w 471"/>
                <a:gd name="T83" fmla="*/ 2147483646 h 307"/>
                <a:gd name="T84" fmla="*/ 2147483646 w 471"/>
                <a:gd name="T85" fmla="*/ 0 h 30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1"/>
                <a:gd name="T130" fmla="*/ 0 h 307"/>
                <a:gd name="T131" fmla="*/ 471 w 471"/>
                <a:gd name="T132" fmla="*/ 307 h 30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1" h="307">
                  <a:moveTo>
                    <a:pt x="279" y="0"/>
                  </a:moveTo>
                  <a:lnTo>
                    <a:pt x="309" y="2"/>
                  </a:lnTo>
                  <a:lnTo>
                    <a:pt x="335" y="10"/>
                  </a:lnTo>
                  <a:lnTo>
                    <a:pt x="357" y="19"/>
                  </a:lnTo>
                  <a:lnTo>
                    <a:pt x="378" y="32"/>
                  </a:lnTo>
                  <a:lnTo>
                    <a:pt x="395" y="48"/>
                  </a:lnTo>
                  <a:lnTo>
                    <a:pt x="412" y="68"/>
                  </a:lnTo>
                  <a:lnTo>
                    <a:pt x="426" y="87"/>
                  </a:lnTo>
                  <a:lnTo>
                    <a:pt x="436" y="106"/>
                  </a:lnTo>
                  <a:lnTo>
                    <a:pt x="443" y="121"/>
                  </a:lnTo>
                  <a:lnTo>
                    <a:pt x="446" y="134"/>
                  </a:lnTo>
                  <a:lnTo>
                    <a:pt x="471" y="231"/>
                  </a:lnTo>
                  <a:lnTo>
                    <a:pt x="179" y="307"/>
                  </a:lnTo>
                  <a:lnTo>
                    <a:pt x="191" y="294"/>
                  </a:lnTo>
                  <a:lnTo>
                    <a:pt x="198" y="280"/>
                  </a:lnTo>
                  <a:lnTo>
                    <a:pt x="202" y="263"/>
                  </a:lnTo>
                  <a:lnTo>
                    <a:pt x="199" y="246"/>
                  </a:lnTo>
                  <a:lnTo>
                    <a:pt x="195" y="229"/>
                  </a:lnTo>
                  <a:lnTo>
                    <a:pt x="187" y="210"/>
                  </a:lnTo>
                  <a:lnTo>
                    <a:pt x="174" y="196"/>
                  </a:lnTo>
                  <a:lnTo>
                    <a:pt x="157" y="187"/>
                  </a:lnTo>
                  <a:lnTo>
                    <a:pt x="138" y="184"/>
                  </a:lnTo>
                  <a:lnTo>
                    <a:pt x="131" y="184"/>
                  </a:lnTo>
                  <a:lnTo>
                    <a:pt x="123" y="185"/>
                  </a:lnTo>
                  <a:lnTo>
                    <a:pt x="3" y="217"/>
                  </a:lnTo>
                  <a:lnTo>
                    <a:pt x="1" y="212"/>
                  </a:lnTo>
                  <a:lnTo>
                    <a:pt x="0" y="205"/>
                  </a:lnTo>
                  <a:lnTo>
                    <a:pt x="208" y="151"/>
                  </a:lnTo>
                  <a:lnTo>
                    <a:pt x="225" y="144"/>
                  </a:lnTo>
                  <a:lnTo>
                    <a:pt x="240" y="132"/>
                  </a:lnTo>
                  <a:lnTo>
                    <a:pt x="249" y="116"/>
                  </a:lnTo>
                  <a:lnTo>
                    <a:pt x="253" y="98"/>
                  </a:lnTo>
                  <a:lnTo>
                    <a:pt x="250" y="79"/>
                  </a:lnTo>
                  <a:lnTo>
                    <a:pt x="246" y="62"/>
                  </a:lnTo>
                  <a:lnTo>
                    <a:pt x="238" y="44"/>
                  </a:lnTo>
                  <a:lnTo>
                    <a:pt x="225" y="30"/>
                  </a:lnTo>
                  <a:lnTo>
                    <a:pt x="208" y="20"/>
                  </a:lnTo>
                  <a:lnTo>
                    <a:pt x="189" y="18"/>
                  </a:lnTo>
                  <a:lnTo>
                    <a:pt x="183" y="18"/>
                  </a:lnTo>
                  <a:lnTo>
                    <a:pt x="223" y="7"/>
                  </a:lnTo>
                  <a:lnTo>
                    <a:pt x="251" y="2"/>
                  </a:lnTo>
                  <a:lnTo>
                    <a:pt x="279" y="0"/>
                  </a:lnTo>
                  <a:close/>
                </a:path>
              </a:pathLst>
            </a:custGeom>
            <a:solidFill>
              <a:srgbClr val="EDC9AD"/>
            </a:solidFill>
            <a:ln w="0">
              <a:solidFill>
                <a:srgbClr val="EDC9AD"/>
              </a:solidFill>
              <a:round/>
              <a:headEnd/>
              <a:tailEnd/>
            </a:ln>
          </p:spPr>
          <p:txBody>
            <a:bodyPr/>
            <a:lstStyle/>
            <a:p>
              <a:endParaRPr lang="es-ES"/>
            </a:p>
          </p:txBody>
        </p:sp>
        <p:sp>
          <p:nvSpPr>
            <p:cNvPr id="61" name="Freeform 3144">
              <a:extLst>
                <a:ext uri="{FF2B5EF4-FFF2-40B4-BE49-F238E27FC236}">
                  <a16:creationId xmlns:a16="http://schemas.microsoft.com/office/drawing/2014/main" id="{B3CDE496-6497-D51C-1137-EEB5013C78B3}"/>
                </a:ext>
              </a:extLst>
            </p:cNvPr>
            <p:cNvSpPr>
              <a:spLocks noEditPoints="1"/>
            </p:cNvSpPr>
            <p:nvPr/>
          </p:nvSpPr>
          <p:spPr bwMode="auto">
            <a:xfrm>
              <a:off x="10277079" y="2337435"/>
              <a:ext cx="753471" cy="316624"/>
            </a:xfrm>
            <a:custGeom>
              <a:avLst/>
              <a:gdLst>
                <a:gd name="T0" fmla="*/ 2147483646 w 633"/>
                <a:gd name="T1" fmla="*/ 2147483646 h 266"/>
                <a:gd name="T2" fmla="*/ 2147483646 w 633"/>
                <a:gd name="T3" fmla="*/ 2147483646 h 266"/>
                <a:gd name="T4" fmla="*/ 2147483646 w 633"/>
                <a:gd name="T5" fmla="*/ 2147483646 h 266"/>
                <a:gd name="T6" fmla="*/ 2147483646 w 633"/>
                <a:gd name="T7" fmla="*/ 2147483646 h 266"/>
                <a:gd name="T8" fmla="*/ 2147483646 w 633"/>
                <a:gd name="T9" fmla="*/ 2147483646 h 266"/>
                <a:gd name="T10" fmla="*/ 2147483646 w 633"/>
                <a:gd name="T11" fmla="*/ 2147483646 h 266"/>
                <a:gd name="T12" fmla="*/ 2147483646 w 633"/>
                <a:gd name="T13" fmla="*/ 2147483646 h 266"/>
                <a:gd name="T14" fmla="*/ 2147483646 w 633"/>
                <a:gd name="T15" fmla="*/ 2147483646 h 266"/>
                <a:gd name="T16" fmla="*/ 2147483646 w 633"/>
                <a:gd name="T17" fmla="*/ 2147483646 h 266"/>
                <a:gd name="T18" fmla="*/ 2147483646 w 633"/>
                <a:gd name="T19" fmla="*/ 2147483646 h 266"/>
                <a:gd name="T20" fmla="*/ 2147483646 w 633"/>
                <a:gd name="T21" fmla="*/ 2147483646 h 266"/>
                <a:gd name="T22" fmla="*/ 2147483646 w 633"/>
                <a:gd name="T23" fmla="*/ 2147483646 h 266"/>
                <a:gd name="T24" fmla="*/ 2147483646 w 633"/>
                <a:gd name="T25" fmla="*/ 2147483646 h 266"/>
                <a:gd name="T26" fmla="*/ 2147483646 w 633"/>
                <a:gd name="T27" fmla="*/ 2147483646 h 266"/>
                <a:gd name="T28" fmla="*/ 2147483646 w 633"/>
                <a:gd name="T29" fmla="*/ 2147483646 h 266"/>
                <a:gd name="T30" fmla="*/ 2147483646 w 633"/>
                <a:gd name="T31" fmla="*/ 2147483646 h 266"/>
                <a:gd name="T32" fmla="*/ 2147483646 w 633"/>
                <a:gd name="T33" fmla="*/ 2147483646 h 266"/>
                <a:gd name="T34" fmla="*/ 2147483646 w 633"/>
                <a:gd name="T35" fmla="*/ 2147483646 h 266"/>
                <a:gd name="T36" fmla="*/ 2147483646 w 633"/>
                <a:gd name="T37" fmla="*/ 2147483646 h 266"/>
                <a:gd name="T38" fmla="*/ 2147483646 w 633"/>
                <a:gd name="T39" fmla="*/ 2147483646 h 266"/>
                <a:gd name="T40" fmla="*/ 2147483646 w 633"/>
                <a:gd name="T41" fmla="*/ 2147483646 h 266"/>
                <a:gd name="T42" fmla="*/ 2147483646 w 633"/>
                <a:gd name="T43" fmla="*/ 2147483646 h 266"/>
                <a:gd name="T44" fmla="*/ 2147483646 w 633"/>
                <a:gd name="T45" fmla="*/ 2147483646 h 266"/>
                <a:gd name="T46" fmla="*/ 2147483646 w 633"/>
                <a:gd name="T47" fmla="*/ 2147483646 h 266"/>
                <a:gd name="T48" fmla="*/ 2147483646 w 633"/>
                <a:gd name="T49" fmla="*/ 2147483646 h 266"/>
                <a:gd name="T50" fmla="*/ 2147483646 w 633"/>
                <a:gd name="T51" fmla="*/ 0 h 266"/>
                <a:gd name="T52" fmla="*/ 2147483646 w 633"/>
                <a:gd name="T53" fmla="*/ 2147483646 h 266"/>
                <a:gd name="T54" fmla="*/ 2147483646 w 633"/>
                <a:gd name="T55" fmla="*/ 2147483646 h 266"/>
                <a:gd name="T56" fmla="*/ 2147483646 w 633"/>
                <a:gd name="T57" fmla="*/ 2147483646 h 266"/>
                <a:gd name="T58" fmla="*/ 2147483646 w 633"/>
                <a:gd name="T59" fmla="*/ 2147483646 h 266"/>
                <a:gd name="T60" fmla="*/ 2147483646 w 633"/>
                <a:gd name="T61" fmla="*/ 2147483646 h 266"/>
                <a:gd name="T62" fmla="*/ 2147483646 w 633"/>
                <a:gd name="T63" fmla="*/ 2147483646 h 266"/>
                <a:gd name="T64" fmla="*/ 2147483646 w 633"/>
                <a:gd name="T65" fmla="*/ 2147483646 h 266"/>
                <a:gd name="T66" fmla="*/ 2147483646 w 633"/>
                <a:gd name="T67" fmla="*/ 2147483646 h 266"/>
                <a:gd name="T68" fmla="*/ 2147483646 w 633"/>
                <a:gd name="T69" fmla="*/ 2147483646 h 266"/>
                <a:gd name="T70" fmla="*/ 2147483646 w 633"/>
                <a:gd name="T71" fmla="*/ 2147483646 h 266"/>
                <a:gd name="T72" fmla="*/ 2147483646 w 633"/>
                <a:gd name="T73" fmla="*/ 2147483646 h 266"/>
                <a:gd name="T74" fmla="*/ 2147483646 w 633"/>
                <a:gd name="T75" fmla="*/ 2147483646 h 266"/>
                <a:gd name="T76" fmla="*/ 2147483646 w 633"/>
                <a:gd name="T77" fmla="*/ 2147483646 h 266"/>
                <a:gd name="T78" fmla="*/ 2147483646 w 633"/>
                <a:gd name="T79" fmla="*/ 2147483646 h 266"/>
                <a:gd name="T80" fmla="*/ 2147483646 w 633"/>
                <a:gd name="T81" fmla="*/ 2147483646 h 266"/>
                <a:gd name="T82" fmla="*/ 2147483646 w 633"/>
                <a:gd name="T83" fmla="*/ 2147483646 h 266"/>
                <a:gd name="T84" fmla="*/ 2147483646 w 633"/>
                <a:gd name="T85" fmla="*/ 2147483646 h 266"/>
                <a:gd name="T86" fmla="*/ 0 w 633"/>
                <a:gd name="T87" fmla="*/ 2147483646 h 266"/>
                <a:gd name="T88" fmla="*/ 0 w 633"/>
                <a:gd name="T89" fmla="*/ 2147483646 h 266"/>
                <a:gd name="T90" fmla="*/ 2147483646 w 633"/>
                <a:gd name="T91" fmla="*/ 2147483646 h 266"/>
                <a:gd name="T92" fmla="*/ 2147483646 w 633"/>
                <a:gd name="T93" fmla="*/ 2147483646 h 266"/>
                <a:gd name="T94" fmla="*/ 2147483646 w 633"/>
                <a:gd name="T95" fmla="*/ 2147483646 h 266"/>
                <a:gd name="T96" fmla="*/ 2147483646 w 633"/>
                <a:gd name="T97" fmla="*/ 2147483646 h 266"/>
                <a:gd name="T98" fmla="*/ 2147483646 w 633"/>
                <a:gd name="T99" fmla="*/ 2147483646 h 266"/>
                <a:gd name="T100" fmla="*/ 2147483646 w 633"/>
                <a:gd name="T101" fmla="*/ 2147483646 h 266"/>
                <a:gd name="T102" fmla="*/ 2147483646 w 633"/>
                <a:gd name="T103" fmla="*/ 0 h 266"/>
                <a:gd name="T104" fmla="*/ 2147483646 w 633"/>
                <a:gd name="T105" fmla="*/ 0 h 2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33"/>
                <a:gd name="T160" fmla="*/ 0 h 266"/>
                <a:gd name="T161" fmla="*/ 633 w 633"/>
                <a:gd name="T162" fmla="*/ 266 h 2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33" h="266">
                  <a:moveTo>
                    <a:pt x="70" y="145"/>
                  </a:moveTo>
                  <a:lnTo>
                    <a:pt x="66" y="147"/>
                  </a:lnTo>
                  <a:lnTo>
                    <a:pt x="61" y="147"/>
                  </a:lnTo>
                  <a:lnTo>
                    <a:pt x="46" y="153"/>
                  </a:lnTo>
                  <a:lnTo>
                    <a:pt x="34" y="164"/>
                  </a:lnTo>
                  <a:lnTo>
                    <a:pt x="27" y="178"/>
                  </a:lnTo>
                  <a:lnTo>
                    <a:pt x="23" y="193"/>
                  </a:lnTo>
                  <a:lnTo>
                    <a:pt x="24" y="210"/>
                  </a:lnTo>
                  <a:lnTo>
                    <a:pt x="32" y="225"/>
                  </a:lnTo>
                  <a:lnTo>
                    <a:pt x="42" y="237"/>
                  </a:lnTo>
                  <a:lnTo>
                    <a:pt x="57" y="245"/>
                  </a:lnTo>
                  <a:lnTo>
                    <a:pt x="74" y="248"/>
                  </a:lnTo>
                  <a:lnTo>
                    <a:pt x="80" y="246"/>
                  </a:lnTo>
                  <a:lnTo>
                    <a:pt x="87" y="245"/>
                  </a:lnTo>
                  <a:lnTo>
                    <a:pt x="97" y="241"/>
                  </a:lnTo>
                  <a:lnTo>
                    <a:pt x="104" y="233"/>
                  </a:lnTo>
                  <a:lnTo>
                    <a:pt x="106" y="225"/>
                  </a:lnTo>
                  <a:lnTo>
                    <a:pt x="106" y="215"/>
                  </a:lnTo>
                  <a:lnTo>
                    <a:pt x="105" y="202"/>
                  </a:lnTo>
                  <a:lnTo>
                    <a:pt x="101" y="189"/>
                  </a:lnTo>
                  <a:lnTo>
                    <a:pt x="99" y="176"/>
                  </a:lnTo>
                  <a:lnTo>
                    <a:pt x="93" y="164"/>
                  </a:lnTo>
                  <a:lnTo>
                    <a:pt x="88" y="155"/>
                  </a:lnTo>
                  <a:lnTo>
                    <a:pt x="80" y="148"/>
                  </a:lnTo>
                  <a:lnTo>
                    <a:pt x="70" y="145"/>
                  </a:lnTo>
                  <a:close/>
                  <a:moveTo>
                    <a:pt x="569" y="0"/>
                  </a:moveTo>
                  <a:lnTo>
                    <a:pt x="588" y="3"/>
                  </a:lnTo>
                  <a:lnTo>
                    <a:pt x="605" y="12"/>
                  </a:lnTo>
                  <a:lnTo>
                    <a:pt x="618" y="26"/>
                  </a:lnTo>
                  <a:lnTo>
                    <a:pt x="626" y="45"/>
                  </a:lnTo>
                  <a:lnTo>
                    <a:pt x="630" y="62"/>
                  </a:lnTo>
                  <a:lnTo>
                    <a:pt x="633" y="79"/>
                  </a:lnTo>
                  <a:lnTo>
                    <a:pt x="629" y="96"/>
                  </a:lnTo>
                  <a:lnTo>
                    <a:pt x="622" y="110"/>
                  </a:lnTo>
                  <a:lnTo>
                    <a:pt x="610" y="123"/>
                  </a:lnTo>
                  <a:lnTo>
                    <a:pt x="54" y="266"/>
                  </a:lnTo>
                  <a:lnTo>
                    <a:pt x="38" y="262"/>
                  </a:lnTo>
                  <a:lnTo>
                    <a:pt x="24" y="251"/>
                  </a:lnTo>
                  <a:lnTo>
                    <a:pt x="13" y="240"/>
                  </a:lnTo>
                  <a:lnTo>
                    <a:pt x="7" y="223"/>
                  </a:lnTo>
                  <a:lnTo>
                    <a:pt x="2" y="206"/>
                  </a:lnTo>
                  <a:lnTo>
                    <a:pt x="0" y="198"/>
                  </a:lnTo>
                  <a:lnTo>
                    <a:pt x="0" y="191"/>
                  </a:lnTo>
                  <a:lnTo>
                    <a:pt x="3" y="172"/>
                  </a:lnTo>
                  <a:lnTo>
                    <a:pt x="12" y="155"/>
                  </a:lnTo>
                  <a:lnTo>
                    <a:pt x="27" y="142"/>
                  </a:lnTo>
                  <a:lnTo>
                    <a:pt x="45" y="134"/>
                  </a:lnTo>
                  <a:lnTo>
                    <a:pt x="434" y="33"/>
                  </a:lnTo>
                  <a:lnTo>
                    <a:pt x="554" y="1"/>
                  </a:lnTo>
                  <a:lnTo>
                    <a:pt x="562" y="0"/>
                  </a:lnTo>
                  <a:lnTo>
                    <a:pt x="569" y="0"/>
                  </a:lnTo>
                  <a:close/>
                </a:path>
              </a:pathLst>
            </a:custGeom>
            <a:solidFill>
              <a:srgbClr val="EDC9AD"/>
            </a:solidFill>
            <a:ln w="0">
              <a:solidFill>
                <a:srgbClr val="EDC9AD"/>
              </a:solidFill>
              <a:round/>
              <a:headEnd/>
              <a:tailEnd/>
            </a:ln>
          </p:spPr>
          <p:txBody>
            <a:bodyPr/>
            <a:lstStyle/>
            <a:p>
              <a:endParaRPr lang="es-ES"/>
            </a:p>
          </p:txBody>
        </p:sp>
        <p:sp>
          <p:nvSpPr>
            <p:cNvPr id="62" name="Freeform 3145">
              <a:extLst>
                <a:ext uri="{FF2B5EF4-FFF2-40B4-BE49-F238E27FC236}">
                  <a16:creationId xmlns:a16="http://schemas.microsoft.com/office/drawing/2014/main" id="{78238A61-B33A-F005-F5FB-E13EFC0C11BF}"/>
                </a:ext>
              </a:extLst>
            </p:cNvPr>
            <p:cNvSpPr>
              <a:spLocks/>
            </p:cNvSpPr>
            <p:nvPr/>
          </p:nvSpPr>
          <p:spPr bwMode="auto">
            <a:xfrm>
              <a:off x="10304456" y="2510031"/>
              <a:ext cx="98797" cy="122603"/>
            </a:xfrm>
            <a:custGeom>
              <a:avLst/>
              <a:gdLst>
                <a:gd name="T0" fmla="*/ 2147483646 w 83"/>
                <a:gd name="T1" fmla="*/ 0 h 103"/>
                <a:gd name="T2" fmla="*/ 2147483646 w 83"/>
                <a:gd name="T3" fmla="*/ 2147483646 h 103"/>
                <a:gd name="T4" fmla="*/ 2147483646 w 83"/>
                <a:gd name="T5" fmla="*/ 2147483646 h 103"/>
                <a:gd name="T6" fmla="*/ 2147483646 w 83"/>
                <a:gd name="T7" fmla="*/ 2147483646 h 103"/>
                <a:gd name="T8" fmla="*/ 2147483646 w 83"/>
                <a:gd name="T9" fmla="*/ 2147483646 h 103"/>
                <a:gd name="T10" fmla="*/ 2147483646 w 83"/>
                <a:gd name="T11" fmla="*/ 2147483646 h 103"/>
                <a:gd name="T12" fmla="*/ 2147483646 w 83"/>
                <a:gd name="T13" fmla="*/ 2147483646 h 103"/>
                <a:gd name="T14" fmla="*/ 2147483646 w 83"/>
                <a:gd name="T15" fmla="*/ 2147483646 h 103"/>
                <a:gd name="T16" fmla="*/ 2147483646 w 83"/>
                <a:gd name="T17" fmla="*/ 2147483646 h 103"/>
                <a:gd name="T18" fmla="*/ 2147483646 w 83"/>
                <a:gd name="T19" fmla="*/ 2147483646 h 103"/>
                <a:gd name="T20" fmla="*/ 2147483646 w 83"/>
                <a:gd name="T21" fmla="*/ 2147483646 h 103"/>
                <a:gd name="T22" fmla="*/ 2147483646 w 83"/>
                <a:gd name="T23" fmla="*/ 2147483646 h 103"/>
                <a:gd name="T24" fmla="*/ 2147483646 w 83"/>
                <a:gd name="T25" fmla="*/ 2147483646 h 103"/>
                <a:gd name="T26" fmla="*/ 2147483646 w 83"/>
                <a:gd name="T27" fmla="*/ 2147483646 h 103"/>
                <a:gd name="T28" fmla="*/ 2147483646 w 83"/>
                <a:gd name="T29" fmla="*/ 2147483646 h 103"/>
                <a:gd name="T30" fmla="*/ 2147483646 w 83"/>
                <a:gd name="T31" fmla="*/ 2147483646 h 103"/>
                <a:gd name="T32" fmla="*/ 2147483646 w 83"/>
                <a:gd name="T33" fmla="*/ 2147483646 h 103"/>
                <a:gd name="T34" fmla="*/ 2147483646 w 83"/>
                <a:gd name="T35" fmla="*/ 2147483646 h 103"/>
                <a:gd name="T36" fmla="*/ 0 w 83"/>
                <a:gd name="T37" fmla="*/ 2147483646 h 103"/>
                <a:gd name="T38" fmla="*/ 2147483646 w 83"/>
                <a:gd name="T39" fmla="*/ 2147483646 h 103"/>
                <a:gd name="T40" fmla="*/ 2147483646 w 83"/>
                <a:gd name="T41" fmla="*/ 2147483646 h 103"/>
                <a:gd name="T42" fmla="*/ 2147483646 w 83"/>
                <a:gd name="T43" fmla="*/ 2147483646 h 103"/>
                <a:gd name="T44" fmla="*/ 2147483646 w 83"/>
                <a:gd name="T45" fmla="*/ 2147483646 h 103"/>
                <a:gd name="T46" fmla="*/ 2147483646 w 83"/>
                <a:gd name="T47" fmla="*/ 2147483646 h 103"/>
                <a:gd name="T48" fmla="*/ 2147483646 w 83"/>
                <a:gd name="T49" fmla="*/ 0 h 10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3"/>
                <a:gd name="T76" fmla="*/ 0 h 103"/>
                <a:gd name="T77" fmla="*/ 83 w 83"/>
                <a:gd name="T78" fmla="*/ 103 h 10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3" h="103">
                  <a:moveTo>
                    <a:pt x="47" y="0"/>
                  </a:moveTo>
                  <a:lnTo>
                    <a:pt x="57" y="3"/>
                  </a:lnTo>
                  <a:lnTo>
                    <a:pt x="65" y="10"/>
                  </a:lnTo>
                  <a:lnTo>
                    <a:pt x="70" y="19"/>
                  </a:lnTo>
                  <a:lnTo>
                    <a:pt x="76" y="31"/>
                  </a:lnTo>
                  <a:lnTo>
                    <a:pt x="78" y="44"/>
                  </a:lnTo>
                  <a:lnTo>
                    <a:pt x="82" y="57"/>
                  </a:lnTo>
                  <a:lnTo>
                    <a:pt x="83" y="70"/>
                  </a:lnTo>
                  <a:lnTo>
                    <a:pt x="83" y="80"/>
                  </a:lnTo>
                  <a:lnTo>
                    <a:pt x="81" y="88"/>
                  </a:lnTo>
                  <a:lnTo>
                    <a:pt x="74" y="96"/>
                  </a:lnTo>
                  <a:lnTo>
                    <a:pt x="64" y="100"/>
                  </a:lnTo>
                  <a:lnTo>
                    <a:pt x="57" y="101"/>
                  </a:lnTo>
                  <a:lnTo>
                    <a:pt x="51" y="103"/>
                  </a:lnTo>
                  <a:lnTo>
                    <a:pt x="34" y="100"/>
                  </a:lnTo>
                  <a:lnTo>
                    <a:pt x="19" y="92"/>
                  </a:lnTo>
                  <a:lnTo>
                    <a:pt x="9" y="80"/>
                  </a:lnTo>
                  <a:lnTo>
                    <a:pt x="1" y="65"/>
                  </a:lnTo>
                  <a:lnTo>
                    <a:pt x="0" y="48"/>
                  </a:lnTo>
                  <a:lnTo>
                    <a:pt x="4" y="33"/>
                  </a:lnTo>
                  <a:lnTo>
                    <a:pt x="11" y="19"/>
                  </a:lnTo>
                  <a:lnTo>
                    <a:pt x="23" y="8"/>
                  </a:lnTo>
                  <a:lnTo>
                    <a:pt x="38" y="2"/>
                  </a:lnTo>
                  <a:lnTo>
                    <a:pt x="43" y="2"/>
                  </a:lnTo>
                  <a:lnTo>
                    <a:pt x="47" y="0"/>
                  </a:lnTo>
                  <a:close/>
                </a:path>
              </a:pathLst>
            </a:custGeom>
            <a:solidFill>
              <a:srgbClr val="F5E3D5"/>
            </a:solidFill>
            <a:ln w="0">
              <a:solidFill>
                <a:srgbClr val="F5E3D5"/>
              </a:solidFill>
              <a:round/>
              <a:headEnd/>
              <a:tailEnd/>
            </a:ln>
          </p:spPr>
          <p:txBody>
            <a:bodyPr/>
            <a:lstStyle/>
            <a:p>
              <a:endParaRPr lang="es-ES"/>
            </a:p>
          </p:txBody>
        </p:sp>
        <p:sp>
          <p:nvSpPr>
            <p:cNvPr id="63" name="Freeform 3146">
              <a:extLst>
                <a:ext uri="{FF2B5EF4-FFF2-40B4-BE49-F238E27FC236}">
                  <a16:creationId xmlns:a16="http://schemas.microsoft.com/office/drawing/2014/main" id="{DAF6313C-3F5B-9D79-9D2C-B5C8AB266D59}"/>
                </a:ext>
              </a:extLst>
            </p:cNvPr>
            <p:cNvSpPr>
              <a:spLocks noEditPoints="1"/>
            </p:cNvSpPr>
            <p:nvPr/>
          </p:nvSpPr>
          <p:spPr bwMode="auto">
            <a:xfrm>
              <a:off x="10337785" y="2139842"/>
              <a:ext cx="753471" cy="317815"/>
            </a:xfrm>
            <a:custGeom>
              <a:avLst/>
              <a:gdLst>
                <a:gd name="T0" fmla="*/ 2147483646 w 633"/>
                <a:gd name="T1" fmla="*/ 2147483646 h 267"/>
                <a:gd name="T2" fmla="*/ 2147483646 w 633"/>
                <a:gd name="T3" fmla="*/ 2147483646 h 267"/>
                <a:gd name="T4" fmla="*/ 2147483646 w 633"/>
                <a:gd name="T5" fmla="*/ 2147483646 h 267"/>
                <a:gd name="T6" fmla="*/ 2147483646 w 633"/>
                <a:gd name="T7" fmla="*/ 2147483646 h 267"/>
                <a:gd name="T8" fmla="*/ 2147483646 w 633"/>
                <a:gd name="T9" fmla="*/ 2147483646 h 267"/>
                <a:gd name="T10" fmla="*/ 2147483646 w 633"/>
                <a:gd name="T11" fmla="*/ 2147483646 h 267"/>
                <a:gd name="T12" fmla="*/ 2147483646 w 633"/>
                <a:gd name="T13" fmla="*/ 2147483646 h 267"/>
                <a:gd name="T14" fmla="*/ 2147483646 w 633"/>
                <a:gd name="T15" fmla="*/ 2147483646 h 267"/>
                <a:gd name="T16" fmla="*/ 2147483646 w 633"/>
                <a:gd name="T17" fmla="*/ 2147483646 h 267"/>
                <a:gd name="T18" fmla="*/ 2147483646 w 633"/>
                <a:gd name="T19" fmla="*/ 2147483646 h 267"/>
                <a:gd name="T20" fmla="*/ 2147483646 w 633"/>
                <a:gd name="T21" fmla="*/ 2147483646 h 267"/>
                <a:gd name="T22" fmla="*/ 2147483646 w 633"/>
                <a:gd name="T23" fmla="*/ 2147483646 h 267"/>
                <a:gd name="T24" fmla="*/ 2147483646 w 633"/>
                <a:gd name="T25" fmla="*/ 2147483646 h 267"/>
                <a:gd name="T26" fmla="*/ 2147483646 w 633"/>
                <a:gd name="T27" fmla="*/ 2147483646 h 267"/>
                <a:gd name="T28" fmla="*/ 2147483646 w 633"/>
                <a:gd name="T29" fmla="*/ 2147483646 h 267"/>
                <a:gd name="T30" fmla="*/ 2147483646 w 633"/>
                <a:gd name="T31" fmla="*/ 2147483646 h 267"/>
                <a:gd name="T32" fmla="*/ 2147483646 w 633"/>
                <a:gd name="T33" fmla="*/ 2147483646 h 267"/>
                <a:gd name="T34" fmla="*/ 2147483646 w 633"/>
                <a:gd name="T35" fmla="*/ 2147483646 h 267"/>
                <a:gd name="T36" fmla="*/ 2147483646 w 633"/>
                <a:gd name="T37" fmla="*/ 2147483646 h 267"/>
                <a:gd name="T38" fmla="*/ 2147483646 w 633"/>
                <a:gd name="T39" fmla="*/ 2147483646 h 267"/>
                <a:gd name="T40" fmla="*/ 2147483646 w 633"/>
                <a:gd name="T41" fmla="*/ 2147483646 h 267"/>
                <a:gd name="T42" fmla="*/ 2147483646 w 633"/>
                <a:gd name="T43" fmla="*/ 2147483646 h 267"/>
                <a:gd name="T44" fmla="*/ 2147483646 w 633"/>
                <a:gd name="T45" fmla="*/ 2147483646 h 267"/>
                <a:gd name="T46" fmla="*/ 2147483646 w 633"/>
                <a:gd name="T47" fmla="*/ 2147483646 h 267"/>
                <a:gd name="T48" fmla="*/ 2147483646 w 633"/>
                <a:gd name="T49" fmla="*/ 2147483646 h 267"/>
                <a:gd name="T50" fmla="*/ 2147483646 w 633"/>
                <a:gd name="T51" fmla="*/ 0 h 267"/>
                <a:gd name="T52" fmla="*/ 2147483646 w 633"/>
                <a:gd name="T53" fmla="*/ 2147483646 h 267"/>
                <a:gd name="T54" fmla="*/ 2147483646 w 633"/>
                <a:gd name="T55" fmla="*/ 2147483646 h 267"/>
                <a:gd name="T56" fmla="*/ 2147483646 w 633"/>
                <a:gd name="T57" fmla="*/ 2147483646 h 267"/>
                <a:gd name="T58" fmla="*/ 2147483646 w 633"/>
                <a:gd name="T59" fmla="*/ 2147483646 h 267"/>
                <a:gd name="T60" fmla="*/ 2147483646 w 633"/>
                <a:gd name="T61" fmla="*/ 2147483646 h 267"/>
                <a:gd name="T62" fmla="*/ 2147483646 w 633"/>
                <a:gd name="T63" fmla="*/ 2147483646 h 267"/>
                <a:gd name="T64" fmla="*/ 2147483646 w 633"/>
                <a:gd name="T65" fmla="*/ 2147483646 h 267"/>
                <a:gd name="T66" fmla="*/ 2147483646 w 633"/>
                <a:gd name="T67" fmla="*/ 2147483646 h 267"/>
                <a:gd name="T68" fmla="*/ 2147483646 w 633"/>
                <a:gd name="T69" fmla="*/ 2147483646 h 267"/>
                <a:gd name="T70" fmla="*/ 2147483646 w 633"/>
                <a:gd name="T71" fmla="*/ 2147483646 h 267"/>
                <a:gd name="T72" fmla="*/ 2147483646 w 633"/>
                <a:gd name="T73" fmla="*/ 2147483646 h 267"/>
                <a:gd name="T74" fmla="*/ 2147483646 w 633"/>
                <a:gd name="T75" fmla="*/ 2147483646 h 267"/>
                <a:gd name="T76" fmla="*/ 2147483646 w 633"/>
                <a:gd name="T77" fmla="*/ 2147483646 h 267"/>
                <a:gd name="T78" fmla="*/ 2147483646 w 633"/>
                <a:gd name="T79" fmla="*/ 2147483646 h 267"/>
                <a:gd name="T80" fmla="*/ 2147483646 w 633"/>
                <a:gd name="T81" fmla="*/ 2147483646 h 267"/>
                <a:gd name="T82" fmla="*/ 2147483646 w 633"/>
                <a:gd name="T83" fmla="*/ 2147483646 h 267"/>
                <a:gd name="T84" fmla="*/ 2147483646 w 633"/>
                <a:gd name="T85" fmla="*/ 2147483646 h 267"/>
                <a:gd name="T86" fmla="*/ 2147483646 w 633"/>
                <a:gd name="T87" fmla="*/ 2147483646 h 267"/>
                <a:gd name="T88" fmla="*/ 2147483646 w 633"/>
                <a:gd name="T89" fmla="*/ 2147483646 h 267"/>
                <a:gd name="T90" fmla="*/ 2147483646 w 633"/>
                <a:gd name="T91" fmla="*/ 2147483646 h 267"/>
                <a:gd name="T92" fmla="*/ 2147483646 w 633"/>
                <a:gd name="T93" fmla="*/ 2147483646 h 267"/>
                <a:gd name="T94" fmla="*/ 2147483646 w 633"/>
                <a:gd name="T95" fmla="*/ 2147483646 h 267"/>
                <a:gd name="T96" fmla="*/ 2147483646 w 633"/>
                <a:gd name="T97" fmla="*/ 2147483646 h 267"/>
                <a:gd name="T98" fmla="*/ 2147483646 w 633"/>
                <a:gd name="T99" fmla="*/ 2147483646 h 267"/>
                <a:gd name="T100" fmla="*/ 0 w 633"/>
                <a:gd name="T101" fmla="*/ 2147483646 h 267"/>
                <a:gd name="T102" fmla="*/ 0 w 633"/>
                <a:gd name="T103" fmla="*/ 2147483646 h 267"/>
                <a:gd name="T104" fmla="*/ 2147483646 w 633"/>
                <a:gd name="T105" fmla="*/ 2147483646 h 267"/>
                <a:gd name="T106" fmla="*/ 2147483646 w 633"/>
                <a:gd name="T107" fmla="*/ 2147483646 h 267"/>
                <a:gd name="T108" fmla="*/ 2147483646 w 633"/>
                <a:gd name="T109" fmla="*/ 2147483646 h 267"/>
                <a:gd name="T110" fmla="*/ 2147483646 w 633"/>
                <a:gd name="T111" fmla="*/ 2147483646 h 267"/>
                <a:gd name="T112" fmla="*/ 2147483646 w 633"/>
                <a:gd name="T113" fmla="*/ 2147483646 h 267"/>
                <a:gd name="T114" fmla="*/ 2147483646 w 633"/>
                <a:gd name="T115" fmla="*/ 0 h 267"/>
                <a:gd name="T116" fmla="*/ 2147483646 w 633"/>
                <a:gd name="T117" fmla="*/ 0 h 267"/>
                <a:gd name="T118" fmla="*/ 2147483646 w 633"/>
                <a:gd name="T119" fmla="*/ 0 h 26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33"/>
                <a:gd name="T181" fmla="*/ 0 h 267"/>
                <a:gd name="T182" fmla="*/ 633 w 633"/>
                <a:gd name="T183" fmla="*/ 267 h 26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33" h="267">
                  <a:moveTo>
                    <a:pt x="71" y="145"/>
                  </a:moveTo>
                  <a:lnTo>
                    <a:pt x="66" y="145"/>
                  </a:lnTo>
                  <a:lnTo>
                    <a:pt x="61" y="146"/>
                  </a:lnTo>
                  <a:lnTo>
                    <a:pt x="46" y="153"/>
                  </a:lnTo>
                  <a:lnTo>
                    <a:pt x="34" y="164"/>
                  </a:lnTo>
                  <a:lnTo>
                    <a:pt x="27" y="177"/>
                  </a:lnTo>
                  <a:lnTo>
                    <a:pt x="23" y="192"/>
                  </a:lnTo>
                  <a:lnTo>
                    <a:pt x="24" y="208"/>
                  </a:lnTo>
                  <a:lnTo>
                    <a:pt x="32" y="224"/>
                  </a:lnTo>
                  <a:lnTo>
                    <a:pt x="42" y="236"/>
                  </a:lnTo>
                  <a:lnTo>
                    <a:pt x="57" y="243"/>
                  </a:lnTo>
                  <a:lnTo>
                    <a:pt x="74" y="246"/>
                  </a:lnTo>
                  <a:lnTo>
                    <a:pt x="80" y="246"/>
                  </a:lnTo>
                  <a:lnTo>
                    <a:pt x="87" y="245"/>
                  </a:lnTo>
                  <a:lnTo>
                    <a:pt x="97" y="241"/>
                  </a:lnTo>
                  <a:lnTo>
                    <a:pt x="104" y="233"/>
                  </a:lnTo>
                  <a:lnTo>
                    <a:pt x="106" y="224"/>
                  </a:lnTo>
                  <a:lnTo>
                    <a:pt x="106" y="213"/>
                  </a:lnTo>
                  <a:lnTo>
                    <a:pt x="105" y="201"/>
                  </a:lnTo>
                  <a:lnTo>
                    <a:pt x="101" y="188"/>
                  </a:lnTo>
                  <a:lnTo>
                    <a:pt x="99" y="175"/>
                  </a:lnTo>
                  <a:lnTo>
                    <a:pt x="93" y="164"/>
                  </a:lnTo>
                  <a:lnTo>
                    <a:pt x="88" y="153"/>
                  </a:lnTo>
                  <a:lnTo>
                    <a:pt x="80" y="148"/>
                  </a:lnTo>
                  <a:lnTo>
                    <a:pt x="71" y="145"/>
                  </a:lnTo>
                  <a:close/>
                  <a:moveTo>
                    <a:pt x="569" y="0"/>
                  </a:moveTo>
                  <a:lnTo>
                    <a:pt x="588" y="2"/>
                  </a:lnTo>
                  <a:lnTo>
                    <a:pt x="605" y="12"/>
                  </a:lnTo>
                  <a:lnTo>
                    <a:pt x="618" y="26"/>
                  </a:lnTo>
                  <a:lnTo>
                    <a:pt x="626" y="44"/>
                  </a:lnTo>
                  <a:lnTo>
                    <a:pt x="630" y="61"/>
                  </a:lnTo>
                  <a:lnTo>
                    <a:pt x="633" y="80"/>
                  </a:lnTo>
                  <a:lnTo>
                    <a:pt x="629" y="98"/>
                  </a:lnTo>
                  <a:lnTo>
                    <a:pt x="620" y="114"/>
                  </a:lnTo>
                  <a:lnTo>
                    <a:pt x="605" y="126"/>
                  </a:lnTo>
                  <a:lnTo>
                    <a:pt x="588" y="133"/>
                  </a:lnTo>
                  <a:lnTo>
                    <a:pt x="380" y="187"/>
                  </a:lnTo>
                  <a:lnTo>
                    <a:pt x="79" y="264"/>
                  </a:lnTo>
                  <a:lnTo>
                    <a:pt x="78" y="264"/>
                  </a:lnTo>
                  <a:lnTo>
                    <a:pt x="71" y="266"/>
                  </a:lnTo>
                  <a:lnTo>
                    <a:pt x="63" y="267"/>
                  </a:lnTo>
                  <a:lnTo>
                    <a:pt x="45" y="263"/>
                  </a:lnTo>
                  <a:lnTo>
                    <a:pt x="28" y="255"/>
                  </a:lnTo>
                  <a:lnTo>
                    <a:pt x="15" y="241"/>
                  </a:lnTo>
                  <a:lnTo>
                    <a:pt x="7" y="222"/>
                  </a:lnTo>
                  <a:lnTo>
                    <a:pt x="4" y="216"/>
                  </a:lnTo>
                  <a:lnTo>
                    <a:pt x="2" y="205"/>
                  </a:lnTo>
                  <a:lnTo>
                    <a:pt x="0" y="198"/>
                  </a:lnTo>
                  <a:lnTo>
                    <a:pt x="0" y="190"/>
                  </a:lnTo>
                  <a:lnTo>
                    <a:pt x="3" y="171"/>
                  </a:lnTo>
                  <a:lnTo>
                    <a:pt x="12" y="154"/>
                  </a:lnTo>
                  <a:lnTo>
                    <a:pt x="27" y="141"/>
                  </a:lnTo>
                  <a:lnTo>
                    <a:pt x="45" y="133"/>
                  </a:lnTo>
                  <a:lnTo>
                    <a:pt x="554" y="1"/>
                  </a:lnTo>
                  <a:lnTo>
                    <a:pt x="563" y="0"/>
                  </a:lnTo>
                  <a:lnTo>
                    <a:pt x="569" y="0"/>
                  </a:lnTo>
                  <a:close/>
                </a:path>
              </a:pathLst>
            </a:custGeom>
            <a:solidFill>
              <a:srgbClr val="EDC9AD"/>
            </a:solidFill>
            <a:ln w="0">
              <a:solidFill>
                <a:srgbClr val="EDC9AD"/>
              </a:solidFill>
              <a:round/>
              <a:headEnd/>
              <a:tailEnd/>
            </a:ln>
          </p:spPr>
          <p:txBody>
            <a:bodyPr/>
            <a:lstStyle/>
            <a:p>
              <a:endParaRPr lang="es-ES"/>
            </a:p>
          </p:txBody>
        </p:sp>
        <p:sp>
          <p:nvSpPr>
            <p:cNvPr id="1024" name="Freeform 3147">
              <a:extLst>
                <a:ext uri="{FF2B5EF4-FFF2-40B4-BE49-F238E27FC236}">
                  <a16:creationId xmlns:a16="http://schemas.microsoft.com/office/drawing/2014/main" id="{D2651B62-637E-333B-3E24-2F08C63F6DB7}"/>
                </a:ext>
              </a:extLst>
            </p:cNvPr>
            <p:cNvSpPr>
              <a:spLocks/>
            </p:cNvSpPr>
            <p:nvPr/>
          </p:nvSpPr>
          <p:spPr bwMode="auto">
            <a:xfrm>
              <a:off x="10365162" y="2312438"/>
              <a:ext cx="98797" cy="120222"/>
            </a:xfrm>
            <a:custGeom>
              <a:avLst/>
              <a:gdLst>
                <a:gd name="T0" fmla="*/ 2147483646 w 83"/>
                <a:gd name="T1" fmla="*/ 0 h 101"/>
                <a:gd name="T2" fmla="*/ 2147483646 w 83"/>
                <a:gd name="T3" fmla="*/ 2147483646 h 101"/>
                <a:gd name="T4" fmla="*/ 2147483646 w 83"/>
                <a:gd name="T5" fmla="*/ 2147483646 h 101"/>
                <a:gd name="T6" fmla="*/ 2147483646 w 83"/>
                <a:gd name="T7" fmla="*/ 2147483646 h 101"/>
                <a:gd name="T8" fmla="*/ 2147483646 w 83"/>
                <a:gd name="T9" fmla="*/ 2147483646 h 101"/>
                <a:gd name="T10" fmla="*/ 2147483646 w 83"/>
                <a:gd name="T11" fmla="*/ 2147483646 h 101"/>
                <a:gd name="T12" fmla="*/ 2147483646 w 83"/>
                <a:gd name="T13" fmla="*/ 2147483646 h 101"/>
                <a:gd name="T14" fmla="*/ 2147483646 w 83"/>
                <a:gd name="T15" fmla="*/ 2147483646 h 101"/>
                <a:gd name="T16" fmla="*/ 2147483646 w 83"/>
                <a:gd name="T17" fmla="*/ 2147483646 h 101"/>
                <a:gd name="T18" fmla="*/ 2147483646 w 83"/>
                <a:gd name="T19" fmla="*/ 2147483646 h 101"/>
                <a:gd name="T20" fmla="*/ 2147483646 w 83"/>
                <a:gd name="T21" fmla="*/ 2147483646 h 101"/>
                <a:gd name="T22" fmla="*/ 2147483646 w 83"/>
                <a:gd name="T23" fmla="*/ 2147483646 h 101"/>
                <a:gd name="T24" fmla="*/ 2147483646 w 83"/>
                <a:gd name="T25" fmla="*/ 2147483646 h 101"/>
                <a:gd name="T26" fmla="*/ 2147483646 w 83"/>
                <a:gd name="T27" fmla="*/ 2147483646 h 101"/>
                <a:gd name="T28" fmla="*/ 2147483646 w 83"/>
                <a:gd name="T29" fmla="*/ 2147483646 h 101"/>
                <a:gd name="T30" fmla="*/ 2147483646 w 83"/>
                <a:gd name="T31" fmla="*/ 2147483646 h 101"/>
                <a:gd name="T32" fmla="*/ 2147483646 w 83"/>
                <a:gd name="T33" fmla="*/ 2147483646 h 101"/>
                <a:gd name="T34" fmla="*/ 2147483646 w 83"/>
                <a:gd name="T35" fmla="*/ 2147483646 h 101"/>
                <a:gd name="T36" fmla="*/ 0 w 83"/>
                <a:gd name="T37" fmla="*/ 2147483646 h 101"/>
                <a:gd name="T38" fmla="*/ 2147483646 w 83"/>
                <a:gd name="T39" fmla="*/ 2147483646 h 101"/>
                <a:gd name="T40" fmla="*/ 2147483646 w 83"/>
                <a:gd name="T41" fmla="*/ 2147483646 h 101"/>
                <a:gd name="T42" fmla="*/ 2147483646 w 83"/>
                <a:gd name="T43" fmla="*/ 2147483646 h 101"/>
                <a:gd name="T44" fmla="*/ 2147483646 w 83"/>
                <a:gd name="T45" fmla="*/ 2147483646 h 101"/>
                <a:gd name="T46" fmla="*/ 2147483646 w 83"/>
                <a:gd name="T47" fmla="*/ 0 h 101"/>
                <a:gd name="T48" fmla="*/ 2147483646 w 83"/>
                <a:gd name="T49" fmla="*/ 0 h 10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3"/>
                <a:gd name="T76" fmla="*/ 0 h 101"/>
                <a:gd name="T77" fmla="*/ 83 w 83"/>
                <a:gd name="T78" fmla="*/ 101 h 10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3" h="101">
                  <a:moveTo>
                    <a:pt x="48" y="0"/>
                  </a:moveTo>
                  <a:lnTo>
                    <a:pt x="57" y="3"/>
                  </a:lnTo>
                  <a:lnTo>
                    <a:pt x="65" y="8"/>
                  </a:lnTo>
                  <a:lnTo>
                    <a:pt x="70" y="19"/>
                  </a:lnTo>
                  <a:lnTo>
                    <a:pt x="76" y="30"/>
                  </a:lnTo>
                  <a:lnTo>
                    <a:pt x="78" y="43"/>
                  </a:lnTo>
                  <a:lnTo>
                    <a:pt x="82" y="56"/>
                  </a:lnTo>
                  <a:lnTo>
                    <a:pt x="83" y="68"/>
                  </a:lnTo>
                  <a:lnTo>
                    <a:pt x="83" y="79"/>
                  </a:lnTo>
                  <a:lnTo>
                    <a:pt x="81" y="88"/>
                  </a:lnTo>
                  <a:lnTo>
                    <a:pt x="74" y="96"/>
                  </a:lnTo>
                  <a:lnTo>
                    <a:pt x="64" y="100"/>
                  </a:lnTo>
                  <a:lnTo>
                    <a:pt x="57" y="101"/>
                  </a:lnTo>
                  <a:lnTo>
                    <a:pt x="51" y="101"/>
                  </a:lnTo>
                  <a:lnTo>
                    <a:pt x="34" y="98"/>
                  </a:lnTo>
                  <a:lnTo>
                    <a:pt x="19" y="91"/>
                  </a:lnTo>
                  <a:lnTo>
                    <a:pt x="9" y="79"/>
                  </a:lnTo>
                  <a:lnTo>
                    <a:pt x="1" y="63"/>
                  </a:lnTo>
                  <a:lnTo>
                    <a:pt x="0" y="47"/>
                  </a:lnTo>
                  <a:lnTo>
                    <a:pt x="4" y="32"/>
                  </a:lnTo>
                  <a:lnTo>
                    <a:pt x="11" y="19"/>
                  </a:lnTo>
                  <a:lnTo>
                    <a:pt x="23" y="8"/>
                  </a:lnTo>
                  <a:lnTo>
                    <a:pt x="38" y="1"/>
                  </a:lnTo>
                  <a:lnTo>
                    <a:pt x="43" y="0"/>
                  </a:lnTo>
                  <a:lnTo>
                    <a:pt x="48" y="0"/>
                  </a:lnTo>
                  <a:close/>
                </a:path>
              </a:pathLst>
            </a:custGeom>
            <a:solidFill>
              <a:srgbClr val="F5E3D5"/>
            </a:solidFill>
            <a:ln w="0">
              <a:solidFill>
                <a:srgbClr val="F5E3D5"/>
              </a:solidFill>
              <a:round/>
              <a:headEnd/>
              <a:tailEnd/>
            </a:ln>
          </p:spPr>
          <p:txBody>
            <a:bodyPr/>
            <a:lstStyle/>
            <a:p>
              <a:endParaRPr lang="es-ES"/>
            </a:p>
          </p:txBody>
        </p:sp>
        <p:sp>
          <p:nvSpPr>
            <p:cNvPr id="1025" name="Freeform 3148">
              <a:extLst>
                <a:ext uri="{FF2B5EF4-FFF2-40B4-BE49-F238E27FC236}">
                  <a16:creationId xmlns:a16="http://schemas.microsoft.com/office/drawing/2014/main" id="{490EFB14-AD2F-8AD8-79D3-DED04FADE5BF}"/>
                </a:ext>
              </a:extLst>
            </p:cNvPr>
            <p:cNvSpPr>
              <a:spLocks noEditPoints="1"/>
            </p:cNvSpPr>
            <p:nvPr/>
          </p:nvSpPr>
          <p:spPr bwMode="auto">
            <a:xfrm>
              <a:off x="11390025" y="1881543"/>
              <a:ext cx="796323" cy="484460"/>
            </a:xfrm>
            <a:custGeom>
              <a:avLst/>
              <a:gdLst>
                <a:gd name="T0" fmla="*/ 2147483646 w 669"/>
                <a:gd name="T1" fmla="*/ 2147483646 h 407"/>
                <a:gd name="T2" fmla="*/ 2147483646 w 669"/>
                <a:gd name="T3" fmla="*/ 2147483646 h 407"/>
                <a:gd name="T4" fmla="*/ 2147483646 w 669"/>
                <a:gd name="T5" fmla="*/ 2147483646 h 407"/>
                <a:gd name="T6" fmla="*/ 2147483646 w 669"/>
                <a:gd name="T7" fmla="*/ 2147483646 h 407"/>
                <a:gd name="T8" fmla="*/ 2147483646 w 669"/>
                <a:gd name="T9" fmla="*/ 2147483646 h 407"/>
                <a:gd name="T10" fmla="*/ 2147483646 w 669"/>
                <a:gd name="T11" fmla="*/ 2147483646 h 407"/>
                <a:gd name="T12" fmla="*/ 2147483646 w 669"/>
                <a:gd name="T13" fmla="*/ 2147483646 h 407"/>
                <a:gd name="T14" fmla="*/ 2147483646 w 669"/>
                <a:gd name="T15" fmla="*/ 2147483646 h 407"/>
                <a:gd name="T16" fmla="*/ 2147483646 w 669"/>
                <a:gd name="T17" fmla="*/ 2147483646 h 407"/>
                <a:gd name="T18" fmla="*/ 2147483646 w 669"/>
                <a:gd name="T19" fmla="*/ 2147483646 h 407"/>
                <a:gd name="T20" fmla="*/ 2147483646 w 669"/>
                <a:gd name="T21" fmla="*/ 2147483646 h 407"/>
                <a:gd name="T22" fmla="*/ 2147483646 w 669"/>
                <a:gd name="T23" fmla="*/ 2147483646 h 407"/>
                <a:gd name="T24" fmla="*/ 2147483646 w 669"/>
                <a:gd name="T25" fmla="*/ 2147483646 h 407"/>
                <a:gd name="T26" fmla="*/ 2147483646 w 669"/>
                <a:gd name="T27" fmla="*/ 2147483646 h 407"/>
                <a:gd name="T28" fmla="*/ 2147483646 w 669"/>
                <a:gd name="T29" fmla="*/ 2147483646 h 407"/>
                <a:gd name="T30" fmla="*/ 2147483646 w 669"/>
                <a:gd name="T31" fmla="*/ 2147483646 h 407"/>
                <a:gd name="T32" fmla="*/ 2147483646 w 669"/>
                <a:gd name="T33" fmla="*/ 2147483646 h 407"/>
                <a:gd name="T34" fmla="*/ 2147483646 w 669"/>
                <a:gd name="T35" fmla="*/ 0 h 407"/>
                <a:gd name="T36" fmla="*/ 2147483646 w 669"/>
                <a:gd name="T37" fmla="*/ 2147483646 h 407"/>
                <a:gd name="T38" fmla="*/ 2147483646 w 669"/>
                <a:gd name="T39" fmla="*/ 2147483646 h 407"/>
                <a:gd name="T40" fmla="*/ 2147483646 w 669"/>
                <a:gd name="T41" fmla="*/ 2147483646 h 407"/>
                <a:gd name="T42" fmla="*/ 2147483646 w 669"/>
                <a:gd name="T43" fmla="*/ 2147483646 h 407"/>
                <a:gd name="T44" fmla="*/ 2147483646 w 669"/>
                <a:gd name="T45" fmla="*/ 2147483646 h 407"/>
                <a:gd name="T46" fmla="*/ 2147483646 w 669"/>
                <a:gd name="T47" fmla="*/ 2147483646 h 407"/>
                <a:gd name="T48" fmla="*/ 2147483646 w 669"/>
                <a:gd name="T49" fmla="*/ 2147483646 h 407"/>
                <a:gd name="T50" fmla="*/ 2147483646 w 669"/>
                <a:gd name="T51" fmla="*/ 2147483646 h 407"/>
                <a:gd name="T52" fmla="*/ 0 w 669"/>
                <a:gd name="T53" fmla="*/ 2147483646 h 407"/>
                <a:gd name="T54" fmla="*/ 2147483646 w 669"/>
                <a:gd name="T55" fmla="*/ 0 h 40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69"/>
                <a:gd name="T85" fmla="*/ 0 h 407"/>
                <a:gd name="T86" fmla="*/ 669 w 669"/>
                <a:gd name="T87" fmla="*/ 407 h 40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69" h="407">
                  <a:moveTo>
                    <a:pt x="93" y="180"/>
                  </a:moveTo>
                  <a:lnTo>
                    <a:pt x="84" y="180"/>
                  </a:lnTo>
                  <a:lnTo>
                    <a:pt x="72" y="187"/>
                  </a:lnTo>
                  <a:lnTo>
                    <a:pt x="63" y="197"/>
                  </a:lnTo>
                  <a:lnTo>
                    <a:pt x="59" y="209"/>
                  </a:lnTo>
                  <a:lnTo>
                    <a:pt x="59" y="223"/>
                  </a:lnTo>
                  <a:lnTo>
                    <a:pt x="66" y="237"/>
                  </a:lnTo>
                  <a:lnTo>
                    <a:pt x="77" y="246"/>
                  </a:lnTo>
                  <a:lnTo>
                    <a:pt x="93" y="248"/>
                  </a:lnTo>
                  <a:lnTo>
                    <a:pt x="101" y="247"/>
                  </a:lnTo>
                  <a:lnTo>
                    <a:pt x="114" y="242"/>
                  </a:lnTo>
                  <a:lnTo>
                    <a:pt x="122" y="231"/>
                  </a:lnTo>
                  <a:lnTo>
                    <a:pt x="127" y="219"/>
                  </a:lnTo>
                  <a:lnTo>
                    <a:pt x="126" y="205"/>
                  </a:lnTo>
                  <a:lnTo>
                    <a:pt x="119" y="192"/>
                  </a:lnTo>
                  <a:lnTo>
                    <a:pt x="107" y="183"/>
                  </a:lnTo>
                  <a:lnTo>
                    <a:pt x="93" y="180"/>
                  </a:lnTo>
                  <a:close/>
                  <a:moveTo>
                    <a:pt x="669" y="0"/>
                  </a:moveTo>
                  <a:lnTo>
                    <a:pt x="669" y="250"/>
                  </a:lnTo>
                  <a:lnTo>
                    <a:pt x="60" y="407"/>
                  </a:lnTo>
                  <a:lnTo>
                    <a:pt x="41" y="328"/>
                  </a:lnTo>
                  <a:lnTo>
                    <a:pt x="162" y="274"/>
                  </a:lnTo>
                  <a:lnTo>
                    <a:pt x="28" y="280"/>
                  </a:lnTo>
                  <a:lnTo>
                    <a:pt x="12" y="216"/>
                  </a:lnTo>
                  <a:lnTo>
                    <a:pt x="0" y="172"/>
                  </a:lnTo>
                  <a:lnTo>
                    <a:pt x="669" y="0"/>
                  </a:lnTo>
                  <a:close/>
                </a:path>
              </a:pathLst>
            </a:custGeom>
            <a:solidFill>
              <a:srgbClr val="BD996F"/>
            </a:solidFill>
            <a:ln w="0">
              <a:solidFill>
                <a:srgbClr val="BD996F"/>
              </a:solidFill>
              <a:round/>
              <a:headEnd/>
              <a:tailEnd/>
            </a:ln>
          </p:spPr>
          <p:txBody>
            <a:bodyPr/>
            <a:lstStyle/>
            <a:p>
              <a:endParaRPr lang="es-ES"/>
            </a:p>
          </p:txBody>
        </p:sp>
        <p:sp>
          <p:nvSpPr>
            <p:cNvPr id="1027" name="Freeform 3149">
              <a:extLst>
                <a:ext uri="{FF2B5EF4-FFF2-40B4-BE49-F238E27FC236}">
                  <a16:creationId xmlns:a16="http://schemas.microsoft.com/office/drawing/2014/main" id="{3E36831F-2F93-0B15-96E3-C9124B298769}"/>
                </a:ext>
              </a:extLst>
            </p:cNvPr>
            <p:cNvSpPr>
              <a:spLocks noEditPoints="1"/>
            </p:cNvSpPr>
            <p:nvPr/>
          </p:nvSpPr>
          <p:spPr bwMode="auto">
            <a:xfrm>
              <a:off x="11460254" y="2095800"/>
              <a:ext cx="80942" cy="80942"/>
            </a:xfrm>
            <a:custGeom>
              <a:avLst/>
              <a:gdLst>
                <a:gd name="T0" fmla="*/ 2147483646 w 68"/>
                <a:gd name="T1" fmla="*/ 2147483646 h 68"/>
                <a:gd name="T2" fmla="*/ 2147483646 w 68"/>
                <a:gd name="T3" fmla="*/ 2147483646 h 68"/>
                <a:gd name="T4" fmla="*/ 2147483646 w 68"/>
                <a:gd name="T5" fmla="*/ 2147483646 h 68"/>
                <a:gd name="T6" fmla="*/ 2147483646 w 68"/>
                <a:gd name="T7" fmla="*/ 2147483646 h 68"/>
                <a:gd name="T8" fmla="*/ 2147483646 w 68"/>
                <a:gd name="T9" fmla="*/ 2147483646 h 68"/>
                <a:gd name="T10" fmla="*/ 2147483646 w 68"/>
                <a:gd name="T11" fmla="*/ 2147483646 h 68"/>
                <a:gd name="T12" fmla="*/ 2147483646 w 68"/>
                <a:gd name="T13" fmla="*/ 2147483646 h 68"/>
                <a:gd name="T14" fmla="*/ 2147483646 w 68"/>
                <a:gd name="T15" fmla="*/ 2147483646 h 68"/>
                <a:gd name="T16" fmla="*/ 2147483646 w 68"/>
                <a:gd name="T17" fmla="*/ 2147483646 h 68"/>
                <a:gd name="T18" fmla="*/ 2147483646 w 68"/>
                <a:gd name="T19" fmla="*/ 2147483646 h 68"/>
                <a:gd name="T20" fmla="*/ 2147483646 w 68"/>
                <a:gd name="T21" fmla="*/ 2147483646 h 68"/>
                <a:gd name="T22" fmla="*/ 2147483646 w 68"/>
                <a:gd name="T23" fmla="*/ 2147483646 h 68"/>
                <a:gd name="T24" fmla="*/ 2147483646 w 68"/>
                <a:gd name="T25" fmla="*/ 2147483646 h 68"/>
                <a:gd name="T26" fmla="*/ 2147483646 w 68"/>
                <a:gd name="T27" fmla="*/ 2147483646 h 68"/>
                <a:gd name="T28" fmla="*/ 2147483646 w 68"/>
                <a:gd name="T29" fmla="*/ 2147483646 h 68"/>
                <a:gd name="T30" fmla="*/ 2147483646 w 68"/>
                <a:gd name="T31" fmla="*/ 0 h 68"/>
                <a:gd name="T32" fmla="*/ 2147483646 w 68"/>
                <a:gd name="T33" fmla="*/ 2147483646 h 68"/>
                <a:gd name="T34" fmla="*/ 2147483646 w 68"/>
                <a:gd name="T35" fmla="*/ 2147483646 h 68"/>
                <a:gd name="T36" fmla="*/ 2147483646 w 68"/>
                <a:gd name="T37" fmla="*/ 2147483646 h 68"/>
                <a:gd name="T38" fmla="*/ 2147483646 w 68"/>
                <a:gd name="T39" fmla="*/ 2147483646 h 68"/>
                <a:gd name="T40" fmla="*/ 2147483646 w 68"/>
                <a:gd name="T41" fmla="*/ 2147483646 h 68"/>
                <a:gd name="T42" fmla="*/ 2147483646 w 68"/>
                <a:gd name="T43" fmla="*/ 2147483646 h 68"/>
                <a:gd name="T44" fmla="*/ 2147483646 w 68"/>
                <a:gd name="T45" fmla="*/ 2147483646 h 68"/>
                <a:gd name="T46" fmla="*/ 2147483646 w 68"/>
                <a:gd name="T47" fmla="*/ 2147483646 h 68"/>
                <a:gd name="T48" fmla="*/ 2147483646 w 68"/>
                <a:gd name="T49" fmla="*/ 2147483646 h 68"/>
                <a:gd name="T50" fmla="*/ 2147483646 w 68"/>
                <a:gd name="T51" fmla="*/ 2147483646 h 68"/>
                <a:gd name="T52" fmla="*/ 0 w 68"/>
                <a:gd name="T53" fmla="*/ 2147483646 h 68"/>
                <a:gd name="T54" fmla="*/ 0 w 68"/>
                <a:gd name="T55" fmla="*/ 2147483646 h 68"/>
                <a:gd name="T56" fmla="*/ 2147483646 w 68"/>
                <a:gd name="T57" fmla="*/ 2147483646 h 68"/>
                <a:gd name="T58" fmla="*/ 2147483646 w 68"/>
                <a:gd name="T59" fmla="*/ 2147483646 h 68"/>
                <a:gd name="T60" fmla="*/ 2147483646 w 68"/>
                <a:gd name="T61" fmla="*/ 0 h 68"/>
                <a:gd name="T62" fmla="*/ 2147483646 w 68"/>
                <a:gd name="T63" fmla="*/ 0 h 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8"/>
                <a:gd name="T97" fmla="*/ 0 h 68"/>
                <a:gd name="T98" fmla="*/ 68 w 68"/>
                <a:gd name="T99" fmla="*/ 68 h 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8" h="68">
                  <a:moveTo>
                    <a:pt x="34" y="12"/>
                  </a:moveTo>
                  <a:lnTo>
                    <a:pt x="27" y="12"/>
                  </a:lnTo>
                  <a:lnTo>
                    <a:pt x="18" y="19"/>
                  </a:lnTo>
                  <a:lnTo>
                    <a:pt x="12" y="28"/>
                  </a:lnTo>
                  <a:lnTo>
                    <a:pt x="12" y="39"/>
                  </a:lnTo>
                  <a:lnTo>
                    <a:pt x="17" y="49"/>
                  </a:lnTo>
                  <a:lnTo>
                    <a:pt x="24" y="54"/>
                  </a:lnTo>
                  <a:lnTo>
                    <a:pt x="34" y="57"/>
                  </a:lnTo>
                  <a:lnTo>
                    <a:pt x="39" y="57"/>
                  </a:lnTo>
                  <a:lnTo>
                    <a:pt x="50" y="50"/>
                  </a:lnTo>
                  <a:lnTo>
                    <a:pt x="55" y="41"/>
                  </a:lnTo>
                  <a:lnTo>
                    <a:pt x="55" y="29"/>
                  </a:lnTo>
                  <a:lnTo>
                    <a:pt x="51" y="20"/>
                  </a:lnTo>
                  <a:lnTo>
                    <a:pt x="43" y="13"/>
                  </a:lnTo>
                  <a:lnTo>
                    <a:pt x="34" y="12"/>
                  </a:lnTo>
                  <a:close/>
                  <a:moveTo>
                    <a:pt x="34" y="0"/>
                  </a:moveTo>
                  <a:lnTo>
                    <a:pt x="48" y="3"/>
                  </a:lnTo>
                  <a:lnTo>
                    <a:pt x="60" y="12"/>
                  </a:lnTo>
                  <a:lnTo>
                    <a:pt x="67" y="25"/>
                  </a:lnTo>
                  <a:lnTo>
                    <a:pt x="68" y="39"/>
                  </a:lnTo>
                  <a:lnTo>
                    <a:pt x="63" y="51"/>
                  </a:lnTo>
                  <a:lnTo>
                    <a:pt x="55" y="62"/>
                  </a:lnTo>
                  <a:lnTo>
                    <a:pt x="42" y="67"/>
                  </a:lnTo>
                  <a:lnTo>
                    <a:pt x="34" y="68"/>
                  </a:lnTo>
                  <a:lnTo>
                    <a:pt x="18" y="66"/>
                  </a:lnTo>
                  <a:lnTo>
                    <a:pt x="7" y="57"/>
                  </a:lnTo>
                  <a:lnTo>
                    <a:pt x="0" y="43"/>
                  </a:lnTo>
                  <a:lnTo>
                    <a:pt x="0" y="29"/>
                  </a:lnTo>
                  <a:lnTo>
                    <a:pt x="4" y="17"/>
                  </a:lnTo>
                  <a:lnTo>
                    <a:pt x="13" y="7"/>
                  </a:lnTo>
                  <a:lnTo>
                    <a:pt x="25" y="0"/>
                  </a:lnTo>
                  <a:lnTo>
                    <a:pt x="34" y="0"/>
                  </a:lnTo>
                  <a:close/>
                </a:path>
              </a:pathLst>
            </a:custGeom>
            <a:solidFill>
              <a:srgbClr val="4C4C4C"/>
            </a:solidFill>
            <a:ln w="0">
              <a:solidFill>
                <a:srgbClr val="4C4C4C"/>
              </a:solidFill>
              <a:round/>
              <a:headEnd/>
              <a:tailEnd/>
            </a:ln>
          </p:spPr>
          <p:txBody>
            <a:bodyPr/>
            <a:lstStyle/>
            <a:p>
              <a:endParaRPr lang="es-ES"/>
            </a:p>
          </p:txBody>
        </p:sp>
        <p:sp>
          <p:nvSpPr>
            <p:cNvPr id="1028" name="Freeform 3150">
              <a:extLst>
                <a:ext uri="{FF2B5EF4-FFF2-40B4-BE49-F238E27FC236}">
                  <a16:creationId xmlns:a16="http://schemas.microsoft.com/office/drawing/2014/main" id="{9FD7A44F-BE42-09AD-6692-0A495815FD3F}"/>
                </a:ext>
              </a:extLst>
            </p:cNvPr>
            <p:cNvSpPr>
              <a:spLocks/>
            </p:cNvSpPr>
            <p:nvPr/>
          </p:nvSpPr>
          <p:spPr bwMode="auto">
            <a:xfrm>
              <a:off x="11474538" y="2110084"/>
              <a:ext cx="51184" cy="53565"/>
            </a:xfrm>
            <a:custGeom>
              <a:avLst/>
              <a:gdLst>
                <a:gd name="T0" fmla="*/ 2147483646 w 43"/>
                <a:gd name="T1" fmla="*/ 0 h 45"/>
                <a:gd name="T2" fmla="*/ 2147483646 w 43"/>
                <a:gd name="T3" fmla="*/ 2147483646 h 45"/>
                <a:gd name="T4" fmla="*/ 2147483646 w 43"/>
                <a:gd name="T5" fmla="*/ 2147483646 h 45"/>
                <a:gd name="T6" fmla="*/ 2147483646 w 43"/>
                <a:gd name="T7" fmla="*/ 2147483646 h 45"/>
                <a:gd name="T8" fmla="*/ 2147483646 w 43"/>
                <a:gd name="T9" fmla="*/ 2147483646 h 45"/>
                <a:gd name="T10" fmla="*/ 2147483646 w 43"/>
                <a:gd name="T11" fmla="*/ 2147483646 h 45"/>
                <a:gd name="T12" fmla="*/ 2147483646 w 43"/>
                <a:gd name="T13" fmla="*/ 2147483646 h 45"/>
                <a:gd name="T14" fmla="*/ 2147483646 w 43"/>
                <a:gd name="T15" fmla="*/ 2147483646 h 45"/>
                <a:gd name="T16" fmla="*/ 2147483646 w 43"/>
                <a:gd name="T17" fmla="*/ 2147483646 h 45"/>
                <a:gd name="T18" fmla="*/ 2147483646 w 43"/>
                <a:gd name="T19" fmla="*/ 2147483646 h 45"/>
                <a:gd name="T20" fmla="*/ 0 w 43"/>
                <a:gd name="T21" fmla="*/ 2147483646 h 45"/>
                <a:gd name="T22" fmla="*/ 0 w 43"/>
                <a:gd name="T23" fmla="*/ 2147483646 h 45"/>
                <a:gd name="T24" fmla="*/ 2147483646 w 43"/>
                <a:gd name="T25" fmla="*/ 2147483646 h 45"/>
                <a:gd name="T26" fmla="*/ 2147483646 w 43"/>
                <a:gd name="T27" fmla="*/ 0 h 45"/>
                <a:gd name="T28" fmla="*/ 2147483646 w 43"/>
                <a:gd name="T29" fmla="*/ 0 h 4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
                <a:gd name="T46" fmla="*/ 0 h 45"/>
                <a:gd name="T47" fmla="*/ 43 w 43"/>
                <a:gd name="T48" fmla="*/ 45 h 4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 h="45">
                  <a:moveTo>
                    <a:pt x="22" y="0"/>
                  </a:moveTo>
                  <a:lnTo>
                    <a:pt x="31" y="1"/>
                  </a:lnTo>
                  <a:lnTo>
                    <a:pt x="39" y="8"/>
                  </a:lnTo>
                  <a:lnTo>
                    <a:pt x="43" y="17"/>
                  </a:lnTo>
                  <a:lnTo>
                    <a:pt x="43" y="29"/>
                  </a:lnTo>
                  <a:lnTo>
                    <a:pt x="38" y="38"/>
                  </a:lnTo>
                  <a:lnTo>
                    <a:pt x="27" y="45"/>
                  </a:lnTo>
                  <a:lnTo>
                    <a:pt x="22" y="45"/>
                  </a:lnTo>
                  <a:lnTo>
                    <a:pt x="12" y="42"/>
                  </a:lnTo>
                  <a:lnTo>
                    <a:pt x="5" y="37"/>
                  </a:lnTo>
                  <a:lnTo>
                    <a:pt x="0" y="27"/>
                  </a:lnTo>
                  <a:lnTo>
                    <a:pt x="0" y="16"/>
                  </a:lnTo>
                  <a:lnTo>
                    <a:pt x="6" y="7"/>
                  </a:lnTo>
                  <a:lnTo>
                    <a:pt x="15" y="0"/>
                  </a:lnTo>
                  <a:lnTo>
                    <a:pt x="22" y="0"/>
                  </a:lnTo>
                  <a:close/>
                </a:path>
              </a:pathLst>
            </a:custGeom>
            <a:solidFill>
              <a:srgbClr val="333333"/>
            </a:solidFill>
            <a:ln w="0">
              <a:solidFill>
                <a:srgbClr val="333333"/>
              </a:solidFill>
              <a:round/>
              <a:headEnd/>
              <a:tailEnd/>
            </a:ln>
          </p:spPr>
          <p:txBody>
            <a:bodyPr/>
            <a:lstStyle/>
            <a:p>
              <a:endParaRPr lang="es-ES"/>
            </a:p>
          </p:txBody>
        </p:sp>
      </p:grpSp>
    </p:spTree>
    <p:extLst>
      <p:ext uri="{BB962C8B-B14F-4D97-AF65-F5344CB8AC3E}">
        <p14:creationId xmlns:p14="http://schemas.microsoft.com/office/powerpoint/2010/main" val="1254977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933217" y="4093847"/>
            <a:ext cx="2159907" cy="223394"/>
          </a:xfrm>
          <a:prstGeom prst="rect">
            <a:avLst/>
          </a:prstGeom>
        </p:spPr>
        <p:txBody>
          <a:bodyPr lIns="0" tIns="0" rIns="0" bIns="0" rtlCol="0" anchor="t">
            <a:spAutoFit/>
          </a:bodyPr>
          <a:lstStyle/>
          <a:p>
            <a:pPr>
              <a:lnSpc>
                <a:spcPts val="1872"/>
              </a:lnSpc>
            </a:pPr>
            <a:endParaRPr sz="1200"/>
          </a:p>
        </p:txBody>
      </p:sp>
      <p:pic>
        <p:nvPicPr>
          <p:cNvPr id="20" name="Picture 20"/>
          <p:cNvPicPr>
            <a:picLocks noChangeAspect="1"/>
          </p:cNvPicPr>
          <p:nvPr/>
        </p:nvPicPr>
        <p:blipFill>
          <a:blip r:embed="rId2"/>
          <a:srcRect/>
          <a:stretch>
            <a:fillRect/>
          </a:stretch>
        </p:blipFill>
        <p:spPr>
          <a:xfrm>
            <a:off x="8626632" y="100537"/>
            <a:ext cx="3584418" cy="648763"/>
          </a:xfrm>
          <a:prstGeom prst="rect">
            <a:avLst/>
          </a:prstGeom>
        </p:spPr>
      </p:pic>
      <p:grpSp>
        <p:nvGrpSpPr>
          <p:cNvPr id="24" name="Grupo 23">
            <a:extLst>
              <a:ext uri="{FF2B5EF4-FFF2-40B4-BE49-F238E27FC236}">
                <a16:creationId xmlns:a16="http://schemas.microsoft.com/office/drawing/2014/main" id="{AF2D46E0-F852-E64D-9DEF-6C32C590B8CB}"/>
              </a:ext>
            </a:extLst>
          </p:cNvPr>
          <p:cNvGrpSpPr/>
          <p:nvPr/>
        </p:nvGrpSpPr>
        <p:grpSpPr>
          <a:xfrm>
            <a:off x="19088" y="6840006"/>
            <a:ext cx="12191962" cy="24563"/>
            <a:chOff x="33" y="10237150"/>
            <a:chExt cx="18287943" cy="36844"/>
          </a:xfrm>
        </p:grpSpPr>
        <p:sp>
          <p:nvSpPr>
            <p:cNvPr id="25" name="AutoShape 8">
              <a:extLst>
                <a:ext uri="{FF2B5EF4-FFF2-40B4-BE49-F238E27FC236}">
                  <a16:creationId xmlns:a16="http://schemas.microsoft.com/office/drawing/2014/main" id="{303EDC1B-76B2-D18E-708C-1D48FD2750D1}"/>
                </a:ext>
              </a:extLst>
            </p:cNvPr>
            <p:cNvSpPr/>
            <p:nvPr/>
          </p:nvSpPr>
          <p:spPr>
            <a:xfrm rot="10131" flipV="1">
              <a:off x="33" y="10241836"/>
              <a:ext cx="6452568" cy="32158"/>
            </a:xfrm>
            <a:prstGeom prst="line">
              <a:avLst/>
            </a:prstGeom>
            <a:ln w="95250" cap="flat">
              <a:solidFill>
                <a:srgbClr val="FFDF2B"/>
              </a:solidFill>
              <a:prstDash val="solid"/>
              <a:headEnd type="none" w="sm" len="sm"/>
              <a:tailEnd type="none" w="sm" len="sm"/>
            </a:ln>
          </p:spPr>
          <p:txBody>
            <a:bodyPr/>
            <a:lstStyle/>
            <a:p>
              <a:endParaRPr lang="es-CO" sz="1200"/>
            </a:p>
          </p:txBody>
        </p:sp>
        <p:sp>
          <p:nvSpPr>
            <p:cNvPr id="26" name="AutoShape 9">
              <a:extLst>
                <a:ext uri="{FF2B5EF4-FFF2-40B4-BE49-F238E27FC236}">
                  <a16:creationId xmlns:a16="http://schemas.microsoft.com/office/drawing/2014/main" id="{F51A97A4-25E8-0654-F87A-23161E744575}"/>
                </a:ext>
              </a:extLst>
            </p:cNvPr>
            <p:cNvSpPr/>
            <p:nvPr/>
          </p:nvSpPr>
          <p:spPr>
            <a:xfrm rot="10131" flipV="1">
              <a:off x="6441409" y="10240095"/>
              <a:ext cx="6463829" cy="31479"/>
            </a:xfrm>
            <a:prstGeom prst="line">
              <a:avLst/>
            </a:prstGeom>
            <a:ln w="95250" cap="flat">
              <a:solidFill>
                <a:srgbClr val="1D3383"/>
              </a:solidFill>
              <a:prstDash val="solid"/>
              <a:headEnd type="none" w="sm" len="sm"/>
              <a:tailEnd type="none" w="sm" len="sm"/>
            </a:ln>
          </p:spPr>
          <p:txBody>
            <a:bodyPr/>
            <a:lstStyle/>
            <a:p>
              <a:endParaRPr lang="es-CO" sz="1200"/>
            </a:p>
          </p:txBody>
        </p:sp>
        <p:sp>
          <p:nvSpPr>
            <p:cNvPr id="27" name="AutoShape 10">
              <a:extLst>
                <a:ext uri="{FF2B5EF4-FFF2-40B4-BE49-F238E27FC236}">
                  <a16:creationId xmlns:a16="http://schemas.microsoft.com/office/drawing/2014/main" id="{88899DB3-7AF8-0FD8-4851-B2941064B0DC}"/>
                </a:ext>
              </a:extLst>
            </p:cNvPr>
            <p:cNvSpPr/>
            <p:nvPr/>
          </p:nvSpPr>
          <p:spPr>
            <a:xfrm rot="10131" flipV="1">
              <a:off x="12905294" y="10237150"/>
              <a:ext cx="5382682" cy="23954"/>
            </a:xfrm>
            <a:prstGeom prst="line">
              <a:avLst/>
            </a:prstGeom>
            <a:ln w="95250" cap="flat">
              <a:solidFill>
                <a:srgbClr val="E80B2C"/>
              </a:solidFill>
              <a:prstDash val="solid"/>
              <a:headEnd type="none" w="sm" len="sm"/>
              <a:tailEnd type="none" w="sm" len="sm"/>
            </a:ln>
          </p:spPr>
          <p:txBody>
            <a:bodyPr/>
            <a:lstStyle/>
            <a:p>
              <a:endParaRPr lang="es-CO" sz="1200"/>
            </a:p>
          </p:txBody>
        </p:sp>
      </p:grpSp>
      <p:pic>
        <p:nvPicPr>
          <p:cNvPr id="2" name="Imagen 1">
            <a:extLst>
              <a:ext uri="{FF2B5EF4-FFF2-40B4-BE49-F238E27FC236}">
                <a16:creationId xmlns:a16="http://schemas.microsoft.com/office/drawing/2014/main" id="{6AB403E4-2E0F-77F2-9E2B-B310F8B8D5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518233" y="217775"/>
            <a:ext cx="850076" cy="136168"/>
          </a:xfrm>
          <a:prstGeom prst="rect">
            <a:avLst/>
          </a:prstGeom>
        </p:spPr>
      </p:pic>
      <p:sp>
        <p:nvSpPr>
          <p:cNvPr id="15" name="CuadroTexto 14"/>
          <p:cNvSpPr txBox="1"/>
          <p:nvPr/>
        </p:nvSpPr>
        <p:spPr>
          <a:xfrm>
            <a:off x="430859" y="4862249"/>
            <a:ext cx="1721946" cy="261610"/>
          </a:xfrm>
          <a:prstGeom prst="rect">
            <a:avLst/>
          </a:prstGeom>
          <a:noFill/>
        </p:spPr>
        <p:txBody>
          <a:bodyPr wrap="none" rtlCol="0">
            <a:spAutoFit/>
          </a:bodyPr>
          <a:lstStyle/>
          <a:p>
            <a:r>
              <a:rPr lang="es-ES" sz="1100" b="1" dirty="0">
                <a:latin typeface="Arial" panose="020B0604020202020204" pitchFamily="34" charset="0"/>
                <a:ea typeface="Calibri" panose="020F0502020204030204" pitchFamily="34" charset="0"/>
                <a:cs typeface="Times New Roman" panose="02020603050405020304" pitchFamily="18" charset="0"/>
              </a:rPr>
              <a:t>FUENTE: </a:t>
            </a:r>
            <a:r>
              <a:rPr lang="es-ES" sz="1100" dirty="0">
                <a:latin typeface="Arial" panose="020B0604020202020204" pitchFamily="34" charset="0"/>
                <a:ea typeface="Calibri" panose="020F0502020204030204" pitchFamily="34" charset="0"/>
                <a:cs typeface="Times New Roman" panose="02020603050405020304" pitchFamily="18" charset="0"/>
              </a:rPr>
              <a:t>UGPP  (2023)</a:t>
            </a:r>
          </a:p>
        </p:txBody>
      </p:sp>
      <p:pic>
        <p:nvPicPr>
          <p:cNvPr id="4" name="Imagen 3"/>
          <p:cNvPicPr>
            <a:picLocks noChangeAspect="1"/>
          </p:cNvPicPr>
          <p:nvPr/>
        </p:nvPicPr>
        <p:blipFill rotWithShape="1">
          <a:blip r:embed="rId4"/>
          <a:srcRect l="1734" t="35629" r="1037" b="8245"/>
          <a:stretch/>
        </p:blipFill>
        <p:spPr>
          <a:xfrm>
            <a:off x="455594" y="1976284"/>
            <a:ext cx="11280812" cy="2791499"/>
          </a:xfrm>
          <a:prstGeom prst="rect">
            <a:avLst/>
          </a:prstGeom>
        </p:spPr>
      </p:pic>
      <p:sp>
        <p:nvSpPr>
          <p:cNvPr id="3" name="CuadroTexto 2">
            <a:extLst>
              <a:ext uri="{FF2B5EF4-FFF2-40B4-BE49-F238E27FC236}">
                <a16:creationId xmlns:a16="http://schemas.microsoft.com/office/drawing/2014/main" id="{B1D85809-BD6E-DC92-F206-EC78C556A57A}"/>
              </a:ext>
            </a:extLst>
          </p:cNvPr>
          <p:cNvSpPr txBox="1"/>
          <p:nvPr/>
        </p:nvSpPr>
        <p:spPr>
          <a:xfrm>
            <a:off x="430859" y="449882"/>
            <a:ext cx="8152391" cy="830997"/>
          </a:xfrm>
          <a:prstGeom prst="rect">
            <a:avLst/>
          </a:prstGeom>
          <a:noFill/>
        </p:spPr>
        <p:txBody>
          <a:bodyPr wrap="square" rtlCol="0">
            <a:spAutoFit/>
          </a:bodyPr>
          <a:lstStyle/>
          <a:p>
            <a:r>
              <a:rPr lang="es-ES" sz="2400" b="1" dirty="0">
                <a:solidFill>
                  <a:schemeClr val="accent1">
                    <a:lumMod val="50000"/>
                  </a:schemeClr>
                </a:solidFill>
                <a:latin typeface="FUTURA MEDIUM" panose="020B0602020204020303" pitchFamily="34" charset="-79"/>
                <a:cs typeface="FUTURA MEDIUM" panose="020B0602020204020303" pitchFamily="34" charset="-79"/>
              </a:rPr>
              <a:t>Balance reducción de la jornada nocturna y de recargo dominical (billones de pesos de 2022)</a:t>
            </a:r>
          </a:p>
        </p:txBody>
      </p:sp>
    </p:spTree>
    <p:extLst>
      <p:ext uri="{BB962C8B-B14F-4D97-AF65-F5344CB8AC3E}">
        <p14:creationId xmlns:p14="http://schemas.microsoft.com/office/powerpoint/2010/main" val="3384324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79A043BF-9ECC-D3C4-5CA4-42F4941EA445}"/>
              </a:ext>
            </a:extLst>
          </p:cNvPr>
          <p:cNvSpPr>
            <a:spLocks noGrp="1"/>
          </p:cNvSpPr>
          <p:nvPr>
            <p:ph type="ctrTitle"/>
          </p:nvPr>
        </p:nvSpPr>
        <p:spPr/>
        <p:txBody>
          <a:bodyPr/>
          <a:lstStyle/>
          <a:p>
            <a:r>
              <a:rPr lang="es-CO" dirty="0">
                <a:solidFill>
                  <a:srgbClr val="FF0000"/>
                </a:solidFill>
              </a:rPr>
              <a:t>DERECHO COLECTIVO</a:t>
            </a:r>
          </a:p>
        </p:txBody>
      </p:sp>
      <p:sp>
        <p:nvSpPr>
          <p:cNvPr id="5" name="Subtítulo 4">
            <a:extLst>
              <a:ext uri="{FF2B5EF4-FFF2-40B4-BE49-F238E27FC236}">
                <a16:creationId xmlns:a16="http://schemas.microsoft.com/office/drawing/2014/main" id="{E589055E-B4A4-332A-831B-2AD19249E1AA}"/>
              </a:ext>
            </a:extLst>
          </p:cNvPr>
          <p:cNvSpPr>
            <a:spLocks noGrp="1"/>
          </p:cNvSpPr>
          <p:nvPr>
            <p:ph type="subTitle" idx="1"/>
          </p:nvPr>
        </p:nvSpPr>
        <p:spPr/>
        <p:txBody>
          <a:bodyPr/>
          <a:lstStyle/>
          <a:p>
            <a:endParaRPr lang="es-CO" dirty="0"/>
          </a:p>
        </p:txBody>
      </p:sp>
      <p:pic>
        <p:nvPicPr>
          <p:cNvPr id="2" name="Imagen 1">
            <a:extLst>
              <a:ext uri="{FF2B5EF4-FFF2-40B4-BE49-F238E27FC236}">
                <a16:creationId xmlns:a16="http://schemas.microsoft.com/office/drawing/2014/main" id="{0EE0EB5B-E448-AB98-D6C5-E34851C708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1595" y="5735637"/>
            <a:ext cx="6568810" cy="1090232"/>
          </a:xfrm>
          <a:prstGeom prst="rect">
            <a:avLst/>
          </a:prstGeom>
        </p:spPr>
      </p:pic>
      <p:pic>
        <p:nvPicPr>
          <p:cNvPr id="6" name="Picture 5">
            <a:extLst>
              <a:ext uri="{FF2B5EF4-FFF2-40B4-BE49-F238E27FC236}">
                <a16:creationId xmlns:a16="http://schemas.microsoft.com/office/drawing/2014/main" id="{86861A98-5015-4DE3-BE51-A76A5B808D46}"/>
              </a:ext>
            </a:extLst>
          </p:cNvPr>
          <p:cNvPicPr>
            <a:picLocks noChangeAspect="1"/>
          </p:cNvPicPr>
          <p:nvPr/>
        </p:nvPicPr>
        <p:blipFill>
          <a:blip r:embed="rId3"/>
          <a:stretch>
            <a:fillRect/>
          </a:stretch>
        </p:blipFill>
        <p:spPr>
          <a:xfrm>
            <a:off x="0" y="23103"/>
            <a:ext cx="12191999" cy="6811794"/>
          </a:xfrm>
          <a:prstGeom prst="rect">
            <a:avLst/>
          </a:prstGeom>
        </p:spPr>
      </p:pic>
    </p:spTree>
    <p:extLst>
      <p:ext uri="{BB962C8B-B14F-4D97-AF65-F5344CB8AC3E}">
        <p14:creationId xmlns:p14="http://schemas.microsoft.com/office/powerpoint/2010/main" val="36914569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riángulo rectángulo 10">
            <a:extLst>
              <a:ext uri="{FF2B5EF4-FFF2-40B4-BE49-F238E27FC236}">
                <a16:creationId xmlns:a16="http://schemas.microsoft.com/office/drawing/2014/main" id="{5C4B4619-C0AB-CD6C-F623-47476A42E23C}"/>
              </a:ext>
            </a:extLst>
          </p:cNvPr>
          <p:cNvSpPr/>
          <p:nvPr/>
        </p:nvSpPr>
        <p:spPr>
          <a:xfrm rot="5400000">
            <a:off x="847648" y="1478179"/>
            <a:ext cx="737417" cy="734166"/>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TextBox 7"/>
          <p:cNvSpPr txBox="1"/>
          <p:nvPr/>
        </p:nvSpPr>
        <p:spPr>
          <a:xfrm>
            <a:off x="927388" y="4207103"/>
            <a:ext cx="2159907" cy="223394"/>
          </a:xfrm>
          <a:prstGeom prst="rect">
            <a:avLst/>
          </a:prstGeom>
        </p:spPr>
        <p:txBody>
          <a:bodyPr lIns="0" tIns="0" rIns="0" bIns="0" rtlCol="0" anchor="t">
            <a:spAutoFit/>
          </a:bodyPr>
          <a:lstStyle/>
          <a:p>
            <a:pPr>
              <a:lnSpc>
                <a:spcPts val="1872"/>
              </a:lnSpc>
            </a:pPr>
            <a:endParaRPr sz="1200"/>
          </a:p>
        </p:txBody>
      </p:sp>
      <p:pic>
        <p:nvPicPr>
          <p:cNvPr id="20" name="Picture 20"/>
          <p:cNvPicPr>
            <a:picLocks noChangeAspect="1"/>
          </p:cNvPicPr>
          <p:nvPr/>
        </p:nvPicPr>
        <p:blipFill>
          <a:blip r:embed="rId2"/>
          <a:srcRect/>
          <a:stretch>
            <a:fillRect/>
          </a:stretch>
        </p:blipFill>
        <p:spPr>
          <a:xfrm>
            <a:off x="8626632" y="100537"/>
            <a:ext cx="3584418" cy="648763"/>
          </a:xfrm>
          <a:prstGeom prst="rect">
            <a:avLst/>
          </a:prstGeom>
        </p:spPr>
      </p:pic>
      <p:grpSp>
        <p:nvGrpSpPr>
          <p:cNvPr id="24" name="Grupo 23">
            <a:extLst>
              <a:ext uri="{FF2B5EF4-FFF2-40B4-BE49-F238E27FC236}">
                <a16:creationId xmlns:a16="http://schemas.microsoft.com/office/drawing/2014/main" id="{AF2D46E0-F852-E64D-9DEF-6C32C590B8CB}"/>
              </a:ext>
            </a:extLst>
          </p:cNvPr>
          <p:cNvGrpSpPr/>
          <p:nvPr/>
        </p:nvGrpSpPr>
        <p:grpSpPr>
          <a:xfrm>
            <a:off x="19088" y="6840006"/>
            <a:ext cx="12191962" cy="24563"/>
            <a:chOff x="33" y="10237150"/>
            <a:chExt cx="18287943" cy="36844"/>
          </a:xfrm>
        </p:grpSpPr>
        <p:sp>
          <p:nvSpPr>
            <p:cNvPr id="25" name="AutoShape 8">
              <a:extLst>
                <a:ext uri="{FF2B5EF4-FFF2-40B4-BE49-F238E27FC236}">
                  <a16:creationId xmlns:a16="http://schemas.microsoft.com/office/drawing/2014/main" id="{303EDC1B-76B2-D18E-708C-1D48FD2750D1}"/>
                </a:ext>
              </a:extLst>
            </p:cNvPr>
            <p:cNvSpPr/>
            <p:nvPr/>
          </p:nvSpPr>
          <p:spPr>
            <a:xfrm rot="10131" flipV="1">
              <a:off x="33" y="10241836"/>
              <a:ext cx="6452568" cy="32158"/>
            </a:xfrm>
            <a:prstGeom prst="line">
              <a:avLst/>
            </a:prstGeom>
            <a:ln w="95250" cap="flat">
              <a:solidFill>
                <a:srgbClr val="FFDF2B"/>
              </a:solidFill>
              <a:prstDash val="solid"/>
              <a:headEnd type="none" w="sm" len="sm"/>
              <a:tailEnd type="none" w="sm" len="sm"/>
            </a:ln>
          </p:spPr>
          <p:txBody>
            <a:bodyPr/>
            <a:lstStyle/>
            <a:p>
              <a:endParaRPr lang="es-CO" sz="1200"/>
            </a:p>
          </p:txBody>
        </p:sp>
        <p:sp>
          <p:nvSpPr>
            <p:cNvPr id="26" name="AutoShape 9">
              <a:extLst>
                <a:ext uri="{FF2B5EF4-FFF2-40B4-BE49-F238E27FC236}">
                  <a16:creationId xmlns:a16="http://schemas.microsoft.com/office/drawing/2014/main" id="{F51A97A4-25E8-0654-F87A-23161E744575}"/>
                </a:ext>
              </a:extLst>
            </p:cNvPr>
            <p:cNvSpPr/>
            <p:nvPr/>
          </p:nvSpPr>
          <p:spPr>
            <a:xfrm rot="10131" flipV="1">
              <a:off x="6441409" y="10240095"/>
              <a:ext cx="6463829" cy="31479"/>
            </a:xfrm>
            <a:prstGeom prst="line">
              <a:avLst/>
            </a:prstGeom>
            <a:ln w="95250" cap="flat">
              <a:solidFill>
                <a:srgbClr val="1D3383"/>
              </a:solidFill>
              <a:prstDash val="solid"/>
              <a:headEnd type="none" w="sm" len="sm"/>
              <a:tailEnd type="none" w="sm" len="sm"/>
            </a:ln>
          </p:spPr>
          <p:txBody>
            <a:bodyPr/>
            <a:lstStyle/>
            <a:p>
              <a:endParaRPr lang="es-CO" sz="1200"/>
            </a:p>
          </p:txBody>
        </p:sp>
        <p:sp>
          <p:nvSpPr>
            <p:cNvPr id="27" name="AutoShape 10">
              <a:extLst>
                <a:ext uri="{FF2B5EF4-FFF2-40B4-BE49-F238E27FC236}">
                  <a16:creationId xmlns:a16="http://schemas.microsoft.com/office/drawing/2014/main" id="{88899DB3-7AF8-0FD8-4851-B2941064B0DC}"/>
                </a:ext>
              </a:extLst>
            </p:cNvPr>
            <p:cNvSpPr/>
            <p:nvPr/>
          </p:nvSpPr>
          <p:spPr>
            <a:xfrm rot="10131" flipV="1">
              <a:off x="12905294" y="10237150"/>
              <a:ext cx="5382682" cy="23954"/>
            </a:xfrm>
            <a:prstGeom prst="line">
              <a:avLst/>
            </a:prstGeom>
            <a:ln w="95250" cap="flat">
              <a:solidFill>
                <a:srgbClr val="E80B2C"/>
              </a:solidFill>
              <a:prstDash val="solid"/>
              <a:headEnd type="none" w="sm" len="sm"/>
              <a:tailEnd type="none" w="sm" len="sm"/>
            </a:ln>
          </p:spPr>
          <p:txBody>
            <a:bodyPr/>
            <a:lstStyle/>
            <a:p>
              <a:endParaRPr lang="es-CO" sz="1200"/>
            </a:p>
          </p:txBody>
        </p:sp>
      </p:grpSp>
      <p:pic>
        <p:nvPicPr>
          <p:cNvPr id="2" name="Imagen 1">
            <a:extLst>
              <a:ext uri="{FF2B5EF4-FFF2-40B4-BE49-F238E27FC236}">
                <a16:creationId xmlns:a16="http://schemas.microsoft.com/office/drawing/2014/main" id="{6AB403E4-2E0F-77F2-9E2B-B310F8B8D5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518233" y="217775"/>
            <a:ext cx="850076" cy="136168"/>
          </a:xfrm>
          <a:prstGeom prst="rect">
            <a:avLst/>
          </a:prstGeom>
        </p:spPr>
      </p:pic>
      <p:sp>
        <p:nvSpPr>
          <p:cNvPr id="4" name="CuadroTexto 3">
            <a:extLst>
              <a:ext uri="{FF2B5EF4-FFF2-40B4-BE49-F238E27FC236}">
                <a16:creationId xmlns:a16="http://schemas.microsoft.com/office/drawing/2014/main" id="{095BE52B-A193-043D-C265-374D852578A8}"/>
              </a:ext>
            </a:extLst>
          </p:cNvPr>
          <p:cNvSpPr txBox="1"/>
          <p:nvPr/>
        </p:nvSpPr>
        <p:spPr>
          <a:xfrm>
            <a:off x="430859" y="449882"/>
            <a:ext cx="8152391" cy="830997"/>
          </a:xfrm>
          <a:prstGeom prst="rect">
            <a:avLst/>
          </a:prstGeom>
          <a:noFill/>
        </p:spPr>
        <p:txBody>
          <a:bodyPr wrap="square" rtlCol="0">
            <a:spAutoFit/>
          </a:bodyPr>
          <a:lstStyle/>
          <a:p>
            <a:r>
              <a:rPr lang="es-ES" sz="2400" b="1" dirty="0">
                <a:solidFill>
                  <a:schemeClr val="accent1">
                    <a:lumMod val="50000"/>
                  </a:schemeClr>
                </a:solidFill>
                <a:latin typeface="FUTURA MEDIUM" panose="020B0602020204020303" pitchFamily="34" charset="-79"/>
                <a:cs typeface="FUTURA MEDIUM" panose="020B0602020204020303" pitchFamily="34" charset="-79"/>
              </a:rPr>
              <a:t>Recomendaciones de la OCDE en materia de la negociación colectiva</a:t>
            </a:r>
          </a:p>
        </p:txBody>
      </p:sp>
      <p:sp>
        <p:nvSpPr>
          <p:cNvPr id="5" name="CuadroTexto 4">
            <a:extLst>
              <a:ext uri="{FF2B5EF4-FFF2-40B4-BE49-F238E27FC236}">
                <a16:creationId xmlns:a16="http://schemas.microsoft.com/office/drawing/2014/main" id="{266C1160-4233-47C7-D1A8-4E99657454AC}"/>
              </a:ext>
            </a:extLst>
          </p:cNvPr>
          <p:cNvSpPr txBox="1"/>
          <p:nvPr/>
        </p:nvSpPr>
        <p:spPr>
          <a:xfrm>
            <a:off x="849274" y="1487352"/>
            <a:ext cx="10713287" cy="1200329"/>
          </a:xfrm>
          <a:prstGeom prst="rect">
            <a:avLst/>
          </a:prstGeom>
          <a:noFill/>
          <a:ln w="222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s-ES" dirty="0">
              <a:solidFill>
                <a:schemeClr val="tx1"/>
              </a:solidFill>
            </a:endParaRPr>
          </a:p>
          <a:p>
            <a:pPr algn="l"/>
            <a:r>
              <a:rPr lang="es-ES" sz="2200" dirty="0">
                <a:solidFill>
                  <a:schemeClr val="tx1"/>
                </a:solidFill>
                <a:latin typeface="Arial" panose="020B0604020202020204" pitchFamily="34" charset="0"/>
                <a:cs typeface="Arial" panose="020B0604020202020204" pitchFamily="34" charset="0"/>
              </a:rPr>
              <a:t>      Promover un sistema de dos niveles de negociación sectorial y a nivel de</a:t>
            </a:r>
          </a:p>
          <a:p>
            <a:pPr algn="l"/>
            <a:r>
              <a:rPr lang="es-ES" sz="2200" dirty="0">
                <a:solidFill>
                  <a:schemeClr val="tx1"/>
                </a:solidFill>
                <a:latin typeface="Arial" panose="020B0604020202020204" pitchFamily="34" charset="0"/>
                <a:cs typeface="Arial" panose="020B0604020202020204" pitchFamily="34" charset="0"/>
              </a:rPr>
              <a:t>      empresa, elaborando la normativa sobre negociación sectorial en el Código del</a:t>
            </a:r>
          </a:p>
          <a:p>
            <a:pPr algn="l"/>
            <a:r>
              <a:rPr lang="es-ES" sz="2200" dirty="0">
                <a:solidFill>
                  <a:schemeClr val="tx1"/>
                </a:solidFill>
                <a:latin typeface="Arial" panose="020B0604020202020204" pitchFamily="34" charset="0"/>
                <a:cs typeface="Arial" panose="020B0604020202020204" pitchFamily="34" charset="0"/>
              </a:rPr>
              <a:t>      Trabajo.</a:t>
            </a:r>
          </a:p>
          <a:p>
            <a:endParaRPr lang="es-CO" dirty="0"/>
          </a:p>
        </p:txBody>
      </p:sp>
      <p:sp>
        <p:nvSpPr>
          <p:cNvPr id="10" name="Triángulo rectángulo 9">
            <a:extLst>
              <a:ext uri="{FF2B5EF4-FFF2-40B4-BE49-F238E27FC236}">
                <a16:creationId xmlns:a16="http://schemas.microsoft.com/office/drawing/2014/main" id="{1E409CB6-1012-B406-DC75-6DFB87421EE7}"/>
              </a:ext>
            </a:extLst>
          </p:cNvPr>
          <p:cNvSpPr/>
          <p:nvPr/>
        </p:nvSpPr>
        <p:spPr>
          <a:xfrm flipH="1">
            <a:off x="10825142" y="1941082"/>
            <a:ext cx="737419" cy="734166"/>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Triángulo rectángulo 11">
            <a:extLst>
              <a:ext uri="{FF2B5EF4-FFF2-40B4-BE49-F238E27FC236}">
                <a16:creationId xmlns:a16="http://schemas.microsoft.com/office/drawing/2014/main" id="{66BF954A-9DCD-F1A1-CB1C-E2264F6DFEDE}"/>
              </a:ext>
            </a:extLst>
          </p:cNvPr>
          <p:cNvSpPr/>
          <p:nvPr/>
        </p:nvSpPr>
        <p:spPr>
          <a:xfrm rot="5400000">
            <a:off x="847648" y="2810745"/>
            <a:ext cx="737417" cy="734166"/>
          </a:xfrm>
          <a:prstGeom prst="rtTriangle">
            <a:avLst/>
          </a:prstGeom>
          <a:solidFill>
            <a:srgbClr val="AF71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CuadroTexto 12">
            <a:extLst>
              <a:ext uri="{FF2B5EF4-FFF2-40B4-BE49-F238E27FC236}">
                <a16:creationId xmlns:a16="http://schemas.microsoft.com/office/drawing/2014/main" id="{E4AC6FDB-3D89-B0F7-47E5-DB0405AAADBC}"/>
              </a:ext>
            </a:extLst>
          </p:cNvPr>
          <p:cNvSpPr txBox="1"/>
          <p:nvPr/>
        </p:nvSpPr>
        <p:spPr>
          <a:xfrm>
            <a:off x="847646" y="2808713"/>
            <a:ext cx="10713287" cy="1200329"/>
          </a:xfrm>
          <a:prstGeom prst="rect">
            <a:avLst/>
          </a:prstGeom>
          <a:noFill/>
          <a:ln w="22225">
            <a:solidFill>
              <a:srgbClr val="AF71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s-ES" dirty="0">
              <a:solidFill>
                <a:schemeClr val="tx1"/>
              </a:solidFill>
            </a:endParaRPr>
          </a:p>
          <a:p>
            <a:pPr algn="l"/>
            <a:r>
              <a:rPr lang="es-ES" sz="2200" dirty="0">
                <a:solidFill>
                  <a:schemeClr val="tx1"/>
                </a:solidFill>
                <a:latin typeface="Arial" panose="020B0604020202020204" pitchFamily="34" charset="0"/>
                <a:cs typeface="Arial" panose="020B0604020202020204" pitchFamily="34" charset="0"/>
              </a:rPr>
              <a:t>       Eliminar la opción de negociar pactos colectivos.</a:t>
            </a:r>
          </a:p>
          <a:p>
            <a:endParaRPr lang="es-CO" dirty="0"/>
          </a:p>
        </p:txBody>
      </p:sp>
      <p:sp>
        <p:nvSpPr>
          <p:cNvPr id="14" name="Triángulo rectángulo 13">
            <a:extLst>
              <a:ext uri="{FF2B5EF4-FFF2-40B4-BE49-F238E27FC236}">
                <a16:creationId xmlns:a16="http://schemas.microsoft.com/office/drawing/2014/main" id="{547C255D-7599-1A7D-8A47-58028B6D2D86}"/>
              </a:ext>
            </a:extLst>
          </p:cNvPr>
          <p:cNvSpPr/>
          <p:nvPr/>
        </p:nvSpPr>
        <p:spPr>
          <a:xfrm flipH="1">
            <a:off x="10825142" y="3272089"/>
            <a:ext cx="737419" cy="734166"/>
          </a:xfrm>
          <a:prstGeom prst="rtTriangle">
            <a:avLst/>
          </a:prstGeom>
          <a:solidFill>
            <a:srgbClr val="AF71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TextBox 7">
            <a:extLst>
              <a:ext uri="{FF2B5EF4-FFF2-40B4-BE49-F238E27FC236}">
                <a16:creationId xmlns:a16="http://schemas.microsoft.com/office/drawing/2014/main" id="{F9F7FC59-EB76-D92B-6CB2-E654A6039599}"/>
              </a:ext>
            </a:extLst>
          </p:cNvPr>
          <p:cNvSpPr txBox="1"/>
          <p:nvPr/>
        </p:nvSpPr>
        <p:spPr>
          <a:xfrm>
            <a:off x="430859" y="5977371"/>
            <a:ext cx="2159907" cy="223394"/>
          </a:xfrm>
          <a:prstGeom prst="rect">
            <a:avLst/>
          </a:prstGeom>
        </p:spPr>
        <p:txBody>
          <a:bodyPr lIns="0" tIns="0" rIns="0" bIns="0" rtlCol="0" anchor="t">
            <a:spAutoFit/>
          </a:bodyPr>
          <a:lstStyle/>
          <a:p>
            <a:pPr>
              <a:lnSpc>
                <a:spcPts val="1872"/>
              </a:lnSpc>
            </a:pPr>
            <a:endParaRPr sz="1200"/>
          </a:p>
        </p:txBody>
      </p:sp>
      <p:sp>
        <p:nvSpPr>
          <p:cNvPr id="16" name="Triángulo rectángulo 15">
            <a:extLst>
              <a:ext uri="{FF2B5EF4-FFF2-40B4-BE49-F238E27FC236}">
                <a16:creationId xmlns:a16="http://schemas.microsoft.com/office/drawing/2014/main" id="{CC2DCB3D-BE89-9FDD-2B1A-67EEDCAD8879}"/>
              </a:ext>
            </a:extLst>
          </p:cNvPr>
          <p:cNvSpPr/>
          <p:nvPr/>
        </p:nvSpPr>
        <p:spPr>
          <a:xfrm rot="5400000">
            <a:off x="865657" y="4152205"/>
            <a:ext cx="701399" cy="734166"/>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CuadroTexto 16">
            <a:extLst>
              <a:ext uri="{FF2B5EF4-FFF2-40B4-BE49-F238E27FC236}">
                <a16:creationId xmlns:a16="http://schemas.microsoft.com/office/drawing/2014/main" id="{954FDBF4-24C9-61F6-5EBE-4DE22F10DABE}"/>
              </a:ext>
            </a:extLst>
          </p:cNvPr>
          <p:cNvSpPr txBox="1"/>
          <p:nvPr/>
        </p:nvSpPr>
        <p:spPr>
          <a:xfrm>
            <a:off x="847646" y="4179708"/>
            <a:ext cx="10713287" cy="1141698"/>
          </a:xfrm>
          <a:prstGeom prst="rect">
            <a:avLst/>
          </a:prstGeom>
          <a:no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s-ES" sz="2200" dirty="0">
                <a:solidFill>
                  <a:schemeClr val="tx1"/>
                </a:solidFill>
                <a:latin typeface="Arial" panose="020B0604020202020204" pitchFamily="34" charset="0"/>
                <a:cs typeface="Arial" panose="020B0604020202020204" pitchFamily="34" charset="0"/>
              </a:rPr>
              <a:t>         </a:t>
            </a:r>
          </a:p>
          <a:p>
            <a:pPr algn="l"/>
            <a:r>
              <a:rPr lang="es-ES" sz="2200" dirty="0">
                <a:solidFill>
                  <a:schemeClr val="tx1"/>
                </a:solidFill>
                <a:latin typeface="Arial" panose="020B0604020202020204" pitchFamily="34" charset="0"/>
                <a:cs typeface="Arial" panose="020B0604020202020204" pitchFamily="34" charset="0"/>
              </a:rPr>
              <a:t>       </a:t>
            </a:r>
          </a:p>
          <a:p>
            <a:pPr algn="l"/>
            <a:r>
              <a:rPr lang="es-ES" sz="2200" dirty="0">
                <a:solidFill>
                  <a:schemeClr val="tx1"/>
                </a:solidFill>
                <a:latin typeface="Arial" panose="020B0604020202020204" pitchFamily="34" charset="0"/>
                <a:cs typeface="Arial" panose="020B0604020202020204" pitchFamily="34" charset="0"/>
              </a:rPr>
              <a:t>       Ampliar los convenio colectivos automáticamente a todos los empleados de una   </a:t>
            </a:r>
          </a:p>
          <a:p>
            <a:pPr algn="l"/>
            <a:r>
              <a:rPr lang="es-ES" sz="2200" dirty="0">
                <a:solidFill>
                  <a:schemeClr val="tx1"/>
                </a:solidFill>
                <a:latin typeface="Arial" panose="020B0604020202020204" pitchFamily="34" charset="0"/>
                <a:cs typeface="Arial" panose="020B0604020202020204" pitchFamily="34" charset="0"/>
              </a:rPr>
              <a:t>       empresa, no sólo a los miembros de los sindicatos firmantes (erga omnes)</a:t>
            </a:r>
          </a:p>
          <a:p>
            <a:pPr algn="l"/>
            <a:endParaRPr lang="es-ES" sz="2200" dirty="0">
              <a:solidFill>
                <a:schemeClr val="tx1"/>
              </a:solidFill>
              <a:latin typeface="Arial" panose="020B0604020202020204" pitchFamily="34" charset="0"/>
              <a:cs typeface="Arial" panose="020B0604020202020204" pitchFamily="34" charset="0"/>
            </a:endParaRPr>
          </a:p>
          <a:p>
            <a:pPr algn="l"/>
            <a:r>
              <a:rPr lang="es-ES" sz="2200" dirty="0">
                <a:solidFill>
                  <a:schemeClr val="tx1"/>
                </a:solidFill>
                <a:latin typeface="Arial" panose="020B0604020202020204" pitchFamily="34" charset="0"/>
                <a:cs typeface="Arial" panose="020B0604020202020204" pitchFamily="34" charset="0"/>
              </a:rPr>
              <a:t>     </a:t>
            </a:r>
            <a:endParaRPr lang="es-CO" dirty="0"/>
          </a:p>
        </p:txBody>
      </p:sp>
      <p:sp>
        <p:nvSpPr>
          <p:cNvPr id="18" name="Triángulo rectángulo 17">
            <a:extLst>
              <a:ext uri="{FF2B5EF4-FFF2-40B4-BE49-F238E27FC236}">
                <a16:creationId xmlns:a16="http://schemas.microsoft.com/office/drawing/2014/main" id="{64B55DC3-223B-4805-3EBF-5B3F00698FDB}"/>
              </a:ext>
            </a:extLst>
          </p:cNvPr>
          <p:cNvSpPr/>
          <p:nvPr/>
        </p:nvSpPr>
        <p:spPr>
          <a:xfrm flipH="1">
            <a:off x="10825141" y="4611893"/>
            <a:ext cx="737419" cy="698305"/>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8" name="TextBox 7">
            <a:extLst>
              <a:ext uri="{FF2B5EF4-FFF2-40B4-BE49-F238E27FC236}">
                <a16:creationId xmlns:a16="http://schemas.microsoft.com/office/drawing/2014/main" id="{D674D64A-8516-B64A-8C56-CB1A8A4BCFCB}"/>
              </a:ext>
            </a:extLst>
          </p:cNvPr>
          <p:cNvSpPr txBox="1"/>
          <p:nvPr/>
        </p:nvSpPr>
        <p:spPr>
          <a:xfrm>
            <a:off x="925762" y="5505456"/>
            <a:ext cx="2159907" cy="223394"/>
          </a:xfrm>
          <a:prstGeom prst="rect">
            <a:avLst/>
          </a:prstGeom>
        </p:spPr>
        <p:txBody>
          <a:bodyPr lIns="0" tIns="0" rIns="0" bIns="0" rtlCol="0" anchor="t">
            <a:spAutoFit/>
          </a:bodyPr>
          <a:lstStyle/>
          <a:p>
            <a:pPr>
              <a:lnSpc>
                <a:spcPts val="1872"/>
              </a:lnSpc>
            </a:pPr>
            <a:endParaRPr sz="1200"/>
          </a:p>
        </p:txBody>
      </p:sp>
      <p:sp>
        <p:nvSpPr>
          <p:cNvPr id="29" name="Triángulo rectángulo 28">
            <a:extLst>
              <a:ext uri="{FF2B5EF4-FFF2-40B4-BE49-F238E27FC236}">
                <a16:creationId xmlns:a16="http://schemas.microsoft.com/office/drawing/2014/main" id="{FB2D05C1-3338-CC0C-9EE0-6EBA16C210BC}"/>
              </a:ext>
            </a:extLst>
          </p:cNvPr>
          <p:cNvSpPr/>
          <p:nvPr/>
        </p:nvSpPr>
        <p:spPr>
          <a:xfrm rot="5400000">
            <a:off x="864031" y="5450558"/>
            <a:ext cx="701399" cy="734166"/>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0" name="CuadroTexto 29">
            <a:extLst>
              <a:ext uri="{FF2B5EF4-FFF2-40B4-BE49-F238E27FC236}">
                <a16:creationId xmlns:a16="http://schemas.microsoft.com/office/drawing/2014/main" id="{7F5404BB-940E-3837-867E-C8393D5DC663}"/>
              </a:ext>
            </a:extLst>
          </p:cNvPr>
          <p:cNvSpPr txBox="1"/>
          <p:nvPr/>
        </p:nvSpPr>
        <p:spPr>
          <a:xfrm>
            <a:off x="847647" y="5473678"/>
            <a:ext cx="10713287" cy="1141698"/>
          </a:xfrm>
          <a:prstGeom prst="rect">
            <a:avLst/>
          </a:prstGeom>
          <a:no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s-ES" sz="2200" dirty="0">
                <a:solidFill>
                  <a:schemeClr val="tx1"/>
                </a:solidFill>
                <a:latin typeface="Arial" panose="020B0604020202020204" pitchFamily="34" charset="0"/>
                <a:cs typeface="Arial" panose="020B0604020202020204" pitchFamily="34" charset="0"/>
              </a:rPr>
              <a:t>         </a:t>
            </a:r>
          </a:p>
          <a:p>
            <a:pPr algn="l"/>
            <a:r>
              <a:rPr lang="es-ES" sz="2200" dirty="0">
                <a:solidFill>
                  <a:schemeClr val="tx1"/>
                </a:solidFill>
                <a:latin typeface="Arial" panose="020B0604020202020204" pitchFamily="34" charset="0"/>
                <a:cs typeface="Arial" panose="020B0604020202020204" pitchFamily="34" charset="0"/>
              </a:rPr>
              <a:t>       </a:t>
            </a:r>
          </a:p>
          <a:p>
            <a:pPr algn="l"/>
            <a:r>
              <a:rPr lang="es-ES" sz="2200" dirty="0">
                <a:solidFill>
                  <a:schemeClr val="tx1"/>
                </a:solidFill>
                <a:latin typeface="Arial" panose="020B0604020202020204" pitchFamily="34" charset="0"/>
                <a:cs typeface="Arial" panose="020B0604020202020204" pitchFamily="34" charset="0"/>
              </a:rPr>
              <a:t>       Exigir que varios sindicatos de una misma empresa formen un equipo de negociación para garantizar un único convenio colectivo.</a:t>
            </a:r>
          </a:p>
          <a:p>
            <a:pPr algn="l"/>
            <a:endParaRPr lang="es-ES" sz="2200" dirty="0">
              <a:solidFill>
                <a:schemeClr val="tx1"/>
              </a:solidFill>
              <a:latin typeface="Arial" panose="020B0604020202020204" pitchFamily="34" charset="0"/>
              <a:cs typeface="Arial" panose="020B0604020202020204" pitchFamily="34" charset="0"/>
            </a:endParaRPr>
          </a:p>
          <a:p>
            <a:pPr algn="l"/>
            <a:r>
              <a:rPr lang="es-ES" sz="2200" dirty="0">
                <a:solidFill>
                  <a:schemeClr val="tx1"/>
                </a:solidFill>
                <a:latin typeface="Arial" panose="020B0604020202020204" pitchFamily="34" charset="0"/>
                <a:cs typeface="Arial" panose="020B0604020202020204" pitchFamily="34" charset="0"/>
              </a:rPr>
              <a:t>     </a:t>
            </a:r>
            <a:endParaRPr lang="es-CO" dirty="0"/>
          </a:p>
        </p:txBody>
      </p:sp>
      <p:sp>
        <p:nvSpPr>
          <p:cNvPr id="31" name="Triángulo rectángulo 30">
            <a:extLst>
              <a:ext uri="{FF2B5EF4-FFF2-40B4-BE49-F238E27FC236}">
                <a16:creationId xmlns:a16="http://schemas.microsoft.com/office/drawing/2014/main" id="{9D70A41F-2586-8586-C94E-32AD0632F5DB}"/>
              </a:ext>
            </a:extLst>
          </p:cNvPr>
          <p:cNvSpPr/>
          <p:nvPr/>
        </p:nvSpPr>
        <p:spPr>
          <a:xfrm flipH="1">
            <a:off x="10823515" y="5910246"/>
            <a:ext cx="737419" cy="698305"/>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2" name="Picture 22">
            <a:extLst>
              <a:ext uri="{FF2B5EF4-FFF2-40B4-BE49-F238E27FC236}">
                <a16:creationId xmlns:a16="http://schemas.microsoft.com/office/drawing/2014/main" id="{95B324F0-8024-EB59-85BC-4BC71FDDFE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05259" y="771781"/>
            <a:ext cx="1154049" cy="648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1129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1043135" y="3572390"/>
            <a:ext cx="2159907" cy="223394"/>
          </a:xfrm>
          <a:prstGeom prst="rect">
            <a:avLst/>
          </a:prstGeom>
        </p:spPr>
        <p:txBody>
          <a:bodyPr lIns="0" tIns="0" rIns="0" bIns="0" rtlCol="0" anchor="t">
            <a:spAutoFit/>
          </a:bodyPr>
          <a:lstStyle/>
          <a:p>
            <a:pPr>
              <a:lnSpc>
                <a:spcPts val="1872"/>
              </a:lnSpc>
            </a:pPr>
            <a:endParaRPr sz="1200"/>
          </a:p>
        </p:txBody>
      </p:sp>
      <p:pic>
        <p:nvPicPr>
          <p:cNvPr id="20" name="Picture 20"/>
          <p:cNvPicPr>
            <a:picLocks noChangeAspect="1"/>
          </p:cNvPicPr>
          <p:nvPr/>
        </p:nvPicPr>
        <p:blipFill>
          <a:blip r:embed="rId2"/>
          <a:srcRect/>
          <a:stretch>
            <a:fillRect/>
          </a:stretch>
        </p:blipFill>
        <p:spPr>
          <a:xfrm>
            <a:off x="8626632" y="100537"/>
            <a:ext cx="3584418" cy="648763"/>
          </a:xfrm>
          <a:prstGeom prst="rect">
            <a:avLst/>
          </a:prstGeom>
        </p:spPr>
      </p:pic>
      <p:grpSp>
        <p:nvGrpSpPr>
          <p:cNvPr id="24" name="Grupo 23">
            <a:extLst>
              <a:ext uri="{FF2B5EF4-FFF2-40B4-BE49-F238E27FC236}">
                <a16:creationId xmlns:a16="http://schemas.microsoft.com/office/drawing/2014/main" id="{AF2D46E0-F852-E64D-9DEF-6C32C590B8CB}"/>
              </a:ext>
            </a:extLst>
          </p:cNvPr>
          <p:cNvGrpSpPr/>
          <p:nvPr/>
        </p:nvGrpSpPr>
        <p:grpSpPr>
          <a:xfrm>
            <a:off x="19088" y="6840006"/>
            <a:ext cx="12191962" cy="24563"/>
            <a:chOff x="33" y="10237150"/>
            <a:chExt cx="18287943" cy="36844"/>
          </a:xfrm>
        </p:grpSpPr>
        <p:sp>
          <p:nvSpPr>
            <p:cNvPr id="25" name="AutoShape 8">
              <a:extLst>
                <a:ext uri="{FF2B5EF4-FFF2-40B4-BE49-F238E27FC236}">
                  <a16:creationId xmlns:a16="http://schemas.microsoft.com/office/drawing/2014/main" id="{303EDC1B-76B2-D18E-708C-1D48FD2750D1}"/>
                </a:ext>
              </a:extLst>
            </p:cNvPr>
            <p:cNvSpPr/>
            <p:nvPr/>
          </p:nvSpPr>
          <p:spPr>
            <a:xfrm rot="10131" flipV="1">
              <a:off x="33" y="10241836"/>
              <a:ext cx="6452568" cy="32158"/>
            </a:xfrm>
            <a:prstGeom prst="line">
              <a:avLst/>
            </a:prstGeom>
            <a:ln w="95250" cap="flat">
              <a:solidFill>
                <a:srgbClr val="FFDF2B"/>
              </a:solidFill>
              <a:prstDash val="solid"/>
              <a:headEnd type="none" w="sm" len="sm"/>
              <a:tailEnd type="none" w="sm" len="sm"/>
            </a:ln>
          </p:spPr>
          <p:txBody>
            <a:bodyPr/>
            <a:lstStyle/>
            <a:p>
              <a:endParaRPr lang="es-CO" sz="1200"/>
            </a:p>
          </p:txBody>
        </p:sp>
        <p:sp>
          <p:nvSpPr>
            <p:cNvPr id="26" name="AutoShape 9">
              <a:extLst>
                <a:ext uri="{FF2B5EF4-FFF2-40B4-BE49-F238E27FC236}">
                  <a16:creationId xmlns:a16="http://schemas.microsoft.com/office/drawing/2014/main" id="{F51A97A4-25E8-0654-F87A-23161E744575}"/>
                </a:ext>
              </a:extLst>
            </p:cNvPr>
            <p:cNvSpPr/>
            <p:nvPr/>
          </p:nvSpPr>
          <p:spPr>
            <a:xfrm rot="10131" flipV="1">
              <a:off x="6441409" y="10240095"/>
              <a:ext cx="6463829" cy="31479"/>
            </a:xfrm>
            <a:prstGeom prst="line">
              <a:avLst/>
            </a:prstGeom>
            <a:ln w="95250" cap="flat">
              <a:solidFill>
                <a:srgbClr val="1D3383"/>
              </a:solidFill>
              <a:prstDash val="solid"/>
              <a:headEnd type="none" w="sm" len="sm"/>
              <a:tailEnd type="none" w="sm" len="sm"/>
            </a:ln>
          </p:spPr>
          <p:txBody>
            <a:bodyPr/>
            <a:lstStyle/>
            <a:p>
              <a:endParaRPr lang="es-CO" sz="1200"/>
            </a:p>
          </p:txBody>
        </p:sp>
        <p:sp>
          <p:nvSpPr>
            <p:cNvPr id="27" name="AutoShape 10">
              <a:extLst>
                <a:ext uri="{FF2B5EF4-FFF2-40B4-BE49-F238E27FC236}">
                  <a16:creationId xmlns:a16="http://schemas.microsoft.com/office/drawing/2014/main" id="{88899DB3-7AF8-0FD8-4851-B2941064B0DC}"/>
                </a:ext>
              </a:extLst>
            </p:cNvPr>
            <p:cNvSpPr/>
            <p:nvPr/>
          </p:nvSpPr>
          <p:spPr>
            <a:xfrm rot="10131" flipV="1">
              <a:off x="12905294" y="10237150"/>
              <a:ext cx="5382682" cy="23954"/>
            </a:xfrm>
            <a:prstGeom prst="line">
              <a:avLst/>
            </a:prstGeom>
            <a:ln w="95250" cap="flat">
              <a:solidFill>
                <a:srgbClr val="E80B2C"/>
              </a:solidFill>
              <a:prstDash val="solid"/>
              <a:headEnd type="none" w="sm" len="sm"/>
              <a:tailEnd type="none" w="sm" len="sm"/>
            </a:ln>
          </p:spPr>
          <p:txBody>
            <a:bodyPr/>
            <a:lstStyle/>
            <a:p>
              <a:endParaRPr lang="es-CO" sz="1200"/>
            </a:p>
          </p:txBody>
        </p:sp>
      </p:grpSp>
      <p:pic>
        <p:nvPicPr>
          <p:cNvPr id="2" name="Imagen 1">
            <a:extLst>
              <a:ext uri="{FF2B5EF4-FFF2-40B4-BE49-F238E27FC236}">
                <a16:creationId xmlns:a16="http://schemas.microsoft.com/office/drawing/2014/main" id="{6AB403E4-2E0F-77F2-9E2B-B310F8B8D5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518233" y="217775"/>
            <a:ext cx="850076" cy="136168"/>
          </a:xfrm>
          <a:prstGeom prst="rect">
            <a:avLst/>
          </a:prstGeom>
        </p:spPr>
      </p:pic>
      <p:sp>
        <p:nvSpPr>
          <p:cNvPr id="3" name="CuadroTexto 2">
            <a:extLst>
              <a:ext uri="{FF2B5EF4-FFF2-40B4-BE49-F238E27FC236}">
                <a16:creationId xmlns:a16="http://schemas.microsoft.com/office/drawing/2014/main" id="{BE82D4AA-E71D-133D-CCE0-8A23AC6DCB50}"/>
              </a:ext>
            </a:extLst>
          </p:cNvPr>
          <p:cNvSpPr txBox="1"/>
          <p:nvPr/>
        </p:nvSpPr>
        <p:spPr>
          <a:xfrm>
            <a:off x="430859" y="449882"/>
            <a:ext cx="8152391" cy="830997"/>
          </a:xfrm>
          <a:prstGeom prst="rect">
            <a:avLst/>
          </a:prstGeom>
          <a:noFill/>
        </p:spPr>
        <p:txBody>
          <a:bodyPr wrap="square" rtlCol="0">
            <a:spAutoFit/>
          </a:bodyPr>
          <a:lstStyle/>
          <a:p>
            <a:r>
              <a:rPr lang="es-ES" sz="2400" b="1" dirty="0">
                <a:solidFill>
                  <a:schemeClr val="accent1">
                    <a:lumMod val="50000"/>
                  </a:schemeClr>
                </a:solidFill>
                <a:latin typeface="FUTURA MEDIUM" panose="020B0602020204020303" pitchFamily="34" charset="-79"/>
                <a:cs typeface="FUTURA MEDIUM" panose="020B0602020204020303" pitchFamily="34" charset="-79"/>
              </a:rPr>
              <a:t>Recomendaciones de la OCDE en materia de la negociación colectiva</a:t>
            </a:r>
          </a:p>
        </p:txBody>
      </p:sp>
      <p:sp>
        <p:nvSpPr>
          <p:cNvPr id="5" name="Triángulo rectángulo 4">
            <a:extLst>
              <a:ext uri="{FF2B5EF4-FFF2-40B4-BE49-F238E27FC236}">
                <a16:creationId xmlns:a16="http://schemas.microsoft.com/office/drawing/2014/main" id="{93147982-0C19-600C-4DA9-20899CAF77B6}"/>
              </a:ext>
            </a:extLst>
          </p:cNvPr>
          <p:cNvSpPr/>
          <p:nvPr/>
        </p:nvSpPr>
        <p:spPr>
          <a:xfrm rot="5400000">
            <a:off x="847648" y="1476676"/>
            <a:ext cx="737417" cy="734166"/>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TextBox 7">
            <a:extLst>
              <a:ext uri="{FF2B5EF4-FFF2-40B4-BE49-F238E27FC236}">
                <a16:creationId xmlns:a16="http://schemas.microsoft.com/office/drawing/2014/main" id="{B1CEBBE9-C209-B88E-206A-8C3D31F59234}"/>
              </a:ext>
            </a:extLst>
          </p:cNvPr>
          <p:cNvSpPr txBox="1"/>
          <p:nvPr/>
        </p:nvSpPr>
        <p:spPr>
          <a:xfrm>
            <a:off x="927388" y="3685646"/>
            <a:ext cx="2159907" cy="223394"/>
          </a:xfrm>
          <a:prstGeom prst="rect">
            <a:avLst/>
          </a:prstGeom>
        </p:spPr>
        <p:txBody>
          <a:bodyPr lIns="0" tIns="0" rIns="0" bIns="0" rtlCol="0" anchor="t">
            <a:spAutoFit/>
          </a:bodyPr>
          <a:lstStyle/>
          <a:p>
            <a:pPr>
              <a:lnSpc>
                <a:spcPts val="1872"/>
              </a:lnSpc>
            </a:pPr>
            <a:endParaRPr sz="1200"/>
          </a:p>
        </p:txBody>
      </p:sp>
      <p:sp>
        <p:nvSpPr>
          <p:cNvPr id="8" name="CuadroTexto 7">
            <a:extLst>
              <a:ext uri="{FF2B5EF4-FFF2-40B4-BE49-F238E27FC236}">
                <a16:creationId xmlns:a16="http://schemas.microsoft.com/office/drawing/2014/main" id="{71B88D35-3D4F-F175-73AE-EE8486DA250A}"/>
              </a:ext>
            </a:extLst>
          </p:cNvPr>
          <p:cNvSpPr txBox="1"/>
          <p:nvPr/>
        </p:nvSpPr>
        <p:spPr>
          <a:xfrm>
            <a:off x="849274" y="1485850"/>
            <a:ext cx="10713287" cy="916578"/>
          </a:xfrm>
          <a:prstGeom prst="rect">
            <a:avLst/>
          </a:prstGeom>
          <a:noFill/>
          <a:ln w="222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s-ES" dirty="0">
              <a:solidFill>
                <a:schemeClr val="tx1"/>
              </a:solidFill>
            </a:endParaRPr>
          </a:p>
          <a:p>
            <a:pPr algn="l"/>
            <a:r>
              <a:rPr lang="es-ES" sz="2200" dirty="0">
                <a:solidFill>
                  <a:schemeClr val="tx1"/>
                </a:solidFill>
                <a:latin typeface="Arial" panose="020B0604020202020204" pitchFamily="34" charset="0"/>
                <a:cs typeface="Arial" panose="020B0604020202020204" pitchFamily="34" charset="0"/>
              </a:rPr>
              <a:t>      Conceder el derecho de huelga a las organizaciones sindicales de nivel </a:t>
            </a:r>
          </a:p>
          <a:p>
            <a:pPr algn="l"/>
            <a:r>
              <a:rPr lang="es-ES" sz="2200" dirty="0">
                <a:solidFill>
                  <a:schemeClr val="tx1"/>
                </a:solidFill>
                <a:latin typeface="Arial" panose="020B0604020202020204" pitchFamily="34" charset="0"/>
                <a:cs typeface="Arial" panose="020B0604020202020204" pitchFamily="34" charset="0"/>
              </a:rPr>
              <a:t>      superior.</a:t>
            </a:r>
          </a:p>
          <a:p>
            <a:endParaRPr lang="es-CO" dirty="0"/>
          </a:p>
        </p:txBody>
      </p:sp>
      <p:sp>
        <p:nvSpPr>
          <p:cNvPr id="9" name="Triángulo rectángulo 8">
            <a:extLst>
              <a:ext uri="{FF2B5EF4-FFF2-40B4-BE49-F238E27FC236}">
                <a16:creationId xmlns:a16="http://schemas.microsoft.com/office/drawing/2014/main" id="{7E9CAF01-AECB-A8AE-ABE0-33058C9A816E}"/>
              </a:ext>
            </a:extLst>
          </p:cNvPr>
          <p:cNvSpPr/>
          <p:nvPr/>
        </p:nvSpPr>
        <p:spPr>
          <a:xfrm flipH="1">
            <a:off x="10825142" y="1670634"/>
            <a:ext cx="737419" cy="734166"/>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Triángulo rectángulo 9">
            <a:extLst>
              <a:ext uri="{FF2B5EF4-FFF2-40B4-BE49-F238E27FC236}">
                <a16:creationId xmlns:a16="http://schemas.microsoft.com/office/drawing/2014/main" id="{6DB6F724-1633-8F1F-F023-2A9A2A07539F}"/>
              </a:ext>
            </a:extLst>
          </p:cNvPr>
          <p:cNvSpPr/>
          <p:nvPr/>
        </p:nvSpPr>
        <p:spPr>
          <a:xfrm rot="5400000">
            <a:off x="847648" y="2576158"/>
            <a:ext cx="737417" cy="734166"/>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CuadroTexto 10">
            <a:extLst>
              <a:ext uri="{FF2B5EF4-FFF2-40B4-BE49-F238E27FC236}">
                <a16:creationId xmlns:a16="http://schemas.microsoft.com/office/drawing/2014/main" id="{ADC10795-CCFA-F245-F27A-A94B14AC6BD4}"/>
              </a:ext>
            </a:extLst>
          </p:cNvPr>
          <p:cNvSpPr txBox="1"/>
          <p:nvPr/>
        </p:nvSpPr>
        <p:spPr>
          <a:xfrm>
            <a:off x="847646" y="2567072"/>
            <a:ext cx="10713287" cy="920500"/>
          </a:xfrm>
          <a:prstGeom prst="rect">
            <a:avLst/>
          </a:prstGeom>
          <a:no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s-ES" dirty="0">
              <a:solidFill>
                <a:schemeClr val="tx1"/>
              </a:solidFill>
            </a:endParaRPr>
          </a:p>
          <a:p>
            <a:pPr algn="l"/>
            <a:r>
              <a:rPr lang="es-ES" sz="2200" dirty="0">
                <a:solidFill>
                  <a:schemeClr val="tx1"/>
                </a:solidFill>
                <a:latin typeface="Arial" panose="020B0604020202020204" pitchFamily="34" charset="0"/>
                <a:cs typeface="Arial" panose="020B0604020202020204" pitchFamily="34" charset="0"/>
              </a:rPr>
              <a:t>       Garantizar que todos los trabajadores, independientemente del estatus legal  </a:t>
            </a:r>
          </a:p>
          <a:p>
            <a:pPr algn="l"/>
            <a:r>
              <a:rPr lang="es-ES" sz="2200" dirty="0">
                <a:solidFill>
                  <a:schemeClr val="tx1"/>
                </a:solidFill>
                <a:latin typeface="Arial" panose="020B0604020202020204" pitchFamily="34" charset="0"/>
                <a:cs typeface="Arial" panose="020B0604020202020204" pitchFamily="34" charset="0"/>
              </a:rPr>
              <a:t>       bajo el que trabajen, puedan afiliarse a los sindicatos en la práctica.</a:t>
            </a:r>
          </a:p>
          <a:p>
            <a:endParaRPr lang="es-CO" dirty="0"/>
          </a:p>
        </p:txBody>
      </p:sp>
      <p:sp>
        <p:nvSpPr>
          <p:cNvPr id="12" name="Triángulo rectángulo 11">
            <a:extLst>
              <a:ext uri="{FF2B5EF4-FFF2-40B4-BE49-F238E27FC236}">
                <a16:creationId xmlns:a16="http://schemas.microsoft.com/office/drawing/2014/main" id="{5F25B95E-7E90-CB9B-50B1-EDB7E4C115E9}"/>
              </a:ext>
            </a:extLst>
          </p:cNvPr>
          <p:cNvSpPr/>
          <p:nvPr/>
        </p:nvSpPr>
        <p:spPr>
          <a:xfrm flipH="1">
            <a:off x="10825142" y="2758728"/>
            <a:ext cx="737419" cy="734166"/>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TextBox 7">
            <a:extLst>
              <a:ext uri="{FF2B5EF4-FFF2-40B4-BE49-F238E27FC236}">
                <a16:creationId xmlns:a16="http://schemas.microsoft.com/office/drawing/2014/main" id="{0EBA3237-2C5D-6470-C067-55DEFBDB1BDA}"/>
              </a:ext>
            </a:extLst>
          </p:cNvPr>
          <p:cNvSpPr txBox="1"/>
          <p:nvPr/>
        </p:nvSpPr>
        <p:spPr>
          <a:xfrm>
            <a:off x="430859" y="5133182"/>
            <a:ext cx="2159907" cy="223394"/>
          </a:xfrm>
          <a:prstGeom prst="rect">
            <a:avLst/>
          </a:prstGeom>
        </p:spPr>
        <p:txBody>
          <a:bodyPr lIns="0" tIns="0" rIns="0" bIns="0" rtlCol="0" anchor="t">
            <a:spAutoFit/>
          </a:bodyPr>
          <a:lstStyle/>
          <a:p>
            <a:pPr>
              <a:lnSpc>
                <a:spcPts val="1872"/>
              </a:lnSpc>
            </a:pPr>
            <a:endParaRPr sz="1200"/>
          </a:p>
        </p:txBody>
      </p:sp>
      <p:sp>
        <p:nvSpPr>
          <p:cNvPr id="14" name="Triángulo rectángulo 13">
            <a:extLst>
              <a:ext uri="{FF2B5EF4-FFF2-40B4-BE49-F238E27FC236}">
                <a16:creationId xmlns:a16="http://schemas.microsoft.com/office/drawing/2014/main" id="{EFCF8600-BE91-6ACC-D558-5BB1808076B7}"/>
              </a:ext>
            </a:extLst>
          </p:cNvPr>
          <p:cNvSpPr/>
          <p:nvPr/>
        </p:nvSpPr>
        <p:spPr>
          <a:xfrm rot="5400000">
            <a:off x="865657" y="3630748"/>
            <a:ext cx="701399" cy="734166"/>
          </a:xfrm>
          <a:prstGeom prst="rtTriangle">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CuadroTexto 14">
            <a:extLst>
              <a:ext uri="{FF2B5EF4-FFF2-40B4-BE49-F238E27FC236}">
                <a16:creationId xmlns:a16="http://schemas.microsoft.com/office/drawing/2014/main" id="{8F3ECC70-B535-FA5A-4FD6-028B38DA6F8C}"/>
              </a:ext>
            </a:extLst>
          </p:cNvPr>
          <p:cNvSpPr txBox="1"/>
          <p:nvPr/>
        </p:nvSpPr>
        <p:spPr>
          <a:xfrm>
            <a:off x="847647" y="3637821"/>
            <a:ext cx="10713287" cy="830997"/>
          </a:xfrm>
          <a:prstGeom prst="rect">
            <a:avLst/>
          </a:prstGeom>
          <a:noFill/>
          <a:ln w="22225">
            <a:solidFill>
              <a:srgbClr val="E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endParaRPr lang="es-ES" sz="2200" dirty="0">
              <a:solidFill>
                <a:schemeClr val="tx1"/>
              </a:solidFill>
              <a:latin typeface="Arial" panose="020B0604020202020204" pitchFamily="34" charset="0"/>
              <a:cs typeface="Arial" panose="020B0604020202020204" pitchFamily="34" charset="0"/>
            </a:endParaRPr>
          </a:p>
          <a:p>
            <a:pPr algn="l"/>
            <a:r>
              <a:rPr lang="es-ES" sz="2200" dirty="0">
                <a:solidFill>
                  <a:schemeClr val="tx1"/>
                </a:solidFill>
                <a:latin typeface="Arial" panose="020B0604020202020204" pitchFamily="34" charset="0"/>
                <a:cs typeface="Arial" panose="020B0604020202020204" pitchFamily="34" charset="0"/>
              </a:rPr>
              <a:t>       </a:t>
            </a:r>
          </a:p>
          <a:p>
            <a:pPr algn="l"/>
            <a:r>
              <a:rPr lang="es-ES" sz="2200" dirty="0">
                <a:solidFill>
                  <a:schemeClr val="tx1"/>
                </a:solidFill>
                <a:latin typeface="Arial" panose="020B0604020202020204" pitchFamily="34" charset="0"/>
                <a:cs typeface="Arial" panose="020B0604020202020204" pitchFamily="34" charset="0"/>
              </a:rPr>
              <a:t>       Recoger sistemáticamente datos sobre la negociación colectiva para seguir su </a:t>
            </a:r>
          </a:p>
          <a:p>
            <a:pPr algn="l"/>
            <a:r>
              <a:rPr lang="es-ES" sz="2200" dirty="0">
                <a:solidFill>
                  <a:schemeClr val="tx1"/>
                </a:solidFill>
                <a:latin typeface="Arial" panose="020B0604020202020204" pitchFamily="34" charset="0"/>
                <a:cs typeface="Arial" panose="020B0604020202020204" pitchFamily="34" charset="0"/>
              </a:rPr>
              <a:t>       evolución.</a:t>
            </a:r>
          </a:p>
          <a:p>
            <a:pPr algn="l"/>
            <a:endParaRPr lang="es-ES" sz="2200" dirty="0">
              <a:solidFill>
                <a:schemeClr val="tx1"/>
              </a:solidFill>
              <a:latin typeface="Arial" panose="020B0604020202020204" pitchFamily="34" charset="0"/>
              <a:cs typeface="Arial" panose="020B0604020202020204" pitchFamily="34" charset="0"/>
            </a:endParaRPr>
          </a:p>
          <a:p>
            <a:pPr algn="l"/>
            <a:r>
              <a:rPr lang="es-ES" sz="2200" dirty="0">
                <a:solidFill>
                  <a:schemeClr val="tx1"/>
                </a:solidFill>
                <a:latin typeface="Arial" panose="020B0604020202020204" pitchFamily="34" charset="0"/>
                <a:cs typeface="Arial" panose="020B0604020202020204" pitchFamily="34" charset="0"/>
              </a:rPr>
              <a:t>     </a:t>
            </a:r>
            <a:endParaRPr lang="es-CO" dirty="0"/>
          </a:p>
        </p:txBody>
      </p:sp>
      <p:sp>
        <p:nvSpPr>
          <p:cNvPr id="16" name="Triángulo rectángulo 15">
            <a:extLst>
              <a:ext uri="{FF2B5EF4-FFF2-40B4-BE49-F238E27FC236}">
                <a16:creationId xmlns:a16="http://schemas.microsoft.com/office/drawing/2014/main" id="{ECF49D87-B42F-DE59-1A5A-3D723CAD5C4F}"/>
              </a:ext>
            </a:extLst>
          </p:cNvPr>
          <p:cNvSpPr/>
          <p:nvPr/>
        </p:nvSpPr>
        <p:spPr>
          <a:xfrm flipH="1">
            <a:off x="10825141" y="3776670"/>
            <a:ext cx="737419" cy="698305"/>
          </a:xfrm>
          <a:prstGeom prst="rtTriangle">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TextBox 7">
            <a:extLst>
              <a:ext uri="{FF2B5EF4-FFF2-40B4-BE49-F238E27FC236}">
                <a16:creationId xmlns:a16="http://schemas.microsoft.com/office/drawing/2014/main" id="{47991E08-53E0-8B20-4ABC-18D2EB5AD4FB}"/>
              </a:ext>
            </a:extLst>
          </p:cNvPr>
          <p:cNvSpPr txBox="1"/>
          <p:nvPr/>
        </p:nvSpPr>
        <p:spPr>
          <a:xfrm>
            <a:off x="925762" y="4661267"/>
            <a:ext cx="2159907" cy="223394"/>
          </a:xfrm>
          <a:prstGeom prst="rect">
            <a:avLst/>
          </a:prstGeom>
        </p:spPr>
        <p:txBody>
          <a:bodyPr lIns="0" tIns="0" rIns="0" bIns="0" rtlCol="0" anchor="t">
            <a:spAutoFit/>
          </a:bodyPr>
          <a:lstStyle/>
          <a:p>
            <a:pPr>
              <a:lnSpc>
                <a:spcPts val="1872"/>
              </a:lnSpc>
            </a:pPr>
            <a:endParaRPr sz="1200"/>
          </a:p>
        </p:txBody>
      </p:sp>
      <p:sp>
        <p:nvSpPr>
          <p:cNvPr id="18" name="Triángulo rectángulo 17">
            <a:extLst>
              <a:ext uri="{FF2B5EF4-FFF2-40B4-BE49-F238E27FC236}">
                <a16:creationId xmlns:a16="http://schemas.microsoft.com/office/drawing/2014/main" id="{8D87D668-6831-58E8-45B4-919A2737B697}"/>
              </a:ext>
            </a:extLst>
          </p:cNvPr>
          <p:cNvSpPr/>
          <p:nvPr/>
        </p:nvSpPr>
        <p:spPr>
          <a:xfrm rot="5400000">
            <a:off x="864031" y="4606369"/>
            <a:ext cx="701399" cy="734166"/>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CuadroTexto 18">
            <a:extLst>
              <a:ext uri="{FF2B5EF4-FFF2-40B4-BE49-F238E27FC236}">
                <a16:creationId xmlns:a16="http://schemas.microsoft.com/office/drawing/2014/main" id="{74F0269C-2C03-86E9-8171-85F99C58623E}"/>
              </a:ext>
            </a:extLst>
          </p:cNvPr>
          <p:cNvSpPr txBox="1"/>
          <p:nvPr/>
        </p:nvSpPr>
        <p:spPr>
          <a:xfrm>
            <a:off x="846021" y="4606011"/>
            <a:ext cx="10713287" cy="891425"/>
          </a:xfrm>
          <a:prstGeom prst="rect">
            <a:avLst/>
          </a:prstGeom>
          <a:no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s-ES" sz="2200" dirty="0">
                <a:solidFill>
                  <a:schemeClr val="tx1"/>
                </a:solidFill>
                <a:latin typeface="Arial" panose="020B0604020202020204" pitchFamily="34" charset="0"/>
                <a:cs typeface="Arial" panose="020B0604020202020204" pitchFamily="34" charset="0"/>
              </a:rPr>
              <a:t>         </a:t>
            </a:r>
          </a:p>
          <a:p>
            <a:pPr algn="l"/>
            <a:r>
              <a:rPr lang="es-ES" sz="2200" dirty="0">
                <a:solidFill>
                  <a:schemeClr val="tx1"/>
                </a:solidFill>
                <a:latin typeface="Arial" panose="020B0604020202020204" pitchFamily="34" charset="0"/>
                <a:cs typeface="Arial" panose="020B0604020202020204" pitchFamily="34" charset="0"/>
              </a:rPr>
              <a:t>       </a:t>
            </a:r>
          </a:p>
          <a:p>
            <a:pPr algn="l"/>
            <a:r>
              <a:rPr lang="es-ES" sz="2200" dirty="0">
                <a:solidFill>
                  <a:schemeClr val="tx1"/>
                </a:solidFill>
                <a:latin typeface="Arial" panose="020B0604020202020204" pitchFamily="34" charset="0"/>
                <a:cs typeface="Arial" panose="020B0604020202020204" pitchFamily="34" charset="0"/>
              </a:rPr>
              <a:t>       Reflexionar sobre alternativas a la prohibición total de las huelgas en los </a:t>
            </a:r>
          </a:p>
          <a:p>
            <a:pPr algn="l"/>
            <a:r>
              <a:rPr lang="es-ES" sz="2200" dirty="0">
                <a:solidFill>
                  <a:schemeClr val="tx1"/>
                </a:solidFill>
                <a:latin typeface="Arial" panose="020B0604020202020204" pitchFamily="34" charset="0"/>
                <a:cs typeface="Arial" panose="020B0604020202020204" pitchFamily="34" charset="0"/>
              </a:rPr>
              <a:t>       servicio esenciales (huelgas condicionadas a u requisito de servicio mínimo).</a:t>
            </a:r>
          </a:p>
          <a:p>
            <a:pPr algn="l"/>
            <a:endParaRPr lang="es-ES" sz="2200" dirty="0">
              <a:solidFill>
                <a:schemeClr val="tx1"/>
              </a:solidFill>
              <a:latin typeface="Arial" panose="020B0604020202020204" pitchFamily="34" charset="0"/>
              <a:cs typeface="Arial" panose="020B0604020202020204" pitchFamily="34" charset="0"/>
            </a:endParaRPr>
          </a:p>
          <a:p>
            <a:pPr algn="l"/>
            <a:r>
              <a:rPr lang="es-ES" sz="2200" dirty="0">
                <a:solidFill>
                  <a:schemeClr val="tx1"/>
                </a:solidFill>
                <a:latin typeface="Arial" panose="020B0604020202020204" pitchFamily="34" charset="0"/>
                <a:cs typeface="Arial" panose="020B0604020202020204" pitchFamily="34" charset="0"/>
              </a:rPr>
              <a:t>     </a:t>
            </a:r>
            <a:endParaRPr lang="es-CO" dirty="0"/>
          </a:p>
        </p:txBody>
      </p:sp>
      <p:sp>
        <p:nvSpPr>
          <p:cNvPr id="21" name="Triángulo rectángulo 20">
            <a:extLst>
              <a:ext uri="{FF2B5EF4-FFF2-40B4-BE49-F238E27FC236}">
                <a16:creationId xmlns:a16="http://schemas.microsoft.com/office/drawing/2014/main" id="{977CDED4-0E82-8B81-E31B-948EE771720D}"/>
              </a:ext>
            </a:extLst>
          </p:cNvPr>
          <p:cNvSpPr/>
          <p:nvPr/>
        </p:nvSpPr>
        <p:spPr>
          <a:xfrm flipH="1">
            <a:off x="10823515" y="4804347"/>
            <a:ext cx="737419" cy="698305"/>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TextBox 7">
            <a:extLst>
              <a:ext uri="{FF2B5EF4-FFF2-40B4-BE49-F238E27FC236}">
                <a16:creationId xmlns:a16="http://schemas.microsoft.com/office/drawing/2014/main" id="{9492436A-7071-F392-C838-DC8CB9F5684F}"/>
              </a:ext>
            </a:extLst>
          </p:cNvPr>
          <p:cNvSpPr txBox="1"/>
          <p:nvPr/>
        </p:nvSpPr>
        <p:spPr>
          <a:xfrm>
            <a:off x="430859" y="6227743"/>
            <a:ext cx="2159907" cy="223394"/>
          </a:xfrm>
          <a:prstGeom prst="rect">
            <a:avLst/>
          </a:prstGeom>
        </p:spPr>
        <p:txBody>
          <a:bodyPr lIns="0" tIns="0" rIns="0" bIns="0" rtlCol="0" anchor="t">
            <a:spAutoFit/>
          </a:bodyPr>
          <a:lstStyle/>
          <a:p>
            <a:pPr>
              <a:lnSpc>
                <a:spcPts val="1872"/>
              </a:lnSpc>
            </a:pPr>
            <a:endParaRPr sz="1200"/>
          </a:p>
        </p:txBody>
      </p:sp>
      <p:sp>
        <p:nvSpPr>
          <p:cNvPr id="23" name="TextBox 7">
            <a:extLst>
              <a:ext uri="{FF2B5EF4-FFF2-40B4-BE49-F238E27FC236}">
                <a16:creationId xmlns:a16="http://schemas.microsoft.com/office/drawing/2014/main" id="{16D759A9-BCA7-212E-136E-6C4DE244D658}"/>
              </a:ext>
            </a:extLst>
          </p:cNvPr>
          <p:cNvSpPr txBox="1"/>
          <p:nvPr/>
        </p:nvSpPr>
        <p:spPr>
          <a:xfrm>
            <a:off x="925762" y="5755828"/>
            <a:ext cx="2159907" cy="223394"/>
          </a:xfrm>
          <a:prstGeom prst="rect">
            <a:avLst/>
          </a:prstGeom>
        </p:spPr>
        <p:txBody>
          <a:bodyPr lIns="0" tIns="0" rIns="0" bIns="0" rtlCol="0" anchor="t">
            <a:spAutoFit/>
          </a:bodyPr>
          <a:lstStyle/>
          <a:p>
            <a:pPr>
              <a:lnSpc>
                <a:spcPts val="1872"/>
              </a:lnSpc>
            </a:pPr>
            <a:endParaRPr sz="1200"/>
          </a:p>
        </p:txBody>
      </p:sp>
      <p:sp>
        <p:nvSpPr>
          <p:cNvPr id="28" name="Triángulo rectángulo 27">
            <a:extLst>
              <a:ext uri="{FF2B5EF4-FFF2-40B4-BE49-F238E27FC236}">
                <a16:creationId xmlns:a16="http://schemas.microsoft.com/office/drawing/2014/main" id="{019D68E7-73D3-DD5B-44A2-A1ED8267D2D5}"/>
              </a:ext>
            </a:extLst>
          </p:cNvPr>
          <p:cNvSpPr/>
          <p:nvPr/>
        </p:nvSpPr>
        <p:spPr>
          <a:xfrm rot="5400000">
            <a:off x="864031" y="5700930"/>
            <a:ext cx="701399" cy="734166"/>
          </a:xfrm>
          <a:prstGeom prst="rtTriangle">
            <a:avLst/>
          </a:prstGeom>
          <a:solidFill>
            <a:srgbClr val="AF71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9" name="CuadroTexto 28">
            <a:extLst>
              <a:ext uri="{FF2B5EF4-FFF2-40B4-BE49-F238E27FC236}">
                <a16:creationId xmlns:a16="http://schemas.microsoft.com/office/drawing/2014/main" id="{C70BEA97-BB76-1A47-504B-9F246D141BBC}"/>
              </a:ext>
            </a:extLst>
          </p:cNvPr>
          <p:cNvSpPr txBox="1"/>
          <p:nvPr/>
        </p:nvSpPr>
        <p:spPr>
          <a:xfrm>
            <a:off x="846021" y="5708311"/>
            <a:ext cx="10713287" cy="891425"/>
          </a:xfrm>
          <a:prstGeom prst="rect">
            <a:avLst/>
          </a:prstGeom>
          <a:noFill/>
          <a:ln w="22225">
            <a:solidFill>
              <a:srgbClr val="AF71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s-ES" sz="2200" dirty="0">
                <a:solidFill>
                  <a:schemeClr val="tx1"/>
                </a:solidFill>
                <a:latin typeface="Arial" panose="020B0604020202020204" pitchFamily="34" charset="0"/>
                <a:cs typeface="Arial" panose="020B0604020202020204" pitchFamily="34" charset="0"/>
              </a:rPr>
              <a:t>         </a:t>
            </a:r>
          </a:p>
          <a:p>
            <a:pPr algn="l"/>
            <a:r>
              <a:rPr lang="es-ES" sz="2200" dirty="0">
                <a:solidFill>
                  <a:schemeClr val="tx1"/>
                </a:solidFill>
                <a:latin typeface="Arial" panose="020B0604020202020204" pitchFamily="34" charset="0"/>
                <a:cs typeface="Arial" panose="020B0604020202020204" pitchFamily="34" charset="0"/>
              </a:rPr>
              <a:t>       </a:t>
            </a:r>
          </a:p>
          <a:p>
            <a:pPr algn="l"/>
            <a:r>
              <a:rPr lang="es-ES" sz="2200" dirty="0">
                <a:solidFill>
                  <a:schemeClr val="tx1"/>
                </a:solidFill>
                <a:latin typeface="Arial" panose="020B0604020202020204" pitchFamily="34" charset="0"/>
                <a:cs typeface="Arial" panose="020B0604020202020204" pitchFamily="34" charset="0"/>
              </a:rPr>
              <a:t>       Reflexionar sobre alternativas a la prohibición total de las huelgas en los </a:t>
            </a:r>
          </a:p>
          <a:p>
            <a:pPr algn="l"/>
            <a:r>
              <a:rPr lang="es-ES" sz="2200" dirty="0">
                <a:solidFill>
                  <a:schemeClr val="tx1"/>
                </a:solidFill>
                <a:latin typeface="Arial" panose="020B0604020202020204" pitchFamily="34" charset="0"/>
                <a:cs typeface="Arial" panose="020B0604020202020204" pitchFamily="34" charset="0"/>
              </a:rPr>
              <a:t>       servicio esenciales (huelgas condicionadas a u requisito de servicio mínimo).</a:t>
            </a:r>
          </a:p>
          <a:p>
            <a:pPr algn="l"/>
            <a:endParaRPr lang="es-ES" sz="2200" dirty="0">
              <a:solidFill>
                <a:schemeClr val="tx1"/>
              </a:solidFill>
              <a:latin typeface="Arial" panose="020B0604020202020204" pitchFamily="34" charset="0"/>
              <a:cs typeface="Arial" panose="020B0604020202020204" pitchFamily="34" charset="0"/>
            </a:endParaRPr>
          </a:p>
          <a:p>
            <a:pPr algn="l"/>
            <a:r>
              <a:rPr lang="es-ES" sz="2200" dirty="0">
                <a:solidFill>
                  <a:schemeClr val="tx1"/>
                </a:solidFill>
                <a:latin typeface="Arial" panose="020B0604020202020204" pitchFamily="34" charset="0"/>
                <a:cs typeface="Arial" panose="020B0604020202020204" pitchFamily="34" charset="0"/>
              </a:rPr>
              <a:t>     </a:t>
            </a:r>
            <a:endParaRPr lang="es-CO" dirty="0"/>
          </a:p>
        </p:txBody>
      </p:sp>
      <p:sp>
        <p:nvSpPr>
          <p:cNvPr id="30" name="Triángulo rectángulo 29">
            <a:extLst>
              <a:ext uri="{FF2B5EF4-FFF2-40B4-BE49-F238E27FC236}">
                <a16:creationId xmlns:a16="http://schemas.microsoft.com/office/drawing/2014/main" id="{8CDBE8E1-D185-E840-165E-FC2AA9262111}"/>
              </a:ext>
            </a:extLst>
          </p:cNvPr>
          <p:cNvSpPr/>
          <p:nvPr/>
        </p:nvSpPr>
        <p:spPr>
          <a:xfrm flipH="1">
            <a:off x="10823515" y="5918572"/>
            <a:ext cx="737419" cy="698305"/>
          </a:xfrm>
          <a:prstGeom prst="rtTriangle">
            <a:avLst/>
          </a:prstGeom>
          <a:solidFill>
            <a:srgbClr val="AF71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2" name="Picture 22">
            <a:extLst>
              <a:ext uri="{FF2B5EF4-FFF2-40B4-BE49-F238E27FC236}">
                <a16:creationId xmlns:a16="http://schemas.microsoft.com/office/drawing/2014/main" id="{3F64B2C3-26F0-C104-2292-2A7B3F4720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05259" y="771781"/>
            <a:ext cx="1154049" cy="648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512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933217" y="4093847"/>
            <a:ext cx="2159907" cy="223394"/>
          </a:xfrm>
          <a:prstGeom prst="rect">
            <a:avLst/>
          </a:prstGeom>
        </p:spPr>
        <p:txBody>
          <a:bodyPr lIns="0" tIns="0" rIns="0" bIns="0" rtlCol="0" anchor="t">
            <a:spAutoFit/>
          </a:bodyPr>
          <a:lstStyle/>
          <a:p>
            <a:pPr>
              <a:lnSpc>
                <a:spcPts val="1872"/>
              </a:lnSpc>
            </a:pPr>
            <a:endParaRPr sz="1200"/>
          </a:p>
        </p:txBody>
      </p:sp>
      <p:pic>
        <p:nvPicPr>
          <p:cNvPr id="20" name="Picture 20"/>
          <p:cNvPicPr>
            <a:picLocks noChangeAspect="1"/>
          </p:cNvPicPr>
          <p:nvPr/>
        </p:nvPicPr>
        <p:blipFill>
          <a:blip r:embed="rId2"/>
          <a:srcRect/>
          <a:stretch>
            <a:fillRect/>
          </a:stretch>
        </p:blipFill>
        <p:spPr>
          <a:xfrm>
            <a:off x="8626632" y="100537"/>
            <a:ext cx="3584418" cy="648763"/>
          </a:xfrm>
          <a:prstGeom prst="rect">
            <a:avLst/>
          </a:prstGeom>
        </p:spPr>
      </p:pic>
      <p:grpSp>
        <p:nvGrpSpPr>
          <p:cNvPr id="24" name="Grupo 23">
            <a:extLst>
              <a:ext uri="{FF2B5EF4-FFF2-40B4-BE49-F238E27FC236}">
                <a16:creationId xmlns:a16="http://schemas.microsoft.com/office/drawing/2014/main" id="{AF2D46E0-F852-E64D-9DEF-6C32C590B8CB}"/>
              </a:ext>
            </a:extLst>
          </p:cNvPr>
          <p:cNvGrpSpPr/>
          <p:nvPr/>
        </p:nvGrpSpPr>
        <p:grpSpPr>
          <a:xfrm>
            <a:off x="19088" y="6840006"/>
            <a:ext cx="12191962" cy="24563"/>
            <a:chOff x="33" y="10237150"/>
            <a:chExt cx="18287943" cy="36844"/>
          </a:xfrm>
        </p:grpSpPr>
        <p:sp>
          <p:nvSpPr>
            <p:cNvPr id="25" name="AutoShape 8">
              <a:extLst>
                <a:ext uri="{FF2B5EF4-FFF2-40B4-BE49-F238E27FC236}">
                  <a16:creationId xmlns:a16="http://schemas.microsoft.com/office/drawing/2014/main" id="{303EDC1B-76B2-D18E-708C-1D48FD2750D1}"/>
                </a:ext>
              </a:extLst>
            </p:cNvPr>
            <p:cNvSpPr/>
            <p:nvPr/>
          </p:nvSpPr>
          <p:spPr>
            <a:xfrm rot="10131" flipV="1">
              <a:off x="33" y="10241836"/>
              <a:ext cx="6452568" cy="32158"/>
            </a:xfrm>
            <a:prstGeom prst="line">
              <a:avLst/>
            </a:prstGeom>
            <a:ln w="95250" cap="flat">
              <a:solidFill>
                <a:srgbClr val="FFDF2B"/>
              </a:solidFill>
              <a:prstDash val="solid"/>
              <a:headEnd type="none" w="sm" len="sm"/>
              <a:tailEnd type="none" w="sm" len="sm"/>
            </a:ln>
          </p:spPr>
          <p:txBody>
            <a:bodyPr/>
            <a:lstStyle/>
            <a:p>
              <a:endParaRPr lang="es-CO" sz="1200"/>
            </a:p>
          </p:txBody>
        </p:sp>
        <p:sp>
          <p:nvSpPr>
            <p:cNvPr id="26" name="AutoShape 9">
              <a:extLst>
                <a:ext uri="{FF2B5EF4-FFF2-40B4-BE49-F238E27FC236}">
                  <a16:creationId xmlns:a16="http://schemas.microsoft.com/office/drawing/2014/main" id="{F51A97A4-25E8-0654-F87A-23161E744575}"/>
                </a:ext>
              </a:extLst>
            </p:cNvPr>
            <p:cNvSpPr/>
            <p:nvPr/>
          </p:nvSpPr>
          <p:spPr>
            <a:xfrm rot="10131" flipV="1">
              <a:off x="6441409" y="10240095"/>
              <a:ext cx="6463829" cy="31479"/>
            </a:xfrm>
            <a:prstGeom prst="line">
              <a:avLst/>
            </a:prstGeom>
            <a:ln w="95250" cap="flat">
              <a:solidFill>
                <a:srgbClr val="1D3383"/>
              </a:solidFill>
              <a:prstDash val="solid"/>
              <a:headEnd type="none" w="sm" len="sm"/>
              <a:tailEnd type="none" w="sm" len="sm"/>
            </a:ln>
          </p:spPr>
          <p:txBody>
            <a:bodyPr/>
            <a:lstStyle/>
            <a:p>
              <a:endParaRPr lang="es-CO" sz="1200"/>
            </a:p>
          </p:txBody>
        </p:sp>
        <p:sp>
          <p:nvSpPr>
            <p:cNvPr id="27" name="AutoShape 10">
              <a:extLst>
                <a:ext uri="{FF2B5EF4-FFF2-40B4-BE49-F238E27FC236}">
                  <a16:creationId xmlns:a16="http://schemas.microsoft.com/office/drawing/2014/main" id="{88899DB3-7AF8-0FD8-4851-B2941064B0DC}"/>
                </a:ext>
              </a:extLst>
            </p:cNvPr>
            <p:cNvSpPr/>
            <p:nvPr/>
          </p:nvSpPr>
          <p:spPr>
            <a:xfrm rot="10131" flipV="1">
              <a:off x="12905294" y="10237150"/>
              <a:ext cx="5382682" cy="23954"/>
            </a:xfrm>
            <a:prstGeom prst="line">
              <a:avLst/>
            </a:prstGeom>
            <a:ln w="95250" cap="flat">
              <a:solidFill>
                <a:srgbClr val="E80B2C"/>
              </a:solidFill>
              <a:prstDash val="solid"/>
              <a:headEnd type="none" w="sm" len="sm"/>
              <a:tailEnd type="none" w="sm" len="sm"/>
            </a:ln>
          </p:spPr>
          <p:txBody>
            <a:bodyPr/>
            <a:lstStyle/>
            <a:p>
              <a:endParaRPr lang="es-CO" sz="1200"/>
            </a:p>
          </p:txBody>
        </p:sp>
      </p:grpSp>
      <p:pic>
        <p:nvPicPr>
          <p:cNvPr id="2" name="Imagen 1">
            <a:extLst>
              <a:ext uri="{FF2B5EF4-FFF2-40B4-BE49-F238E27FC236}">
                <a16:creationId xmlns:a16="http://schemas.microsoft.com/office/drawing/2014/main" id="{6AB403E4-2E0F-77F2-9E2B-B310F8B8D5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518233" y="217775"/>
            <a:ext cx="850076" cy="136168"/>
          </a:xfrm>
          <a:prstGeom prst="rect">
            <a:avLst/>
          </a:prstGeom>
        </p:spPr>
      </p:pic>
      <p:sp>
        <p:nvSpPr>
          <p:cNvPr id="11" name="CuadroTexto 10">
            <a:extLst>
              <a:ext uri="{FF2B5EF4-FFF2-40B4-BE49-F238E27FC236}">
                <a16:creationId xmlns:a16="http://schemas.microsoft.com/office/drawing/2014/main" id="{91F868E2-C310-0D27-F122-4F3B6109924D}"/>
              </a:ext>
            </a:extLst>
          </p:cNvPr>
          <p:cNvSpPr txBox="1"/>
          <p:nvPr/>
        </p:nvSpPr>
        <p:spPr>
          <a:xfrm>
            <a:off x="4698387" y="1685338"/>
            <a:ext cx="6916428" cy="4493538"/>
          </a:xfrm>
          <a:prstGeom prst="rect">
            <a:avLst/>
          </a:prstGeom>
          <a:noFill/>
        </p:spPr>
        <p:txBody>
          <a:bodyPr wrap="square" lIns="91440" tIns="45720" rIns="91440" bIns="45720" rtlCol="0" anchor="t">
            <a:spAutoFit/>
          </a:bodyPr>
          <a:lstStyle/>
          <a:p>
            <a:pPr algn="just"/>
            <a:r>
              <a:rPr lang="es-ES" sz="2200" dirty="0">
                <a:latin typeface="Arial" panose="020B0604020202020204" pitchFamily="34" charset="0"/>
                <a:cs typeface="Arial" panose="020B0604020202020204" pitchFamily="34" charset="0"/>
              </a:rPr>
              <a:t>En enero de 2017, la OAN Canadiense publicó el “Estudio de la Comunicación Pública CAN 2016-1. Informe publicado conforme al Acuerdo de Cooperación Laboral entre Canadá y la República de Colombia” en la cual se proponen las cuatro recomendaciones generales siguientes dirigidas al Gobierno de Colombia: </a:t>
            </a:r>
          </a:p>
          <a:p>
            <a:pPr algn="just"/>
            <a:r>
              <a:rPr lang="es-ES" sz="2200" b="1" dirty="0">
                <a:latin typeface="Arial" panose="020B0604020202020204" pitchFamily="34" charset="0"/>
                <a:cs typeface="Arial" panose="020B0604020202020204" pitchFamily="34" charset="0"/>
              </a:rPr>
              <a:t>I) </a:t>
            </a:r>
            <a:r>
              <a:rPr lang="es-ES" sz="2200" dirty="0">
                <a:solidFill>
                  <a:srgbClr val="3333FF"/>
                </a:solidFill>
                <a:latin typeface="Arial" panose="020B0604020202020204" pitchFamily="34" charset="0"/>
                <a:cs typeface="Arial" panose="020B0604020202020204" pitchFamily="34" charset="0"/>
              </a:rPr>
              <a:t>Proteger los derechos fundamentales de los trabajadores </a:t>
            </a:r>
            <a:r>
              <a:rPr lang="es-ES" sz="2200" dirty="0">
                <a:latin typeface="Arial" panose="020B0604020202020204" pitchFamily="34" charset="0"/>
                <a:cs typeface="Arial" panose="020B0604020202020204" pitchFamily="34" charset="0"/>
              </a:rPr>
              <a:t>a la libertad de asociación y de negociación colectiva mediante la eliminación de vehículos legales usados para minar estos derechos (pactos colectivos, contratos sindicales, intermediación y subcontratación ilegales).</a:t>
            </a:r>
            <a:endParaRPr lang="es-CO" sz="2200" dirty="0">
              <a:latin typeface="Arial" panose="020B0604020202020204" pitchFamily="34" charset="0"/>
              <a:cs typeface="Arial" panose="020B0604020202020204" pitchFamily="34" charset="0"/>
            </a:endParaRPr>
          </a:p>
        </p:txBody>
      </p:sp>
      <p:sp>
        <p:nvSpPr>
          <p:cNvPr id="3" name="CuadroTexto 2">
            <a:extLst>
              <a:ext uri="{FF2B5EF4-FFF2-40B4-BE49-F238E27FC236}">
                <a16:creationId xmlns:a16="http://schemas.microsoft.com/office/drawing/2014/main" id="{355C1223-8E0A-5F97-5318-C9F68DB5F0CB}"/>
              </a:ext>
            </a:extLst>
          </p:cNvPr>
          <p:cNvSpPr txBox="1"/>
          <p:nvPr/>
        </p:nvSpPr>
        <p:spPr>
          <a:xfrm>
            <a:off x="430859" y="449882"/>
            <a:ext cx="8152391" cy="830997"/>
          </a:xfrm>
          <a:prstGeom prst="rect">
            <a:avLst/>
          </a:prstGeom>
          <a:noFill/>
        </p:spPr>
        <p:txBody>
          <a:bodyPr wrap="square" rtlCol="0">
            <a:spAutoFit/>
          </a:bodyPr>
          <a:lstStyle/>
          <a:p>
            <a:r>
              <a:rPr lang="es-ES" sz="2400" b="1" dirty="0">
                <a:solidFill>
                  <a:schemeClr val="accent1">
                    <a:lumMod val="50000"/>
                  </a:schemeClr>
                </a:solidFill>
                <a:latin typeface="FUTURA MEDIUM" panose="020B0602020204020303" pitchFamily="34" charset="-79"/>
                <a:cs typeface="FUTURA MEDIUM" panose="020B0602020204020303" pitchFamily="34" charset="-79"/>
              </a:rPr>
              <a:t>Plan de Acción bajo el Acuerdo de Cooperación Laboral entre Canadá y Colombia (2018 – 2021)</a:t>
            </a:r>
          </a:p>
        </p:txBody>
      </p:sp>
      <p:sp>
        <p:nvSpPr>
          <p:cNvPr id="4" name="AutoShape 13">
            <a:extLst>
              <a:ext uri="{FF2B5EF4-FFF2-40B4-BE49-F238E27FC236}">
                <a16:creationId xmlns:a16="http://schemas.microsoft.com/office/drawing/2014/main" id="{191C3916-18C8-B7FB-AB57-7D591D4BD640}"/>
              </a:ext>
            </a:extLst>
          </p:cNvPr>
          <p:cNvSpPr/>
          <p:nvPr/>
        </p:nvSpPr>
        <p:spPr>
          <a:xfrm rot="-5399297" flipV="1">
            <a:off x="2053132" y="3941304"/>
            <a:ext cx="4933280" cy="349"/>
          </a:xfrm>
          <a:prstGeom prst="line">
            <a:avLst/>
          </a:prstGeom>
          <a:ln w="38100" cap="flat">
            <a:solidFill>
              <a:srgbClr val="C00000"/>
            </a:solidFill>
            <a:prstDash val="sysDot"/>
            <a:headEnd type="none" w="sm" len="sm"/>
            <a:tailEnd type="none" w="sm" len="sm"/>
          </a:ln>
        </p:spPr>
      </p:sp>
      <p:sp>
        <p:nvSpPr>
          <p:cNvPr id="6" name="AutoShape 13">
            <a:extLst>
              <a:ext uri="{FF2B5EF4-FFF2-40B4-BE49-F238E27FC236}">
                <a16:creationId xmlns:a16="http://schemas.microsoft.com/office/drawing/2014/main" id="{A41B850D-9A77-625D-D154-6E5EC12300BC}"/>
              </a:ext>
            </a:extLst>
          </p:cNvPr>
          <p:cNvSpPr/>
          <p:nvPr/>
        </p:nvSpPr>
        <p:spPr>
          <a:xfrm rot="-5399297" flipH="1" flipV="1">
            <a:off x="8105453" y="2863913"/>
            <a:ext cx="33686" cy="7052913"/>
          </a:xfrm>
          <a:prstGeom prst="line">
            <a:avLst/>
          </a:prstGeom>
          <a:ln w="38100" cap="flat">
            <a:solidFill>
              <a:srgbClr val="C00000"/>
            </a:solidFill>
            <a:prstDash val="sysDot"/>
            <a:headEnd type="none" w="sm" len="sm"/>
            <a:tailEnd type="none" w="sm" len="sm"/>
          </a:ln>
        </p:spPr>
      </p:sp>
      <p:pic>
        <p:nvPicPr>
          <p:cNvPr id="5124" name="Picture 4">
            <a:extLst>
              <a:ext uri="{FF2B5EF4-FFF2-40B4-BE49-F238E27FC236}">
                <a16:creationId xmlns:a16="http://schemas.microsoft.com/office/drawing/2014/main" id="{AE21E16B-5CA5-53FD-3EDD-FB8ADA6B4D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909" y="2322016"/>
            <a:ext cx="1995225" cy="199522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DC24C9BE-89EB-BDE0-A48D-8D74ED4D07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6356" y="2906787"/>
            <a:ext cx="2596922" cy="2510358"/>
          </a:xfrm>
          <a:prstGeom prst="rect">
            <a:avLst/>
          </a:prstGeom>
          <a:noFill/>
          <a:extLst>
            <a:ext uri="{909E8E84-426E-40DD-AFC4-6F175D3DCCD1}">
              <a14:hiddenFill xmlns:a14="http://schemas.microsoft.com/office/drawing/2010/main">
                <a:solidFill>
                  <a:srgbClr val="FFFFFF"/>
                </a:solidFill>
              </a14:hiddenFill>
            </a:ext>
          </a:extLst>
        </p:spPr>
      </p:pic>
      <p:sp>
        <p:nvSpPr>
          <p:cNvPr id="5" name="Elipse 4">
            <a:extLst>
              <a:ext uri="{FF2B5EF4-FFF2-40B4-BE49-F238E27FC236}">
                <a16:creationId xmlns:a16="http://schemas.microsoft.com/office/drawing/2014/main" id="{E7E19410-3D55-4658-6963-F88081105665}"/>
              </a:ext>
            </a:extLst>
          </p:cNvPr>
          <p:cNvSpPr/>
          <p:nvPr/>
        </p:nvSpPr>
        <p:spPr>
          <a:xfrm>
            <a:off x="11648756" y="6289673"/>
            <a:ext cx="179294" cy="20139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b="1" dirty="0">
              <a:solidFill>
                <a:schemeClr val="tx1"/>
              </a:solidFill>
              <a:latin typeface="Arial" panose="020B0604020202020204" pitchFamily="34" charset="0"/>
              <a:cs typeface="Arial" panose="020B0604020202020204" pitchFamily="34" charset="0"/>
            </a:endParaRPr>
          </a:p>
        </p:txBody>
      </p:sp>
      <p:sp>
        <p:nvSpPr>
          <p:cNvPr id="8" name="Elipse 7">
            <a:extLst>
              <a:ext uri="{FF2B5EF4-FFF2-40B4-BE49-F238E27FC236}">
                <a16:creationId xmlns:a16="http://schemas.microsoft.com/office/drawing/2014/main" id="{C9BDA456-C8E3-F6C2-F5DB-0A11CED35BC6}"/>
              </a:ext>
            </a:extLst>
          </p:cNvPr>
          <p:cNvSpPr/>
          <p:nvPr/>
        </p:nvSpPr>
        <p:spPr>
          <a:xfrm>
            <a:off x="4417407" y="1423441"/>
            <a:ext cx="179294" cy="20139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6252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2">
            <a:extLst>
              <a:ext uri="{FF2B5EF4-FFF2-40B4-BE49-F238E27FC236}">
                <a16:creationId xmlns:a16="http://schemas.microsoft.com/office/drawing/2014/main" id="{082C79E4-B5EE-BE76-4748-0445A9D38D9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36587" y="2635751"/>
            <a:ext cx="2952143" cy="2932463"/>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7F4EE2D5-5052-2CF9-F153-A4E1433794CA}"/>
              </a:ext>
            </a:extLst>
          </p:cNvPr>
          <p:cNvSpPr txBox="1"/>
          <p:nvPr/>
        </p:nvSpPr>
        <p:spPr>
          <a:xfrm>
            <a:off x="5465659" y="1188637"/>
            <a:ext cx="5642312" cy="1597228"/>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2200" b="1" dirty="0">
              <a:latin typeface="+mj-lt"/>
              <a:ea typeface="+mj-ea"/>
              <a:cs typeface="+mj-cs"/>
            </a:endParaRPr>
          </a:p>
        </p:txBody>
      </p:sp>
      <p:sp>
        <p:nvSpPr>
          <p:cNvPr id="9" name="CuadroTexto 8">
            <a:extLst>
              <a:ext uri="{FF2B5EF4-FFF2-40B4-BE49-F238E27FC236}">
                <a16:creationId xmlns:a16="http://schemas.microsoft.com/office/drawing/2014/main" id="{91F868E2-C310-0D27-F122-4F3B6109924D}"/>
              </a:ext>
            </a:extLst>
          </p:cNvPr>
          <p:cNvSpPr txBox="1"/>
          <p:nvPr/>
        </p:nvSpPr>
        <p:spPr>
          <a:xfrm>
            <a:off x="4832504" y="2146091"/>
            <a:ext cx="5870934" cy="3461332"/>
          </a:xfrm>
          <a:prstGeom prst="rect">
            <a:avLst/>
          </a:prstGeom>
        </p:spPr>
        <p:txBody>
          <a:bodyPr vert="horz" lIns="91440" tIns="45720" rIns="91440" bIns="45720" rtlCol="0" anchor="t">
            <a:normAutofit fontScale="25000" lnSpcReduction="20000"/>
          </a:bodyPr>
          <a:lstStyle/>
          <a:p>
            <a:pPr indent="-228600">
              <a:lnSpc>
                <a:spcPct val="90000"/>
              </a:lnSpc>
              <a:spcAft>
                <a:spcPts val="600"/>
              </a:spcAft>
              <a:buFont typeface="Arial" panose="020B0604020202020204" pitchFamily="34" charset="0"/>
              <a:buChar char="•"/>
            </a:pPr>
            <a:endParaRPr lang="en-US" sz="1500" b="1" dirty="0"/>
          </a:p>
          <a:p>
            <a:pPr indent="-228600">
              <a:lnSpc>
                <a:spcPct val="90000"/>
              </a:lnSpc>
              <a:spcAft>
                <a:spcPts val="600"/>
              </a:spcAft>
              <a:buFont typeface="Arial" panose="020B0604020202020204" pitchFamily="34" charset="0"/>
              <a:buChar char="•"/>
            </a:pPr>
            <a:endParaRPr lang="en-US" sz="7400" dirty="0">
              <a:latin typeface="Arial" panose="020B0604020202020204" pitchFamily="34" charset="0"/>
              <a:cs typeface="Arial" panose="020B0604020202020204" pitchFamily="34" charset="0"/>
            </a:endParaRPr>
          </a:p>
          <a:p>
            <a:pPr>
              <a:lnSpc>
                <a:spcPct val="90000"/>
              </a:lnSpc>
              <a:spcAft>
                <a:spcPts val="600"/>
              </a:spcAft>
            </a:pPr>
            <a:r>
              <a:rPr lang="es-CO" sz="9600" dirty="0">
                <a:latin typeface="Arial" panose="020B0604020202020204" pitchFamily="34" charset="0"/>
                <a:cs typeface="Arial" panose="020B0604020202020204" pitchFamily="34" charset="0"/>
              </a:rPr>
              <a:t>Esta</a:t>
            </a:r>
            <a:r>
              <a:rPr lang="en-US" sz="9600" dirty="0">
                <a:latin typeface="Arial" panose="020B0604020202020204" pitchFamily="34" charset="0"/>
                <a:cs typeface="Arial" panose="020B0604020202020204" pitchFamily="34" charset="0"/>
              </a:rPr>
              <a:t> </a:t>
            </a:r>
            <a:r>
              <a:rPr lang="es-CO" sz="9600" dirty="0">
                <a:latin typeface="Arial" panose="020B0604020202020204" pitchFamily="34" charset="0"/>
                <a:cs typeface="Arial" panose="020B0604020202020204" pitchFamily="34" charset="0"/>
              </a:rPr>
              <a:t>Corte, en su función consultiva, ya ha advertido que el criterio de legalidad de la huelga es un elemento central respecto de la posibilidad de ejercicio del derecho a la huelga. De esta forma, las condiciones y requisitos previos que la legislación establezca para que una huelga se considere un acto lícito, no deben ser complicados al punto de producir que en la práctica resulte imposible una huelga legal.</a:t>
            </a:r>
          </a:p>
          <a:p>
            <a:pPr indent="-228600">
              <a:lnSpc>
                <a:spcPct val="90000"/>
              </a:lnSpc>
              <a:spcAft>
                <a:spcPts val="600"/>
              </a:spcAft>
              <a:buFont typeface="Arial" panose="020B0604020202020204" pitchFamily="34" charset="0"/>
              <a:buChar char="•"/>
            </a:pPr>
            <a:endParaRPr lang="en-US" sz="7400" dirty="0">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endParaRPr lang="en-US" sz="1500" dirty="0"/>
          </a:p>
        </p:txBody>
      </p:sp>
      <p:pic>
        <p:nvPicPr>
          <p:cNvPr id="6" name="Imagen 5">
            <a:extLst>
              <a:ext uri="{FF2B5EF4-FFF2-40B4-BE49-F238E27FC236}">
                <a16:creationId xmlns:a16="http://schemas.microsoft.com/office/drawing/2014/main" id="{9C665D5A-5D4E-994D-A3C6-296D95A133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21832"/>
            <a:ext cx="12192000" cy="136168"/>
          </a:xfrm>
          <a:prstGeom prst="rect">
            <a:avLst/>
          </a:prstGeom>
        </p:spPr>
      </p:pic>
      <p:pic>
        <p:nvPicPr>
          <p:cNvPr id="7" name="Imagen 6">
            <a:extLst>
              <a:ext uri="{FF2B5EF4-FFF2-40B4-BE49-F238E27FC236}">
                <a16:creationId xmlns:a16="http://schemas.microsoft.com/office/drawing/2014/main" id="{5501F737-A332-594B-A39D-A1631B3426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410078" y="267563"/>
            <a:ext cx="850076" cy="136168"/>
          </a:xfrm>
          <a:prstGeom prst="rect">
            <a:avLst/>
          </a:prstGeom>
        </p:spPr>
      </p:pic>
      <p:sp>
        <p:nvSpPr>
          <p:cNvPr id="5" name="CuadroTexto 4">
            <a:extLst>
              <a:ext uri="{FF2B5EF4-FFF2-40B4-BE49-F238E27FC236}">
                <a16:creationId xmlns:a16="http://schemas.microsoft.com/office/drawing/2014/main" id="{837764B1-6F82-28FF-71BA-4130C9A8F5FD}"/>
              </a:ext>
            </a:extLst>
          </p:cNvPr>
          <p:cNvSpPr txBox="1"/>
          <p:nvPr/>
        </p:nvSpPr>
        <p:spPr>
          <a:xfrm>
            <a:off x="322587" y="408946"/>
            <a:ext cx="8152391" cy="1200329"/>
          </a:xfrm>
          <a:prstGeom prst="rect">
            <a:avLst/>
          </a:prstGeom>
          <a:noFill/>
        </p:spPr>
        <p:txBody>
          <a:bodyPr wrap="square" rtlCol="0">
            <a:spAutoFit/>
          </a:bodyPr>
          <a:lstStyle/>
          <a:p>
            <a:pPr>
              <a:spcBef>
                <a:spcPct val="0"/>
              </a:spcBef>
              <a:spcAft>
                <a:spcPts val="600"/>
              </a:spcAft>
            </a:pPr>
            <a:r>
              <a:rPr lang="es-CO" sz="2400" b="1" dirty="0">
                <a:solidFill>
                  <a:schemeClr val="accent1">
                    <a:lumMod val="50000"/>
                  </a:schemeClr>
                </a:solidFill>
                <a:cs typeface="FUTURA MEDIUM" panose="020B0602020204020303" pitchFamily="34" charset="-79"/>
              </a:rPr>
              <a:t>Corte Interamericana de Derechos Humanos caso extrabajadores del Organismo Judicial Vs Guatemala -Sentencia de 27 de julio de 2022-</a:t>
            </a:r>
          </a:p>
        </p:txBody>
      </p:sp>
      <p:pic>
        <p:nvPicPr>
          <p:cNvPr id="10" name="Imagen 9">
            <a:extLst>
              <a:ext uri="{FF2B5EF4-FFF2-40B4-BE49-F238E27FC236}">
                <a16:creationId xmlns:a16="http://schemas.microsoft.com/office/drawing/2014/main" id="{6FB097F9-6281-6E46-88A6-1EB956828D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5289" y="403731"/>
            <a:ext cx="3874124" cy="639230"/>
          </a:xfrm>
          <a:prstGeom prst="rect">
            <a:avLst/>
          </a:prstGeom>
        </p:spPr>
      </p:pic>
      <p:sp>
        <p:nvSpPr>
          <p:cNvPr id="2" name="Triángulo rectángulo 1">
            <a:extLst>
              <a:ext uri="{FF2B5EF4-FFF2-40B4-BE49-F238E27FC236}">
                <a16:creationId xmlns:a16="http://schemas.microsoft.com/office/drawing/2014/main" id="{534A145D-051D-0E6E-4CD3-F51F397CA89C}"/>
              </a:ext>
            </a:extLst>
          </p:cNvPr>
          <p:cNvSpPr/>
          <p:nvPr/>
        </p:nvSpPr>
        <p:spPr>
          <a:xfrm flipH="1">
            <a:off x="8583249" y="3706630"/>
            <a:ext cx="2771465" cy="2441808"/>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a:extLst>
              <a:ext uri="{FF2B5EF4-FFF2-40B4-BE49-F238E27FC236}">
                <a16:creationId xmlns:a16="http://schemas.microsoft.com/office/drawing/2014/main" id="{046883C4-9875-9890-6F09-097D8E516868}"/>
              </a:ext>
            </a:extLst>
          </p:cNvPr>
          <p:cNvSpPr/>
          <p:nvPr/>
        </p:nvSpPr>
        <p:spPr>
          <a:xfrm>
            <a:off x="4621885" y="1967455"/>
            <a:ext cx="6746807" cy="4180983"/>
          </a:xfrm>
          <a:prstGeom prst="rect">
            <a:avLst/>
          </a:prstGeom>
          <a:noFill/>
          <a:ln w="25400">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4499166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C64D4823-84E5-5466-10C1-EF63B1FBE0D1}"/>
              </a:ext>
            </a:extLst>
          </p:cNvPr>
          <p:cNvSpPr/>
          <p:nvPr/>
        </p:nvSpPr>
        <p:spPr>
          <a:xfrm>
            <a:off x="2890683" y="1277716"/>
            <a:ext cx="6921911" cy="5046689"/>
          </a:xfrm>
          <a:prstGeom prst="roundRect">
            <a:avLst/>
          </a:prstGeom>
          <a:solidFill>
            <a:schemeClr val="bg1">
              <a:lumMod val="6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6" name="Imagen 5">
            <a:extLst>
              <a:ext uri="{FF2B5EF4-FFF2-40B4-BE49-F238E27FC236}">
                <a16:creationId xmlns:a16="http://schemas.microsoft.com/office/drawing/2014/main" id="{9C665D5A-5D4E-994D-A3C6-296D95A133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1832"/>
            <a:ext cx="12192000" cy="136168"/>
          </a:xfrm>
          <a:prstGeom prst="rect">
            <a:avLst/>
          </a:prstGeom>
        </p:spPr>
      </p:pic>
      <p:pic>
        <p:nvPicPr>
          <p:cNvPr id="7" name="Imagen 6">
            <a:extLst>
              <a:ext uri="{FF2B5EF4-FFF2-40B4-BE49-F238E27FC236}">
                <a16:creationId xmlns:a16="http://schemas.microsoft.com/office/drawing/2014/main" id="{5501F737-A332-594B-A39D-A1631B3426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518233" y="217775"/>
            <a:ext cx="850076" cy="136168"/>
          </a:xfrm>
          <a:prstGeom prst="rect">
            <a:avLst/>
          </a:prstGeom>
        </p:spPr>
      </p:pic>
      <p:pic>
        <p:nvPicPr>
          <p:cNvPr id="10" name="Imagen 9">
            <a:extLst>
              <a:ext uri="{FF2B5EF4-FFF2-40B4-BE49-F238E27FC236}">
                <a16:creationId xmlns:a16="http://schemas.microsoft.com/office/drawing/2014/main" id="{6FB097F9-6281-6E46-88A6-1EB956828D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6882" y="0"/>
            <a:ext cx="4265118" cy="707886"/>
          </a:xfrm>
          <a:prstGeom prst="rect">
            <a:avLst/>
          </a:prstGeom>
        </p:spPr>
      </p:pic>
      <p:pic>
        <p:nvPicPr>
          <p:cNvPr id="3" name="Imagen 2"/>
          <p:cNvPicPr>
            <a:picLocks noChangeAspect="1"/>
          </p:cNvPicPr>
          <p:nvPr/>
        </p:nvPicPr>
        <p:blipFill>
          <a:blip r:embed="rId4"/>
          <a:stretch>
            <a:fillRect/>
          </a:stretch>
        </p:blipFill>
        <p:spPr>
          <a:xfrm>
            <a:off x="3227309" y="1689202"/>
            <a:ext cx="6248658" cy="4267200"/>
          </a:xfrm>
          <a:prstGeom prst="roundRect">
            <a:avLst/>
          </a:prstGeom>
        </p:spPr>
      </p:pic>
      <p:sp>
        <p:nvSpPr>
          <p:cNvPr id="4" name="CuadroTexto 3">
            <a:extLst>
              <a:ext uri="{FF2B5EF4-FFF2-40B4-BE49-F238E27FC236}">
                <a16:creationId xmlns:a16="http://schemas.microsoft.com/office/drawing/2014/main" id="{63F4450A-1B42-5E71-3B08-034D8AF90E28}"/>
              </a:ext>
            </a:extLst>
          </p:cNvPr>
          <p:cNvSpPr txBox="1"/>
          <p:nvPr/>
        </p:nvSpPr>
        <p:spPr>
          <a:xfrm>
            <a:off x="491066" y="477053"/>
            <a:ext cx="8152391" cy="461665"/>
          </a:xfrm>
          <a:prstGeom prst="rect">
            <a:avLst/>
          </a:prstGeom>
          <a:noFill/>
        </p:spPr>
        <p:txBody>
          <a:bodyPr wrap="square" rtlCol="0">
            <a:spAutoFit/>
          </a:bodyPr>
          <a:lstStyle/>
          <a:p>
            <a:pPr>
              <a:spcBef>
                <a:spcPct val="0"/>
              </a:spcBef>
              <a:spcAft>
                <a:spcPts val="600"/>
              </a:spcAft>
            </a:pPr>
            <a:r>
              <a:rPr lang="es-ES" sz="2400" b="1" dirty="0">
                <a:solidFill>
                  <a:schemeClr val="accent1">
                    <a:lumMod val="50000"/>
                  </a:schemeClr>
                </a:solidFill>
                <a:cs typeface="FUTURA MEDIUM" panose="020B0602020204020303" pitchFamily="34" charset="-79"/>
              </a:rPr>
              <a:t>Tiempos modernos Charles Chaplin 1936</a:t>
            </a:r>
          </a:p>
        </p:txBody>
      </p:sp>
    </p:spTree>
    <p:extLst>
      <p:ext uri="{BB962C8B-B14F-4D97-AF65-F5344CB8AC3E}">
        <p14:creationId xmlns:p14="http://schemas.microsoft.com/office/powerpoint/2010/main" val="32837117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F9E18BF-F483-9241-95B4-F05C00D414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1287" y="2864078"/>
            <a:ext cx="6807477" cy="1129844"/>
          </a:xfrm>
          <a:prstGeom prst="rect">
            <a:avLst/>
          </a:prstGeom>
        </p:spPr>
      </p:pic>
      <p:pic>
        <p:nvPicPr>
          <p:cNvPr id="4" name="Imagen 3">
            <a:extLst>
              <a:ext uri="{FF2B5EF4-FFF2-40B4-BE49-F238E27FC236}">
                <a16:creationId xmlns:a16="http://schemas.microsoft.com/office/drawing/2014/main" id="{B4BD4D27-D2FD-414D-A987-67D7D61B7B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21832"/>
            <a:ext cx="12192000" cy="136168"/>
          </a:xfrm>
          <a:prstGeom prst="rect">
            <a:avLst/>
          </a:prstGeom>
        </p:spPr>
      </p:pic>
    </p:spTree>
    <p:extLst>
      <p:ext uri="{BB962C8B-B14F-4D97-AF65-F5344CB8AC3E}">
        <p14:creationId xmlns:p14="http://schemas.microsoft.com/office/powerpoint/2010/main" val="1156741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933217" y="4093847"/>
            <a:ext cx="2159907" cy="223394"/>
          </a:xfrm>
          <a:prstGeom prst="rect">
            <a:avLst/>
          </a:prstGeom>
        </p:spPr>
        <p:txBody>
          <a:bodyPr lIns="0" tIns="0" rIns="0" bIns="0" rtlCol="0" anchor="t">
            <a:spAutoFit/>
          </a:bodyPr>
          <a:lstStyle/>
          <a:p>
            <a:pPr>
              <a:lnSpc>
                <a:spcPts val="1872"/>
              </a:lnSpc>
            </a:pPr>
            <a:endParaRPr sz="1200"/>
          </a:p>
        </p:txBody>
      </p:sp>
      <p:pic>
        <p:nvPicPr>
          <p:cNvPr id="20" name="Picture 20"/>
          <p:cNvPicPr>
            <a:picLocks noChangeAspect="1"/>
          </p:cNvPicPr>
          <p:nvPr/>
        </p:nvPicPr>
        <p:blipFill>
          <a:blip r:embed="rId2"/>
          <a:srcRect/>
          <a:stretch>
            <a:fillRect/>
          </a:stretch>
        </p:blipFill>
        <p:spPr>
          <a:xfrm>
            <a:off x="8626632" y="100537"/>
            <a:ext cx="3584418" cy="648763"/>
          </a:xfrm>
          <a:prstGeom prst="rect">
            <a:avLst/>
          </a:prstGeom>
        </p:spPr>
      </p:pic>
      <p:grpSp>
        <p:nvGrpSpPr>
          <p:cNvPr id="24" name="Grupo 23">
            <a:extLst>
              <a:ext uri="{FF2B5EF4-FFF2-40B4-BE49-F238E27FC236}">
                <a16:creationId xmlns:a16="http://schemas.microsoft.com/office/drawing/2014/main" id="{AF2D46E0-F852-E64D-9DEF-6C32C590B8CB}"/>
              </a:ext>
            </a:extLst>
          </p:cNvPr>
          <p:cNvGrpSpPr/>
          <p:nvPr/>
        </p:nvGrpSpPr>
        <p:grpSpPr>
          <a:xfrm>
            <a:off x="19088" y="6840006"/>
            <a:ext cx="12191962" cy="24563"/>
            <a:chOff x="33" y="10237150"/>
            <a:chExt cx="18287943" cy="36844"/>
          </a:xfrm>
        </p:grpSpPr>
        <p:sp>
          <p:nvSpPr>
            <p:cNvPr id="25" name="AutoShape 8">
              <a:extLst>
                <a:ext uri="{FF2B5EF4-FFF2-40B4-BE49-F238E27FC236}">
                  <a16:creationId xmlns:a16="http://schemas.microsoft.com/office/drawing/2014/main" id="{303EDC1B-76B2-D18E-708C-1D48FD2750D1}"/>
                </a:ext>
              </a:extLst>
            </p:cNvPr>
            <p:cNvSpPr/>
            <p:nvPr/>
          </p:nvSpPr>
          <p:spPr>
            <a:xfrm rot="10131" flipV="1">
              <a:off x="33" y="10241836"/>
              <a:ext cx="6452568" cy="32158"/>
            </a:xfrm>
            <a:prstGeom prst="line">
              <a:avLst/>
            </a:prstGeom>
            <a:ln w="95250" cap="flat">
              <a:solidFill>
                <a:srgbClr val="FFDF2B"/>
              </a:solidFill>
              <a:prstDash val="solid"/>
              <a:headEnd type="none" w="sm" len="sm"/>
              <a:tailEnd type="none" w="sm" len="sm"/>
            </a:ln>
          </p:spPr>
          <p:txBody>
            <a:bodyPr/>
            <a:lstStyle/>
            <a:p>
              <a:endParaRPr lang="es-CO" sz="1200"/>
            </a:p>
          </p:txBody>
        </p:sp>
        <p:sp>
          <p:nvSpPr>
            <p:cNvPr id="26" name="AutoShape 9">
              <a:extLst>
                <a:ext uri="{FF2B5EF4-FFF2-40B4-BE49-F238E27FC236}">
                  <a16:creationId xmlns:a16="http://schemas.microsoft.com/office/drawing/2014/main" id="{F51A97A4-25E8-0654-F87A-23161E744575}"/>
                </a:ext>
              </a:extLst>
            </p:cNvPr>
            <p:cNvSpPr/>
            <p:nvPr/>
          </p:nvSpPr>
          <p:spPr>
            <a:xfrm rot="10131" flipV="1">
              <a:off x="6441409" y="10240095"/>
              <a:ext cx="6463829" cy="31479"/>
            </a:xfrm>
            <a:prstGeom prst="line">
              <a:avLst/>
            </a:prstGeom>
            <a:ln w="95250" cap="flat">
              <a:solidFill>
                <a:srgbClr val="1D3383"/>
              </a:solidFill>
              <a:prstDash val="solid"/>
              <a:headEnd type="none" w="sm" len="sm"/>
              <a:tailEnd type="none" w="sm" len="sm"/>
            </a:ln>
          </p:spPr>
          <p:txBody>
            <a:bodyPr/>
            <a:lstStyle/>
            <a:p>
              <a:endParaRPr lang="es-CO" sz="1200"/>
            </a:p>
          </p:txBody>
        </p:sp>
        <p:sp>
          <p:nvSpPr>
            <p:cNvPr id="27" name="AutoShape 10">
              <a:extLst>
                <a:ext uri="{FF2B5EF4-FFF2-40B4-BE49-F238E27FC236}">
                  <a16:creationId xmlns:a16="http://schemas.microsoft.com/office/drawing/2014/main" id="{88899DB3-7AF8-0FD8-4851-B2941064B0DC}"/>
                </a:ext>
              </a:extLst>
            </p:cNvPr>
            <p:cNvSpPr/>
            <p:nvPr/>
          </p:nvSpPr>
          <p:spPr>
            <a:xfrm rot="10131" flipV="1">
              <a:off x="12905294" y="10237150"/>
              <a:ext cx="5382682" cy="23954"/>
            </a:xfrm>
            <a:prstGeom prst="line">
              <a:avLst/>
            </a:prstGeom>
            <a:ln w="95250" cap="flat">
              <a:solidFill>
                <a:srgbClr val="E80B2C"/>
              </a:solidFill>
              <a:prstDash val="solid"/>
              <a:headEnd type="none" w="sm" len="sm"/>
              <a:tailEnd type="none" w="sm" len="sm"/>
            </a:ln>
          </p:spPr>
          <p:txBody>
            <a:bodyPr/>
            <a:lstStyle/>
            <a:p>
              <a:endParaRPr lang="es-CO" sz="1200"/>
            </a:p>
          </p:txBody>
        </p:sp>
      </p:grpSp>
      <p:pic>
        <p:nvPicPr>
          <p:cNvPr id="2" name="Imagen 1">
            <a:extLst>
              <a:ext uri="{FF2B5EF4-FFF2-40B4-BE49-F238E27FC236}">
                <a16:creationId xmlns:a16="http://schemas.microsoft.com/office/drawing/2014/main" id="{6AB403E4-2E0F-77F2-9E2B-B310F8B8D5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518233" y="217775"/>
            <a:ext cx="850076" cy="136168"/>
          </a:xfrm>
          <a:prstGeom prst="rect">
            <a:avLst/>
          </a:prstGeom>
        </p:spPr>
      </p:pic>
      <p:pic>
        <p:nvPicPr>
          <p:cNvPr id="3" name="Imagen 2"/>
          <p:cNvPicPr>
            <a:picLocks noChangeAspect="1"/>
          </p:cNvPicPr>
          <p:nvPr/>
        </p:nvPicPr>
        <p:blipFill>
          <a:blip r:embed="rId4"/>
          <a:stretch>
            <a:fillRect/>
          </a:stretch>
        </p:blipFill>
        <p:spPr>
          <a:xfrm>
            <a:off x="202128" y="1366787"/>
            <a:ext cx="11601868" cy="4715295"/>
          </a:xfrm>
          <a:prstGeom prst="rect">
            <a:avLst/>
          </a:prstGeom>
        </p:spPr>
      </p:pic>
    </p:spTree>
    <p:extLst>
      <p:ext uri="{BB962C8B-B14F-4D97-AF65-F5344CB8AC3E}">
        <p14:creationId xmlns:p14="http://schemas.microsoft.com/office/powerpoint/2010/main" val="2486448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933217" y="4093847"/>
            <a:ext cx="2159907" cy="223394"/>
          </a:xfrm>
          <a:prstGeom prst="rect">
            <a:avLst/>
          </a:prstGeom>
        </p:spPr>
        <p:txBody>
          <a:bodyPr lIns="0" tIns="0" rIns="0" bIns="0" rtlCol="0" anchor="t">
            <a:spAutoFit/>
          </a:bodyPr>
          <a:lstStyle/>
          <a:p>
            <a:pPr>
              <a:lnSpc>
                <a:spcPts val="1872"/>
              </a:lnSpc>
            </a:pPr>
            <a:endParaRPr sz="1200"/>
          </a:p>
        </p:txBody>
      </p:sp>
      <p:pic>
        <p:nvPicPr>
          <p:cNvPr id="20" name="Picture 20"/>
          <p:cNvPicPr>
            <a:picLocks noChangeAspect="1"/>
          </p:cNvPicPr>
          <p:nvPr/>
        </p:nvPicPr>
        <p:blipFill>
          <a:blip r:embed="rId2"/>
          <a:srcRect/>
          <a:stretch>
            <a:fillRect/>
          </a:stretch>
        </p:blipFill>
        <p:spPr>
          <a:xfrm>
            <a:off x="8626632" y="100537"/>
            <a:ext cx="3584418" cy="648763"/>
          </a:xfrm>
          <a:prstGeom prst="rect">
            <a:avLst/>
          </a:prstGeom>
        </p:spPr>
      </p:pic>
      <p:grpSp>
        <p:nvGrpSpPr>
          <p:cNvPr id="24" name="Grupo 23">
            <a:extLst>
              <a:ext uri="{FF2B5EF4-FFF2-40B4-BE49-F238E27FC236}">
                <a16:creationId xmlns:a16="http://schemas.microsoft.com/office/drawing/2014/main" id="{AF2D46E0-F852-E64D-9DEF-6C32C590B8CB}"/>
              </a:ext>
            </a:extLst>
          </p:cNvPr>
          <p:cNvGrpSpPr/>
          <p:nvPr/>
        </p:nvGrpSpPr>
        <p:grpSpPr>
          <a:xfrm>
            <a:off x="19088" y="6840006"/>
            <a:ext cx="12191962" cy="24563"/>
            <a:chOff x="33" y="10237150"/>
            <a:chExt cx="18287943" cy="36844"/>
          </a:xfrm>
        </p:grpSpPr>
        <p:sp>
          <p:nvSpPr>
            <p:cNvPr id="25" name="AutoShape 8">
              <a:extLst>
                <a:ext uri="{FF2B5EF4-FFF2-40B4-BE49-F238E27FC236}">
                  <a16:creationId xmlns:a16="http://schemas.microsoft.com/office/drawing/2014/main" id="{303EDC1B-76B2-D18E-708C-1D48FD2750D1}"/>
                </a:ext>
              </a:extLst>
            </p:cNvPr>
            <p:cNvSpPr/>
            <p:nvPr/>
          </p:nvSpPr>
          <p:spPr>
            <a:xfrm rot="10131" flipV="1">
              <a:off x="33" y="10241836"/>
              <a:ext cx="6452568" cy="32158"/>
            </a:xfrm>
            <a:prstGeom prst="line">
              <a:avLst/>
            </a:prstGeom>
            <a:ln w="95250" cap="flat">
              <a:solidFill>
                <a:srgbClr val="FFDF2B"/>
              </a:solidFill>
              <a:prstDash val="solid"/>
              <a:headEnd type="none" w="sm" len="sm"/>
              <a:tailEnd type="none" w="sm" len="sm"/>
            </a:ln>
          </p:spPr>
          <p:txBody>
            <a:bodyPr/>
            <a:lstStyle/>
            <a:p>
              <a:endParaRPr lang="es-CO" sz="1200"/>
            </a:p>
          </p:txBody>
        </p:sp>
        <p:sp>
          <p:nvSpPr>
            <p:cNvPr id="26" name="AutoShape 9">
              <a:extLst>
                <a:ext uri="{FF2B5EF4-FFF2-40B4-BE49-F238E27FC236}">
                  <a16:creationId xmlns:a16="http://schemas.microsoft.com/office/drawing/2014/main" id="{F51A97A4-25E8-0654-F87A-23161E744575}"/>
                </a:ext>
              </a:extLst>
            </p:cNvPr>
            <p:cNvSpPr/>
            <p:nvPr/>
          </p:nvSpPr>
          <p:spPr>
            <a:xfrm rot="10131" flipV="1">
              <a:off x="6441409" y="10240095"/>
              <a:ext cx="6463829" cy="31479"/>
            </a:xfrm>
            <a:prstGeom prst="line">
              <a:avLst/>
            </a:prstGeom>
            <a:ln w="95250" cap="flat">
              <a:solidFill>
                <a:srgbClr val="1D3383"/>
              </a:solidFill>
              <a:prstDash val="solid"/>
              <a:headEnd type="none" w="sm" len="sm"/>
              <a:tailEnd type="none" w="sm" len="sm"/>
            </a:ln>
          </p:spPr>
          <p:txBody>
            <a:bodyPr/>
            <a:lstStyle/>
            <a:p>
              <a:endParaRPr lang="es-CO" sz="1200"/>
            </a:p>
          </p:txBody>
        </p:sp>
        <p:sp>
          <p:nvSpPr>
            <p:cNvPr id="27" name="AutoShape 10">
              <a:extLst>
                <a:ext uri="{FF2B5EF4-FFF2-40B4-BE49-F238E27FC236}">
                  <a16:creationId xmlns:a16="http://schemas.microsoft.com/office/drawing/2014/main" id="{88899DB3-7AF8-0FD8-4851-B2941064B0DC}"/>
                </a:ext>
              </a:extLst>
            </p:cNvPr>
            <p:cNvSpPr/>
            <p:nvPr/>
          </p:nvSpPr>
          <p:spPr>
            <a:xfrm rot="10131" flipV="1">
              <a:off x="12905294" y="10237150"/>
              <a:ext cx="5382682" cy="23954"/>
            </a:xfrm>
            <a:prstGeom prst="line">
              <a:avLst/>
            </a:prstGeom>
            <a:ln w="95250" cap="flat">
              <a:solidFill>
                <a:srgbClr val="E80B2C"/>
              </a:solidFill>
              <a:prstDash val="solid"/>
              <a:headEnd type="none" w="sm" len="sm"/>
              <a:tailEnd type="none" w="sm" len="sm"/>
            </a:ln>
          </p:spPr>
          <p:txBody>
            <a:bodyPr/>
            <a:lstStyle/>
            <a:p>
              <a:endParaRPr lang="es-CO" sz="1200"/>
            </a:p>
          </p:txBody>
        </p:sp>
      </p:grpSp>
      <p:pic>
        <p:nvPicPr>
          <p:cNvPr id="2" name="Imagen 1">
            <a:extLst>
              <a:ext uri="{FF2B5EF4-FFF2-40B4-BE49-F238E27FC236}">
                <a16:creationId xmlns:a16="http://schemas.microsoft.com/office/drawing/2014/main" id="{6AB403E4-2E0F-77F2-9E2B-B310F8B8D5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518233" y="217775"/>
            <a:ext cx="850076" cy="136168"/>
          </a:xfrm>
          <a:prstGeom prst="rect">
            <a:avLst/>
          </a:prstGeom>
        </p:spPr>
      </p:pic>
      <p:graphicFrame>
        <p:nvGraphicFramePr>
          <p:cNvPr id="6" name="Gráfico 5">
            <a:extLst>
              <a:ext uri="{FF2B5EF4-FFF2-40B4-BE49-F238E27FC236}">
                <a16:creationId xmlns:a16="http://schemas.microsoft.com/office/drawing/2014/main" id="{3D202402-137C-5242-D9C9-7C2F08037610}"/>
              </a:ext>
            </a:extLst>
          </p:cNvPr>
          <p:cNvGraphicFramePr>
            <a:graphicFrameLocks/>
          </p:cNvGraphicFramePr>
          <p:nvPr>
            <p:extLst>
              <p:ext uri="{D42A27DB-BD31-4B8C-83A1-F6EECF244321}">
                <p14:modId xmlns:p14="http://schemas.microsoft.com/office/powerpoint/2010/main" val="760375798"/>
              </p:ext>
            </p:extLst>
          </p:nvPr>
        </p:nvGraphicFramePr>
        <p:xfrm>
          <a:off x="933217" y="1573442"/>
          <a:ext cx="10469889" cy="4524404"/>
        </p:xfrm>
        <a:graphic>
          <a:graphicData uri="http://schemas.openxmlformats.org/drawingml/2006/chart">
            <c:chart xmlns:c="http://schemas.openxmlformats.org/drawingml/2006/chart" xmlns:r="http://schemas.openxmlformats.org/officeDocument/2006/relationships" r:id="rId4"/>
          </a:graphicData>
        </a:graphic>
      </p:graphicFrame>
      <p:sp>
        <p:nvSpPr>
          <p:cNvPr id="8" name="CuadroTexto 7">
            <a:extLst>
              <a:ext uri="{FF2B5EF4-FFF2-40B4-BE49-F238E27FC236}">
                <a16:creationId xmlns:a16="http://schemas.microsoft.com/office/drawing/2014/main" id="{82DDB98D-B9EF-9A61-3369-B9A3693803A2}"/>
              </a:ext>
            </a:extLst>
          </p:cNvPr>
          <p:cNvSpPr txBox="1"/>
          <p:nvPr/>
        </p:nvSpPr>
        <p:spPr>
          <a:xfrm>
            <a:off x="382486" y="457876"/>
            <a:ext cx="7709461" cy="830997"/>
          </a:xfrm>
          <a:prstGeom prst="rect">
            <a:avLst/>
          </a:prstGeom>
          <a:noFill/>
        </p:spPr>
        <p:txBody>
          <a:bodyPr wrap="square" rtlCol="0">
            <a:spAutoFit/>
          </a:bodyPr>
          <a:lstStyle/>
          <a:p>
            <a:r>
              <a:rPr lang="es-ES" sz="2400" b="1" dirty="0">
                <a:solidFill>
                  <a:schemeClr val="accent1">
                    <a:lumMod val="50000"/>
                  </a:schemeClr>
                </a:solidFill>
                <a:latin typeface="FUTURA MEDIUM" panose="020B0602020204020303" pitchFamily="34" charset="-79"/>
                <a:cs typeface="FUTURA MEDIUM" panose="020B0602020204020303" pitchFamily="34" charset="-79"/>
              </a:rPr>
              <a:t>Tasa de empleabilidad</a:t>
            </a:r>
          </a:p>
          <a:p>
            <a:r>
              <a:rPr lang="es-ES" sz="2400" b="1" dirty="0">
                <a:solidFill>
                  <a:schemeClr val="accent1">
                    <a:lumMod val="50000"/>
                  </a:schemeClr>
                </a:solidFill>
                <a:latin typeface="FUTURA MEDIUM" panose="020B0602020204020303" pitchFamily="34" charset="-79"/>
                <a:cs typeface="FUTURA MEDIUM" panose="020B0602020204020303" pitchFamily="34" charset="-79"/>
              </a:rPr>
              <a:t>Marzo 2015 – Marzo 2023 (millones de personas)</a:t>
            </a:r>
          </a:p>
        </p:txBody>
      </p:sp>
      <p:sp>
        <p:nvSpPr>
          <p:cNvPr id="9" name="CuadroTexto 8">
            <a:extLst>
              <a:ext uri="{FF2B5EF4-FFF2-40B4-BE49-F238E27FC236}">
                <a16:creationId xmlns:a16="http://schemas.microsoft.com/office/drawing/2014/main" id="{77969E12-CF07-F8F9-1A9A-3399B36C5440}"/>
              </a:ext>
            </a:extLst>
          </p:cNvPr>
          <p:cNvSpPr txBox="1"/>
          <p:nvPr/>
        </p:nvSpPr>
        <p:spPr>
          <a:xfrm>
            <a:off x="1529453" y="6201779"/>
            <a:ext cx="3127342" cy="264368"/>
          </a:xfrm>
          <a:prstGeom prst="rect">
            <a:avLst/>
          </a:prstGeom>
          <a:noFill/>
        </p:spPr>
        <p:txBody>
          <a:bodyPr wrap="square">
            <a:spAutoFit/>
          </a:bodyPr>
          <a:lstStyle/>
          <a:p>
            <a:pPr>
              <a:lnSpc>
                <a:spcPct val="107000"/>
              </a:lnSpc>
              <a:spcAft>
                <a:spcPts val="800"/>
              </a:spcAft>
            </a:pPr>
            <a:r>
              <a:rPr lang="es-CO" sz="1100" b="1" dirty="0">
                <a:effectLst/>
                <a:latin typeface="Arial" panose="020B0604020202020204" pitchFamily="34" charset="0"/>
                <a:ea typeface="Calibri" panose="020F0502020204030204" pitchFamily="34" charset="0"/>
                <a:cs typeface="Times New Roman" panose="02020603050405020304" pitchFamily="18" charset="0"/>
              </a:rPr>
              <a:t>Fuente</a:t>
            </a:r>
            <a:r>
              <a:rPr lang="es-CO" sz="1100" i="1" dirty="0">
                <a:effectLst/>
                <a:latin typeface="Arial" panose="020B0604020202020204" pitchFamily="34" charset="0"/>
                <a:ea typeface="Calibri" panose="020F0502020204030204" pitchFamily="34" charset="0"/>
                <a:cs typeface="Times New Roman" panose="02020603050405020304" pitchFamily="18" charset="0"/>
              </a:rPr>
              <a:t>: </a:t>
            </a:r>
            <a:r>
              <a:rPr lang="es-CO" sz="1100" dirty="0">
                <a:effectLst/>
                <a:latin typeface="Arial" panose="020B0604020202020204" pitchFamily="34" charset="0"/>
                <a:ea typeface="Calibri" panose="020F0502020204030204" pitchFamily="34" charset="0"/>
                <a:cs typeface="Times New Roman" panose="02020603050405020304" pitchFamily="18" charset="0"/>
              </a:rPr>
              <a:t>DANE</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87481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933217" y="4093847"/>
            <a:ext cx="2159907" cy="223394"/>
          </a:xfrm>
          <a:prstGeom prst="rect">
            <a:avLst/>
          </a:prstGeom>
        </p:spPr>
        <p:txBody>
          <a:bodyPr lIns="0" tIns="0" rIns="0" bIns="0" rtlCol="0" anchor="t">
            <a:spAutoFit/>
          </a:bodyPr>
          <a:lstStyle/>
          <a:p>
            <a:pPr>
              <a:lnSpc>
                <a:spcPts val="1872"/>
              </a:lnSpc>
            </a:pPr>
            <a:endParaRPr sz="1200"/>
          </a:p>
        </p:txBody>
      </p:sp>
      <p:pic>
        <p:nvPicPr>
          <p:cNvPr id="20" name="Picture 20"/>
          <p:cNvPicPr>
            <a:picLocks noChangeAspect="1"/>
          </p:cNvPicPr>
          <p:nvPr/>
        </p:nvPicPr>
        <p:blipFill>
          <a:blip r:embed="rId2"/>
          <a:srcRect/>
          <a:stretch>
            <a:fillRect/>
          </a:stretch>
        </p:blipFill>
        <p:spPr>
          <a:xfrm>
            <a:off x="8626632" y="100537"/>
            <a:ext cx="3584418" cy="648763"/>
          </a:xfrm>
          <a:prstGeom prst="rect">
            <a:avLst/>
          </a:prstGeom>
        </p:spPr>
      </p:pic>
      <p:grpSp>
        <p:nvGrpSpPr>
          <p:cNvPr id="24" name="Grupo 23">
            <a:extLst>
              <a:ext uri="{FF2B5EF4-FFF2-40B4-BE49-F238E27FC236}">
                <a16:creationId xmlns:a16="http://schemas.microsoft.com/office/drawing/2014/main" id="{AF2D46E0-F852-E64D-9DEF-6C32C590B8CB}"/>
              </a:ext>
            </a:extLst>
          </p:cNvPr>
          <p:cNvGrpSpPr/>
          <p:nvPr/>
        </p:nvGrpSpPr>
        <p:grpSpPr>
          <a:xfrm>
            <a:off x="19088" y="6840006"/>
            <a:ext cx="12191962" cy="24563"/>
            <a:chOff x="33" y="10237150"/>
            <a:chExt cx="18287943" cy="36844"/>
          </a:xfrm>
        </p:grpSpPr>
        <p:sp>
          <p:nvSpPr>
            <p:cNvPr id="25" name="AutoShape 8">
              <a:extLst>
                <a:ext uri="{FF2B5EF4-FFF2-40B4-BE49-F238E27FC236}">
                  <a16:creationId xmlns:a16="http://schemas.microsoft.com/office/drawing/2014/main" id="{303EDC1B-76B2-D18E-708C-1D48FD2750D1}"/>
                </a:ext>
              </a:extLst>
            </p:cNvPr>
            <p:cNvSpPr/>
            <p:nvPr/>
          </p:nvSpPr>
          <p:spPr>
            <a:xfrm rot="10131" flipV="1">
              <a:off x="33" y="10241836"/>
              <a:ext cx="6452568" cy="32158"/>
            </a:xfrm>
            <a:prstGeom prst="line">
              <a:avLst/>
            </a:prstGeom>
            <a:ln w="95250" cap="flat">
              <a:solidFill>
                <a:srgbClr val="FFDF2B"/>
              </a:solidFill>
              <a:prstDash val="solid"/>
              <a:headEnd type="none" w="sm" len="sm"/>
              <a:tailEnd type="none" w="sm" len="sm"/>
            </a:ln>
          </p:spPr>
          <p:txBody>
            <a:bodyPr/>
            <a:lstStyle/>
            <a:p>
              <a:endParaRPr lang="es-CO" sz="1200"/>
            </a:p>
          </p:txBody>
        </p:sp>
        <p:sp>
          <p:nvSpPr>
            <p:cNvPr id="26" name="AutoShape 9">
              <a:extLst>
                <a:ext uri="{FF2B5EF4-FFF2-40B4-BE49-F238E27FC236}">
                  <a16:creationId xmlns:a16="http://schemas.microsoft.com/office/drawing/2014/main" id="{F51A97A4-25E8-0654-F87A-23161E744575}"/>
                </a:ext>
              </a:extLst>
            </p:cNvPr>
            <p:cNvSpPr/>
            <p:nvPr/>
          </p:nvSpPr>
          <p:spPr>
            <a:xfrm rot="10131" flipV="1">
              <a:off x="6441409" y="10240095"/>
              <a:ext cx="6463829" cy="31479"/>
            </a:xfrm>
            <a:prstGeom prst="line">
              <a:avLst/>
            </a:prstGeom>
            <a:ln w="95250" cap="flat">
              <a:solidFill>
                <a:srgbClr val="1D3383"/>
              </a:solidFill>
              <a:prstDash val="solid"/>
              <a:headEnd type="none" w="sm" len="sm"/>
              <a:tailEnd type="none" w="sm" len="sm"/>
            </a:ln>
          </p:spPr>
          <p:txBody>
            <a:bodyPr/>
            <a:lstStyle/>
            <a:p>
              <a:endParaRPr lang="es-CO" sz="1200"/>
            </a:p>
          </p:txBody>
        </p:sp>
        <p:sp>
          <p:nvSpPr>
            <p:cNvPr id="27" name="AutoShape 10">
              <a:extLst>
                <a:ext uri="{FF2B5EF4-FFF2-40B4-BE49-F238E27FC236}">
                  <a16:creationId xmlns:a16="http://schemas.microsoft.com/office/drawing/2014/main" id="{88899DB3-7AF8-0FD8-4851-B2941064B0DC}"/>
                </a:ext>
              </a:extLst>
            </p:cNvPr>
            <p:cNvSpPr/>
            <p:nvPr/>
          </p:nvSpPr>
          <p:spPr>
            <a:xfrm rot="10131" flipV="1">
              <a:off x="12905294" y="10237150"/>
              <a:ext cx="5382682" cy="23954"/>
            </a:xfrm>
            <a:prstGeom prst="line">
              <a:avLst/>
            </a:prstGeom>
            <a:ln w="95250" cap="flat">
              <a:solidFill>
                <a:srgbClr val="E80B2C"/>
              </a:solidFill>
              <a:prstDash val="solid"/>
              <a:headEnd type="none" w="sm" len="sm"/>
              <a:tailEnd type="none" w="sm" len="sm"/>
            </a:ln>
          </p:spPr>
          <p:txBody>
            <a:bodyPr/>
            <a:lstStyle/>
            <a:p>
              <a:endParaRPr lang="es-CO" sz="1200"/>
            </a:p>
          </p:txBody>
        </p:sp>
      </p:grpSp>
      <p:pic>
        <p:nvPicPr>
          <p:cNvPr id="2" name="Imagen 1">
            <a:extLst>
              <a:ext uri="{FF2B5EF4-FFF2-40B4-BE49-F238E27FC236}">
                <a16:creationId xmlns:a16="http://schemas.microsoft.com/office/drawing/2014/main" id="{6AB403E4-2E0F-77F2-9E2B-B310F8B8D5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518233" y="217775"/>
            <a:ext cx="850076" cy="136168"/>
          </a:xfrm>
          <a:prstGeom prst="rect">
            <a:avLst/>
          </a:prstGeom>
        </p:spPr>
      </p:pic>
      <p:pic>
        <p:nvPicPr>
          <p:cNvPr id="3" name="Imagen 2"/>
          <p:cNvPicPr>
            <a:picLocks noChangeAspect="1"/>
          </p:cNvPicPr>
          <p:nvPr/>
        </p:nvPicPr>
        <p:blipFill rotWithShape="1">
          <a:blip r:embed="rId4"/>
          <a:srcRect t="11280" b="5511"/>
          <a:stretch/>
        </p:blipFill>
        <p:spPr>
          <a:xfrm>
            <a:off x="382486" y="1917962"/>
            <a:ext cx="11633975" cy="4275776"/>
          </a:xfrm>
          <a:prstGeom prst="rect">
            <a:avLst/>
          </a:prstGeom>
        </p:spPr>
      </p:pic>
      <p:sp>
        <p:nvSpPr>
          <p:cNvPr id="4" name="CuadroTexto 3">
            <a:extLst>
              <a:ext uri="{FF2B5EF4-FFF2-40B4-BE49-F238E27FC236}">
                <a16:creationId xmlns:a16="http://schemas.microsoft.com/office/drawing/2014/main" id="{F3A3BBA7-B1BA-91E0-31B4-B45FBC194860}"/>
              </a:ext>
            </a:extLst>
          </p:cNvPr>
          <p:cNvSpPr txBox="1"/>
          <p:nvPr/>
        </p:nvSpPr>
        <p:spPr>
          <a:xfrm>
            <a:off x="382486" y="461194"/>
            <a:ext cx="7709461" cy="830997"/>
          </a:xfrm>
          <a:prstGeom prst="rect">
            <a:avLst/>
          </a:prstGeom>
          <a:noFill/>
        </p:spPr>
        <p:txBody>
          <a:bodyPr wrap="square" rtlCol="0">
            <a:spAutoFit/>
          </a:bodyPr>
          <a:lstStyle/>
          <a:p>
            <a:r>
              <a:rPr lang="es-ES" sz="2400" b="1" dirty="0">
                <a:solidFill>
                  <a:schemeClr val="accent1">
                    <a:lumMod val="50000"/>
                  </a:schemeClr>
                </a:solidFill>
                <a:latin typeface="FUTURA MEDIUM" panose="020B0602020204020303" pitchFamily="34" charset="-79"/>
                <a:cs typeface="FUTURA MEDIUM" panose="020B0602020204020303" pitchFamily="34" charset="-79"/>
              </a:rPr>
              <a:t>Tasa </a:t>
            </a:r>
            <a:r>
              <a:rPr lang="es-ES" sz="2400" b="1" dirty="0">
                <a:solidFill>
                  <a:schemeClr val="accent1">
                    <a:lumMod val="50000"/>
                  </a:schemeClr>
                </a:solidFill>
                <a:cs typeface="FUTURA MEDIUM" panose="020B0602020204020303" pitchFamily="34" charset="-79"/>
              </a:rPr>
              <a:t>global de participación, ocupación y desempleo</a:t>
            </a:r>
          </a:p>
          <a:p>
            <a:r>
              <a:rPr lang="es-ES" sz="2400" b="1" dirty="0">
                <a:solidFill>
                  <a:schemeClr val="accent1">
                    <a:lumMod val="50000"/>
                  </a:schemeClr>
                </a:solidFill>
                <a:cs typeface="FUTURA MEDIUM" panose="020B0602020204020303" pitchFamily="34" charset="-79"/>
              </a:rPr>
              <a:t>Marzo 2015 – Marzo 2023 (valor %)</a:t>
            </a:r>
          </a:p>
        </p:txBody>
      </p:sp>
      <p:sp>
        <p:nvSpPr>
          <p:cNvPr id="5" name="CuadroTexto 4">
            <a:extLst>
              <a:ext uri="{FF2B5EF4-FFF2-40B4-BE49-F238E27FC236}">
                <a16:creationId xmlns:a16="http://schemas.microsoft.com/office/drawing/2014/main" id="{97627221-FEB5-6B04-6552-BBB810192D8F}"/>
              </a:ext>
            </a:extLst>
          </p:cNvPr>
          <p:cNvSpPr txBox="1"/>
          <p:nvPr/>
        </p:nvSpPr>
        <p:spPr>
          <a:xfrm>
            <a:off x="1287406" y="6204048"/>
            <a:ext cx="3127342" cy="264368"/>
          </a:xfrm>
          <a:prstGeom prst="rect">
            <a:avLst/>
          </a:prstGeom>
          <a:noFill/>
        </p:spPr>
        <p:txBody>
          <a:bodyPr wrap="square">
            <a:spAutoFit/>
          </a:bodyPr>
          <a:lstStyle/>
          <a:p>
            <a:pPr>
              <a:lnSpc>
                <a:spcPct val="107000"/>
              </a:lnSpc>
              <a:spcAft>
                <a:spcPts val="800"/>
              </a:spcAft>
            </a:pPr>
            <a:r>
              <a:rPr lang="es-CO" sz="1100" b="1" dirty="0">
                <a:effectLst/>
                <a:latin typeface="Arial" panose="020B0604020202020204" pitchFamily="34" charset="0"/>
                <a:ea typeface="Calibri" panose="020F0502020204030204" pitchFamily="34" charset="0"/>
                <a:cs typeface="Times New Roman" panose="02020603050405020304" pitchFamily="18" charset="0"/>
              </a:rPr>
              <a:t>Fuente</a:t>
            </a:r>
            <a:r>
              <a:rPr lang="es-CO" sz="1100" i="1" dirty="0">
                <a:effectLst/>
                <a:latin typeface="Arial" panose="020B0604020202020204" pitchFamily="34" charset="0"/>
                <a:ea typeface="Calibri" panose="020F0502020204030204" pitchFamily="34" charset="0"/>
                <a:cs typeface="Times New Roman" panose="02020603050405020304" pitchFamily="18" charset="0"/>
              </a:rPr>
              <a:t>: </a:t>
            </a:r>
            <a:r>
              <a:rPr lang="es-CO" sz="1100" dirty="0">
                <a:effectLst/>
                <a:latin typeface="Arial" panose="020B0604020202020204" pitchFamily="34" charset="0"/>
                <a:ea typeface="Calibri" panose="020F0502020204030204" pitchFamily="34" charset="0"/>
                <a:cs typeface="Times New Roman" panose="02020603050405020304" pitchFamily="18" charset="0"/>
              </a:rPr>
              <a:t>DANE, GEIH</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00209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4827521" y="4252134"/>
            <a:ext cx="2429970" cy="222222"/>
          </a:xfrm>
          <a:prstGeom prst="rect">
            <a:avLst/>
          </a:prstGeom>
        </p:spPr>
        <p:txBody>
          <a:bodyPr wrap="square" lIns="0" tIns="0" rIns="0" bIns="0" rtlCol="0" anchor="t">
            <a:spAutoFit/>
          </a:bodyPr>
          <a:lstStyle/>
          <a:p>
            <a:pPr>
              <a:lnSpc>
                <a:spcPts val="1872"/>
              </a:lnSpc>
            </a:pPr>
            <a:endParaRPr sz="1200"/>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51149" y="2825527"/>
            <a:ext cx="1927207" cy="191669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174422" y="2825527"/>
            <a:ext cx="1815488" cy="1815488"/>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831229" y="2679460"/>
            <a:ext cx="1682060" cy="1846573"/>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14437" t="1854"/>
          <a:stretch>
            <a:fillRect/>
          </a:stretch>
        </p:blipFill>
        <p:spPr>
          <a:xfrm>
            <a:off x="5996638" y="2929894"/>
            <a:ext cx="1439207" cy="1812328"/>
          </a:xfrm>
          <a:prstGeom prst="rect">
            <a:avLst/>
          </a:prstGeom>
        </p:spPr>
      </p:pic>
      <p:sp>
        <p:nvSpPr>
          <p:cNvPr id="13" name="TextBox 13"/>
          <p:cNvSpPr txBox="1"/>
          <p:nvPr/>
        </p:nvSpPr>
        <p:spPr>
          <a:xfrm>
            <a:off x="3763625" y="5361294"/>
            <a:ext cx="5049665" cy="584775"/>
          </a:xfrm>
          <a:prstGeom prst="rect">
            <a:avLst/>
          </a:prstGeom>
        </p:spPr>
        <p:txBody>
          <a:bodyPr lIns="0" tIns="0" rIns="0" bIns="0" rtlCol="0" anchor="t">
            <a:spAutoFit/>
          </a:bodyPr>
          <a:lstStyle/>
          <a:p>
            <a:pPr algn="ctr"/>
            <a:r>
              <a:rPr lang="es-CO" kern="100" dirty="0">
                <a:latin typeface="Arial" panose="020B0604020202020204" pitchFamily="34" charset="0"/>
                <a:ea typeface="Calibri Light" panose="020F0302020204030204" pitchFamily="34" charset="0"/>
                <a:cs typeface="Arial" panose="020B0604020202020204" pitchFamily="34" charset="0"/>
              </a:rPr>
              <a:t>Jóvenes menores de 28 años </a:t>
            </a:r>
          </a:p>
          <a:p>
            <a:pPr algn="ctr"/>
            <a:r>
              <a:rPr lang="es-CO" sz="2000" b="1" kern="100" dirty="0">
                <a:latin typeface="Arial" panose="020B0604020202020204" pitchFamily="34" charset="0"/>
                <a:ea typeface="Calibri Light" panose="020F0302020204030204" pitchFamily="34" charset="0"/>
                <a:cs typeface="Arial" panose="020B0604020202020204" pitchFamily="34" charset="0"/>
              </a:rPr>
              <a:t>$290.000</a:t>
            </a:r>
            <a:endParaRPr lang="en-US" sz="2000" b="1" kern="100" dirty="0">
              <a:latin typeface="Arial" panose="020B0604020202020204" pitchFamily="34" charset="0"/>
              <a:ea typeface="Calibri Light" panose="020F0302020204030204" pitchFamily="34" charset="0"/>
              <a:cs typeface="Arial" panose="020B0604020202020204" pitchFamily="34" charset="0"/>
            </a:endParaRPr>
          </a:p>
        </p:txBody>
      </p:sp>
      <p:sp>
        <p:nvSpPr>
          <p:cNvPr id="14" name="TextBox 14"/>
          <p:cNvSpPr txBox="1"/>
          <p:nvPr/>
        </p:nvSpPr>
        <p:spPr>
          <a:xfrm>
            <a:off x="429997" y="5358585"/>
            <a:ext cx="3369512" cy="1138773"/>
          </a:xfrm>
          <a:prstGeom prst="rect">
            <a:avLst/>
          </a:prstGeom>
        </p:spPr>
        <p:txBody>
          <a:bodyPr wrap="square" lIns="0" tIns="0" rIns="0" bIns="0" rtlCol="0" anchor="t">
            <a:spAutoFit/>
          </a:bodyPr>
          <a:lstStyle/>
          <a:p>
            <a:pPr algn="ctr"/>
            <a:r>
              <a:rPr lang="en-US" kern="100" dirty="0">
                <a:latin typeface="Arial" panose="020B0604020202020204" pitchFamily="34" charset="0"/>
                <a:ea typeface="Calibri Light" panose="020F0302020204030204" pitchFamily="34" charset="0"/>
                <a:cs typeface="Arial" panose="020B0604020202020204" pitchFamily="34" charset="0"/>
              </a:rPr>
              <a:t>Mujeres mayores de </a:t>
            </a:r>
          </a:p>
          <a:p>
            <a:pPr algn="ctr"/>
            <a:r>
              <a:rPr lang="en-US" kern="100" dirty="0">
                <a:latin typeface="Arial" panose="020B0604020202020204" pitchFamily="34" charset="0"/>
                <a:ea typeface="Calibri Light" panose="020F0302020204030204" pitchFamily="34" charset="0"/>
                <a:cs typeface="Arial" panose="020B0604020202020204" pitchFamily="34" charset="0"/>
              </a:rPr>
              <a:t> 28 </a:t>
            </a:r>
            <a:r>
              <a:rPr lang="es-CO" kern="100" dirty="0">
                <a:latin typeface="Arial" panose="020B0604020202020204" pitchFamily="34" charset="0"/>
                <a:ea typeface="Calibri Light" panose="020F0302020204030204" pitchFamily="34" charset="0"/>
                <a:cs typeface="Arial" panose="020B0604020202020204" pitchFamily="34" charset="0"/>
              </a:rPr>
              <a:t>años</a:t>
            </a:r>
            <a:r>
              <a:rPr lang="en-US" kern="100" dirty="0">
                <a:latin typeface="Arial" panose="020B0604020202020204" pitchFamily="34" charset="0"/>
                <a:ea typeface="Calibri Light" panose="020F0302020204030204" pitchFamily="34" charset="0"/>
                <a:cs typeface="Arial" panose="020B0604020202020204" pitchFamily="34" charset="0"/>
              </a:rPr>
              <a:t> que coticen </a:t>
            </a:r>
          </a:p>
          <a:p>
            <a:pPr algn="ctr"/>
            <a:r>
              <a:rPr lang="en-US" kern="100" dirty="0">
                <a:latin typeface="Arial" panose="020B0604020202020204" pitchFamily="34" charset="0"/>
                <a:ea typeface="Calibri Light" panose="020F0302020204030204" pitchFamily="34" charset="0"/>
                <a:cs typeface="Arial" panose="020B0604020202020204" pitchFamily="34" charset="0"/>
              </a:rPr>
              <a:t>hasta 3 smlmv</a:t>
            </a:r>
          </a:p>
          <a:p>
            <a:pPr algn="ctr"/>
            <a:r>
              <a:rPr lang="en-US" sz="2000" b="1" kern="100" dirty="0">
                <a:latin typeface="Arial" panose="020B0604020202020204" pitchFamily="34" charset="0"/>
                <a:ea typeface="Calibri Light" panose="020F0302020204030204" pitchFamily="34" charset="0"/>
                <a:cs typeface="Arial" panose="020B0604020202020204" pitchFamily="34" charset="0"/>
              </a:rPr>
              <a:t>$174.000</a:t>
            </a:r>
            <a:endParaRPr lang="en-US" sz="2400" b="1" kern="100" dirty="0">
              <a:latin typeface="Arial" panose="020B0604020202020204" pitchFamily="34" charset="0"/>
              <a:ea typeface="Calibri Light" panose="020F0302020204030204" pitchFamily="34" charset="0"/>
              <a:cs typeface="Arial" panose="020B0604020202020204" pitchFamily="34" charset="0"/>
            </a:endParaRPr>
          </a:p>
        </p:txBody>
      </p:sp>
      <p:sp>
        <p:nvSpPr>
          <p:cNvPr id="17" name="TextBox 17"/>
          <p:cNvSpPr txBox="1"/>
          <p:nvPr/>
        </p:nvSpPr>
        <p:spPr>
          <a:xfrm>
            <a:off x="8473988" y="5365357"/>
            <a:ext cx="3216354" cy="1138773"/>
          </a:xfrm>
          <a:prstGeom prst="rect">
            <a:avLst/>
          </a:prstGeom>
        </p:spPr>
        <p:txBody>
          <a:bodyPr wrap="square" lIns="0" tIns="0" rIns="0" bIns="0" rtlCol="0" anchor="t">
            <a:spAutoFit/>
          </a:bodyPr>
          <a:lstStyle/>
          <a:p>
            <a:pPr algn="ctr"/>
            <a:r>
              <a:rPr lang="en-US" kern="100" dirty="0">
                <a:latin typeface="Arial" panose="020B0604020202020204" pitchFamily="34" charset="0"/>
                <a:ea typeface="Calibri Light" panose="020F0302020204030204" pitchFamily="34" charset="0"/>
                <a:cs typeface="Arial" panose="020B0604020202020204" pitchFamily="34" charset="0"/>
              </a:rPr>
              <a:t>Hombres mayores de </a:t>
            </a:r>
          </a:p>
          <a:p>
            <a:pPr algn="ctr"/>
            <a:r>
              <a:rPr lang="en-US" kern="100" dirty="0">
                <a:latin typeface="Arial" panose="020B0604020202020204" pitchFamily="34" charset="0"/>
                <a:ea typeface="Calibri Light" panose="020F0302020204030204" pitchFamily="34" charset="0"/>
                <a:cs typeface="Arial" panose="020B0604020202020204" pitchFamily="34" charset="0"/>
              </a:rPr>
              <a:t> 28 años que coticen </a:t>
            </a:r>
          </a:p>
          <a:p>
            <a:pPr algn="ctr"/>
            <a:r>
              <a:rPr lang="en-US" kern="100" dirty="0">
                <a:latin typeface="Arial" panose="020B0604020202020204" pitchFamily="34" charset="0"/>
                <a:ea typeface="Calibri Light" panose="020F0302020204030204" pitchFamily="34" charset="0"/>
                <a:cs typeface="Arial" panose="020B0604020202020204" pitchFamily="34" charset="0"/>
              </a:rPr>
              <a:t>hasta 3 smlmv</a:t>
            </a:r>
          </a:p>
          <a:p>
            <a:pPr algn="ctr"/>
            <a:r>
              <a:rPr lang="en-US" sz="2000" b="1" kern="100" dirty="0">
                <a:latin typeface="Arial" panose="020B0604020202020204" pitchFamily="34" charset="0"/>
                <a:ea typeface="Calibri Light" panose="020F0302020204030204" pitchFamily="34" charset="0"/>
                <a:cs typeface="Arial" panose="020B0604020202020204" pitchFamily="34" charset="0"/>
              </a:rPr>
              <a:t>$116.000</a:t>
            </a:r>
          </a:p>
        </p:txBody>
      </p:sp>
      <p:pic>
        <p:nvPicPr>
          <p:cNvPr id="20" name="Picture 20"/>
          <p:cNvPicPr>
            <a:picLocks noChangeAspect="1"/>
          </p:cNvPicPr>
          <p:nvPr/>
        </p:nvPicPr>
        <p:blipFill>
          <a:blip r:embed="rId10"/>
          <a:srcRect/>
          <a:stretch>
            <a:fillRect/>
          </a:stretch>
        </p:blipFill>
        <p:spPr>
          <a:xfrm>
            <a:off x="8626632" y="100537"/>
            <a:ext cx="3584418" cy="648763"/>
          </a:xfrm>
          <a:prstGeom prst="rect">
            <a:avLst/>
          </a:prstGeom>
        </p:spPr>
      </p:pic>
      <p:grpSp>
        <p:nvGrpSpPr>
          <p:cNvPr id="24" name="Grupo 23">
            <a:extLst>
              <a:ext uri="{FF2B5EF4-FFF2-40B4-BE49-F238E27FC236}">
                <a16:creationId xmlns:a16="http://schemas.microsoft.com/office/drawing/2014/main" id="{AF2D46E0-F852-E64D-9DEF-6C32C590B8CB}"/>
              </a:ext>
            </a:extLst>
          </p:cNvPr>
          <p:cNvGrpSpPr/>
          <p:nvPr/>
        </p:nvGrpSpPr>
        <p:grpSpPr>
          <a:xfrm>
            <a:off x="19088" y="6840006"/>
            <a:ext cx="12191962" cy="24563"/>
            <a:chOff x="33" y="10237150"/>
            <a:chExt cx="18287943" cy="36844"/>
          </a:xfrm>
        </p:grpSpPr>
        <p:sp>
          <p:nvSpPr>
            <p:cNvPr id="25" name="AutoShape 8">
              <a:extLst>
                <a:ext uri="{FF2B5EF4-FFF2-40B4-BE49-F238E27FC236}">
                  <a16:creationId xmlns:a16="http://schemas.microsoft.com/office/drawing/2014/main" id="{303EDC1B-76B2-D18E-708C-1D48FD2750D1}"/>
                </a:ext>
              </a:extLst>
            </p:cNvPr>
            <p:cNvSpPr/>
            <p:nvPr/>
          </p:nvSpPr>
          <p:spPr>
            <a:xfrm rot="10131" flipV="1">
              <a:off x="33" y="10241836"/>
              <a:ext cx="6452568" cy="32158"/>
            </a:xfrm>
            <a:prstGeom prst="line">
              <a:avLst/>
            </a:prstGeom>
            <a:ln w="95250" cap="flat">
              <a:solidFill>
                <a:srgbClr val="FFDF2B"/>
              </a:solidFill>
              <a:prstDash val="solid"/>
              <a:headEnd type="none" w="sm" len="sm"/>
              <a:tailEnd type="none" w="sm" len="sm"/>
            </a:ln>
          </p:spPr>
          <p:txBody>
            <a:bodyPr/>
            <a:lstStyle/>
            <a:p>
              <a:endParaRPr lang="es-CO" sz="1200"/>
            </a:p>
          </p:txBody>
        </p:sp>
        <p:sp>
          <p:nvSpPr>
            <p:cNvPr id="26" name="AutoShape 9">
              <a:extLst>
                <a:ext uri="{FF2B5EF4-FFF2-40B4-BE49-F238E27FC236}">
                  <a16:creationId xmlns:a16="http://schemas.microsoft.com/office/drawing/2014/main" id="{F51A97A4-25E8-0654-F87A-23161E744575}"/>
                </a:ext>
              </a:extLst>
            </p:cNvPr>
            <p:cNvSpPr/>
            <p:nvPr/>
          </p:nvSpPr>
          <p:spPr>
            <a:xfrm rot="10131" flipV="1">
              <a:off x="6441409" y="10240095"/>
              <a:ext cx="6463829" cy="31479"/>
            </a:xfrm>
            <a:prstGeom prst="line">
              <a:avLst/>
            </a:prstGeom>
            <a:ln w="95250" cap="flat">
              <a:solidFill>
                <a:srgbClr val="1D3383"/>
              </a:solidFill>
              <a:prstDash val="solid"/>
              <a:headEnd type="none" w="sm" len="sm"/>
              <a:tailEnd type="none" w="sm" len="sm"/>
            </a:ln>
          </p:spPr>
          <p:txBody>
            <a:bodyPr/>
            <a:lstStyle/>
            <a:p>
              <a:endParaRPr lang="es-CO" sz="1200"/>
            </a:p>
          </p:txBody>
        </p:sp>
        <p:sp>
          <p:nvSpPr>
            <p:cNvPr id="27" name="AutoShape 10">
              <a:extLst>
                <a:ext uri="{FF2B5EF4-FFF2-40B4-BE49-F238E27FC236}">
                  <a16:creationId xmlns:a16="http://schemas.microsoft.com/office/drawing/2014/main" id="{88899DB3-7AF8-0FD8-4851-B2941064B0DC}"/>
                </a:ext>
              </a:extLst>
            </p:cNvPr>
            <p:cNvSpPr/>
            <p:nvPr/>
          </p:nvSpPr>
          <p:spPr>
            <a:xfrm rot="10131" flipV="1">
              <a:off x="12905294" y="10237150"/>
              <a:ext cx="5382682" cy="23954"/>
            </a:xfrm>
            <a:prstGeom prst="line">
              <a:avLst/>
            </a:prstGeom>
            <a:ln w="95250" cap="flat">
              <a:solidFill>
                <a:srgbClr val="E80B2C"/>
              </a:solidFill>
              <a:prstDash val="solid"/>
              <a:headEnd type="none" w="sm" len="sm"/>
              <a:tailEnd type="none" w="sm" len="sm"/>
            </a:ln>
          </p:spPr>
          <p:txBody>
            <a:bodyPr/>
            <a:lstStyle/>
            <a:p>
              <a:endParaRPr lang="es-CO" sz="1200"/>
            </a:p>
          </p:txBody>
        </p:sp>
      </p:grpSp>
      <p:pic>
        <p:nvPicPr>
          <p:cNvPr id="2" name="Imagen 1">
            <a:extLst>
              <a:ext uri="{FF2B5EF4-FFF2-40B4-BE49-F238E27FC236}">
                <a16:creationId xmlns:a16="http://schemas.microsoft.com/office/drawing/2014/main" id="{6AB403E4-2E0F-77F2-9E2B-B310F8B8D5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V="1">
            <a:off x="518233" y="217775"/>
            <a:ext cx="850076" cy="136168"/>
          </a:xfrm>
          <a:prstGeom prst="rect">
            <a:avLst/>
          </a:prstGeom>
        </p:spPr>
      </p:pic>
      <p:sp>
        <p:nvSpPr>
          <p:cNvPr id="3" name="CuadroTexto 2">
            <a:extLst>
              <a:ext uri="{FF2B5EF4-FFF2-40B4-BE49-F238E27FC236}">
                <a16:creationId xmlns:a16="http://schemas.microsoft.com/office/drawing/2014/main" id="{9EE32A29-48DE-1432-E576-6F8DB610ED00}"/>
              </a:ext>
            </a:extLst>
          </p:cNvPr>
          <p:cNvSpPr txBox="1"/>
          <p:nvPr/>
        </p:nvSpPr>
        <p:spPr>
          <a:xfrm>
            <a:off x="458586" y="336829"/>
            <a:ext cx="7709461" cy="830997"/>
          </a:xfrm>
          <a:prstGeom prst="rect">
            <a:avLst/>
          </a:prstGeom>
          <a:noFill/>
        </p:spPr>
        <p:txBody>
          <a:bodyPr wrap="square" rtlCol="0">
            <a:spAutoFit/>
          </a:bodyPr>
          <a:lstStyle/>
          <a:p>
            <a:r>
              <a:rPr lang="es-ES" sz="2400" b="1" dirty="0">
                <a:solidFill>
                  <a:schemeClr val="accent1">
                    <a:lumMod val="50000"/>
                  </a:schemeClr>
                </a:solidFill>
                <a:latin typeface="FUTURA MEDIUM" panose="020B0602020204020303" pitchFamily="34" charset="-79"/>
                <a:cs typeface="FUTURA MEDIUM" panose="020B0602020204020303" pitchFamily="34" charset="-79"/>
              </a:rPr>
              <a:t>Incentivo a la generación de nuevos empleos</a:t>
            </a:r>
            <a:br>
              <a:rPr lang="es-ES" sz="2400" b="1" dirty="0">
                <a:solidFill>
                  <a:schemeClr val="accent1">
                    <a:lumMod val="50000"/>
                  </a:schemeClr>
                </a:solidFill>
                <a:latin typeface="FUTURA MEDIUM" panose="020B0602020204020303" pitchFamily="34" charset="-79"/>
                <a:cs typeface="FUTURA MEDIUM" panose="020B0602020204020303" pitchFamily="34" charset="-79"/>
              </a:rPr>
            </a:br>
            <a:r>
              <a:rPr lang="es-ES" sz="2400" b="1" dirty="0">
                <a:solidFill>
                  <a:schemeClr val="accent1">
                    <a:lumMod val="50000"/>
                  </a:schemeClr>
                </a:solidFill>
                <a:latin typeface="FUTURA MEDIUM" panose="020B0602020204020303" pitchFamily="34" charset="-79"/>
                <a:cs typeface="FUTURA MEDIUM" panose="020B0602020204020303" pitchFamily="34" charset="-79"/>
              </a:rPr>
              <a:t>Ley 2155 de 2021 - Decreto 1399 de 2021</a:t>
            </a:r>
          </a:p>
        </p:txBody>
      </p:sp>
      <p:sp>
        <p:nvSpPr>
          <p:cNvPr id="4" name="Elipse 3">
            <a:extLst>
              <a:ext uri="{FF2B5EF4-FFF2-40B4-BE49-F238E27FC236}">
                <a16:creationId xmlns:a16="http://schemas.microsoft.com/office/drawing/2014/main" id="{773928A1-056A-417D-995C-EFEEA173A670}"/>
              </a:ext>
            </a:extLst>
          </p:cNvPr>
          <p:cNvSpPr/>
          <p:nvPr/>
        </p:nvSpPr>
        <p:spPr>
          <a:xfrm>
            <a:off x="1707895" y="1388214"/>
            <a:ext cx="778806" cy="805776"/>
          </a:xfrm>
          <a:prstGeom prst="ellipse">
            <a:avLst/>
          </a:prstGeom>
          <a:solidFill>
            <a:srgbClr val="FA86E1"/>
          </a:solidFill>
          <a:ln>
            <a:solidFill>
              <a:srgbClr val="FA86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79E9B34C-9818-8140-FC2D-8733FB899D7A}"/>
              </a:ext>
            </a:extLst>
          </p:cNvPr>
          <p:cNvSpPr txBox="1"/>
          <p:nvPr/>
        </p:nvSpPr>
        <p:spPr>
          <a:xfrm>
            <a:off x="1759761" y="1560269"/>
            <a:ext cx="778806" cy="461665"/>
          </a:xfrm>
          <a:prstGeom prst="rect">
            <a:avLst/>
          </a:prstGeom>
          <a:noFill/>
        </p:spPr>
        <p:txBody>
          <a:bodyPr wrap="square" rtlCol="0">
            <a:spAutoFit/>
          </a:bodyPr>
          <a:lstStyle/>
          <a:p>
            <a:pPr algn="ctr"/>
            <a:r>
              <a:rPr lang="es-CO" sz="2400" b="1" dirty="0">
                <a:solidFill>
                  <a:schemeClr val="bg1"/>
                </a:solidFill>
              </a:rPr>
              <a:t>15%</a:t>
            </a:r>
          </a:p>
        </p:txBody>
      </p:sp>
      <p:cxnSp>
        <p:nvCxnSpPr>
          <p:cNvPr id="12" name="Conector recto 11">
            <a:extLst>
              <a:ext uri="{FF2B5EF4-FFF2-40B4-BE49-F238E27FC236}">
                <a16:creationId xmlns:a16="http://schemas.microsoft.com/office/drawing/2014/main" id="{FAEAF054-7000-6CD0-A1D9-7FCB418AC4DB}"/>
              </a:ext>
            </a:extLst>
          </p:cNvPr>
          <p:cNvCxnSpPr>
            <a:cxnSpLocks/>
          </p:cNvCxnSpPr>
          <p:nvPr/>
        </p:nvCxnSpPr>
        <p:spPr>
          <a:xfrm flipV="1">
            <a:off x="2114753" y="2277169"/>
            <a:ext cx="0" cy="548358"/>
          </a:xfrm>
          <a:prstGeom prst="line">
            <a:avLst/>
          </a:prstGeom>
          <a:ln w="19050">
            <a:solidFill>
              <a:srgbClr val="E335A5"/>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9" name="Conector recto 18">
            <a:extLst>
              <a:ext uri="{FF2B5EF4-FFF2-40B4-BE49-F238E27FC236}">
                <a16:creationId xmlns:a16="http://schemas.microsoft.com/office/drawing/2014/main" id="{E25B2638-535F-D307-1CA4-A951FD309C87}"/>
              </a:ext>
            </a:extLst>
          </p:cNvPr>
          <p:cNvCxnSpPr>
            <a:cxnSpLocks/>
          </p:cNvCxnSpPr>
          <p:nvPr/>
        </p:nvCxnSpPr>
        <p:spPr>
          <a:xfrm>
            <a:off x="2129498" y="4745042"/>
            <a:ext cx="0" cy="548358"/>
          </a:xfrm>
          <a:prstGeom prst="line">
            <a:avLst/>
          </a:prstGeom>
          <a:ln w="19050">
            <a:solidFill>
              <a:srgbClr val="E335A5"/>
            </a:solidFill>
            <a:tailEnd type="oval"/>
          </a:ln>
          <a:effectLst/>
        </p:spPr>
        <p:style>
          <a:lnRef idx="2">
            <a:schemeClr val="accent1"/>
          </a:lnRef>
          <a:fillRef idx="0">
            <a:schemeClr val="accent1"/>
          </a:fillRef>
          <a:effectRef idx="1">
            <a:schemeClr val="accent1"/>
          </a:effectRef>
          <a:fontRef idx="minor">
            <a:schemeClr val="tx1"/>
          </a:fontRef>
        </p:style>
      </p:cxnSp>
      <p:sp>
        <p:nvSpPr>
          <p:cNvPr id="23" name="Elipse 22">
            <a:extLst>
              <a:ext uri="{FF2B5EF4-FFF2-40B4-BE49-F238E27FC236}">
                <a16:creationId xmlns:a16="http://schemas.microsoft.com/office/drawing/2014/main" id="{49BE9629-BBD3-1FD0-BBAA-164B2EB86427}"/>
              </a:ext>
            </a:extLst>
          </p:cNvPr>
          <p:cNvSpPr/>
          <p:nvPr/>
        </p:nvSpPr>
        <p:spPr>
          <a:xfrm>
            <a:off x="5899054" y="1384015"/>
            <a:ext cx="778806" cy="805776"/>
          </a:xfrm>
          <a:prstGeom prst="ellipse">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8" name="CuadroTexto 27">
            <a:extLst>
              <a:ext uri="{FF2B5EF4-FFF2-40B4-BE49-F238E27FC236}">
                <a16:creationId xmlns:a16="http://schemas.microsoft.com/office/drawing/2014/main" id="{18227F98-9345-3CB4-9771-92748AD4B8E1}"/>
              </a:ext>
            </a:extLst>
          </p:cNvPr>
          <p:cNvSpPr txBox="1"/>
          <p:nvPr/>
        </p:nvSpPr>
        <p:spPr>
          <a:xfrm>
            <a:off x="5950920" y="1556070"/>
            <a:ext cx="778806" cy="461665"/>
          </a:xfrm>
          <a:prstGeom prst="rect">
            <a:avLst/>
          </a:prstGeom>
          <a:noFill/>
        </p:spPr>
        <p:txBody>
          <a:bodyPr wrap="square" rtlCol="0">
            <a:spAutoFit/>
          </a:bodyPr>
          <a:lstStyle/>
          <a:p>
            <a:pPr algn="ctr"/>
            <a:r>
              <a:rPr lang="es-CO" sz="2400" b="1" dirty="0">
                <a:solidFill>
                  <a:schemeClr val="bg1"/>
                </a:solidFill>
              </a:rPr>
              <a:t>25%</a:t>
            </a:r>
          </a:p>
        </p:txBody>
      </p:sp>
      <p:cxnSp>
        <p:nvCxnSpPr>
          <p:cNvPr id="29" name="Conector recto 28">
            <a:extLst>
              <a:ext uri="{FF2B5EF4-FFF2-40B4-BE49-F238E27FC236}">
                <a16:creationId xmlns:a16="http://schemas.microsoft.com/office/drawing/2014/main" id="{5A6EBD64-4355-38B6-9E9C-A73F3499573E}"/>
              </a:ext>
            </a:extLst>
          </p:cNvPr>
          <p:cNvCxnSpPr>
            <a:cxnSpLocks/>
          </p:cNvCxnSpPr>
          <p:nvPr/>
        </p:nvCxnSpPr>
        <p:spPr>
          <a:xfrm flipV="1">
            <a:off x="6317627" y="2277169"/>
            <a:ext cx="0" cy="548358"/>
          </a:xfrm>
          <a:prstGeom prst="line">
            <a:avLst/>
          </a:prstGeom>
          <a:ln w="19050">
            <a:solidFill>
              <a:srgbClr val="009999"/>
            </a:solidFill>
            <a:tailEnd type="oval"/>
          </a:ln>
          <a:effectLst/>
        </p:spPr>
        <p:style>
          <a:lnRef idx="2">
            <a:schemeClr val="accent1"/>
          </a:lnRef>
          <a:fillRef idx="0">
            <a:schemeClr val="accent1"/>
          </a:fillRef>
          <a:effectRef idx="1">
            <a:schemeClr val="accent1"/>
          </a:effectRef>
          <a:fontRef idx="minor">
            <a:schemeClr val="tx1"/>
          </a:fontRef>
        </p:style>
      </p:cxnSp>
      <p:cxnSp>
        <p:nvCxnSpPr>
          <p:cNvPr id="30" name="Conector recto 29">
            <a:extLst>
              <a:ext uri="{FF2B5EF4-FFF2-40B4-BE49-F238E27FC236}">
                <a16:creationId xmlns:a16="http://schemas.microsoft.com/office/drawing/2014/main" id="{3E1235B8-3214-C58A-0885-41483CD9A3A9}"/>
              </a:ext>
            </a:extLst>
          </p:cNvPr>
          <p:cNvCxnSpPr>
            <a:cxnSpLocks/>
          </p:cNvCxnSpPr>
          <p:nvPr/>
        </p:nvCxnSpPr>
        <p:spPr>
          <a:xfrm>
            <a:off x="6310585" y="4764657"/>
            <a:ext cx="0" cy="509127"/>
          </a:xfrm>
          <a:prstGeom prst="line">
            <a:avLst/>
          </a:prstGeom>
          <a:ln w="19050">
            <a:solidFill>
              <a:srgbClr val="009999"/>
            </a:solidFill>
            <a:tailEnd type="oval"/>
          </a:ln>
          <a:effectLst/>
        </p:spPr>
        <p:style>
          <a:lnRef idx="2">
            <a:schemeClr val="accent1"/>
          </a:lnRef>
          <a:fillRef idx="0">
            <a:schemeClr val="accent1"/>
          </a:fillRef>
          <a:effectRef idx="1">
            <a:schemeClr val="accent1"/>
          </a:effectRef>
          <a:fontRef idx="minor">
            <a:schemeClr val="tx1"/>
          </a:fontRef>
        </p:style>
      </p:cxnSp>
      <p:sp>
        <p:nvSpPr>
          <p:cNvPr id="32" name="Elipse 31">
            <a:extLst>
              <a:ext uri="{FF2B5EF4-FFF2-40B4-BE49-F238E27FC236}">
                <a16:creationId xmlns:a16="http://schemas.microsoft.com/office/drawing/2014/main" id="{EBD0110D-CE6E-076F-18EB-DA9D67F4026E}"/>
              </a:ext>
            </a:extLst>
          </p:cNvPr>
          <p:cNvSpPr/>
          <p:nvPr/>
        </p:nvSpPr>
        <p:spPr>
          <a:xfrm>
            <a:off x="9621231" y="1384015"/>
            <a:ext cx="778806" cy="805776"/>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3" name="CuadroTexto 32">
            <a:extLst>
              <a:ext uri="{FF2B5EF4-FFF2-40B4-BE49-F238E27FC236}">
                <a16:creationId xmlns:a16="http://schemas.microsoft.com/office/drawing/2014/main" id="{82DB73EE-3B92-1038-BA6A-6E99EB5B2430}"/>
              </a:ext>
            </a:extLst>
          </p:cNvPr>
          <p:cNvSpPr txBox="1"/>
          <p:nvPr/>
        </p:nvSpPr>
        <p:spPr>
          <a:xfrm>
            <a:off x="9673097" y="1556070"/>
            <a:ext cx="778806" cy="461665"/>
          </a:xfrm>
          <a:prstGeom prst="rect">
            <a:avLst/>
          </a:prstGeom>
          <a:noFill/>
        </p:spPr>
        <p:txBody>
          <a:bodyPr wrap="square" rtlCol="0">
            <a:spAutoFit/>
          </a:bodyPr>
          <a:lstStyle/>
          <a:p>
            <a:pPr algn="ctr"/>
            <a:r>
              <a:rPr lang="es-CO" sz="2400" b="1" dirty="0">
                <a:solidFill>
                  <a:schemeClr val="bg1"/>
                </a:solidFill>
              </a:rPr>
              <a:t>10%</a:t>
            </a:r>
          </a:p>
        </p:txBody>
      </p:sp>
      <p:cxnSp>
        <p:nvCxnSpPr>
          <p:cNvPr id="35" name="Conector recto 34">
            <a:extLst>
              <a:ext uri="{FF2B5EF4-FFF2-40B4-BE49-F238E27FC236}">
                <a16:creationId xmlns:a16="http://schemas.microsoft.com/office/drawing/2014/main" id="{6AB0D160-0B3D-C212-7578-5861377A5127}"/>
              </a:ext>
            </a:extLst>
          </p:cNvPr>
          <p:cNvCxnSpPr>
            <a:cxnSpLocks/>
          </p:cNvCxnSpPr>
          <p:nvPr/>
        </p:nvCxnSpPr>
        <p:spPr>
          <a:xfrm>
            <a:off x="10082165" y="4660929"/>
            <a:ext cx="0" cy="548358"/>
          </a:xfrm>
          <a:prstGeom prst="line">
            <a:avLst/>
          </a:prstGeom>
          <a:ln w="19050">
            <a:solidFill>
              <a:schemeClr val="accent5"/>
            </a:solidFill>
            <a:tailEnd type="oval"/>
          </a:ln>
          <a:effectLst/>
        </p:spPr>
        <p:style>
          <a:lnRef idx="2">
            <a:schemeClr val="accent1"/>
          </a:lnRef>
          <a:fillRef idx="0">
            <a:schemeClr val="accent1"/>
          </a:fillRef>
          <a:effectRef idx="1">
            <a:schemeClr val="accent1"/>
          </a:effectRef>
          <a:fontRef idx="minor">
            <a:schemeClr val="tx1"/>
          </a:fontRef>
        </p:style>
      </p:cxnSp>
      <p:cxnSp>
        <p:nvCxnSpPr>
          <p:cNvPr id="36" name="Conector recto 35">
            <a:extLst>
              <a:ext uri="{FF2B5EF4-FFF2-40B4-BE49-F238E27FC236}">
                <a16:creationId xmlns:a16="http://schemas.microsoft.com/office/drawing/2014/main" id="{E2630411-41CE-D02F-7DA6-D99E6067E2F9}"/>
              </a:ext>
            </a:extLst>
          </p:cNvPr>
          <p:cNvCxnSpPr>
            <a:cxnSpLocks/>
          </p:cNvCxnSpPr>
          <p:nvPr/>
        </p:nvCxnSpPr>
        <p:spPr>
          <a:xfrm flipV="1">
            <a:off x="10030301" y="2263770"/>
            <a:ext cx="0" cy="548358"/>
          </a:xfrm>
          <a:prstGeom prst="line">
            <a:avLst/>
          </a:prstGeom>
          <a:ln w="19050">
            <a:solidFill>
              <a:schemeClr val="accent5"/>
            </a:solidFill>
            <a:tailEnd type="ova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ipse 6">
            <a:extLst>
              <a:ext uri="{FF2B5EF4-FFF2-40B4-BE49-F238E27FC236}">
                <a16:creationId xmlns:a16="http://schemas.microsoft.com/office/drawing/2014/main" id="{53C998C5-41B7-A259-98C9-D7D155613D57}"/>
              </a:ext>
            </a:extLst>
          </p:cNvPr>
          <p:cNvSpPr/>
          <p:nvPr/>
        </p:nvSpPr>
        <p:spPr>
          <a:xfrm>
            <a:off x="4135076" y="2353580"/>
            <a:ext cx="3348166" cy="177544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3" name="Group 3"/>
          <p:cNvGrpSpPr/>
          <p:nvPr/>
        </p:nvGrpSpPr>
        <p:grpSpPr>
          <a:xfrm>
            <a:off x="408670" y="729429"/>
            <a:ext cx="11386259" cy="5633972"/>
            <a:chOff x="0" y="0"/>
            <a:chExt cx="4498275" cy="2225767"/>
          </a:xfrm>
          <a:noFill/>
        </p:grpSpPr>
        <p:sp>
          <p:nvSpPr>
            <p:cNvPr id="4" name="Freeform 4"/>
            <p:cNvSpPr/>
            <p:nvPr/>
          </p:nvSpPr>
          <p:spPr>
            <a:xfrm>
              <a:off x="0" y="0"/>
              <a:ext cx="4498275" cy="2225767"/>
            </a:xfrm>
            <a:custGeom>
              <a:avLst/>
              <a:gdLst/>
              <a:ahLst/>
              <a:cxnLst/>
              <a:rect l="l" t="t" r="r" b="b"/>
              <a:pathLst>
                <a:path w="4498275" h="2225767">
                  <a:moveTo>
                    <a:pt x="0" y="0"/>
                  </a:moveTo>
                  <a:lnTo>
                    <a:pt x="4498275" y="0"/>
                  </a:lnTo>
                  <a:lnTo>
                    <a:pt x="4498275" y="2225767"/>
                  </a:lnTo>
                  <a:lnTo>
                    <a:pt x="0" y="2225767"/>
                  </a:lnTo>
                  <a:close/>
                </a:path>
              </a:pathLst>
            </a:custGeom>
            <a:grpFill/>
          </p:spPr>
        </p:sp>
        <p:sp>
          <p:nvSpPr>
            <p:cNvPr id="5" name="TextBox 5"/>
            <p:cNvSpPr txBox="1"/>
            <p:nvPr/>
          </p:nvSpPr>
          <p:spPr>
            <a:xfrm>
              <a:off x="0" y="9525"/>
              <a:ext cx="812800" cy="803275"/>
            </a:xfrm>
            <a:prstGeom prst="rect">
              <a:avLst/>
            </a:prstGeom>
            <a:grpFill/>
          </p:spPr>
          <p:txBody>
            <a:bodyPr lIns="33867" tIns="33867" rIns="33867" bIns="33867" rtlCol="0" anchor="ctr"/>
            <a:lstStyle/>
            <a:p>
              <a:pPr algn="ctr">
                <a:lnSpc>
                  <a:spcPts val="1840"/>
                </a:lnSpc>
              </a:pPr>
              <a:endParaRPr sz="1200"/>
            </a:p>
          </p:txBody>
        </p:sp>
      </p:grpSp>
      <p:pic>
        <p:nvPicPr>
          <p:cNvPr id="6" name="Picture 6"/>
          <p:cNvPicPr>
            <a:picLocks noChangeAspect="1"/>
          </p:cNvPicPr>
          <p:nvPr/>
        </p:nvPicPr>
        <p:blipFill>
          <a:blip r:embed="rId2"/>
          <a:srcRect/>
          <a:stretch>
            <a:fillRect/>
          </a:stretch>
        </p:blipFill>
        <p:spPr>
          <a:xfrm>
            <a:off x="8626632" y="100537"/>
            <a:ext cx="3584418" cy="648763"/>
          </a:xfrm>
          <a:prstGeom prst="rect">
            <a:avLst/>
          </a:prstGeom>
        </p:spPr>
      </p:pic>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799334" y="1851867"/>
            <a:ext cx="1003427" cy="1003427"/>
          </a:xfrm>
          <a:prstGeom prst="rect">
            <a:avLst/>
          </a:prstGeom>
        </p:spPr>
      </p:pic>
      <p:sp>
        <p:nvSpPr>
          <p:cNvPr id="11" name="TextBox 11"/>
          <p:cNvSpPr txBox="1"/>
          <p:nvPr/>
        </p:nvSpPr>
        <p:spPr>
          <a:xfrm>
            <a:off x="731065" y="2901827"/>
            <a:ext cx="1774921" cy="308674"/>
          </a:xfrm>
          <a:prstGeom prst="rect">
            <a:avLst/>
          </a:prstGeom>
        </p:spPr>
        <p:txBody>
          <a:bodyPr wrap="square" lIns="0" tIns="0" rIns="0" bIns="0" rtlCol="0" anchor="t">
            <a:spAutoFit/>
          </a:bodyPr>
          <a:lstStyle/>
          <a:p>
            <a:pPr algn="ctr">
              <a:lnSpc>
                <a:spcPts val="2399"/>
              </a:lnSpc>
            </a:pPr>
            <a:r>
              <a:rPr lang="en-US" sz="2666" dirty="0">
                <a:latin typeface="Arial" panose="020B0604020202020204" pitchFamily="34" charset="0"/>
                <a:cs typeface="Arial" panose="020B0604020202020204" pitchFamily="34" charset="0"/>
              </a:rPr>
              <a:t>25.480</a:t>
            </a:r>
          </a:p>
        </p:txBody>
      </p:sp>
      <p:sp>
        <p:nvSpPr>
          <p:cNvPr id="12" name="TextBox 12"/>
          <p:cNvSpPr txBox="1"/>
          <p:nvPr/>
        </p:nvSpPr>
        <p:spPr>
          <a:xfrm>
            <a:off x="515142" y="3292210"/>
            <a:ext cx="2287751" cy="491353"/>
          </a:xfrm>
          <a:prstGeom prst="rect">
            <a:avLst/>
          </a:prstGeom>
        </p:spPr>
        <p:txBody>
          <a:bodyPr lIns="0" tIns="0" rIns="0" bIns="0" rtlCol="0" anchor="t">
            <a:spAutoFit/>
          </a:bodyPr>
          <a:lstStyle/>
          <a:p>
            <a:pPr algn="ctr">
              <a:lnSpc>
                <a:spcPts val="2039"/>
              </a:lnSpc>
            </a:pPr>
            <a:r>
              <a:rPr lang="es-CO" sz="1456" dirty="0">
                <a:latin typeface="Arial" panose="020B0604020202020204" pitchFamily="34" charset="0"/>
                <a:cs typeface="Arial" panose="020B0604020202020204" pitchFamily="34" charset="0"/>
              </a:rPr>
              <a:t>Empleadores/as con subsidio aprobado </a:t>
            </a:r>
          </a:p>
        </p:txBody>
      </p:sp>
      <p:sp>
        <p:nvSpPr>
          <p:cNvPr id="13" name="AutoShape 13"/>
          <p:cNvSpPr/>
          <p:nvPr/>
        </p:nvSpPr>
        <p:spPr>
          <a:xfrm rot="-5399297">
            <a:off x="2030355" y="3275105"/>
            <a:ext cx="1521565" cy="0"/>
          </a:xfrm>
          <a:prstGeom prst="line">
            <a:avLst/>
          </a:prstGeom>
          <a:ln w="38100" cap="flat">
            <a:solidFill>
              <a:srgbClr val="FFDF2B"/>
            </a:solidFill>
            <a:prstDash val="sysDot"/>
            <a:headEnd type="none" w="sm" len="sm"/>
            <a:tailEnd type="none" w="sm" len="sm"/>
          </a:ln>
        </p:spPr>
      </p:sp>
      <p:sp>
        <p:nvSpPr>
          <p:cNvPr id="14" name="AutoShape 14"/>
          <p:cNvSpPr/>
          <p:nvPr/>
        </p:nvSpPr>
        <p:spPr>
          <a:xfrm rot="-5399297">
            <a:off x="8391622" y="3265961"/>
            <a:ext cx="1521565" cy="0"/>
          </a:xfrm>
          <a:prstGeom prst="line">
            <a:avLst/>
          </a:prstGeom>
          <a:ln w="38100" cap="flat">
            <a:solidFill>
              <a:srgbClr val="FFDF2B"/>
            </a:solidFill>
            <a:prstDash val="sysDot"/>
            <a:headEnd type="none" w="sm" len="sm"/>
            <a:tailEnd type="none" w="sm" len="sm"/>
          </a:ln>
        </p:spPr>
      </p:sp>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066720" y="5095933"/>
            <a:ext cx="827210" cy="827210"/>
          </a:xfrm>
          <a:prstGeom prst="rect">
            <a:avLst/>
          </a:prstGeom>
        </p:spPr>
      </p:pic>
      <p:pic>
        <p:nvPicPr>
          <p:cNvPr id="16"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231946" y="5129802"/>
            <a:ext cx="844833" cy="840225"/>
          </a:xfrm>
          <a:prstGeom prst="rect">
            <a:avLst/>
          </a:prstGeom>
        </p:spPr>
      </p:pic>
      <p:pic>
        <p:nvPicPr>
          <p:cNvPr id="17" name="Picture 1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4385590" y="4683594"/>
            <a:ext cx="775397" cy="851234"/>
          </a:xfrm>
          <a:prstGeom prst="rect">
            <a:avLst/>
          </a:prstGeom>
        </p:spPr>
      </p:pic>
      <p:pic>
        <p:nvPicPr>
          <p:cNvPr id="18" name="Picture 1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14437" t="1854"/>
          <a:stretch>
            <a:fillRect/>
          </a:stretch>
        </p:blipFill>
        <p:spPr>
          <a:xfrm>
            <a:off x="4888318" y="4844973"/>
            <a:ext cx="574771" cy="723783"/>
          </a:xfrm>
          <a:prstGeom prst="rect">
            <a:avLst/>
          </a:prstGeom>
        </p:spPr>
      </p:pic>
      <p:pic>
        <p:nvPicPr>
          <p:cNvPr id="19" name="Picture 1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167117" y="1848125"/>
            <a:ext cx="880448" cy="880448"/>
          </a:xfrm>
          <a:prstGeom prst="rect">
            <a:avLst/>
          </a:prstGeom>
        </p:spPr>
      </p:pic>
      <p:sp>
        <p:nvSpPr>
          <p:cNvPr id="24" name="TextBox 24"/>
          <p:cNvSpPr txBox="1"/>
          <p:nvPr/>
        </p:nvSpPr>
        <p:spPr>
          <a:xfrm>
            <a:off x="3268080" y="2861817"/>
            <a:ext cx="5049665" cy="490071"/>
          </a:xfrm>
          <a:prstGeom prst="rect">
            <a:avLst/>
          </a:prstGeom>
        </p:spPr>
        <p:txBody>
          <a:bodyPr lIns="0" tIns="0" rIns="0" bIns="0" rtlCol="0" anchor="t">
            <a:spAutoFit/>
          </a:bodyPr>
          <a:lstStyle/>
          <a:p>
            <a:pPr algn="ctr">
              <a:lnSpc>
                <a:spcPts val="3840"/>
              </a:lnSpc>
            </a:pPr>
            <a:r>
              <a:rPr lang="en-US" sz="4266" dirty="0">
                <a:solidFill>
                  <a:schemeClr val="bg1"/>
                </a:solidFill>
                <a:latin typeface="Arial" panose="020B0604020202020204" pitchFamily="34" charset="0"/>
                <a:cs typeface="Arial" panose="020B0604020202020204" pitchFamily="34" charset="0"/>
              </a:rPr>
              <a:t>760.743</a:t>
            </a:r>
          </a:p>
        </p:txBody>
      </p:sp>
      <p:sp>
        <p:nvSpPr>
          <p:cNvPr id="25" name="TextBox 25"/>
          <p:cNvSpPr txBox="1"/>
          <p:nvPr/>
        </p:nvSpPr>
        <p:spPr>
          <a:xfrm>
            <a:off x="4686551" y="3355218"/>
            <a:ext cx="2287751" cy="934871"/>
          </a:xfrm>
          <a:prstGeom prst="rect">
            <a:avLst/>
          </a:prstGeom>
        </p:spPr>
        <p:txBody>
          <a:bodyPr lIns="0" tIns="0" rIns="0" bIns="0" rtlCol="0" anchor="t">
            <a:spAutoFit/>
          </a:bodyPr>
          <a:lstStyle/>
          <a:p>
            <a:pPr algn="ctr">
              <a:lnSpc>
                <a:spcPts val="2599"/>
              </a:lnSpc>
            </a:pPr>
            <a:r>
              <a:rPr lang="es-CO" sz="2000" b="1" dirty="0">
                <a:solidFill>
                  <a:schemeClr val="bg1"/>
                </a:solidFill>
                <a:latin typeface="Arial" panose="020B0604020202020204" pitchFamily="34" charset="0"/>
                <a:cs typeface="Arial" panose="020B0604020202020204" pitchFamily="34" charset="0"/>
              </a:rPr>
              <a:t>Nuevos empleos </a:t>
            </a:r>
          </a:p>
          <a:p>
            <a:pPr algn="ctr">
              <a:lnSpc>
                <a:spcPts val="2412"/>
              </a:lnSpc>
            </a:pPr>
            <a:endParaRPr lang="en-US" sz="1856" dirty="0">
              <a:latin typeface="Aileron Regular Bold"/>
            </a:endParaRPr>
          </a:p>
          <a:p>
            <a:pPr algn="ctr">
              <a:lnSpc>
                <a:spcPts val="2412"/>
              </a:lnSpc>
            </a:pPr>
            <a:endParaRPr lang="en-US" sz="1856" dirty="0">
              <a:latin typeface="Aileron Regular Bold"/>
            </a:endParaRPr>
          </a:p>
        </p:txBody>
      </p:sp>
      <p:sp>
        <p:nvSpPr>
          <p:cNvPr id="26" name="TextBox 26"/>
          <p:cNvSpPr txBox="1"/>
          <p:nvPr/>
        </p:nvSpPr>
        <p:spPr>
          <a:xfrm>
            <a:off x="9097081" y="2898227"/>
            <a:ext cx="2287752" cy="308674"/>
          </a:xfrm>
          <a:prstGeom prst="rect">
            <a:avLst/>
          </a:prstGeom>
        </p:spPr>
        <p:txBody>
          <a:bodyPr wrap="square" lIns="0" tIns="0" rIns="0" bIns="0" rtlCol="0" anchor="t">
            <a:spAutoFit/>
          </a:bodyPr>
          <a:lstStyle/>
          <a:p>
            <a:pPr algn="ctr">
              <a:lnSpc>
                <a:spcPts val="2399"/>
              </a:lnSpc>
            </a:pPr>
            <a:r>
              <a:rPr lang="en-US" sz="2666" dirty="0">
                <a:latin typeface="Arial" panose="020B0604020202020204" pitchFamily="34" charset="0"/>
                <a:cs typeface="Arial" panose="020B0604020202020204" pitchFamily="34" charset="0"/>
              </a:rPr>
              <a:t>$596.882</a:t>
            </a:r>
          </a:p>
        </p:txBody>
      </p:sp>
      <p:sp>
        <p:nvSpPr>
          <p:cNvPr id="27" name="TextBox 27"/>
          <p:cNvSpPr txBox="1"/>
          <p:nvPr/>
        </p:nvSpPr>
        <p:spPr>
          <a:xfrm>
            <a:off x="9370488" y="3275105"/>
            <a:ext cx="1932168" cy="491353"/>
          </a:xfrm>
          <a:prstGeom prst="rect">
            <a:avLst/>
          </a:prstGeom>
        </p:spPr>
        <p:txBody>
          <a:bodyPr wrap="square" lIns="0" tIns="0" rIns="0" bIns="0" rtlCol="0" anchor="t">
            <a:spAutoFit/>
          </a:bodyPr>
          <a:lstStyle/>
          <a:p>
            <a:pPr algn="ctr">
              <a:lnSpc>
                <a:spcPts val="2039"/>
              </a:lnSpc>
            </a:pPr>
            <a:r>
              <a:rPr lang="es-CO" sz="1456" dirty="0">
                <a:latin typeface="Arial" panose="020B0604020202020204" pitchFamily="34" charset="0"/>
                <a:cs typeface="Arial" panose="020B0604020202020204" pitchFamily="34" charset="0"/>
              </a:rPr>
              <a:t>Millones en </a:t>
            </a:r>
          </a:p>
          <a:p>
            <a:pPr algn="ctr">
              <a:lnSpc>
                <a:spcPts val="2039"/>
              </a:lnSpc>
            </a:pPr>
            <a:r>
              <a:rPr lang="es-CO" sz="1456" dirty="0">
                <a:latin typeface="Arial" panose="020B0604020202020204" pitchFamily="34" charset="0"/>
                <a:cs typeface="Arial" panose="020B0604020202020204" pitchFamily="34" charset="0"/>
              </a:rPr>
              <a:t>subsidios </a:t>
            </a:r>
          </a:p>
        </p:txBody>
      </p:sp>
      <p:sp>
        <p:nvSpPr>
          <p:cNvPr id="28" name="TextBox 28"/>
          <p:cNvSpPr txBox="1"/>
          <p:nvPr/>
        </p:nvSpPr>
        <p:spPr>
          <a:xfrm>
            <a:off x="5149117" y="4867574"/>
            <a:ext cx="2287751" cy="777329"/>
          </a:xfrm>
          <a:prstGeom prst="rect">
            <a:avLst/>
          </a:prstGeom>
        </p:spPr>
        <p:txBody>
          <a:bodyPr lIns="0" tIns="0" rIns="0" bIns="0" rtlCol="0" anchor="t">
            <a:spAutoFit/>
          </a:bodyPr>
          <a:lstStyle/>
          <a:p>
            <a:pPr algn="ctr">
              <a:lnSpc>
                <a:spcPts val="3906"/>
              </a:lnSpc>
            </a:pPr>
            <a:r>
              <a:rPr lang="en-US" sz="2800" dirty="0">
                <a:latin typeface="Arial" panose="020B0604020202020204" pitchFamily="34" charset="0"/>
                <a:cs typeface="Arial" panose="020B0604020202020204" pitchFamily="34" charset="0"/>
              </a:rPr>
              <a:t>  564.213</a:t>
            </a:r>
          </a:p>
          <a:p>
            <a:pPr algn="ctr">
              <a:lnSpc>
                <a:spcPts val="1852"/>
              </a:lnSpc>
            </a:pPr>
            <a:endParaRPr lang="en-US" sz="2789" dirty="0">
              <a:latin typeface="Aileron Regular"/>
            </a:endParaRPr>
          </a:p>
        </p:txBody>
      </p:sp>
      <p:sp>
        <p:nvSpPr>
          <p:cNvPr id="29" name="TextBox 29"/>
          <p:cNvSpPr txBox="1"/>
          <p:nvPr/>
        </p:nvSpPr>
        <p:spPr>
          <a:xfrm>
            <a:off x="1613118" y="5272276"/>
            <a:ext cx="2287751" cy="786947"/>
          </a:xfrm>
          <a:prstGeom prst="rect">
            <a:avLst/>
          </a:prstGeom>
        </p:spPr>
        <p:txBody>
          <a:bodyPr wrap="square" lIns="0" tIns="0" rIns="0" bIns="0" rtlCol="0" anchor="t">
            <a:spAutoFit/>
          </a:bodyPr>
          <a:lstStyle/>
          <a:p>
            <a:pPr algn="ctr">
              <a:lnSpc>
                <a:spcPts val="3906"/>
              </a:lnSpc>
            </a:pPr>
            <a:r>
              <a:rPr lang="en-US" sz="2800" dirty="0">
                <a:latin typeface="Aileron Regular"/>
              </a:rPr>
              <a:t>   </a:t>
            </a:r>
            <a:r>
              <a:rPr lang="en-US" sz="2800" b="1" dirty="0">
                <a:latin typeface="Arial" panose="020B0604020202020204" pitchFamily="34" charset="0"/>
                <a:cs typeface="Arial" panose="020B0604020202020204" pitchFamily="34" charset="0"/>
              </a:rPr>
              <a:t>104.809</a:t>
            </a:r>
          </a:p>
          <a:p>
            <a:pPr algn="ctr">
              <a:lnSpc>
                <a:spcPts val="2039"/>
              </a:lnSpc>
            </a:pPr>
            <a:endParaRPr lang="en-US" sz="2789" dirty="0">
              <a:latin typeface="Aileron Regular"/>
            </a:endParaRPr>
          </a:p>
        </p:txBody>
      </p:sp>
      <p:sp>
        <p:nvSpPr>
          <p:cNvPr id="30" name="TextBox 30"/>
          <p:cNvSpPr txBox="1"/>
          <p:nvPr/>
        </p:nvSpPr>
        <p:spPr>
          <a:xfrm>
            <a:off x="2184455" y="5711439"/>
            <a:ext cx="2287751" cy="234872"/>
          </a:xfrm>
          <a:prstGeom prst="rect">
            <a:avLst/>
          </a:prstGeom>
        </p:spPr>
        <p:txBody>
          <a:bodyPr wrap="square" lIns="0" tIns="0" rIns="0" bIns="0" rtlCol="0" anchor="t">
            <a:spAutoFit/>
          </a:bodyPr>
          <a:lstStyle/>
          <a:p>
            <a:pPr>
              <a:lnSpc>
                <a:spcPts val="2039"/>
              </a:lnSpc>
            </a:pPr>
            <a:r>
              <a:rPr lang="en-US" sz="1456" spc="281" dirty="0">
                <a:latin typeface="Arial" panose="020B0604020202020204" pitchFamily="34" charset="0"/>
                <a:cs typeface="Arial" panose="020B0604020202020204" pitchFamily="34" charset="0"/>
              </a:rPr>
              <a:t>Mujeres + 28</a:t>
            </a:r>
          </a:p>
        </p:txBody>
      </p:sp>
      <p:sp>
        <p:nvSpPr>
          <p:cNvPr id="31" name="TextBox 31"/>
          <p:cNvSpPr txBox="1"/>
          <p:nvPr/>
        </p:nvSpPr>
        <p:spPr>
          <a:xfrm>
            <a:off x="8464175" y="5206700"/>
            <a:ext cx="2287751" cy="1277466"/>
          </a:xfrm>
          <a:prstGeom prst="rect">
            <a:avLst/>
          </a:prstGeom>
        </p:spPr>
        <p:txBody>
          <a:bodyPr lIns="0" tIns="0" rIns="0" bIns="0" rtlCol="0" anchor="t">
            <a:spAutoFit/>
          </a:bodyPr>
          <a:lstStyle/>
          <a:p>
            <a:pPr algn="ctr">
              <a:lnSpc>
                <a:spcPts val="3906"/>
              </a:lnSpc>
            </a:pPr>
            <a:r>
              <a:rPr lang="en-US" sz="2800"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91.721</a:t>
            </a:r>
          </a:p>
          <a:p>
            <a:pPr algn="ctr">
              <a:lnSpc>
                <a:spcPts val="2039"/>
              </a:lnSpc>
            </a:pPr>
            <a:endParaRPr lang="en-US" sz="2789" dirty="0">
              <a:latin typeface="Aileron Regular"/>
            </a:endParaRPr>
          </a:p>
          <a:p>
            <a:pPr algn="ctr">
              <a:lnSpc>
                <a:spcPts val="1852"/>
              </a:lnSpc>
            </a:pPr>
            <a:endParaRPr lang="en-US" sz="2789" dirty="0">
              <a:latin typeface="Aileron Regular"/>
            </a:endParaRPr>
          </a:p>
          <a:p>
            <a:pPr algn="ctr">
              <a:lnSpc>
                <a:spcPts val="1852"/>
              </a:lnSpc>
            </a:pPr>
            <a:endParaRPr lang="en-US" sz="2789" dirty="0">
              <a:latin typeface="Aileron Regular"/>
            </a:endParaRPr>
          </a:p>
        </p:txBody>
      </p:sp>
      <p:sp>
        <p:nvSpPr>
          <p:cNvPr id="32" name="TextBox 32"/>
          <p:cNvSpPr txBox="1"/>
          <p:nvPr/>
        </p:nvSpPr>
        <p:spPr>
          <a:xfrm>
            <a:off x="9100002" y="5648695"/>
            <a:ext cx="1702759" cy="234872"/>
          </a:xfrm>
          <a:prstGeom prst="rect">
            <a:avLst/>
          </a:prstGeom>
        </p:spPr>
        <p:txBody>
          <a:bodyPr wrap="square" lIns="0" tIns="0" rIns="0" bIns="0" rtlCol="0" anchor="t">
            <a:spAutoFit/>
          </a:bodyPr>
          <a:lstStyle/>
          <a:p>
            <a:pPr>
              <a:lnSpc>
                <a:spcPts val="2039"/>
              </a:lnSpc>
            </a:pPr>
            <a:r>
              <a:rPr lang="en-US" sz="1456" spc="281" dirty="0">
                <a:latin typeface="Arial" panose="020B0604020202020204" pitchFamily="34" charset="0"/>
                <a:cs typeface="Arial" panose="020B0604020202020204" pitchFamily="34" charset="0"/>
              </a:rPr>
              <a:t>Hombres + 28</a:t>
            </a:r>
          </a:p>
        </p:txBody>
      </p:sp>
      <p:sp>
        <p:nvSpPr>
          <p:cNvPr id="33" name="TextBox 33"/>
          <p:cNvSpPr txBox="1"/>
          <p:nvPr/>
        </p:nvSpPr>
        <p:spPr>
          <a:xfrm>
            <a:off x="5637624" y="5299956"/>
            <a:ext cx="1713167" cy="234872"/>
          </a:xfrm>
          <a:prstGeom prst="rect">
            <a:avLst/>
          </a:prstGeom>
        </p:spPr>
        <p:txBody>
          <a:bodyPr wrap="square" lIns="0" tIns="0" rIns="0" bIns="0" rtlCol="0" anchor="t">
            <a:spAutoFit/>
          </a:bodyPr>
          <a:lstStyle/>
          <a:p>
            <a:pPr>
              <a:lnSpc>
                <a:spcPts val="2039"/>
              </a:lnSpc>
            </a:pPr>
            <a:r>
              <a:rPr lang="en-US" sz="1456" spc="281" dirty="0">
                <a:latin typeface="Arial" panose="020B0604020202020204" pitchFamily="34" charset="0"/>
                <a:cs typeface="Arial" panose="020B0604020202020204" pitchFamily="34" charset="0"/>
              </a:rPr>
              <a:t>Jóvenes - 28</a:t>
            </a:r>
          </a:p>
        </p:txBody>
      </p:sp>
      <p:grpSp>
        <p:nvGrpSpPr>
          <p:cNvPr id="34" name="Grupo 33">
            <a:extLst>
              <a:ext uri="{FF2B5EF4-FFF2-40B4-BE49-F238E27FC236}">
                <a16:creationId xmlns:a16="http://schemas.microsoft.com/office/drawing/2014/main" id="{001AF686-487C-977C-233A-11F61807A358}"/>
              </a:ext>
            </a:extLst>
          </p:cNvPr>
          <p:cNvGrpSpPr/>
          <p:nvPr/>
        </p:nvGrpSpPr>
        <p:grpSpPr>
          <a:xfrm>
            <a:off x="19088" y="6840006"/>
            <a:ext cx="12191962" cy="24563"/>
            <a:chOff x="33" y="10237150"/>
            <a:chExt cx="18287943" cy="36844"/>
          </a:xfrm>
        </p:grpSpPr>
        <p:sp>
          <p:nvSpPr>
            <p:cNvPr id="35" name="AutoShape 8">
              <a:extLst>
                <a:ext uri="{FF2B5EF4-FFF2-40B4-BE49-F238E27FC236}">
                  <a16:creationId xmlns:a16="http://schemas.microsoft.com/office/drawing/2014/main" id="{AE04C4BD-05DE-592F-F3BE-076D881D9DB9}"/>
                </a:ext>
              </a:extLst>
            </p:cNvPr>
            <p:cNvSpPr/>
            <p:nvPr/>
          </p:nvSpPr>
          <p:spPr>
            <a:xfrm rot="10131" flipV="1">
              <a:off x="33" y="10241836"/>
              <a:ext cx="6452568" cy="32158"/>
            </a:xfrm>
            <a:prstGeom prst="line">
              <a:avLst/>
            </a:prstGeom>
            <a:ln w="95250" cap="flat">
              <a:solidFill>
                <a:srgbClr val="FFDF2B"/>
              </a:solidFill>
              <a:prstDash val="solid"/>
              <a:headEnd type="none" w="sm" len="sm"/>
              <a:tailEnd type="none" w="sm" len="sm"/>
            </a:ln>
          </p:spPr>
          <p:txBody>
            <a:bodyPr/>
            <a:lstStyle/>
            <a:p>
              <a:endParaRPr lang="es-CO" sz="1200"/>
            </a:p>
          </p:txBody>
        </p:sp>
        <p:sp>
          <p:nvSpPr>
            <p:cNvPr id="36" name="AutoShape 9">
              <a:extLst>
                <a:ext uri="{FF2B5EF4-FFF2-40B4-BE49-F238E27FC236}">
                  <a16:creationId xmlns:a16="http://schemas.microsoft.com/office/drawing/2014/main" id="{30B95006-5796-C09B-3408-7F5F49B065DE}"/>
                </a:ext>
              </a:extLst>
            </p:cNvPr>
            <p:cNvSpPr/>
            <p:nvPr/>
          </p:nvSpPr>
          <p:spPr>
            <a:xfrm rot="10131" flipV="1">
              <a:off x="6441409" y="10240095"/>
              <a:ext cx="6463829" cy="31479"/>
            </a:xfrm>
            <a:prstGeom prst="line">
              <a:avLst/>
            </a:prstGeom>
            <a:ln w="95250" cap="flat">
              <a:solidFill>
                <a:srgbClr val="1D3383"/>
              </a:solidFill>
              <a:prstDash val="solid"/>
              <a:headEnd type="none" w="sm" len="sm"/>
              <a:tailEnd type="none" w="sm" len="sm"/>
            </a:ln>
          </p:spPr>
          <p:txBody>
            <a:bodyPr/>
            <a:lstStyle/>
            <a:p>
              <a:endParaRPr lang="es-CO" sz="1200"/>
            </a:p>
          </p:txBody>
        </p:sp>
        <p:sp>
          <p:nvSpPr>
            <p:cNvPr id="37" name="AutoShape 10">
              <a:extLst>
                <a:ext uri="{FF2B5EF4-FFF2-40B4-BE49-F238E27FC236}">
                  <a16:creationId xmlns:a16="http://schemas.microsoft.com/office/drawing/2014/main" id="{34FF5225-7D7C-4CD5-F266-0FCDD896A0E0}"/>
                </a:ext>
              </a:extLst>
            </p:cNvPr>
            <p:cNvSpPr/>
            <p:nvPr/>
          </p:nvSpPr>
          <p:spPr>
            <a:xfrm rot="10131" flipV="1">
              <a:off x="12905294" y="10237150"/>
              <a:ext cx="5382682" cy="23954"/>
            </a:xfrm>
            <a:prstGeom prst="line">
              <a:avLst/>
            </a:prstGeom>
            <a:ln w="95250" cap="flat">
              <a:solidFill>
                <a:srgbClr val="E80B2C"/>
              </a:solidFill>
              <a:prstDash val="solid"/>
              <a:headEnd type="none" w="sm" len="sm"/>
              <a:tailEnd type="none" w="sm" len="sm"/>
            </a:ln>
          </p:spPr>
          <p:txBody>
            <a:bodyPr/>
            <a:lstStyle/>
            <a:p>
              <a:endParaRPr lang="es-CO" sz="1200"/>
            </a:p>
          </p:txBody>
        </p:sp>
      </p:grpSp>
      <p:pic>
        <p:nvPicPr>
          <p:cNvPr id="2" name="Imagen 1">
            <a:extLst>
              <a:ext uri="{FF2B5EF4-FFF2-40B4-BE49-F238E27FC236}">
                <a16:creationId xmlns:a16="http://schemas.microsoft.com/office/drawing/2014/main" id="{0F849C75-927A-6050-DA64-0A0DB57364C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V="1">
            <a:off x="518233" y="217775"/>
            <a:ext cx="850076" cy="136168"/>
          </a:xfrm>
          <a:prstGeom prst="rect">
            <a:avLst/>
          </a:prstGeom>
        </p:spPr>
      </p:pic>
      <p:sp>
        <p:nvSpPr>
          <p:cNvPr id="8" name="CuadroTexto 7">
            <a:extLst>
              <a:ext uri="{FF2B5EF4-FFF2-40B4-BE49-F238E27FC236}">
                <a16:creationId xmlns:a16="http://schemas.microsoft.com/office/drawing/2014/main" id="{A33C7953-ECEF-E203-CCCC-B48F70D9E290}"/>
              </a:ext>
            </a:extLst>
          </p:cNvPr>
          <p:cNvSpPr txBox="1"/>
          <p:nvPr/>
        </p:nvSpPr>
        <p:spPr>
          <a:xfrm>
            <a:off x="397071" y="493421"/>
            <a:ext cx="8152391" cy="830997"/>
          </a:xfrm>
          <a:prstGeom prst="rect">
            <a:avLst/>
          </a:prstGeom>
          <a:noFill/>
        </p:spPr>
        <p:txBody>
          <a:bodyPr wrap="square" rtlCol="0">
            <a:spAutoFit/>
          </a:bodyPr>
          <a:lstStyle/>
          <a:p>
            <a:r>
              <a:rPr lang="es-ES" sz="2400" b="1" dirty="0">
                <a:solidFill>
                  <a:schemeClr val="accent1">
                    <a:lumMod val="50000"/>
                  </a:schemeClr>
                </a:solidFill>
                <a:latin typeface="FUTURA MEDIUM" panose="020B0602020204020303" pitchFamily="34" charset="-79"/>
                <a:cs typeface="FUTURA MEDIUM" panose="020B0602020204020303" pitchFamily="34" charset="-79"/>
              </a:rPr>
              <a:t>Resultados - generación de empleos</a:t>
            </a:r>
          </a:p>
          <a:p>
            <a:r>
              <a:rPr lang="es-CO" sz="2400" b="1" dirty="0">
                <a:solidFill>
                  <a:schemeClr val="accent1">
                    <a:lumMod val="50000"/>
                  </a:schemeClr>
                </a:solidFill>
                <a:cs typeface="FUTURA MEDIUM" panose="020B0602020204020303" pitchFamily="34" charset="-79"/>
              </a:rPr>
              <a:t>Nóminas de julio 2021 a diciembre 2022 - boletín consolidado</a:t>
            </a:r>
          </a:p>
        </p:txBody>
      </p:sp>
      <p:grpSp>
        <p:nvGrpSpPr>
          <p:cNvPr id="50" name="Group 3">
            <a:extLst>
              <a:ext uri="{FF2B5EF4-FFF2-40B4-BE49-F238E27FC236}">
                <a16:creationId xmlns:a16="http://schemas.microsoft.com/office/drawing/2014/main" id="{24992A2B-CF6D-01ED-0DE8-E3D9A5339545}"/>
              </a:ext>
            </a:extLst>
          </p:cNvPr>
          <p:cNvGrpSpPr/>
          <p:nvPr/>
        </p:nvGrpSpPr>
        <p:grpSpPr>
          <a:xfrm>
            <a:off x="408670" y="702630"/>
            <a:ext cx="11386259" cy="5633972"/>
            <a:chOff x="0" y="0"/>
            <a:chExt cx="4498275" cy="2225767"/>
          </a:xfrm>
          <a:noFill/>
        </p:grpSpPr>
        <p:sp>
          <p:nvSpPr>
            <p:cNvPr id="51" name="Freeform 4">
              <a:extLst>
                <a:ext uri="{FF2B5EF4-FFF2-40B4-BE49-F238E27FC236}">
                  <a16:creationId xmlns:a16="http://schemas.microsoft.com/office/drawing/2014/main" id="{20615F0D-06B1-65F7-EE44-4A77807CD3E1}"/>
                </a:ext>
              </a:extLst>
            </p:cNvPr>
            <p:cNvSpPr/>
            <p:nvPr/>
          </p:nvSpPr>
          <p:spPr>
            <a:xfrm>
              <a:off x="0" y="0"/>
              <a:ext cx="4498275" cy="2225767"/>
            </a:xfrm>
            <a:custGeom>
              <a:avLst/>
              <a:gdLst/>
              <a:ahLst/>
              <a:cxnLst/>
              <a:rect l="l" t="t" r="r" b="b"/>
              <a:pathLst>
                <a:path w="4498275" h="2225767">
                  <a:moveTo>
                    <a:pt x="0" y="0"/>
                  </a:moveTo>
                  <a:lnTo>
                    <a:pt x="4498275" y="0"/>
                  </a:lnTo>
                  <a:lnTo>
                    <a:pt x="4498275" y="2225767"/>
                  </a:lnTo>
                  <a:lnTo>
                    <a:pt x="0" y="2225767"/>
                  </a:lnTo>
                  <a:close/>
                </a:path>
              </a:pathLst>
            </a:custGeom>
            <a:grpFill/>
          </p:spPr>
        </p:sp>
        <p:sp>
          <p:nvSpPr>
            <p:cNvPr id="52" name="TextBox 5">
              <a:extLst>
                <a:ext uri="{FF2B5EF4-FFF2-40B4-BE49-F238E27FC236}">
                  <a16:creationId xmlns:a16="http://schemas.microsoft.com/office/drawing/2014/main" id="{4BF37DA2-F32C-F331-EB60-0866A9E455F8}"/>
                </a:ext>
              </a:extLst>
            </p:cNvPr>
            <p:cNvSpPr txBox="1"/>
            <p:nvPr/>
          </p:nvSpPr>
          <p:spPr>
            <a:xfrm>
              <a:off x="0" y="9525"/>
              <a:ext cx="812800" cy="803275"/>
            </a:xfrm>
            <a:prstGeom prst="rect">
              <a:avLst/>
            </a:prstGeom>
            <a:grpFill/>
          </p:spPr>
          <p:txBody>
            <a:bodyPr lIns="33867" tIns="33867" rIns="33867" bIns="33867" rtlCol="0" anchor="ctr"/>
            <a:lstStyle/>
            <a:p>
              <a:pPr algn="ctr">
                <a:lnSpc>
                  <a:spcPts val="1840"/>
                </a:lnSpc>
              </a:pPr>
              <a:endParaRPr sz="1200"/>
            </a:p>
          </p:txBody>
        </p:sp>
      </p:grpSp>
      <p:sp>
        <p:nvSpPr>
          <p:cNvPr id="53" name="TextBox 28">
            <a:extLst>
              <a:ext uri="{FF2B5EF4-FFF2-40B4-BE49-F238E27FC236}">
                <a16:creationId xmlns:a16="http://schemas.microsoft.com/office/drawing/2014/main" id="{0C4325BB-93B8-6020-CC02-F7D5BC118C5D}"/>
              </a:ext>
            </a:extLst>
          </p:cNvPr>
          <p:cNvSpPr txBox="1"/>
          <p:nvPr/>
        </p:nvSpPr>
        <p:spPr>
          <a:xfrm>
            <a:off x="5149117" y="4840775"/>
            <a:ext cx="2287751" cy="777329"/>
          </a:xfrm>
          <a:prstGeom prst="rect">
            <a:avLst/>
          </a:prstGeom>
        </p:spPr>
        <p:txBody>
          <a:bodyPr lIns="0" tIns="0" rIns="0" bIns="0" rtlCol="0" anchor="t">
            <a:spAutoFit/>
          </a:bodyPr>
          <a:lstStyle/>
          <a:p>
            <a:pPr algn="ctr">
              <a:lnSpc>
                <a:spcPts val="3906"/>
              </a:lnSpc>
            </a:pPr>
            <a:r>
              <a:rPr lang="en-US" sz="2800" dirty="0">
                <a:latin typeface="Arial" panose="020B0604020202020204" pitchFamily="34" charset="0"/>
                <a:cs typeface="Arial" panose="020B0604020202020204" pitchFamily="34" charset="0"/>
              </a:rPr>
              <a:t>  564.213</a:t>
            </a:r>
          </a:p>
          <a:p>
            <a:pPr algn="ctr">
              <a:lnSpc>
                <a:spcPts val="1852"/>
              </a:lnSpc>
            </a:pPr>
            <a:endParaRPr lang="en-US" sz="2789" dirty="0">
              <a:latin typeface="Aileron Regul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9C665D5A-5D4E-994D-A3C6-296D95A133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1832"/>
            <a:ext cx="12192000" cy="136168"/>
          </a:xfrm>
          <a:prstGeom prst="rect">
            <a:avLst/>
          </a:prstGeom>
        </p:spPr>
      </p:pic>
      <p:pic>
        <p:nvPicPr>
          <p:cNvPr id="7" name="Imagen 6">
            <a:extLst>
              <a:ext uri="{FF2B5EF4-FFF2-40B4-BE49-F238E27FC236}">
                <a16:creationId xmlns:a16="http://schemas.microsoft.com/office/drawing/2014/main" id="{5501F737-A332-594B-A39D-A1631B3426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518233" y="217775"/>
            <a:ext cx="850076" cy="136168"/>
          </a:xfrm>
          <a:prstGeom prst="rect">
            <a:avLst/>
          </a:prstGeom>
        </p:spPr>
      </p:pic>
      <p:pic>
        <p:nvPicPr>
          <p:cNvPr id="10" name="Imagen 9">
            <a:extLst>
              <a:ext uri="{FF2B5EF4-FFF2-40B4-BE49-F238E27FC236}">
                <a16:creationId xmlns:a16="http://schemas.microsoft.com/office/drawing/2014/main" id="{6FB097F9-6281-6E46-88A6-1EB956828D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6882" y="0"/>
            <a:ext cx="4265118" cy="707886"/>
          </a:xfrm>
          <a:prstGeom prst="rect">
            <a:avLst/>
          </a:prstGeom>
        </p:spPr>
      </p:pic>
      <p:sp>
        <p:nvSpPr>
          <p:cNvPr id="2" name="CuadroTexto 1">
            <a:extLst>
              <a:ext uri="{FF2B5EF4-FFF2-40B4-BE49-F238E27FC236}">
                <a16:creationId xmlns:a16="http://schemas.microsoft.com/office/drawing/2014/main" id="{829610AE-147B-7F31-5396-1F2F5C9B43D6}"/>
              </a:ext>
            </a:extLst>
          </p:cNvPr>
          <p:cNvSpPr txBox="1"/>
          <p:nvPr/>
        </p:nvSpPr>
        <p:spPr>
          <a:xfrm>
            <a:off x="397071" y="493421"/>
            <a:ext cx="8152391" cy="461665"/>
          </a:xfrm>
          <a:prstGeom prst="rect">
            <a:avLst/>
          </a:prstGeom>
          <a:noFill/>
        </p:spPr>
        <p:txBody>
          <a:bodyPr wrap="square" rtlCol="0">
            <a:spAutoFit/>
          </a:bodyPr>
          <a:lstStyle/>
          <a:p>
            <a:r>
              <a:rPr lang="es-CO" sz="2400" b="1" dirty="0">
                <a:solidFill>
                  <a:schemeClr val="accent1">
                    <a:lumMod val="50000"/>
                  </a:schemeClr>
                </a:solidFill>
                <a:latin typeface="FUTURA MEDIUM" panose="020B0602020204020303" pitchFamily="34" charset="-79"/>
                <a:cs typeface="FUTURA MEDIUM" panose="020B0602020204020303" pitchFamily="34" charset="-79"/>
              </a:rPr>
              <a:t>Beneficiarios por tipo de empresa a abril de 2023</a:t>
            </a:r>
            <a:endParaRPr lang="es-CO" sz="2400" b="1" dirty="0">
              <a:solidFill>
                <a:schemeClr val="accent1">
                  <a:lumMod val="50000"/>
                </a:schemeClr>
              </a:solidFill>
              <a:cs typeface="FUTURA MEDIUM" panose="020B0602020204020303" pitchFamily="34" charset="-79"/>
            </a:endParaRPr>
          </a:p>
        </p:txBody>
      </p:sp>
      <p:sp>
        <p:nvSpPr>
          <p:cNvPr id="14" name="TextBox 24">
            <a:extLst>
              <a:ext uri="{FF2B5EF4-FFF2-40B4-BE49-F238E27FC236}">
                <a16:creationId xmlns:a16="http://schemas.microsoft.com/office/drawing/2014/main" id="{C86A9E90-CCD7-C383-578F-03DA4DAE3C8C}"/>
              </a:ext>
            </a:extLst>
          </p:cNvPr>
          <p:cNvSpPr txBox="1"/>
          <p:nvPr/>
        </p:nvSpPr>
        <p:spPr>
          <a:xfrm>
            <a:off x="5712500" y="2126963"/>
            <a:ext cx="3018545" cy="490071"/>
          </a:xfrm>
          <a:prstGeom prst="rect">
            <a:avLst/>
          </a:prstGeom>
        </p:spPr>
        <p:txBody>
          <a:bodyPr wrap="square" lIns="0" tIns="0" rIns="0" bIns="0" rtlCol="0" anchor="t">
            <a:spAutoFit/>
          </a:bodyPr>
          <a:lstStyle/>
          <a:p>
            <a:pPr algn="ctr">
              <a:lnSpc>
                <a:spcPts val="3840"/>
              </a:lnSpc>
            </a:pPr>
            <a:r>
              <a:rPr lang="en-US" sz="4400" b="1" dirty="0">
                <a:solidFill>
                  <a:srgbClr val="9C587A"/>
                </a:solidFill>
                <a:latin typeface="Arial" panose="020B0604020202020204" pitchFamily="34" charset="0"/>
                <a:cs typeface="Arial" panose="020B0604020202020204" pitchFamily="34" charset="0"/>
              </a:rPr>
              <a:t>22.786</a:t>
            </a:r>
          </a:p>
        </p:txBody>
      </p:sp>
      <p:sp>
        <p:nvSpPr>
          <p:cNvPr id="15" name="TextBox 25">
            <a:extLst>
              <a:ext uri="{FF2B5EF4-FFF2-40B4-BE49-F238E27FC236}">
                <a16:creationId xmlns:a16="http://schemas.microsoft.com/office/drawing/2014/main" id="{009F41C8-D0A1-74C6-C0FA-9DC6B20DAB67}"/>
              </a:ext>
            </a:extLst>
          </p:cNvPr>
          <p:cNvSpPr txBox="1"/>
          <p:nvPr/>
        </p:nvSpPr>
        <p:spPr>
          <a:xfrm>
            <a:off x="6077896" y="2585819"/>
            <a:ext cx="2287751" cy="666849"/>
          </a:xfrm>
          <a:prstGeom prst="rect">
            <a:avLst/>
          </a:prstGeom>
        </p:spPr>
        <p:txBody>
          <a:bodyPr lIns="0" tIns="0" rIns="0" bIns="0" rtlCol="0" anchor="t">
            <a:spAutoFit/>
          </a:bodyPr>
          <a:lstStyle/>
          <a:p>
            <a:pPr algn="ctr">
              <a:lnSpc>
                <a:spcPts val="2599"/>
              </a:lnSpc>
            </a:pPr>
            <a:r>
              <a:rPr lang="es-CO" sz="2400" b="1" dirty="0">
                <a:solidFill>
                  <a:schemeClr val="accent4"/>
                </a:solidFill>
                <a:latin typeface="Arial" panose="020B0604020202020204" pitchFamily="34" charset="0"/>
                <a:cs typeface="Arial" panose="020B0604020202020204" pitchFamily="34" charset="0"/>
              </a:rPr>
              <a:t>Empresas beneficiadas</a:t>
            </a:r>
          </a:p>
        </p:txBody>
      </p:sp>
      <p:graphicFrame>
        <p:nvGraphicFramePr>
          <p:cNvPr id="37" name="Gráfico 36">
            <a:extLst>
              <a:ext uri="{FF2B5EF4-FFF2-40B4-BE49-F238E27FC236}">
                <a16:creationId xmlns:a16="http://schemas.microsoft.com/office/drawing/2014/main" id="{95ABB9DC-C302-693E-6A94-2A732DD5593A}"/>
              </a:ext>
            </a:extLst>
          </p:cNvPr>
          <p:cNvGraphicFramePr>
            <a:graphicFrameLocks/>
          </p:cNvGraphicFramePr>
          <p:nvPr>
            <p:extLst>
              <p:ext uri="{D42A27DB-BD31-4B8C-83A1-F6EECF244321}">
                <p14:modId xmlns:p14="http://schemas.microsoft.com/office/powerpoint/2010/main" val="2615734807"/>
              </p:ext>
            </p:extLst>
          </p:nvPr>
        </p:nvGraphicFramePr>
        <p:xfrm>
          <a:off x="1961785" y="1326967"/>
          <a:ext cx="8232222" cy="4805221"/>
        </p:xfrm>
        <a:graphic>
          <a:graphicData uri="http://schemas.openxmlformats.org/drawingml/2006/chart">
            <c:chart xmlns:c="http://schemas.openxmlformats.org/drawingml/2006/chart" xmlns:r="http://schemas.openxmlformats.org/officeDocument/2006/relationships" r:id="rId4"/>
          </a:graphicData>
        </a:graphic>
      </p:graphicFrame>
      <p:sp>
        <p:nvSpPr>
          <p:cNvPr id="39" name="CuadroTexto 38">
            <a:extLst>
              <a:ext uri="{FF2B5EF4-FFF2-40B4-BE49-F238E27FC236}">
                <a16:creationId xmlns:a16="http://schemas.microsoft.com/office/drawing/2014/main" id="{20E8BA25-8DD1-1DC7-E5C6-61194D35C990}"/>
              </a:ext>
            </a:extLst>
          </p:cNvPr>
          <p:cNvSpPr txBox="1"/>
          <p:nvPr/>
        </p:nvSpPr>
        <p:spPr>
          <a:xfrm>
            <a:off x="1857677" y="6294826"/>
            <a:ext cx="3127342" cy="264368"/>
          </a:xfrm>
          <a:prstGeom prst="rect">
            <a:avLst/>
          </a:prstGeom>
          <a:noFill/>
        </p:spPr>
        <p:txBody>
          <a:bodyPr wrap="square">
            <a:spAutoFit/>
          </a:bodyPr>
          <a:lstStyle/>
          <a:p>
            <a:pPr>
              <a:lnSpc>
                <a:spcPct val="107000"/>
              </a:lnSpc>
              <a:spcAft>
                <a:spcPts val="800"/>
              </a:spcAft>
            </a:pPr>
            <a:r>
              <a:rPr lang="es-CO" sz="1100" b="1" dirty="0">
                <a:effectLst/>
                <a:latin typeface="Arial" panose="020B0604020202020204" pitchFamily="34" charset="0"/>
                <a:ea typeface="Calibri" panose="020F0502020204030204" pitchFamily="34" charset="0"/>
                <a:cs typeface="Times New Roman" panose="02020603050405020304" pitchFamily="18" charset="0"/>
              </a:rPr>
              <a:t>Fuente</a:t>
            </a:r>
            <a:r>
              <a:rPr lang="es-CO" sz="1100" i="1" dirty="0">
                <a:effectLst/>
                <a:latin typeface="Arial" panose="020B0604020202020204" pitchFamily="34" charset="0"/>
                <a:ea typeface="Calibri" panose="020F0502020204030204" pitchFamily="34" charset="0"/>
                <a:cs typeface="Times New Roman" panose="02020603050405020304" pitchFamily="18" charset="0"/>
              </a:rPr>
              <a:t>: </a:t>
            </a:r>
            <a:r>
              <a:rPr lang="es-CO" sz="1100" dirty="0">
                <a:effectLst/>
                <a:latin typeface="Arial" panose="020B0604020202020204" pitchFamily="34" charset="0"/>
                <a:ea typeface="Calibri" panose="020F0502020204030204" pitchFamily="34" charset="0"/>
                <a:cs typeface="Times New Roman" panose="02020603050405020304" pitchFamily="18" charset="0"/>
              </a:rPr>
              <a:t>DANE, GEIH</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8026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9C665D5A-5D4E-994D-A3C6-296D95A133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1832"/>
            <a:ext cx="12192000" cy="136168"/>
          </a:xfrm>
          <a:prstGeom prst="rect">
            <a:avLst/>
          </a:prstGeom>
        </p:spPr>
      </p:pic>
      <p:pic>
        <p:nvPicPr>
          <p:cNvPr id="7" name="Imagen 6">
            <a:extLst>
              <a:ext uri="{FF2B5EF4-FFF2-40B4-BE49-F238E27FC236}">
                <a16:creationId xmlns:a16="http://schemas.microsoft.com/office/drawing/2014/main" id="{5501F737-A332-594B-A39D-A1631B3426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518233" y="217775"/>
            <a:ext cx="850076" cy="136168"/>
          </a:xfrm>
          <a:prstGeom prst="rect">
            <a:avLst/>
          </a:prstGeom>
        </p:spPr>
      </p:pic>
      <p:pic>
        <p:nvPicPr>
          <p:cNvPr id="10" name="Imagen 9">
            <a:extLst>
              <a:ext uri="{FF2B5EF4-FFF2-40B4-BE49-F238E27FC236}">
                <a16:creationId xmlns:a16="http://schemas.microsoft.com/office/drawing/2014/main" id="{6FB097F9-6281-6E46-88A6-1EB956828D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6882" y="0"/>
            <a:ext cx="4265118" cy="707886"/>
          </a:xfrm>
          <a:prstGeom prst="rect">
            <a:avLst/>
          </a:prstGeom>
        </p:spPr>
      </p:pic>
      <p:pic>
        <p:nvPicPr>
          <p:cNvPr id="3" name="Imagen 2"/>
          <p:cNvPicPr>
            <a:picLocks noChangeAspect="1"/>
          </p:cNvPicPr>
          <p:nvPr/>
        </p:nvPicPr>
        <p:blipFill>
          <a:blip r:embed="rId4"/>
          <a:stretch>
            <a:fillRect/>
          </a:stretch>
        </p:blipFill>
        <p:spPr>
          <a:xfrm>
            <a:off x="2324576" y="953720"/>
            <a:ext cx="7074163" cy="5258821"/>
          </a:xfrm>
          <a:prstGeom prst="rect">
            <a:avLst/>
          </a:prstGeom>
        </p:spPr>
      </p:pic>
    </p:spTree>
    <p:extLst>
      <p:ext uri="{BB962C8B-B14F-4D97-AF65-F5344CB8AC3E}">
        <p14:creationId xmlns:p14="http://schemas.microsoft.com/office/powerpoint/2010/main" val="404944609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48048</TotalTime>
  <Words>1217</Words>
  <Application>Microsoft Office PowerPoint</Application>
  <PresentationFormat>Panorámica</PresentationFormat>
  <Paragraphs>181</Paragraphs>
  <Slides>27</Slides>
  <Notes>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27</vt:i4>
      </vt:variant>
    </vt:vector>
  </HeadingPairs>
  <TitlesOfParts>
    <vt:vector size="37" baseType="lpstr">
      <vt:lpstr>Aileron Regular</vt:lpstr>
      <vt:lpstr>Aileron Regular Bold</vt:lpstr>
      <vt:lpstr>Arial</vt:lpstr>
      <vt:lpstr>Arial Narrow</vt:lpstr>
      <vt:lpstr>Calibri</vt:lpstr>
      <vt:lpstr>Calibri Light</vt:lpstr>
      <vt:lpstr>FUTURA MEDIUM</vt:lpstr>
      <vt:lpstr>Roboto Thin</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DERECHO COLECTIVO</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ARTÍCULO 10 DE LA CONVECIÓN COLECTIVA – MUNICIPIO DEL CARMEN DE VIBORAL</dc:title>
  <dc:creator>Tatiana Castaño</dc:creator>
  <cp:lastModifiedBy>Ivan Daniel Jaramillo Jassir</cp:lastModifiedBy>
  <cp:revision>100</cp:revision>
  <dcterms:created xsi:type="dcterms:W3CDTF">2021-09-30T01:07:36Z</dcterms:created>
  <dcterms:modified xsi:type="dcterms:W3CDTF">2023-05-08T00:21:43Z</dcterms:modified>
</cp:coreProperties>
</file>