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973" r:id="rId2"/>
    <p:sldId id="351" r:id="rId3"/>
    <p:sldId id="305" r:id="rId4"/>
    <p:sldId id="2141412460" r:id="rId5"/>
    <p:sldId id="2141412439" r:id="rId6"/>
    <p:sldId id="324" r:id="rId7"/>
    <p:sldId id="274" r:id="rId8"/>
    <p:sldId id="330" r:id="rId9"/>
    <p:sldId id="2141412458" r:id="rId10"/>
    <p:sldId id="333" r:id="rId11"/>
    <p:sldId id="214141245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24B6E-6360-489A-81B7-7F6A1643D56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1F4EFEE-FC8B-4A18-9745-E6C6204B69B8}">
      <dgm:prSet phldrT="[Texto]" custT="1"/>
      <dgm:spPr/>
      <dgm:t>
        <a:bodyPr/>
        <a:lstStyle/>
        <a:p>
          <a:pPr algn="just"/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Debilidad en la aplicación de los principios que protegen las RRLL</a:t>
          </a:r>
        </a:p>
      </dgm:t>
    </dgm:pt>
    <dgm:pt modelId="{A755BB1B-1C9F-4E40-92FB-24C4CEB27722}" type="parTrans" cxnId="{1B702C97-CDDE-4C00-ABD1-0876AA98266C}">
      <dgm:prSet/>
      <dgm:spPr/>
      <dgm:t>
        <a:bodyPr/>
        <a:lstStyle/>
        <a:p>
          <a:endParaRPr lang="es-ES"/>
        </a:p>
      </dgm:t>
    </dgm:pt>
    <dgm:pt modelId="{0CC3BEE8-88BF-4B73-BD95-BBBB5A4384B2}" type="sibTrans" cxnId="{1B702C97-CDDE-4C00-ABD1-0876AA98266C}">
      <dgm:prSet/>
      <dgm:spPr/>
      <dgm:t>
        <a:bodyPr/>
        <a:lstStyle/>
        <a:p>
          <a:endParaRPr lang="es-ES"/>
        </a:p>
      </dgm:t>
    </dgm:pt>
    <dgm:pt modelId="{8A2CF49A-6732-4A52-86D3-F070DC1B4FC7}">
      <dgm:prSet phldrT="[Texto]" custT="1"/>
      <dgm:spPr/>
      <dgm:t>
        <a:bodyPr/>
        <a:lstStyle/>
        <a:p>
          <a:pPr algn="just"/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Precariedad e Inestabilidad de los contratos de trabajo</a:t>
          </a:r>
        </a:p>
      </dgm:t>
    </dgm:pt>
    <dgm:pt modelId="{B69781B7-63A8-49CA-A995-C5C30FFDD301}" type="parTrans" cxnId="{A45B929C-3A67-4A15-A2EB-6DDBB5D07B89}">
      <dgm:prSet/>
      <dgm:spPr/>
      <dgm:t>
        <a:bodyPr/>
        <a:lstStyle/>
        <a:p>
          <a:endParaRPr lang="es-ES"/>
        </a:p>
      </dgm:t>
    </dgm:pt>
    <dgm:pt modelId="{07426DA6-0FDC-4B83-AA45-6920C905E77F}" type="sibTrans" cxnId="{A45B929C-3A67-4A15-A2EB-6DDBB5D07B89}">
      <dgm:prSet/>
      <dgm:spPr/>
      <dgm:t>
        <a:bodyPr/>
        <a:lstStyle/>
        <a:p>
          <a:endParaRPr lang="es-ES"/>
        </a:p>
      </dgm:t>
    </dgm:pt>
    <dgm:pt modelId="{C6C25B37-45CE-4452-8858-E91FA57CF597}">
      <dgm:prSet phldrT="[Texto]" custT="1"/>
      <dgm:spPr/>
      <dgm:t>
        <a:bodyPr/>
        <a:lstStyle/>
        <a:p>
          <a:pPr algn="just"/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Deterioro de los Ingresos de los </a:t>
          </a:r>
          <a:r>
            <a:rPr lang="es-ES" sz="1600" dirty="0" err="1">
              <a:latin typeface="Arial" panose="020B0604020202020204" pitchFamily="34" charset="0"/>
              <a:cs typeface="Arial" panose="020B0604020202020204" pitchFamily="34" charset="0"/>
            </a:rPr>
            <a:t>Trabajdores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E69457-53C3-4E18-9987-97CC14FBF7D4}" type="parTrans" cxnId="{CEC1E580-17E8-4D0D-980F-30A128B396E0}">
      <dgm:prSet/>
      <dgm:spPr/>
      <dgm:t>
        <a:bodyPr/>
        <a:lstStyle/>
        <a:p>
          <a:endParaRPr lang="es-ES"/>
        </a:p>
      </dgm:t>
    </dgm:pt>
    <dgm:pt modelId="{1EB4B5A4-C86B-48D7-8EE3-982A5FDC39BC}" type="sibTrans" cxnId="{CEC1E580-17E8-4D0D-980F-30A128B396E0}">
      <dgm:prSet/>
      <dgm:spPr/>
      <dgm:t>
        <a:bodyPr/>
        <a:lstStyle/>
        <a:p>
          <a:endParaRPr lang="es-ES"/>
        </a:p>
      </dgm:t>
    </dgm:pt>
    <dgm:pt modelId="{8CC0DAF6-4CBE-40D8-9042-90DBAE6CA672}">
      <dgm:prSet phldrT="[Texto]"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Inequidad con las mujeres en el trabajo</a:t>
          </a:r>
        </a:p>
      </dgm:t>
    </dgm:pt>
    <dgm:pt modelId="{E8591085-5D71-4ED7-B118-CC277E172935}" type="parTrans" cxnId="{4A4D0965-7F24-4E30-8B03-62A8DA9379F6}">
      <dgm:prSet/>
      <dgm:spPr/>
      <dgm:t>
        <a:bodyPr/>
        <a:lstStyle/>
        <a:p>
          <a:endParaRPr lang="es-ES"/>
        </a:p>
      </dgm:t>
    </dgm:pt>
    <dgm:pt modelId="{FCD9FB80-545C-4279-ADD5-087A4FCB66CB}" type="sibTrans" cxnId="{4A4D0965-7F24-4E30-8B03-62A8DA9379F6}">
      <dgm:prSet/>
      <dgm:spPr/>
      <dgm:t>
        <a:bodyPr/>
        <a:lstStyle/>
        <a:p>
          <a:endParaRPr lang="es-ES"/>
        </a:p>
      </dgm:t>
    </dgm:pt>
    <dgm:pt modelId="{76233CFB-20F3-4B94-A123-D7E9B75712CE}">
      <dgm:prSet phldrT="[Texto]" custT="1"/>
      <dgm:spPr/>
      <dgm:t>
        <a:bodyPr/>
        <a:lstStyle/>
        <a:p>
          <a:pPr algn="just"/>
          <a:r>
            <a:rPr lang="es-ES" sz="1600" dirty="0"/>
            <a:t>Grupos de trabajadores en la informalidad sin protección laboral y social </a:t>
          </a:r>
        </a:p>
      </dgm:t>
    </dgm:pt>
    <dgm:pt modelId="{777D8AA7-3211-445D-836F-E6F1234DC3FC}" type="parTrans" cxnId="{065A5820-7E08-42CF-804E-A52339E686F2}">
      <dgm:prSet/>
      <dgm:spPr/>
      <dgm:t>
        <a:bodyPr/>
        <a:lstStyle/>
        <a:p>
          <a:endParaRPr lang="es-ES"/>
        </a:p>
      </dgm:t>
    </dgm:pt>
    <dgm:pt modelId="{B32562D9-75FB-4996-9CA4-738E1488B488}" type="sibTrans" cxnId="{065A5820-7E08-42CF-804E-A52339E686F2}">
      <dgm:prSet/>
      <dgm:spPr/>
      <dgm:t>
        <a:bodyPr/>
        <a:lstStyle/>
        <a:p>
          <a:endParaRPr lang="es-ES"/>
        </a:p>
      </dgm:t>
    </dgm:pt>
    <dgm:pt modelId="{F9F4454F-287A-4B93-9188-9BD56AFDCE0F}">
      <dgm:prSet phldrT="[Texto]" custT="1"/>
      <dgm:spPr/>
      <dgm:t>
        <a:bodyPr/>
        <a:lstStyle/>
        <a:p>
          <a:pPr algn="just"/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Relaciones laborales sin diálogo </a:t>
          </a:r>
        </a:p>
      </dgm:t>
    </dgm:pt>
    <dgm:pt modelId="{71470989-0BEC-43F9-BD53-D31649ACDA44}" type="parTrans" cxnId="{420DB1FB-26D4-45F7-BAE4-8FF11CDCEAA7}">
      <dgm:prSet/>
      <dgm:spPr/>
      <dgm:t>
        <a:bodyPr/>
        <a:lstStyle/>
        <a:p>
          <a:endParaRPr lang="es-ES"/>
        </a:p>
      </dgm:t>
    </dgm:pt>
    <dgm:pt modelId="{CC78B9B5-F158-4DF1-9446-58ED70AEC818}" type="sibTrans" cxnId="{420DB1FB-26D4-45F7-BAE4-8FF11CDCEAA7}">
      <dgm:prSet/>
      <dgm:spPr/>
      <dgm:t>
        <a:bodyPr/>
        <a:lstStyle/>
        <a:p>
          <a:endParaRPr lang="es-ES"/>
        </a:p>
      </dgm:t>
    </dgm:pt>
    <dgm:pt modelId="{7AAB20A1-ED9C-4921-97F3-2D495BD1B6F6}" type="pres">
      <dgm:prSet presAssocID="{AAB24B6E-6360-489A-81B7-7F6A1643D56B}" presName="cycle" presStyleCnt="0">
        <dgm:presLayoutVars>
          <dgm:dir/>
          <dgm:resizeHandles val="exact"/>
        </dgm:presLayoutVars>
      </dgm:prSet>
      <dgm:spPr/>
    </dgm:pt>
    <dgm:pt modelId="{29EEA5FF-E245-49E6-936C-602873415215}" type="pres">
      <dgm:prSet presAssocID="{F1F4EFEE-FC8B-4A18-9745-E6C6204B69B8}" presName="node" presStyleLbl="node1" presStyleIdx="0" presStyleCnt="6">
        <dgm:presLayoutVars>
          <dgm:bulletEnabled val="1"/>
        </dgm:presLayoutVars>
      </dgm:prSet>
      <dgm:spPr/>
    </dgm:pt>
    <dgm:pt modelId="{3DFFB5AF-7ADB-425E-96AA-C0DFB4F31ADD}" type="pres">
      <dgm:prSet presAssocID="{F1F4EFEE-FC8B-4A18-9745-E6C6204B69B8}" presName="spNode" presStyleCnt="0"/>
      <dgm:spPr/>
    </dgm:pt>
    <dgm:pt modelId="{360FDE1E-8EBF-4615-A8CB-FB7D6C9AA410}" type="pres">
      <dgm:prSet presAssocID="{0CC3BEE8-88BF-4B73-BD95-BBBB5A4384B2}" presName="sibTrans" presStyleLbl="sibTrans1D1" presStyleIdx="0" presStyleCnt="6"/>
      <dgm:spPr/>
    </dgm:pt>
    <dgm:pt modelId="{D326FF0D-2BB6-422C-92CD-7D0A7B769FE3}" type="pres">
      <dgm:prSet presAssocID="{8A2CF49A-6732-4A52-86D3-F070DC1B4FC7}" presName="node" presStyleLbl="node1" presStyleIdx="1" presStyleCnt="6">
        <dgm:presLayoutVars>
          <dgm:bulletEnabled val="1"/>
        </dgm:presLayoutVars>
      </dgm:prSet>
      <dgm:spPr/>
    </dgm:pt>
    <dgm:pt modelId="{DD64F96B-1DDE-4F8A-8B40-61EC1B718C1C}" type="pres">
      <dgm:prSet presAssocID="{8A2CF49A-6732-4A52-86D3-F070DC1B4FC7}" presName="spNode" presStyleCnt="0"/>
      <dgm:spPr/>
    </dgm:pt>
    <dgm:pt modelId="{01E7A92B-463C-4C2B-AAD6-A1F7D39693BB}" type="pres">
      <dgm:prSet presAssocID="{07426DA6-0FDC-4B83-AA45-6920C905E77F}" presName="sibTrans" presStyleLbl="sibTrans1D1" presStyleIdx="1" presStyleCnt="6"/>
      <dgm:spPr/>
    </dgm:pt>
    <dgm:pt modelId="{8F860432-8924-41B2-824D-FF323E0CEA6E}" type="pres">
      <dgm:prSet presAssocID="{C6C25B37-45CE-4452-8858-E91FA57CF597}" presName="node" presStyleLbl="node1" presStyleIdx="2" presStyleCnt="6">
        <dgm:presLayoutVars>
          <dgm:bulletEnabled val="1"/>
        </dgm:presLayoutVars>
      </dgm:prSet>
      <dgm:spPr/>
    </dgm:pt>
    <dgm:pt modelId="{5B45C27F-6F74-4EA9-A06F-70E51950CE11}" type="pres">
      <dgm:prSet presAssocID="{C6C25B37-45CE-4452-8858-E91FA57CF597}" presName="spNode" presStyleCnt="0"/>
      <dgm:spPr/>
    </dgm:pt>
    <dgm:pt modelId="{88FA48F0-5114-4250-822B-C7759A7DFE9A}" type="pres">
      <dgm:prSet presAssocID="{1EB4B5A4-C86B-48D7-8EE3-982A5FDC39BC}" presName="sibTrans" presStyleLbl="sibTrans1D1" presStyleIdx="2" presStyleCnt="6"/>
      <dgm:spPr/>
    </dgm:pt>
    <dgm:pt modelId="{AC0575EB-D427-405E-8AD2-06F254EC3BF3}" type="pres">
      <dgm:prSet presAssocID="{8CC0DAF6-4CBE-40D8-9042-90DBAE6CA672}" presName="node" presStyleLbl="node1" presStyleIdx="3" presStyleCnt="6">
        <dgm:presLayoutVars>
          <dgm:bulletEnabled val="1"/>
        </dgm:presLayoutVars>
      </dgm:prSet>
      <dgm:spPr/>
    </dgm:pt>
    <dgm:pt modelId="{0CACCA8D-301C-48CF-8105-B7D17723E9A3}" type="pres">
      <dgm:prSet presAssocID="{8CC0DAF6-4CBE-40D8-9042-90DBAE6CA672}" presName="spNode" presStyleCnt="0"/>
      <dgm:spPr/>
    </dgm:pt>
    <dgm:pt modelId="{923941A3-41EA-4AB6-BB6B-3077A5ACB531}" type="pres">
      <dgm:prSet presAssocID="{FCD9FB80-545C-4279-ADD5-087A4FCB66CB}" presName="sibTrans" presStyleLbl="sibTrans1D1" presStyleIdx="3" presStyleCnt="6"/>
      <dgm:spPr/>
    </dgm:pt>
    <dgm:pt modelId="{DBC95FBF-63BA-45F2-9810-D261A01FDEDD}" type="pres">
      <dgm:prSet presAssocID="{76233CFB-20F3-4B94-A123-D7E9B75712CE}" presName="node" presStyleLbl="node1" presStyleIdx="4" presStyleCnt="6">
        <dgm:presLayoutVars>
          <dgm:bulletEnabled val="1"/>
        </dgm:presLayoutVars>
      </dgm:prSet>
      <dgm:spPr/>
    </dgm:pt>
    <dgm:pt modelId="{787CFFB9-5324-47A7-8300-74578DEABE5A}" type="pres">
      <dgm:prSet presAssocID="{76233CFB-20F3-4B94-A123-D7E9B75712CE}" presName="spNode" presStyleCnt="0"/>
      <dgm:spPr/>
    </dgm:pt>
    <dgm:pt modelId="{E866675E-095C-41A3-B5DF-4C02C77A13FC}" type="pres">
      <dgm:prSet presAssocID="{B32562D9-75FB-4996-9CA4-738E1488B488}" presName="sibTrans" presStyleLbl="sibTrans1D1" presStyleIdx="4" presStyleCnt="6"/>
      <dgm:spPr/>
    </dgm:pt>
    <dgm:pt modelId="{8A3F7E33-CE6A-4049-A490-72D0244A03C0}" type="pres">
      <dgm:prSet presAssocID="{F9F4454F-287A-4B93-9188-9BD56AFDCE0F}" presName="node" presStyleLbl="node1" presStyleIdx="5" presStyleCnt="6">
        <dgm:presLayoutVars>
          <dgm:bulletEnabled val="1"/>
        </dgm:presLayoutVars>
      </dgm:prSet>
      <dgm:spPr/>
    </dgm:pt>
    <dgm:pt modelId="{181DF134-1849-48D6-B8B5-7EFE7B755C5F}" type="pres">
      <dgm:prSet presAssocID="{F9F4454F-287A-4B93-9188-9BD56AFDCE0F}" presName="spNode" presStyleCnt="0"/>
      <dgm:spPr/>
    </dgm:pt>
    <dgm:pt modelId="{09DCADE8-A98E-430C-8C75-0BC4094F8556}" type="pres">
      <dgm:prSet presAssocID="{CC78B9B5-F158-4DF1-9446-58ED70AEC818}" presName="sibTrans" presStyleLbl="sibTrans1D1" presStyleIdx="5" presStyleCnt="6"/>
      <dgm:spPr/>
    </dgm:pt>
  </dgm:ptLst>
  <dgm:cxnLst>
    <dgm:cxn modelId="{4317231C-61EF-43AD-BA46-5DE602211257}" type="presOf" srcId="{CC78B9B5-F158-4DF1-9446-58ED70AEC818}" destId="{09DCADE8-A98E-430C-8C75-0BC4094F8556}" srcOrd="0" destOrd="0" presId="urn:microsoft.com/office/officeart/2005/8/layout/cycle5"/>
    <dgm:cxn modelId="{065A5820-7E08-42CF-804E-A52339E686F2}" srcId="{AAB24B6E-6360-489A-81B7-7F6A1643D56B}" destId="{76233CFB-20F3-4B94-A123-D7E9B75712CE}" srcOrd="4" destOrd="0" parTransId="{777D8AA7-3211-445D-836F-E6F1234DC3FC}" sibTransId="{B32562D9-75FB-4996-9CA4-738E1488B488}"/>
    <dgm:cxn modelId="{51D1BD2F-48AF-4270-97F5-FA82A440636F}" type="presOf" srcId="{8A2CF49A-6732-4A52-86D3-F070DC1B4FC7}" destId="{D326FF0D-2BB6-422C-92CD-7D0A7B769FE3}" srcOrd="0" destOrd="0" presId="urn:microsoft.com/office/officeart/2005/8/layout/cycle5"/>
    <dgm:cxn modelId="{62814F5F-9AA9-4428-942C-944ADE4A770A}" type="presOf" srcId="{F1F4EFEE-FC8B-4A18-9745-E6C6204B69B8}" destId="{29EEA5FF-E245-49E6-936C-602873415215}" srcOrd="0" destOrd="0" presId="urn:microsoft.com/office/officeart/2005/8/layout/cycle5"/>
    <dgm:cxn modelId="{4A4D0965-7F24-4E30-8B03-62A8DA9379F6}" srcId="{AAB24B6E-6360-489A-81B7-7F6A1643D56B}" destId="{8CC0DAF6-4CBE-40D8-9042-90DBAE6CA672}" srcOrd="3" destOrd="0" parTransId="{E8591085-5D71-4ED7-B118-CC277E172935}" sibTransId="{FCD9FB80-545C-4279-ADD5-087A4FCB66CB}"/>
    <dgm:cxn modelId="{8888F847-8E1A-4F84-ACA8-961818E055CD}" type="presOf" srcId="{0CC3BEE8-88BF-4B73-BD95-BBBB5A4384B2}" destId="{360FDE1E-8EBF-4615-A8CB-FB7D6C9AA410}" srcOrd="0" destOrd="0" presId="urn:microsoft.com/office/officeart/2005/8/layout/cycle5"/>
    <dgm:cxn modelId="{794BD84E-454E-4F96-B9A3-80640C9E89FF}" type="presOf" srcId="{AAB24B6E-6360-489A-81B7-7F6A1643D56B}" destId="{7AAB20A1-ED9C-4921-97F3-2D495BD1B6F6}" srcOrd="0" destOrd="0" presId="urn:microsoft.com/office/officeart/2005/8/layout/cycle5"/>
    <dgm:cxn modelId="{2FA8DB70-2B67-4914-9202-6D089C807762}" type="presOf" srcId="{1EB4B5A4-C86B-48D7-8EE3-982A5FDC39BC}" destId="{88FA48F0-5114-4250-822B-C7759A7DFE9A}" srcOrd="0" destOrd="0" presId="urn:microsoft.com/office/officeart/2005/8/layout/cycle5"/>
    <dgm:cxn modelId="{CEC1E580-17E8-4D0D-980F-30A128B396E0}" srcId="{AAB24B6E-6360-489A-81B7-7F6A1643D56B}" destId="{C6C25B37-45CE-4452-8858-E91FA57CF597}" srcOrd="2" destOrd="0" parTransId="{95E69457-53C3-4E18-9987-97CC14FBF7D4}" sibTransId="{1EB4B5A4-C86B-48D7-8EE3-982A5FDC39BC}"/>
    <dgm:cxn modelId="{1B702C97-CDDE-4C00-ABD1-0876AA98266C}" srcId="{AAB24B6E-6360-489A-81B7-7F6A1643D56B}" destId="{F1F4EFEE-FC8B-4A18-9745-E6C6204B69B8}" srcOrd="0" destOrd="0" parTransId="{A755BB1B-1C9F-4E40-92FB-24C4CEB27722}" sibTransId="{0CC3BEE8-88BF-4B73-BD95-BBBB5A4384B2}"/>
    <dgm:cxn modelId="{A45B929C-3A67-4A15-A2EB-6DDBB5D07B89}" srcId="{AAB24B6E-6360-489A-81B7-7F6A1643D56B}" destId="{8A2CF49A-6732-4A52-86D3-F070DC1B4FC7}" srcOrd="1" destOrd="0" parTransId="{B69781B7-63A8-49CA-A995-C5C30FFDD301}" sibTransId="{07426DA6-0FDC-4B83-AA45-6920C905E77F}"/>
    <dgm:cxn modelId="{F38628A0-1787-46D1-BD89-33435FD0ECBE}" type="presOf" srcId="{8CC0DAF6-4CBE-40D8-9042-90DBAE6CA672}" destId="{AC0575EB-D427-405E-8AD2-06F254EC3BF3}" srcOrd="0" destOrd="0" presId="urn:microsoft.com/office/officeart/2005/8/layout/cycle5"/>
    <dgm:cxn modelId="{27B538B9-4D05-4041-AA64-20F69FC5C0B4}" type="presOf" srcId="{B32562D9-75FB-4996-9CA4-738E1488B488}" destId="{E866675E-095C-41A3-B5DF-4C02C77A13FC}" srcOrd="0" destOrd="0" presId="urn:microsoft.com/office/officeart/2005/8/layout/cycle5"/>
    <dgm:cxn modelId="{6FA361C0-B5E4-4CBC-A39A-B36040DC3041}" type="presOf" srcId="{F9F4454F-287A-4B93-9188-9BD56AFDCE0F}" destId="{8A3F7E33-CE6A-4049-A490-72D0244A03C0}" srcOrd="0" destOrd="0" presId="urn:microsoft.com/office/officeart/2005/8/layout/cycle5"/>
    <dgm:cxn modelId="{FC8035C7-E669-4674-B235-FE25C43A7082}" type="presOf" srcId="{76233CFB-20F3-4B94-A123-D7E9B75712CE}" destId="{DBC95FBF-63BA-45F2-9810-D261A01FDEDD}" srcOrd="0" destOrd="0" presId="urn:microsoft.com/office/officeart/2005/8/layout/cycle5"/>
    <dgm:cxn modelId="{36A591CD-D3F5-46FF-B5BE-035E1A175943}" type="presOf" srcId="{C6C25B37-45CE-4452-8858-E91FA57CF597}" destId="{8F860432-8924-41B2-824D-FF323E0CEA6E}" srcOrd="0" destOrd="0" presId="urn:microsoft.com/office/officeart/2005/8/layout/cycle5"/>
    <dgm:cxn modelId="{67B47CD7-9BC7-4687-A752-5B8D6A582A6E}" type="presOf" srcId="{FCD9FB80-545C-4279-ADD5-087A4FCB66CB}" destId="{923941A3-41EA-4AB6-BB6B-3077A5ACB531}" srcOrd="0" destOrd="0" presId="urn:microsoft.com/office/officeart/2005/8/layout/cycle5"/>
    <dgm:cxn modelId="{FA8CABEF-CCAA-4206-8110-3A5AAF39E767}" type="presOf" srcId="{07426DA6-0FDC-4B83-AA45-6920C905E77F}" destId="{01E7A92B-463C-4C2B-AAD6-A1F7D39693BB}" srcOrd="0" destOrd="0" presId="urn:microsoft.com/office/officeart/2005/8/layout/cycle5"/>
    <dgm:cxn modelId="{420DB1FB-26D4-45F7-BAE4-8FF11CDCEAA7}" srcId="{AAB24B6E-6360-489A-81B7-7F6A1643D56B}" destId="{F9F4454F-287A-4B93-9188-9BD56AFDCE0F}" srcOrd="5" destOrd="0" parTransId="{71470989-0BEC-43F9-BD53-D31649ACDA44}" sibTransId="{CC78B9B5-F158-4DF1-9446-58ED70AEC818}"/>
    <dgm:cxn modelId="{2A6C524A-1F42-4995-8067-C6F3F3A24619}" type="presParOf" srcId="{7AAB20A1-ED9C-4921-97F3-2D495BD1B6F6}" destId="{29EEA5FF-E245-49E6-936C-602873415215}" srcOrd="0" destOrd="0" presId="urn:microsoft.com/office/officeart/2005/8/layout/cycle5"/>
    <dgm:cxn modelId="{1A2A9F54-5354-4033-BA04-17F8594F3C4C}" type="presParOf" srcId="{7AAB20A1-ED9C-4921-97F3-2D495BD1B6F6}" destId="{3DFFB5AF-7ADB-425E-96AA-C0DFB4F31ADD}" srcOrd="1" destOrd="0" presId="urn:microsoft.com/office/officeart/2005/8/layout/cycle5"/>
    <dgm:cxn modelId="{7D138017-8039-44F4-930F-EB363D10FA65}" type="presParOf" srcId="{7AAB20A1-ED9C-4921-97F3-2D495BD1B6F6}" destId="{360FDE1E-8EBF-4615-A8CB-FB7D6C9AA410}" srcOrd="2" destOrd="0" presId="urn:microsoft.com/office/officeart/2005/8/layout/cycle5"/>
    <dgm:cxn modelId="{D0097209-8B60-4382-A9F9-A6000A7458B7}" type="presParOf" srcId="{7AAB20A1-ED9C-4921-97F3-2D495BD1B6F6}" destId="{D326FF0D-2BB6-422C-92CD-7D0A7B769FE3}" srcOrd="3" destOrd="0" presId="urn:microsoft.com/office/officeart/2005/8/layout/cycle5"/>
    <dgm:cxn modelId="{C6288966-A8F0-4C4C-9296-6755A84F69A0}" type="presParOf" srcId="{7AAB20A1-ED9C-4921-97F3-2D495BD1B6F6}" destId="{DD64F96B-1DDE-4F8A-8B40-61EC1B718C1C}" srcOrd="4" destOrd="0" presId="urn:microsoft.com/office/officeart/2005/8/layout/cycle5"/>
    <dgm:cxn modelId="{458EE674-0A37-494C-86C9-0D55CDE2E294}" type="presParOf" srcId="{7AAB20A1-ED9C-4921-97F3-2D495BD1B6F6}" destId="{01E7A92B-463C-4C2B-AAD6-A1F7D39693BB}" srcOrd="5" destOrd="0" presId="urn:microsoft.com/office/officeart/2005/8/layout/cycle5"/>
    <dgm:cxn modelId="{2C426ADC-C7FB-440F-95F6-C2888360C453}" type="presParOf" srcId="{7AAB20A1-ED9C-4921-97F3-2D495BD1B6F6}" destId="{8F860432-8924-41B2-824D-FF323E0CEA6E}" srcOrd="6" destOrd="0" presId="urn:microsoft.com/office/officeart/2005/8/layout/cycle5"/>
    <dgm:cxn modelId="{4873EE2C-F3F7-483B-A06E-54D89F777718}" type="presParOf" srcId="{7AAB20A1-ED9C-4921-97F3-2D495BD1B6F6}" destId="{5B45C27F-6F74-4EA9-A06F-70E51950CE11}" srcOrd="7" destOrd="0" presId="urn:microsoft.com/office/officeart/2005/8/layout/cycle5"/>
    <dgm:cxn modelId="{DD3D7EAB-D4DB-47CE-B945-A262FCA94E66}" type="presParOf" srcId="{7AAB20A1-ED9C-4921-97F3-2D495BD1B6F6}" destId="{88FA48F0-5114-4250-822B-C7759A7DFE9A}" srcOrd="8" destOrd="0" presId="urn:microsoft.com/office/officeart/2005/8/layout/cycle5"/>
    <dgm:cxn modelId="{72B91828-03F2-4B55-8D69-FB9A0CDAB166}" type="presParOf" srcId="{7AAB20A1-ED9C-4921-97F3-2D495BD1B6F6}" destId="{AC0575EB-D427-405E-8AD2-06F254EC3BF3}" srcOrd="9" destOrd="0" presId="urn:microsoft.com/office/officeart/2005/8/layout/cycle5"/>
    <dgm:cxn modelId="{4F08F7ED-6492-4597-9B3C-B0248C1438CA}" type="presParOf" srcId="{7AAB20A1-ED9C-4921-97F3-2D495BD1B6F6}" destId="{0CACCA8D-301C-48CF-8105-B7D17723E9A3}" srcOrd="10" destOrd="0" presId="urn:microsoft.com/office/officeart/2005/8/layout/cycle5"/>
    <dgm:cxn modelId="{143B1CEC-726A-4270-8D79-2CA09AFE0320}" type="presParOf" srcId="{7AAB20A1-ED9C-4921-97F3-2D495BD1B6F6}" destId="{923941A3-41EA-4AB6-BB6B-3077A5ACB531}" srcOrd="11" destOrd="0" presId="urn:microsoft.com/office/officeart/2005/8/layout/cycle5"/>
    <dgm:cxn modelId="{B58DB578-49BB-4047-AE3F-0CEA9A438F42}" type="presParOf" srcId="{7AAB20A1-ED9C-4921-97F3-2D495BD1B6F6}" destId="{DBC95FBF-63BA-45F2-9810-D261A01FDEDD}" srcOrd="12" destOrd="0" presId="urn:microsoft.com/office/officeart/2005/8/layout/cycle5"/>
    <dgm:cxn modelId="{27AAB10C-FF30-4E7D-9095-74AE5EDB2B2B}" type="presParOf" srcId="{7AAB20A1-ED9C-4921-97F3-2D495BD1B6F6}" destId="{787CFFB9-5324-47A7-8300-74578DEABE5A}" srcOrd="13" destOrd="0" presId="urn:microsoft.com/office/officeart/2005/8/layout/cycle5"/>
    <dgm:cxn modelId="{ACFA9571-3EA7-4E47-B961-ADA41C3799E6}" type="presParOf" srcId="{7AAB20A1-ED9C-4921-97F3-2D495BD1B6F6}" destId="{E866675E-095C-41A3-B5DF-4C02C77A13FC}" srcOrd="14" destOrd="0" presId="urn:microsoft.com/office/officeart/2005/8/layout/cycle5"/>
    <dgm:cxn modelId="{4AE5AB97-8E0C-48C2-ACF6-D563E4275F33}" type="presParOf" srcId="{7AAB20A1-ED9C-4921-97F3-2D495BD1B6F6}" destId="{8A3F7E33-CE6A-4049-A490-72D0244A03C0}" srcOrd="15" destOrd="0" presId="urn:microsoft.com/office/officeart/2005/8/layout/cycle5"/>
    <dgm:cxn modelId="{44FA91BE-CD0B-4A46-887F-3FA4CFDFC42A}" type="presParOf" srcId="{7AAB20A1-ED9C-4921-97F3-2D495BD1B6F6}" destId="{181DF134-1849-48D6-B8B5-7EFE7B755C5F}" srcOrd="16" destOrd="0" presId="urn:microsoft.com/office/officeart/2005/8/layout/cycle5"/>
    <dgm:cxn modelId="{B6881D53-6000-4A7B-8563-86ADF203EDEE}" type="presParOf" srcId="{7AAB20A1-ED9C-4921-97F3-2D495BD1B6F6}" destId="{09DCADE8-A98E-430C-8C75-0BC4094F8556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A1E724-9EBC-4B75-903A-1F50A329F54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15BA278-05DD-49E0-8F0A-BFB3F34A1A86}">
      <dgm:prSet phldrT="[Texto]" custT="1"/>
      <dgm:spPr/>
      <dgm:t>
        <a:bodyPr/>
        <a:lstStyle/>
        <a:p>
          <a:r>
            <a:rPr lang="es-CO" sz="1700" dirty="0"/>
            <a:t>TIPOS DE CONTRATOS</a:t>
          </a:r>
        </a:p>
      </dgm:t>
    </dgm:pt>
    <dgm:pt modelId="{97FD3491-64AC-4211-80A7-1458AED0113C}" type="parTrans" cxnId="{CB4A4478-86BE-483E-A981-BF349B8DD7C9}">
      <dgm:prSet/>
      <dgm:spPr/>
      <dgm:t>
        <a:bodyPr/>
        <a:lstStyle/>
        <a:p>
          <a:endParaRPr lang="es-CO"/>
        </a:p>
      </dgm:t>
    </dgm:pt>
    <dgm:pt modelId="{2A71731F-9958-43F3-98CD-8FE238A33B38}" type="sibTrans" cxnId="{CB4A4478-86BE-483E-A981-BF349B8DD7C9}">
      <dgm:prSet/>
      <dgm:spPr/>
      <dgm:t>
        <a:bodyPr/>
        <a:lstStyle/>
        <a:p>
          <a:endParaRPr lang="es-CO"/>
        </a:p>
      </dgm:t>
    </dgm:pt>
    <dgm:pt modelId="{84F92D4D-7187-4AED-AA3A-379B94CF6581}">
      <dgm:prSet phldrT="[Texto]" custT="1"/>
      <dgm:spPr/>
      <dgm:t>
        <a:bodyPr/>
        <a:lstStyle/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r>
            <a:rPr lang="es-CO" sz="1700" b="0" dirty="0"/>
            <a:t>              </a:t>
          </a:r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r>
            <a:rPr lang="es-CO" sz="1700" b="0" dirty="0"/>
            <a:t>           ESTABILIDAD REFORZADA: Amparadas por :</a:t>
          </a:r>
        </a:p>
        <a:p>
          <a:pPr algn="l">
            <a:buFont typeface="+mj-lt"/>
            <a:buNone/>
          </a:pPr>
          <a:r>
            <a:rPr lang="es-CO" sz="1700" b="0" dirty="0"/>
            <a:t> fuero sindical</a:t>
          </a:r>
        </a:p>
        <a:p>
          <a:pPr algn="l">
            <a:buFont typeface="+mj-lt"/>
            <a:buNone/>
          </a:pPr>
          <a:r>
            <a:rPr lang="es-CO" sz="1700" b="0" dirty="0"/>
            <a:t>estabilidad ocupacional reforzada</a:t>
          </a:r>
        </a:p>
        <a:p>
          <a:pPr algn="l">
            <a:buFont typeface="+mj-lt"/>
            <a:buNone/>
          </a:pPr>
          <a:r>
            <a:rPr lang="es-MX" sz="1700" b="0" dirty="0"/>
            <a:t>Mujer  en estado de embarazo</a:t>
          </a:r>
        </a:p>
        <a:p>
          <a:pPr algn="l">
            <a:buFont typeface="+mj-lt"/>
            <a:buNone/>
          </a:pPr>
          <a:r>
            <a:rPr lang="es-CO" sz="1700" b="0" dirty="0"/>
            <a:t> Pre pensionados,</a:t>
          </a:r>
          <a:endParaRPr lang="es-MX" sz="1700" b="0" dirty="0"/>
        </a:p>
        <a:p>
          <a:pPr algn="l">
            <a:buFont typeface="+mj-lt"/>
            <a:buNone/>
          </a:pPr>
          <a:r>
            <a:rPr lang="es-CO" sz="1700" b="0" dirty="0"/>
            <a:t>       </a:t>
          </a:r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r>
            <a:rPr lang="es-CO" sz="1700" b="0" dirty="0"/>
            <a:t>  </a:t>
          </a:r>
        </a:p>
        <a:p>
          <a:pPr algn="l">
            <a:buFont typeface="+mj-lt"/>
            <a:buNone/>
          </a:pPr>
          <a:endParaRPr lang="es-CO" sz="18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endParaRPr lang="es-CO" sz="1700" b="0" dirty="0"/>
        </a:p>
        <a:p>
          <a:pPr algn="l">
            <a:buFont typeface="+mj-lt"/>
            <a:buNone/>
          </a:pPr>
          <a:r>
            <a:rPr lang="es-CO" sz="1700" b="0" dirty="0"/>
            <a:t> </a:t>
          </a:r>
        </a:p>
      </dgm:t>
    </dgm:pt>
    <dgm:pt modelId="{4A330015-F9F4-45E3-B5A7-847830F584DF}" type="parTrans" cxnId="{CA962ACB-9844-4033-82A1-3B1AE18E23BB}">
      <dgm:prSet/>
      <dgm:spPr/>
      <dgm:t>
        <a:bodyPr/>
        <a:lstStyle/>
        <a:p>
          <a:endParaRPr lang="es-CO"/>
        </a:p>
      </dgm:t>
    </dgm:pt>
    <dgm:pt modelId="{8D0EFC57-E451-4CEE-8C7C-1E4355108BCD}" type="sibTrans" cxnId="{CA962ACB-9844-4033-82A1-3B1AE18E23BB}">
      <dgm:prSet/>
      <dgm:spPr/>
      <dgm:t>
        <a:bodyPr/>
        <a:lstStyle/>
        <a:p>
          <a:endParaRPr lang="es-CO"/>
        </a:p>
      </dgm:t>
    </dgm:pt>
    <dgm:pt modelId="{EE001251-B7AE-4191-A15A-F085FF860DFB}">
      <dgm:prSet phldrT="[Texto]"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endParaRPr lang="es-MX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r>
            <a:rPr lang="es-CO" sz="1700" dirty="0"/>
            <a:t>            INGRESOS PARA LAS FAMILIAS</a:t>
          </a:r>
        </a:p>
        <a:p>
          <a:pPr algn="l">
            <a:buFont typeface="Symbol" panose="05050102010706020507" pitchFamily="18" charset="2"/>
            <a:buChar char=""/>
          </a:pPr>
          <a:r>
            <a:rPr lang="es-CO" sz="1700" dirty="0"/>
            <a:t>Trabajo Diurno y Nocturno             </a:t>
          </a:r>
        </a:p>
        <a:p>
          <a:pPr algn="l">
            <a:buFont typeface="Symbol" panose="05050102010706020507" pitchFamily="18" charset="2"/>
            <a:buChar char=""/>
          </a:pPr>
          <a:r>
            <a:rPr lang="es-CO" sz="1700" dirty="0"/>
            <a:t> Jornada Máxima Legal</a:t>
          </a:r>
        </a:p>
        <a:p>
          <a:pPr algn="l">
            <a:buFont typeface="Symbol" panose="05050102010706020507" pitchFamily="18" charset="2"/>
            <a:buChar char=""/>
          </a:pPr>
          <a:r>
            <a:rPr lang="es-CO" sz="1700" dirty="0"/>
            <a:t>Relación de Horas Extras  </a:t>
          </a:r>
        </a:p>
        <a:p>
          <a:pPr algn="l">
            <a:buFont typeface="Symbol" panose="05050102010706020507" pitchFamily="18" charset="2"/>
            <a:buChar char=""/>
          </a:pPr>
          <a:r>
            <a:rPr lang="es-CO" sz="1700" dirty="0"/>
            <a:t>Licencias</a:t>
          </a:r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  <a:p>
          <a:pPr algn="l">
            <a:buFont typeface="Symbol" panose="05050102010706020507" pitchFamily="18" charset="2"/>
            <a:buChar char=""/>
          </a:pPr>
          <a:endParaRPr lang="es-CO" sz="1700" dirty="0"/>
        </a:p>
      </dgm:t>
    </dgm:pt>
    <dgm:pt modelId="{F823026D-EE93-4248-82A6-970C4BA31973}" type="sibTrans" cxnId="{191C63D5-868D-4A0B-A340-C5F88DC69683}">
      <dgm:prSet/>
      <dgm:spPr/>
      <dgm:t>
        <a:bodyPr/>
        <a:lstStyle/>
        <a:p>
          <a:endParaRPr lang="es-CO"/>
        </a:p>
      </dgm:t>
    </dgm:pt>
    <dgm:pt modelId="{316E2C51-E918-49CB-AC72-2D6662455873}" type="parTrans" cxnId="{191C63D5-868D-4A0B-A340-C5F88DC69683}">
      <dgm:prSet/>
      <dgm:spPr/>
      <dgm:t>
        <a:bodyPr/>
        <a:lstStyle/>
        <a:p>
          <a:endParaRPr lang="es-CO"/>
        </a:p>
      </dgm:t>
    </dgm:pt>
    <dgm:pt modelId="{BCB67EE5-DA35-4689-8A13-409F7E4AA440}">
      <dgm:prSet phldrT="[Texto]" custT="1"/>
      <dgm:spPr/>
      <dgm:t>
        <a:bodyPr/>
        <a:lstStyle/>
        <a:p>
          <a:pPr algn="l"/>
          <a:r>
            <a:rPr lang="es-MX" sz="1700" dirty="0"/>
            <a:t>MEDIDAS SOBRE  ELIMINACION DE VIOLENCIA Y ACOSO</a:t>
          </a:r>
        </a:p>
        <a:p>
          <a:pPr algn="l"/>
          <a:r>
            <a:rPr lang="es-CO" sz="1700" dirty="0"/>
            <a:t>Protección contra toda forma de  discriminación.</a:t>
          </a:r>
        </a:p>
        <a:p>
          <a:pPr algn="l"/>
          <a:endParaRPr lang="es-CO" sz="1700" dirty="0"/>
        </a:p>
      </dgm:t>
    </dgm:pt>
    <dgm:pt modelId="{108B321D-6EAA-4E8E-BC97-DB0428EFCE25}" type="parTrans" cxnId="{921E1179-F3FE-4D19-BA0E-C085362E1F68}">
      <dgm:prSet/>
      <dgm:spPr/>
      <dgm:t>
        <a:bodyPr/>
        <a:lstStyle/>
        <a:p>
          <a:endParaRPr lang="es-CO"/>
        </a:p>
      </dgm:t>
    </dgm:pt>
    <dgm:pt modelId="{BF5097F9-A30D-4C23-BCA3-BE036B734837}" type="sibTrans" cxnId="{921E1179-F3FE-4D19-BA0E-C085362E1F68}">
      <dgm:prSet/>
      <dgm:spPr/>
      <dgm:t>
        <a:bodyPr/>
        <a:lstStyle/>
        <a:p>
          <a:endParaRPr lang="es-CO"/>
        </a:p>
      </dgm:t>
    </dgm:pt>
    <dgm:pt modelId="{447DD41C-4F03-4254-878B-3F88F328526B}">
      <dgm:prSet phldrT="[Texto]" custT="1"/>
      <dgm:spPr/>
      <dgm:t>
        <a:bodyPr/>
        <a:lstStyle/>
        <a:p>
          <a:r>
            <a:rPr lang="es-MX" sz="1700" dirty="0"/>
            <a:t>A termino fijo </a:t>
          </a:r>
          <a:endParaRPr lang="es-CO" sz="1700" dirty="0"/>
        </a:p>
      </dgm:t>
    </dgm:pt>
    <dgm:pt modelId="{883EEB4D-9958-419C-AC83-17127A3C1505}" type="parTrans" cxnId="{BDF6581C-7BB4-4228-837D-C27A7C818354}">
      <dgm:prSet/>
      <dgm:spPr/>
      <dgm:t>
        <a:bodyPr/>
        <a:lstStyle/>
        <a:p>
          <a:endParaRPr lang="es-CO"/>
        </a:p>
      </dgm:t>
    </dgm:pt>
    <dgm:pt modelId="{91B8F3A5-89CD-436C-9772-AB0B3F93E614}" type="sibTrans" cxnId="{BDF6581C-7BB4-4228-837D-C27A7C818354}">
      <dgm:prSet/>
      <dgm:spPr/>
      <dgm:t>
        <a:bodyPr/>
        <a:lstStyle/>
        <a:p>
          <a:endParaRPr lang="es-CO"/>
        </a:p>
      </dgm:t>
    </dgm:pt>
    <dgm:pt modelId="{4531D754-D590-4ED0-9167-38D8E10B57D8}">
      <dgm:prSet phldrT="[Texto]" custT="1"/>
      <dgm:spPr/>
      <dgm:t>
        <a:bodyPr/>
        <a:lstStyle/>
        <a:p>
          <a:r>
            <a:rPr lang="es-MX" sz="1700" dirty="0"/>
            <a:t> por obras /labor </a:t>
          </a:r>
          <a:endParaRPr lang="es-CO" sz="1700" dirty="0"/>
        </a:p>
      </dgm:t>
    </dgm:pt>
    <dgm:pt modelId="{50490A39-050F-47C0-B1A7-9230565479F4}" type="parTrans" cxnId="{4E7981C3-C02E-4F57-BFBB-F47C6CC2036C}">
      <dgm:prSet/>
      <dgm:spPr/>
      <dgm:t>
        <a:bodyPr/>
        <a:lstStyle/>
        <a:p>
          <a:endParaRPr lang="es-CO"/>
        </a:p>
      </dgm:t>
    </dgm:pt>
    <dgm:pt modelId="{3B28604C-3533-49E9-933D-824524497D88}" type="sibTrans" cxnId="{4E7981C3-C02E-4F57-BFBB-F47C6CC2036C}">
      <dgm:prSet/>
      <dgm:spPr/>
      <dgm:t>
        <a:bodyPr/>
        <a:lstStyle/>
        <a:p>
          <a:endParaRPr lang="es-CO"/>
        </a:p>
      </dgm:t>
    </dgm:pt>
    <dgm:pt modelId="{5328CAEE-D327-4EC1-9F64-BBD315B7902D}">
      <dgm:prSet phldrT="[Texto]" custT="1"/>
      <dgm:spPr/>
      <dgm:t>
        <a:bodyPr/>
        <a:lstStyle/>
        <a:p>
          <a:r>
            <a:rPr lang="es-MX" sz="1700" dirty="0"/>
            <a:t>Indefinidos  </a:t>
          </a:r>
          <a:endParaRPr lang="es-CO" sz="1700" dirty="0"/>
        </a:p>
      </dgm:t>
    </dgm:pt>
    <dgm:pt modelId="{F0FD57A3-C484-48B5-99BB-04B871B6D9DC}" type="sibTrans" cxnId="{42E7DB1D-2E70-489F-BFE5-A85DE1AC6EE8}">
      <dgm:prSet/>
      <dgm:spPr/>
      <dgm:t>
        <a:bodyPr/>
        <a:lstStyle/>
        <a:p>
          <a:endParaRPr lang="es-CO"/>
        </a:p>
      </dgm:t>
    </dgm:pt>
    <dgm:pt modelId="{BF924D35-7269-476B-8C5C-73D4632910A4}" type="parTrans" cxnId="{42E7DB1D-2E70-489F-BFE5-A85DE1AC6EE8}">
      <dgm:prSet/>
      <dgm:spPr/>
      <dgm:t>
        <a:bodyPr/>
        <a:lstStyle/>
        <a:p>
          <a:endParaRPr lang="es-CO"/>
        </a:p>
      </dgm:t>
    </dgm:pt>
    <dgm:pt modelId="{B364FE66-4A31-4D5D-8CDF-BC3557F69EB9}" type="pres">
      <dgm:prSet presAssocID="{D8A1E724-9EBC-4B75-903A-1F50A329F541}" presName="linearFlow" presStyleCnt="0">
        <dgm:presLayoutVars>
          <dgm:dir/>
          <dgm:resizeHandles val="exact"/>
        </dgm:presLayoutVars>
      </dgm:prSet>
      <dgm:spPr/>
    </dgm:pt>
    <dgm:pt modelId="{24982432-DC7C-422D-BFD8-821766CBA508}" type="pres">
      <dgm:prSet presAssocID="{A15BA278-05DD-49E0-8F0A-BFB3F34A1A86}" presName="composite" presStyleCnt="0"/>
      <dgm:spPr/>
    </dgm:pt>
    <dgm:pt modelId="{A0D88478-9A1C-45BE-B674-8E7A2071035D}" type="pres">
      <dgm:prSet presAssocID="{A15BA278-05DD-49E0-8F0A-BFB3F34A1A86}" presName="imgShp" presStyleLbl="fgImgPlace1" presStyleIdx="0" presStyleCnt="4"/>
      <dgm:spPr/>
    </dgm:pt>
    <dgm:pt modelId="{28E205A5-3967-4074-B957-49AA8769F7E9}" type="pres">
      <dgm:prSet presAssocID="{A15BA278-05DD-49E0-8F0A-BFB3F34A1A86}" presName="txShp" presStyleLbl="node1" presStyleIdx="0" presStyleCnt="4" custScaleX="94442" custScaleY="196557" custLinFactNeighborX="-724" custLinFactNeighborY="26600">
        <dgm:presLayoutVars>
          <dgm:bulletEnabled val="1"/>
        </dgm:presLayoutVars>
      </dgm:prSet>
      <dgm:spPr/>
    </dgm:pt>
    <dgm:pt modelId="{6EDCC01A-EC69-42C2-9F23-658364BD6857}" type="pres">
      <dgm:prSet presAssocID="{2A71731F-9958-43F3-98CD-8FE238A33B38}" presName="spacing" presStyleCnt="0"/>
      <dgm:spPr/>
    </dgm:pt>
    <dgm:pt modelId="{9E5E503C-D204-48BE-88E6-1D4AC0444277}" type="pres">
      <dgm:prSet presAssocID="{84F92D4D-7187-4AED-AA3A-379B94CF6581}" presName="composite" presStyleCnt="0"/>
      <dgm:spPr/>
    </dgm:pt>
    <dgm:pt modelId="{4E876588-8BF3-4EC8-9819-F4B8D6254F0A}" type="pres">
      <dgm:prSet presAssocID="{84F92D4D-7187-4AED-AA3A-379B94CF6581}" presName="imgShp" presStyleLbl="fgImgPlace1" presStyleIdx="1" presStyleCnt="4"/>
      <dgm:spPr/>
    </dgm:pt>
    <dgm:pt modelId="{2CD81EA4-DF18-4942-A504-1B4C1A2B1010}" type="pres">
      <dgm:prSet presAssocID="{84F92D4D-7187-4AED-AA3A-379B94CF6581}" presName="txShp" presStyleLbl="node1" presStyleIdx="1" presStyleCnt="4" custScaleX="98446" custScaleY="271229" custLinFactNeighborX="-1113" custLinFactNeighborY="13156">
        <dgm:presLayoutVars>
          <dgm:bulletEnabled val="1"/>
        </dgm:presLayoutVars>
      </dgm:prSet>
      <dgm:spPr/>
    </dgm:pt>
    <dgm:pt modelId="{DBB10490-6F83-4999-8008-877B5141E29D}" type="pres">
      <dgm:prSet presAssocID="{8D0EFC57-E451-4CEE-8C7C-1E4355108BCD}" presName="spacing" presStyleCnt="0"/>
      <dgm:spPr/>
    </dgm:pt>
    <dgm:pt modelId="{6B69FA07-4A4B-4BA7-8E59-9B7451792F96}" type="pres">
      <dgm:prSet presAssocID="{EE001251-B7AE-4191-A15A-F085FF860DFB}" presName="composite" presStyleCnt="0"/>
      <dgm:spPr/>
    </dgm:pt>
    <dgm:pt modelId="{047A1456-E692-4256-BCDF-6FDA7ADFD77F}" type="pres">
      <dgm:prSet presAssocID="{EE001251-B7AE-4191-A15A-F085FF860DFB}" presName="imgShp" presStyleLbl="fgImgPlace1" presStyleIdx="2" presStyleCnt="4"/>
      <dgm:spPr/>
    </dgm:pt>
    <dgm:pt modelId="{C258B723-5D44-4189-B1F1-903E5D866E5B}" type="pres">
      <dgm:prSet presAssocID="{EE001251-B7AE-4191-A15A-F085FF860DFB}" presName="txShp" presStyleLbl="node1" presStyleIdx="2" presStyleCnt="4" custScaleX="95800" custScaleY="301186" custLinFactNeighborX="-635" custLinFactNeighborY="-16695">
        <dgm:presLayoutVars>
          <dgm:bulletEnabled val="1"/>
        </dgm:presLayoutVars>
      </dgm:prSet>
      <dgm:spPr/>
    </dgm:pt>
    <dgm:pt modelId="{3D5DB0B0-9F36-4060-ABA0-3365F45D208F}" type="pres">
      <dgm:prSet presAssocID="{F823026D-EE93-4248-82A6-970C4BA31973}" presName="spacing" presStyleCnt="0"/>
      <dgm:spPr/>
    </dgm:pt>
    <dgm:pt modelId="{E0DD57DF-EDD8-4FF8-9521-EDA476B6F7A9}" type="pres">
      <dgm:prSet presAssocID="{BCB67EE5-DA35-4689-8A13-409F7E4AA440}" presName="composite" presStyleCnt="0"/>
      <dgm:spPr/>
    </dgm:pt>
    <dgm:pt modelId="{20D79F07-BE4F-4D3F-B5E5-C6CBBC726DE0}" type="pres">
      <dgm:prSet presAssocID="{BCB67EE5-DA35-4689-8A13-409F7E4AA440}" presName="imgShp" presStyleLbl="fgImgPlace1" presStyleIdx="3" presStyleCnt="4"/>
      <dgm:spPr/>
    </dgm:pt>
    <dgm:pt modelId="{86663A3D-3DD2-49BF-8BBF-E6FAF6B6BD66}" type="pres">
      <dgm:prSet presAssocID="{BCB67EE5-DA35-4689-8A13-409F7E4AA440}" presName="txShp" presStyleLbl="node1" presStyleIdx="3" presStyleCnt="4" custScaleX="90030" custScaleY="196698" custLinFactNeighborX="179" custLinFactNeighborY="-35275">
        <dgm:presLayoutVars>
          <dgm:bulletEnabled val="1"/>
        </dgm:presLayoutVars>
      </dgm:prSet>
      <dgm:spPr/>
    </dgm:pt>
  </dgm:ptLst>
  <dgm:cxnLst>
    <dgm:cxn modelId="{BDF6581C-7BB4-4228-837D-C27A7C818354}" srcId="{A15BA278-05DD-49E0-8F0A-BFB3F34A1A86}" destId="{447DD41C-4F03-4254-878B-3F88F328526B}" srcOrd="1" destOrd="0" parTransId="{883EEB4D-9958-419C-AC83-17127A3C1505}" sibTransId="{91B8F3A5-89CD-436C-9772-AB0B3F93E614}"/>
    <dgm:cxn modelId="{42E7DB1D-2E70-489F-BFE5-A85DE1AC6EE8}" srcId="{A15BA278-05DD-49E0-8F0A-BFB3F34A1A86}" destId="{5328CAEE-D327-4EC1-9F64-BBD315B7902D}" srcOrd="0" destOrd="0" parTransId="{BF924D35-7269-476B-8C5C-73D4632910A4}" sibTransId="{F0FD57A3-C484-48B5-99BB-04B871B6D9DC}"/>
    <dgm:cxn modelId="{E8170C4C-90BD-493E-9231-11DBC9FE0D10}" type="presOf" srcId="{447DD41C-4F03-4254-878B-3F88F328526B}" destId="{28E205A5-3967-4074-B957-49AA8769F7E9}" srcOrd="0" destOrd="2" presId="urn:microsoft.com/office/officeart/2005/8/layout/vList3"/>
    <dgm:cxn modelId="{029C1D51-99CE-4127-9C65-8DA3A39C37F6}" type="presOf" srcId="{84F92D4D-7187-4AED-AA3A-379B94CF6581}" destId="{2CD81EA4-DF18-4942-A504-1B4C1A2B1010}" srcOrd="0" destOrd="0" presId="urn:microsoft.com/office/officeart/2005/8/layout/vList3"/>
    <dgm:cxn modelId="{CB4A4478-86BE-483E-A981-BF349B8DD7C9}" srcId="{D8A1E724-9EBC-4B75-903A-1F50A329F541}" destId="{A15BA278-05DD-49E0-8F0A-BFB3F34A1A86}" srcOrd="0" destOrd="0" parTransId="{97FD3491-64AC-4211-80A7-1458AED0113C}" sibTransId="{2A71731F-9958-43F3-98CD-8FE238A33B38}"/>
    <dgm:cxn modelId="{921E1179-F3FE-4D19-BA0E-C085362E1F68}" srcId="{D8A1E724-9EBC-4B75-903A-1F50A329F541}" destId="{BCB67EE5-DA35-4689-8A13-409F7E4AA440}" srcOrd="3" destOrd="0" parTransId="{108B321D-6EAA-4E8E-BC97-DB0428EFCE25}" sibTransId="{BF5097F9-A30D-4C23-BCA3-BE036B734837}"/>
    <dgm:cxn modelId="{E74F1C8A-0D0F-44CC-80FB-CE06A8E86B99}" type="presOf" srcId="{A15BA278-05DD-49E0-8F0A-BFB3F34A1A86}" destId="{28E205A5-3967-4074-B957-49AA8769F7E9}" srcOrd="0" destOrd="0" presId="urn:microsoft.com/office/officeart/2005/8/layout/vList3"/>
    <dgm:cxn modelId="{21D8F995-E52E-474D-915F-28F15B8EF7F6}" type="presOf" srcId="{BCB67EE5-DA35-4689-8A13-409F7E4AA440}" destId="{86663A3D-3DD2-49BF-8BBF-E6FAF6B6BD66}" srcOrd="0" destOrd="0" presId="urn:microsoft.com/office/officeart/2005/8/layout/vList3"/>
    <dgm:cxn modelId="{CFBA2597-5AB3-4BCF-BF32-07A0881D6C31}" type="presOf" srcId="{EE001251-B7AE-4191-A15A-F085FF860DFB}" destId="{C258B723-5D44-4189-B1F1-903E5D866E5B}" srcOrd="0" destOrd="0" presId="urn:microsoft.com/office/officeart/2005/8/layout/vList3"/>
    <dgm:cxn modelId="{1CDA7DAC-C8B0-4272-8163-5B6FA40D46B6}" type="presOf" srcId="{4531D754-D590-4ED0-9167-38D8E10B57D8}" destId="{28E205A5-3967-4074-B957-49AA8769F7E9}" srcOrd="0" destOrd="3" presId="urn:microsoft.com/office/officeart/2005/8/layout/vList3"/>
    <dgm:cxn modelId="{A7C596B9-7673-46AB-9917-CE76DEC51B06}" type="presOf" srcId="{D8A1E724-9EBC-4B75-903A-1F50A329F541}" destId="{B364FE66-4A31-4D5D-8CDF-BC3557F69EB9}" srcOrd="0" destOrd="0" presId="urn:microsoft.com/office/officeart/2005/8/layout/vList3"/>
    <dgm:cxn modelId="{4E7981C3-C02E-4F57-BFBB-F47C6CC2036C}" srcId="{A15BA278-05DD-49E0-8F0A-BFB3F34A1A86}" destId="{4531D754-D590-4ED0-9167-38D8E10B57D8}" srcOrd="2" destOrd="0" parTransId="{50490A39-050F-47C0-B1A7-9230565479F4}" sibTransId="{3B28604C-3533-49E9-933D-824524497D88}"/>
    <dgm:cxn modelId="{CA962ACB-9844-4033-82A1-3B1AE18E23BB}" srcId="{D8A1E724-9EBC-4B75-903A-1F50A329F541}" destId="{84F92D4D-7187-4AED-AA3A-379B94CF6581}" srcOrd="1" destOrd="0" parTransId="{4A330015-F9F4-45E3-B5A7-847830F584DF}" sibTransId="{8D0EFC57-E451-4CEE-8C7C-1E4355108BCD}"/>
    <dgm:cxn modelId="{191C63D5-868D-4A0B-A340-C5F88DC69683}" srcId="{D8A1E724-9EBC-4B75-903A-1F50A329F541}" destId="{EE001251-B7AE-4191-A15A-F085FF860DFB}" srcOrd="2" destOrd="0" parTransId="{316E2C51-E918-49CB-AC72-2D6662455873}" sibTransId="{F823026D-EE93-4248-82A6-970C4BA31973}"/>
    <dgm:cxn modelId="{7A4339F6-AFA7-42BA-9DD7-52ED62043540}" type="presOf" srcId="{5328CAEE-D327-4EC1-9F64-BBD315B7902D}" destId="{28E205A5-3967-4074-B957-49AA8769F7E9}" srcOrd="0" destOrd="1" presId="urn:microsoft.com/office/officeart/2005/8/layout/vList3"/>
    <dgm:cxn modelId="{8E37C489-969B-464C-972A-C34B231CC3BD}" type="presParOf" srcId="{B364FE66-4A31-4D5D-8CDF-BC3557F69EB9}" destId="{24982432-DC7C-422D-BFD8-821766CBA508}" srcOrd="0" destOrd="0" presId="urn:microsoft.com/office/officeart/2005/8/layout/vList3"/>
    <dgm:cxn modelId="{66E3C718-F0AD-41CA-9701-DDAA885D5E96}" type="presParOf" srcId="{24982432-DC7C-422D-BFD8-821766CBA508}" destId="{A0D88478-9A1C-45BE-B674-8E7A2071035D}" srcOrd="0" destOrd="0" presId="urn:microsoft.com/office/officeart/2005/8/layout/vList3"/>
    <dgm:cxn modelId="{F7B17F0E-B864-43AB-9BDB-7FD603B80FEB}" type="presParOf" srcId="{24982432-DC7C-422D-BFD8-821766CBA508}" destId="{28E205A5-3967-4074-B957-49AA8769F7E9}" srcOrd="1" destOrd="0" presId="urn:microsoft.com/office/officeart/2005/8/layout/vList3"/>
    <dgm:cxn modelId="{5C097792-4BF5-4DB4-AF10-63443EFD54E8}" type="presParOf" srcId="{B364FE66-4A31-4D5D-8CDF-BC3557F69EB9}" destId="{6EDCC01A-EC69-42C2-9F23-658364BD6857}" srcOrd="1" destOrd="0" presId="urn:microsoft.com/office/officeart/2005/8/layout/vList3"/>
    <dgm:cxn modelId="{2BF0434B-821D-45C6-AF82-065274684C7E}" type="presParOf" srcId="{B364FE66-4A31-4D5D-8CDF-BC3557F69EB9}" destId="{9E5E503C-D204-48BE-88E6-1D4AC0444277}" srcOrd="2" destOrd="0" presId="urn:microsoft.com/office/officeart/2005/8/layout/vList3"/>
    <dgm:cxn modelId="{B4F49BC5-FDC1-4101-8BA5-D525ADD8F0FF}" type="presParOf" srcId="{9E5E503C-D204-48BE-88E6-1D4AC0444277}" destId="{4E876588-8BF3-4EC8-9819-F4B8D6254F0A}" srcOrd="0" destOrd="0" presId="urn:microsoft.com/office/officeart/2005/8/layout/vList3"/>
    <dgm:cxn modelId="{1EA6B97D-1E16-4C65-9561-B67C013E00F7}" type="presParOf" srcId="{9E5E503C-D204-48BE-88E6-1D4AC0444277}" destId="{2CD81EA4-DF18-4942-A504-1B4C1A2B1010}" srcOrd="1" destOrd="0" presId="urn:microsoft.com/office/officeart/2005/8/layout/vList3"/>
    <dgm:cxn modelId="{2C0CC7B1-E2E4-4D52-809C-B3E18CB32A94}" type="presParOf" srcId="{B364FE66-4A31-4D5D-8CDF-BC3557F69EB9}" destId="{DBB10490-6F83-4999-8008-877B5141E29D}" srcOrd="3" destOrd="0" presId="urn:microsoft.com/office/officeart/2005/8/layout/vList3"/>
    <dgm:cxn modelId="{68334B7C-B262-48D9-A7BE-7E7966E69462}" type="presParOf" srcId="{B364FE66-4A31-4D5D-8CDF-BC3557F69EB9}" destId="{6B69FA07-4A4B-4BA7-8E59-9B7451792F96}" srcOrd="4" destOrd="0" presId="urn:microsoft.com/office/officeart/2005/8/layout/vList3"/>
    <dgm:cxn modelId="{3BB94063-320E-4C2C-A476-BE0B10C063E4}" type="presParOf" srcId="{6B69FA07-4A4B-4BA7-8E59-9B7451792F96}" destId="{047A1456-E692-4256-BCDF-6FDA7ADFD77F}" srcOrd="0" destOrd="0" presId="urn:microsoft.com/office/officeart/2005/8/layout/vList3"/>
    <dgm:cxn modelId="{1437E847-E281-43B6-B331-7249C7E9F585}" type="presParOf" srcId="{6B69FA07-4A4B-4BA7-8E59-9B7451792F96}" destId="{C258B723-5D44-4189-B1F1-903E5D866E5B}" srcOrd="1" destOrd="0" presId="urn:microsoft.com/office/officeart/2005/8/layout/vList3"/>
    <dgm:cxn modelId="{2BD7F674-2AEB-4308-9DAA-797B3C36B1B9}" type="presParOf" srcId="{B364FE66-4A31-4D5D-8CDF-BC3557F69EB9}" destId="{3D5DB0B0-9F36-4060-ABA0-3365F45D208F}" srcOrd="5" destOrd="0" presId="urn:microsoft.com/office/officeart/2005/8/layout/vList3"/>
    <dgm:cxn modelId="{A1CB333B-DF6D-47D6-9F2D-7F29EBB342DA}" type="presParOf" srcId="{B364FE66-4A31-4D5D-8CDF-BC3557F69EB9}" destId="{E0DD57DF-EDD8-4FF8-9521-EDA476B6F7A9}" srcOrd="6" destOrd="0" presId="urn:microsoft.com/office/officeart/2005/8/layout/vList3"/>
    <dgm:cxn modelId="{18C76151-8519-457E-BDBB-3F508F09CF06}" type="presParOf" srcId="{E0DD57DF-EDD8-4FF8-9521-EDA476B6F7A9}" destId="{20D79F07-BE4F-4D3F-B5E5-C6CBBC726DE0}" srcOrd="0" destOrd="0" presId="urn:microsoft.com/office/officeart/2005/8/layout/vList3"/>
    <dgm:cxn modelId="{14FAA9B8-B90E-4015-83A0-03B498B9AB24}" type="presParOf" srcId="{E0DD57DF-EDD8-4FF8-9521-EDA476B6F7A9}" destId="{86663A3D-3DD2-49BF-8BBF-E6FAF6B6BD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42178E-5790-4CAE-9D26-906875F118C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DO"/>
        </a:p>
      </dgm:t>
    </dgm:pt>
    <dgm:pt modelId="{E28306D1-4C5F-45F9-A753-C02132E7A62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r>
            <a:rPr lang="es-DO" sz="1300" dirty="0">
              <a:latin typeface="Verdana" pitchFamily="34" charset="0"/>
              <a:ea typeface="Verdana" pitchFamily="34" charset="0"/>
              <a:cs typeface="Verdana" pitchFamily="34" charset="0"/>
            </a:rPr>
            <a:t>TRABAJOS EN PLATAFORMAS DIGITALES DE REPARTO: </a:t>
          </a:r>
          <a:r>
            <a:rPr lang="es-CO" sz="1300" dirty="0">
              <a:latin typeface="Verdana" pitchFamily="34" charset="0"/>
              <a:ea typeface="Verdana" pitchFamily="34" charset="0"/>
            </a:rPr>
            <a:t>podrán ser de carácter</a:t>
          </a:r>
        </a:p>
        <a:p>
          <a:r>
            <a:rPr lang="es-CO" sz="1300" dirty="0">
              <a:latin typeface="Verdana" pitchFamily="34" charset="0"/>
              <a:ea typeface="Verdana" pitchFamily="34" charset="0"/>
            </a:rPr>
            <a:t>dependiente ,  subordinado, independientes y autónomos.</a:t>
          </a:r>
        </a:p>
        <a:p>
          <a:r>
            <a:rPr lang="es-MX" sz="1300" dirty="0">
              <a:latin typeface="Verdana" pitchFamily="34" charset="0"/>
              <a:ea typeface="Verdana" pitchFamily="34" charset="0"/>
            </a:rPr>
            <a:t>Seguridad social y riesgos laborales en plataformas digitales de reparto. </a:t>
          </a:r>
          <a:endParaRPr lang="es-CO" sz="1300" dirty="0">
            <a:latin typeface="Verdana" pitchFamily="34" charset="0"/>
            <a:ea typeface="Verdana" pitchFamily="34" charset="0"/>
          </a:endParaRPr>
        </a:p>
        <a:p>
          <a:r>
            <a:rPr lang="es-MX" sz="1300" dirty="0">
              <a:latin typeface="Verdana" pitchFamily="34" charset="0"/>
              <a:ea typeface="Verdana" pitchFamily="34" charset="0"/>
            </a:rPr>
            <a:t>Sistema de registro de inscripción de empresas de </a:t>
          </a:r>
          <a:r>
            <a:rPr lang="es-CO" sz="1300" dirty="0">
              <a:latin typeface="Verdana" pitchFamily="34" charset="0"/>
              <a:ea typeface="Verdana" pitchFamily="34" charset="0"/>
            </a:rPr>
            <a:t>plataformas digitales de reparto..</a:t>
          </a:r>
        </a:p>
        <a:p>
          <a:endParaRPr lang="es-CO" sz="1300" dirty="0">
            <a:latin typeface="Verdana" pitchFamily="34" charset="0"/>
            <a:ea typeface="Verdana" pitchFamily="34" charset="0"/>
          </a:endParaRPr>
        </a:p>
        <a:p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r>
            <a:rPr lang="es-DO" sz="1300" dirty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>
            <a:lnSpc>
              <a:spcPct val="150000"/>
            </a:lnSpc>
          </a:pP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46D219FC-EDE5-4777-8134-9E7924B65D03}" type="parTrans" cxnId="{E768E33E-2D27-407F-A1D2-802ECCCEECA9}">
      <dgm:prSet/>
      <dgm:spPr/>
      <dgm:t>
        <a:bodyPr/>
        <a:lstStyle/>
        <a:p>
          <a:endParaRPr lang="es-DO"/>
        </a:p>
      </dgm:t>
    </dgm:pt>
    <dgm:pt modelId="{EAE3BFDD-290C-49E6-B8FD-5396AF9AAC6C}" type="sibTrans" cxnId="{E768E33E-2D27-407F-A1D2-802ECCCEECA9}">
      <dgm:prSet/>
      <dgm:spPr/>
      <dgm:t>
        <a:bodyPr/>
        <a:lstStyle/>
        <a:p>
          <a:endParaRPr lang="es-DO"/>
        </a:p>
      </dgm:t>
    </dgm:pt>
    <dgm:pt modelId="{E6D2C22D-6814-401A-9D3F-B7BD74ADAA30}">
      <dgm:prSet phldrT="[Texto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100000" b="100000"/>
          </a:path>
          <a:tileRect t="-100000" r="-100000"/>
        </a:gradFill>
      </dgm:spPr>
      <dgm:t>
        <a:bodyPr/>
        <a:lstStyle/>
        <a:p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CONTRATO DE TRABAJO AGROPECUARIO:</a:t>
          </a:r>
        </a:p>
        <a:p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Garantías vivienda que para el que reside en el lugar de trabajo y su familia.</a:t>
          </a: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Programa de formación para el trabajo rural</a:t>
          </a:r>
        </a:p>
        <a:p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Protección al Trabajo femenino rural y campesino</a:t>
          </a: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ABC4C4C-3F11-416A-89A4-A23D69DF5E36}" type="parTrans" cxnId="{77936B44-2851-4A9B-AC63-A8F967BE63F9}">
      <dgm:prSet/>
      <dgm:spPr/>
      <dgm:t>
        <a:bodyPr/>
        <a:lstStyle/>
        <a:p>
          <a:endParaRPr lang="es-DO"/>
        </a:p>
      </dgm:t>
    </dgm:pt>
    <dgm:pt modelId="{57F13271-B433-4F7B-AA88-C861AE736405}" type="sibTrans" cxnId="{77936B44-2851-4A9B-AC63-A8F967BE63F9}">
      <dgm:prSet/>
      <dgm:spPr/>
      <dgm:t>
        <a:bodyPr/>
        <a:lstStyle/>
        <a:p>
          <a:endParaRPr lang="es-DO"/>
        </a:p>
      </dgm:t>
    </dgm:pt>
    <dgm:pt modelId="{6B96C288-7044-4AE6-A82F-ACE44B2214D2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50000"/>
            </a:lnSpc>
          </a:pPr>
          <a:r>
            <a:rPr lang="es-ES" sz="1300" b="1" dirty="0">
              <a:latin typeface="Verdana" pitchFamily="34" charset="0"/>
              <a:ea typeface="Verdana" pitchFamily="34" charset="0"/>
              <a:cs typeface="Verdana" pitchFamily="34" charset="0"/>
            </a:rPr>
            <a:t>CONTRATO DE APRENDIZAJE: </a:t>
          </a:r>
          <a:r>
            <a:rPr lang="es-MX" sz="1300" b="1" dirty="0">
              <a:latin typeface="Verdana" pitchFamily="34" charset="0"/>
              <a:ea typeface="Verdana" pitchFamily="34" charset="0"/>
            </a:rPr>
            <a:t>Es un contrato laboral especial y a término fijo, Son afiliados al Sistema General de Seguridad Social</a:t>
          </a:r>
        </a:p>
        <a:p>
          <a:pPr>
            <a:lnSpc>
              <a:spcPct val="150000"/>
            </a:lnSpc>
          </a:pPr>
          <a:r>
            <a:rPr lang="es-MX" sz="1300" b="1" dirty="0" err="1">
              <a:latin typeface="Verdana" pitchFamily="34" charset="0"/>
              <a:ea typeface="Verdana" pitchFamily="34" charset="0"/>
            </a:rPr>
            <a:t>Recibiran</a:t>
          </a:r>
          <a:r>
            <a:rPr lang="es-MX" sz="1300" b="1" dirty="0">
              <a:latin typeface="Verdana" pitchFamily="34" charset="0"/>
              <a:ea typeface="Verdana" pitchFamily="34" charset="0"/>
            </a:rPr>
            <a:t> </a:t>
          </a:r>
          <a:r>
            <a:rPr lang="es-CO" sz="1300" b="1" dirty="0">
              <a:latin typeface="Verdana" pitchFamily="34" charset="0"/>
              <a:ea typeface="Verdana" pitchFamily="34" charset="0"/>
            </a:rPr>
            <a:t>empresa una remuneración</a:t>
          </a:r>
          <a:endParaRPr lang="es-DO" sz="13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36F2037-1BD2-4CBF-B96D-4F18903F281D}" type="sibTrans" cxnId="{EB8AF480-4741-48DB-BA42-553333F90FB9}">
      <dgm:prSet/>
      <dgm:spPr/>
      <dgm:t>
        <a:bodyPr/>
        <a:lstStyle/>
        <a:p>
          <a:endParaRPr lang="es-DO"/>
        </a:p>
      </dgm:t>
    </dgm:pt>
    <dgm:pt modelId="{C20E4BF7-C08F-469F-A546-1606478497EA}" type="parTrans" cxnId="{EB8AF480-4741-48DB-BA42-553333F90FB9}">
      <dgm:prSet/>
      <dgm:spPr/>
      <dgm:t>
        <a:bodyPr/>
        <a:lstStyle/>
        <a:p>
          <a:endParaRPr lang="es-DO"/>
        </a:p>
      </dgm:t>
    </dgm:pt>
    <dgm:pt modelId="{F48CDBBD-2C7C-4D7A-98F9-85A53C72350F}" type="pres">
      <dgm:prSet presAssocID="{F242178E-5790-4CAE-9D26-906875F118C2}" presName="linear" presStyleCnt="0">
        <dgm:presLayoutVars>
          <dgm:dir/>
          <dgm:animLvl val="lvl"/>
          <dgm:resizeHandles val="exact"/>
        </dgm:presLayoutVars>
      </dgm:prSet>
      <dgm:spPr/>
    </dgm:pt>
    <dgm:pt modelId="{A9FDD97D-1B43-41E9-BF51-A980C5EF4685}" type="pres">
      <dgm:prSet presAssocID="{6B96C288-7044-4AE6-A82F-ACE44B2214D2}" presName="parentLin" presStyleCnt="0"/>
      <dgm:spPr/>
    </dgm:pt>
    <dgm:pt modelId="{7032D51F-397D-489D-83E0-3D0B7B58C0DA}" type="pres">
      <dgm:prSet presAssocID="{6B96C288-7044-4AE6-A82F-ACE44B2214D2}" presName="parentLeftMargin" presStyleLbl="node1" presStyleIdx="0" presStyleCnt="3"/>
      <dgm:spPr/>
    </dgm:pt>
    <dgm:pt modelId="{DA139766-A1B0-45AF-9476-61150DF9AD34}" type="pres">
      <dgm:prSet presAssocID="{6B96C288-7044-4AE6-A82F-ACE44B2214D2}" presName="parentText" presStyleLbl="node1" presStyleIdx="0" presStyleCnt="3" custScaleX="133955" custScaleY="126335" custLinFactNeighborX="6908" custLinFactNeighborY="968">
        <dgm:presLayoutVars>
          <dgm:chMax val="0"/>
          <dgm:bulletEnabled val="1"/>
        </dgm:presLayoutVars>
      </dgm:prSet>
      <dgm:spPr/>
    </dgm:pt>
    <dgm:pt modelId="{3552416E-3D22-49E0-91C7-CF1B1B51EF6A}" type="pres">
      <dgm:prSet presAssocID="{6B96C288-7044-4AE6-A82F-ACE44B2214D2}" presName="negativeSpace" presStyleCnt="0"/>
      <dgm:spPr/>
    </dgm:pt>
    <dgm:pt modelId="{15AA0DAB-ACA8-4C37-8184-8C1F82D95B9B}" type="pres">
      <dgm:prSet presAssocID="{6B96C288-7044-4AE6-A82F-ACE44B2214D2}" presName="childText" presStyleLbl="conFgAcc1" presStyleIdx="0" presStyleCnt="3">
        <dgm:presLayoutVars>
          <dgm:bulletEnabled val="1"/>
        </dgm:presLayoutVars>
      </dgm:prSet>
      <dgm:spPr/>
    </dgm:pt>
    <dgm:pt modelId="{56319128-AED7-41D1-9AD5-189656FD04F9}" type="pres">
      <dgm:prSet presAssocID="{C36F2037-1BD2-4CBF-B96D-4F18903F281D}" presName="spaceBetweenRectangles" presStyleCnt="0"/>
      <dgm:spPr/>
    </dgm:pt>
    <dgm:pt modelId="{1C2859D1-8D58-441C-A639-BEA06828C220}" type="pres">
      <dgm:prSet presAssocID="{E28306D1-4C5F-45F9-A753-C02132E7A62B}" presName="parentLin" presStyleCnt="0"/>
      <dgm:spPr/>
    </dgm:pt>
    <dgm:pt modelId="{706B3E48-3A95-4065-94E1-015F3F1886BF}" type="pres">
      <dgm:prSet presAssocID="{E28306D1-4C5F-45F9-A753-C02132E7A62B}" presName="parentLeftMargin" presStyleLbl="node1" presStyleIdx="0" presStyleCnt="3"/>
      <dgm:spPr/>
    </dgm:pt>
    <dgm:pt modelId="{914E2707-8BDF-4102-BF0C-A0A2C5BDDD3D}" type="pres">
      <dgm:prSet presAssocID="{E28306D1-4C5F-45F9-A753-C02132E7A62B}" presName="parentText" presStyleLbl="node1" presStyleIdx="1" presStyleCnt="3" custScaleX="132875" custScaleY="154096">
        <dgm:presLayoutVars>
          <dgm:chMax val="0"/>
          <dgm:bulletEnabled val="1"/>
        </dgm:presLayoutVars>
      </dgm:prSet>
      <dgm:spPr/>
    </dgm:pt>
    <dgm:pt modelId="{00AD3A9B-1C17-44B3-A4CC-D33A7E5ACA87}" type="pres">
      <dgm:prSet presAssocID="{E28306D1-4C5F-45F9-A753-C02132E7A62B}" presName="negativeSpace" presStyleCnt="0"/>
      <dgm:spPr/>
    </dgm:pt>
    <dgm:pt modelId="{E316CEA9-E428-497B-A098-B5ABD4FFF470}" type="pres">
      <dgm:prSet presAssocID="{E28306D1-4C5F-45F9-A753-C02132E7A62B}" presName="childText" presStyleLbl="conFgAcc1" presStyleIdx="1" presStyleCnt="3">
        <dgm:presLayoutVars>
          <dgm:bulletEnabled val="1"/>
        </dgm:presLayoutVars>
      </dgm:prSet>
      <dgm:spPr/>
    </dgm:pt>
    <dgm:pt modelId="{1254295D-6ADC-4A31-AEC3-F8C841CB9FDF}" type="pres">
      <dgm:prSet presAssocID="{EAE3BFDD-290C-49E6-B8FD-5396AF9AAC6C}" presName="spaceBetweenRectangles" presStyleCnt="0"/>
      <dgm:spPr/>
    </dgm:pt>
    <dgm:pt modelId="{449FDA88-9B66-4491-BBE3-212667CB1147}" type="pres">
      <dgm:prSet presAssocID="{E6D2C22D-6814-401A-9D3F-B7BD74ADAA30}" presName="parentLin" presStyleCnt="0"/>
      <dgm:spPr/>
    </dgm:pt>
    <dgm:pt modelId="{80EAEE3A-21A1-4791-9023-4171F620A7A5}" type="pres">
      <dgm:prSet presAssocID="{E6D2C22D-6814-401A-9D3F-B7BD74ADAA30}" presName="parentLeftMargin" presStyleLbl="node1" presStyleIdx="1" presStyleCnt="3"/>
      <dgm:spPr/>
    </dgm:pt>
    <dgm:pt modelId="{054E1B37-6965-4899-B06A-A5238631DDE4}" type="pres">
      <dgm:prSet presAssocID="{E6D2C22D-6814-401A-9D3F-B7BD74ADAA30}" presName="parentText" presStyleLbl="node1" presStyleIdx="2" presStyleCnt="3" custScaleX="140100" custScaleY="160253" custLinFactNeighborX="6933" custLinFactNeighborY="-3663">
        <dgm:presLayoutVars>
          <dgm:chMax val="0"/>
          <dgm:bulletEnabled val="1"/>
        </dgm:presLayoutVars>
      </dgm:prSet>
      <dgm:spPr/>
    </dgm:pt>
    <dgm:pt modelId="{9E50AFBA-2A69-4529-9B78-E843CC7B352E}" type="pres">
      <dgm:prSet presAssocID="{E6D2C22D-6814-401A-9D3F-B7BD74ADAA30}" presName="negativeSpace" presStyleCnt="0"/>
      <dgm:spPr/>
    </dgm:pt>
    <dgm:pt modelId="{298E6265-BD68-44DD-895F-EE234B7F3B94}" type="pres">
      <dgm:prSet presAssocID="{E6D2C22D-6814-401A-9D3F-B7BD74ADAA3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434719-2DC4-4796-955B-4F955674C378}" type="presOf" srcId="{E6D2C22D-6814-401A-9D3F-B7BD74ADAA30}" destId="{054E1B37-6965-4899-B06A-A5238631DDE4}" srcOrd="1" destOrd="0" presId="urn:microsoft.com/office/officeart/2005/8/layout/list1"/>
    <dgm:cxn modelId="{E768E33E-2D27-407F-A1D2-802ECCCEECA9}" srcId="{F242178E-5790-4CAE-9D26-906875F118C2}" destId="{E28306D1-4C5F-45F9-A753-C02132E7A62B}" srcOrd="1" destOrd="0" parTransId="{46D219FC-EDE5-4777-8134-9E7924B65D03}" sibTransId="{EAE3BFDD-290C-49E6-B8FD-5396AF9AAC6C}"/>
    <dgm:cxn modelId="{77936B44-2851-4A9B-AC63-A8F967BE63F9}" srcId="{F242178E-5790-4CAE-9D26-906875F118C2}" destId="{E6D2C22D-6814-401A-9D3F-B7BD74ADAA30}" srcOrd="2" destOrd="0" parTransId="{EABC4C4C-3F11-416A-89A4-A23D69DF5E36}" sibTransId="{57F13271-B433-4F7B-AA88-C861AE736405}"/>
    <dgm:cxn modelId="{4493057D-AC11-485F-B63F-8C51BDEDD17C}" type="presOf" srcId="{F242178E-5790-4CAE-9D26-906875F118C2}" destId="{F48CDBBD-2C7C-4D7A-98F9-85A53C72350F}" srcOrd="0" destOrd="0" presId="urn:microsoft.com/office/officeart/2005/8/layout/list1"/>
    <dgm:cxn modelId="{EB8AF480-4741-48DB-BA42-553333F90FB9}" srcId="{F242178E-5790-4CAE-9D26-906875F118C2}" destId="{6B96C288-7044-4AE6-A82F-ACE44B2214D2}" srcOrd="0" destOrd="0" parTransId="{C20E4BF7-C08F-469F-A546-1606478497EA}" sibTransId="{C36F2037-1BD2-4CBF-B96D-4F18903F281D}"/>
    <dgm:cxn modelId="{D9E2779D-ECC1-48F4-B8BC-18D4BFA222D2}" type="presOf" srcId="{E6D2C22D-6814-401A-9D3F-B7BD74ADAA30}" destId="{80EAEE3A-21A1-4791-9023-4171F620A7A5}" srcOrd="0" destOrd="0" presId="urn:microsoft.com/office/officeart/2005/8/layout/list1"/>
    <dgm:cxn modelId="{2800ACD3-EBAC-4621-9EAC-F7DCCE5A450A}" type="presOf" srcId="{E28306D1-4C5F-45F9-A753-C02132E7A62B}" destId="{914E2707-8BDF-4102-BF0C-A0A2C5BDDD3D}" srcOrd="1" destOrd="0" presId="urn:microsoft.com/office/officeart/2005/8/layout/list1"/>
    <dgm:cxn modelId="{EFB66ADF-E410-45BB-AA3F-3DD4C7D331F8}" type="presOf" srcId="{6B96C288-7044-4AE6-A82F-ACE44B2214D2}" destId="{7032D51F-397D-489D-83E0-3D0B7B58C0DA}" srcOrd="0" destOrd="0" presId="urn:microsoft.com/office/officeart/2005/8/layout/list1"/>
    <dgm:cxn modelId="{A882BAE8-DD5A-42D3-90BB-742BC482834A}" type="presOf" srcId="{E28306D1-4C5F-45F9-A753-C02132E7A62B}" destId="{706B3E48-3A95-4065-94E1-015F3F1886BF}" srcOrd="0" destOrd="0" presId="urn:microsoft.com/office/officeart/2005/8/layout/list1"/>
    <dgm:cxn modelId="{399EADF7-B68B-42C6-BBA2-2DCEC4745DE2}" type="presOf" srcId="{6B96C288-7044-4AE6-A82F-ACE44B2214D2}" destId="{DA139766-A1B0-45AF-9476-61150DF9AD34}" srcOrd="1" destOrd="0" presId="urn:microsoft.com/office/officeart/2005/8/layout/list1"/>
    <dgm:cxn modelId="{0DA87806-9207-4DE4-8B10-C21CF39218BC}" type="presParOf" srcId="{F48CDBBD-2C7C-4D7A-98F9-85A53C72350F}" destId="{A9FDD97D-1B43-41E9-BF51-A980C5EF4685}" srcOrd="0" destOrd="0" presId="urn:microsoft.com/office/officeart/2005/8/layout/list1"/>
    <dgm:cxn modelId="{5E9A54BA-CCC8-4A73-8437-309C117A66FD}" type="presParOf" srcId="{A9FDD97D-1B43-41E9-BF51-A980C5EF4685}" destId="{7032D51F-397D-489D-83E0-3D0B7B58C0DA}" srcOrd="0" destOrd="0" presId="urn:microsoft.com/office/officeart/2005/8/layout/list1"/>
    <dgm:cxn modelId="{C97A4D37-DE97-410A-9F36-916094C909DA}" type="presParOf" srcId="{A9FDD97D-1B43-41E9-BF51-A980C5EF4685}" destId="{DA139766-A1B0-45AF-9476-61150DF9AD34}" srcOrd="1" destOrd="0" presId="urn:microsoft.com/office/officeart/2005/8/layout/list1"/>
    <dgm:cxn modelId="{2780DFDB-B5BD-4588-BF20-EF219706AD87}" type="presParOf" srcId="{F48CDBBD-2C7C-4D7A-98F9-85A53C72350F}" destId="{3552416E-3D22-49E0-91C7-CF1B1B51EF6A}" srcOrd="1" destOrd="0" presId="urn:microsoft.com/office/officeart/2005/8/layout/list1"/>
    <dgm:cxn modelId="{DB184CCC-555B-4990-BD14-D03ABAC10E8E}" type="presParOf" srcId="{F48CDBBD-2C7C-4D7A-98F9-85A53C72350F}" destId="{15AA0DAB-ACA8-4C37-8184-8C1F82D95B9B}" srcOrd="2" destOrd="0" presId="urn:microsoft.com/office/officeart/2005/8/layout/list1"/>
    <dgm:cxn modelId="{2040B163-5E72-4586-A0D8-0EB98746F536}" type="presParOf" srcId="{F48CDBBD-2C7C-4D7A-98F9-85A53C72350F}" destId="{56319128-AED7-41D1-9AD5-189656FD04F9}" srcOrd="3" destOrd="0" presId="urn:microsoft.com/office/officeart/2005/8/layout/list1"/>
    <dgm:cxn modelId="{E49A7BA9-6498-412A-9034-0536C9C0831C}" type="presParOf" srcId="{F48CDBBD-2C7C-4D7A-98F9-85A53C72350F}" destId="{1C2859D1-8D58-441C-A639-BEA06828C220}" srcOrd="4" destOrd="0" presId="urn:microsoft.com/office/officeart/2005/8/layout/list1"/>
    <dgm:cxn modelId="{E55FCCC1-9092-4438-A444-235FF6568725}" type="presParOf" srcId="{1C2859D1-8D58-441C-A639-BEA06828C220}" destId="{706B3E48-3A95-4065-94E1-015F3F1886BF}" srcOrd="0" destOrd="0" presId="urn:microsoft.com/office/officeart/2005/8/layout/list1"/>
    <dgm:cxn modelId="{7D64C07C-6FEB-4204-A96F-1C3EDB8DD88A}" type="presParOf" srcId="{1C2859D1-8D58-441C-A639-BEA06828C220}" destId="{914E2707-8BDF-4102-BF0C-A0A2C5BDDD3D}" srcOrd="1" destOrd="0" presId="urn:microsoft.com/office/officeart/2005/8/layout/list1"/>
    <dgm:cxn modelId="{9C8C275A-3694-4757-9517-281B325FE0DB}" type="presParOf" srcId="{F48CDBBD-2C7C-4D7A-98F9-85A53C72350F}" destId="{00AD3A9B-1C17-44B3-A4CC-D33A7E5ACA87}" srcOrd="5" destOrd="0" presId="urn:microsoft.com/office/officeart/2005/8/layout/list1"/>
    <dgm:cxn modelId="{8E6B36AB-AB38-44BC-A768-6BA6ACFE0192}" type="presParOf" srcId="{F48CDBBD-2C7C-4D7A-98F9-85A53C72350F}" destId="{E316CEA9-E428-497B-A098-B5ABD4FFF470}" srcOrd="6" destOrd="0" presId="urn:microsoft.com/office/officeart/2005/8/layout/list1"/>
    <dgm:cxn modelId="{0DFBCDED-B8C8-417E-97ED-CCE973542F45}" type="presParOf" srcId="{F48CDBBD-2C7C-4D7A-98F9-85A53C72350F}" destId="{1254295D-6ADC-4A31-AEC3-F8C841CB9FDF}" srcOrd="7" destOrd="0" presId="urn:microsoft.com/office/officeart/2005/8/layout/list1"/>
    <dgm:cxn modelId="{E8C935CC-6DBF-4064-ACFB-3C29498C3986}" type="presParOf" srcId="{F48CDBBD-2C7C-4D7A-98F9-85A53C72350F}" destId="{449FDA88-9B66-4491-BBE3-212667CB1147}" srcOrd="8" destOrd="0" presId="urn:microsoft.com/office/officeart/2005/8/layout/list1"/>
    <dgm:cxn modelId="{9737321F-1E4B-4DDE-A9DC-6F92ADD443A6}" type="presParOf" srcId="{449FDA88-9B66-4491-BBE3-212667CB1147}" destId="{80EAEE3A-21A1-4791-9023-4171F620A7A5}" srcOrd="0" destOrd="0" presId="urn:microsoft.com/office/officeart/2005/8/layout/list1"/>
    <dgm:cxn modelId="{BE9F22AD-3FB8-40E2-901E-9040C073E4D4}" type="presParOf" srcId="{449FDA88-9B66-4491-BBE3-212667CB1147}" destId="{054E1B37-6965-4899-B06A-A5238631DDE4}" srcOrd="1" destOrd="0" presId="urn:microsoft.com/office/officeart/2005/8/layout/list1"/>
    <dgm:cxn modelId="{28246D1C-F231-46BE-B13D-3927228A7063}" type="presParOf" srcId="{F48CDBBD-2C7C-4D7A-98F9-85A53C72350F}" destId="{9E50AFBA-2A69-4529-9B78-E843CC7B352E}" srcOrd="9" destOrd="0" presId="urn:microsoft.com/office/officeart/2005/8/layout/list1"/>
    <dgm:cxn modelId="{D6FBF03D-C717-4EA8-93DE-CD8B32F1F71B}" type="presParOf" srcId="{F48CDBBD-2C7C-4D7A-98F9-85A53C72350F}" destId="{298E6265-BD68-44DD-895F-EE234B7F3B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F63D3B-F439-4192-BB51-940A4C17B788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DO"/>
        </a:p>
      </dgm:t>
    </dgm:pt>
    <dgm:pt modelId="{521E99A7-0CAA-40D3-A473-42DBAB3220E9}">
      <dgm:prSet phldrT="[Tex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LIBERTAD SINDICAL</a:t>
          </a:r>
          <a:endParaRPr lang="es-ES_tradnl" sz="2400" b="1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64A9748-E10D-4907-86B9-22013B529465}" type="parTrans" cxnId="{0D172A21-80CF-4851-869B-C6DABADD6066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94C3F34A-BC26-4DFB-BDDE-83A1FE24D08B}" type="sibTrans" cxnId="{0D172A21-80CF-4851-869B-C6DABADD6066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BCF7F493-D6BD-4468-A524-DC5BAB5BA7ED}">
      <dgm:prSet phldrT="[Texto]" custT="1"/>
      <dgm:spPr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GARANTIAS PARA EL EJERCICIO SINDICAL.</a:t>
          </a:r>
        </a:p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1.Garantías del derecho de Asociación sindical</a:t>
          </a:r>
        </a:p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2.Respeto a los derechos y garantías de las organizaciones de</a:t>
          </a:r>
          <a:endParaRPr lang="es-CO" sz="1500" b="1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r>
            <a:rPr lang="es-CO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trabajadores.</a:t>
          </a:r>
        </a:p>
        <a:p>
          <a:r>
            <a:rPr lang="es-CO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3.Permiso sindical</a:t>
          </a:r>
        </a:p>
        <a:p>
          <a:r>
            <a:rPr lang="es-CO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4.Comunicación </a:t>
          </a:r>
          <a:r>
            <a:rPr lang="es-MX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con la dirección de la empresa y</a:t>
          </a:r>
          <a:endParaRPr lang="es-CO" sz="1500" b="1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r>
            <a:rPr lang="es-MX" sz="1500" b="1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establecimiento de espacios de diálogo.</a:t>
          </a:r>
        </a:p>
        <a:p>
          <a:endParaRPr lang="es-CO" sz="1500" b="1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endParaRPr lang="es-CO" sz="1500" b="1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endParaRPr lang="es-CO" sz="1500" b="1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</dgm:t>
    </dgm:pt>
    <dgm:pt modelId="{3AC0A7D6-AC10-45C0-8421-36DF2BB1B7EC}" type="parTrans" cxnId="{F7DD2B74-36C0-4517-B402-48BC28818482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1F542BB4-E945-4B78-AB09-357F1E9AAD95}" type="sibTrans" cxnId="{F7DD2B74-36C0-4517-B402-48BC28818482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A82FB2C6-0A74-4700-89A8-9B4434DFDDB2}">
      <dgm:prSet custT="1"/>
      <dgm:spPr/>
      <dgm:t>
        <a:bodyPr/>
        <a:lstStyle/>
        <a:p>
          <a:endParaRPr lang="es-CO"/>
        </a:p>
      </dgm:t>
    </dgm:pt>
    <dgm:pt modelId="{717E57F7-D904-4723-A45B-50FC406EA105}" type="sibTrans" cxnId="{547601C4-DB60-44E0-99B5-72EA17B409F1}">
      <dgm:prSet/>
      <dgm:spPr/>
      <dgm:t>
        <a:bodyPr/>
        <a:lstStyle/>
        <a:p>
          <a:endParaRPr lang="es-CO"/>
        </a:p>
      </dgm:t>
    </dgm:pt>
    <dgm:pt modelId="{3120F021-15DC-4EC8-9643-43B27367F290}" type="parTrans" cxnId="{547601C4-DB60-44E0-99B5-72EA17B409F1}">
      <dgm:prSet/>
      <dgm:spPr/>
      <dgm:t>
        <a:bodyPr/>
        <a:lstStyle/>
        <a:p>
          <a:endParaRPr lang="es-CO"/>
        </a:p>
      </dgm:t>
    </dgm:pt>
    <dgm:pt modelId="{0ED6D49F-9B65-4BD6-9145-E20FAFA584F0}">
      <dgm:prSet phldrT="[Texto]" custT="1"/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NEGOCIACION COLECTIVA</a:t>
          </a:r>
        </a:p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Garantía del derecho fundamental a la negociación </a:t>
          </a:r>
        </a:p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Unidad negocial</a:t>
          </a:r>
        </a:p>
        <a:p>
          <a:pPr algn="l">
            <a:lnSpc>
              <a:spcPct val="150000"/>
            </a:lnSpc>
          </a:pPr>
          <a:r>
            <a:rPr lang="es-MX" sz="1500" b="1" dirty="0" err="1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Regulacion</a:t>
          </a:r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 de los pactos colectivos</a:t>
          </a:r>
        </a:p>
        <a:p>
          <a:pPr algn="l">
            <a:lnSpc>
              <a:spcPct val="150000"/>
            </a:lnSpc>
          </a:pPr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LA HUELGA </a:t>
          </a:r>
        </a:p>
        <a:p>
          <a:pPr algn="l">
            <a:lnSpc>
              <a:spcPct val="150000"/>
            </a:lnSpc>
          </a:pPr>
          <a:endParaRPr lang="es-MX" sz="1500" b="1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algn="l">
            <a:lnSpc>
              <a:spcPct val="150000"/>
            </a:lnSpc>
          </a:pPr>
          <a:endParaRPr lang="es-MX" sz="1500" b="1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algn="l">
            <a:lnSpc>
              <a:spcPct val="150000"/>
            </a:lnSpc>
          </a:pPr>
          <a:endParaRPr lang="es-MX" sz="1500" b="1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9E7C63D-F19A-4D49-8317-1C6EA202ADEC}" type="sibTrans" cxnId="{12179D88-BDE2-4C9F-848F-4237B31BA523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37F8503B-833B-42F2-ADD6-20789E7BC0CD}" type="parTrans" cxnId="{12179D88-BDE2-4C9F-848F-4237B31BA523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0B48DCC9-7068-447F-B108-931E3D1BECFE}">
      <dgm:prSet phldrT="[Texto]" custT="1"/>
      <dgm:spPr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2700000" scaled="1"/>
          <a:tileRect/>
        </a:gradFill>
      </dgm:spPr>
      <dgm:t>
        <a:bodyPr/>
        <a:lstStyle/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LIBERTAD  SINDICAL</a:t>
          </a:r>
        </a:p>
        <a:p>
          <a:pPr algn="l">
            <a:lnSpc>
              <a:spcPct val="150000"/>
            </a:lnSpc>
          </a:pPr>
          <a:r>
            <a:rPr lang="es-C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organizarse en sindicatos de empresa, grupos de empresas, gremio,</a:t>
          </a:r>
        </a:p>
        <a:p>
          <a:r>
            <a:rPr lang="es-C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industria, rama o sector de actividad, o cualquier forma que estimen</a:t>
          </a:r>
        </a:p>
        <a:p>
          <a:r>
            <a:rPr lang="es-MX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conveniente para el logro de sus finalidades.</a:t>
          </a:r>
          <a:r>
            <a:rPr lang="es-DO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algn="l">
            <a:lnSpc>
              <a:spcPct val="150000"/>
            </a:lnSpc>
          </a:pPr>
          <a:endParaRPr lang="es-DO" sz="1500" b="1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96C63AC-F9DE-4CE5-82E5-2EE537F37DC5}" type="sibTrans" cxnId="{BCA4C4DC-64A8-47CF-B397-9DA3718AF566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8E0C558A-B8E2-4283-938D-7F16962AFAE7}" type="parTrans" cxnId="{BCA4C4DC-64A8-47CF-B397-9DA3718AF566}">
      <dgm:prSet/>
      <dgm:spPr/>
      <dgm:t>
        <a:bodyPr/>
        <a:lstStyle/>
        <a:p>
          <a:endParaRPr lang="es-DO" b="1">
            <a:solidFill>
              <a:schemeClr val="tx2"/>
            </a:solidFill>
          </a:endParaRPr>
        </a:p>
      </dgm:t>
    </dgm:pt>
    <dgm:pt modelId="{C20285B7-75FE-427C-BADF-2159DFDD83C9}" type="pres">
      <dgm:prSet presAssocID="{99F63D3B-F439-4192-BB51-940A4C17B788}" presName="composite" presStyleCnt="0">
        <dgm:presLayoutVars>
          <dgm:chMax val="1"/>
          <dgm:dir/>
          <dgm:resizeHandles val="exact"/>
        </dgm:presLayoutVars>
      </dgm:prSet>
      <dgm:spPr/>
    </dgm:pt>
    <dgm:pt modelId="{3A24203E-63C2-4D7F-97E2-EB81489CA708}" type="pres">
      <dgm:prSet presAssocID="{521E99A7-0CAA-40D3-A473-42DBAB3220E9}" presName="roof" presStyleLbl="dkBgShp" presStyleIdx="0" presStyleCnt="2" custScaleY="28448" custLinFactNeighborX="512" custLinFactNeighborY="-10683"/>
      <dgm:spPr/>
    </dgm:pt>
    <dgm:pt modelId="{0BF3E44C-BA8A-4748-A9F1-E88F334A190D}" type="pres">
      <dgm:prSet presAssocID="{521E99A7-0CAA-40D3-A473-42DBAB3220E9}" presName="pillars" presStyleCnt="0"/>
      <dgm:spPr/>
    </dgm:pt>
    <dgm:pt modelId="{DCDF028A-DF27-4E22-8C09-D18913F66CC9}" type="pres">
      <dgm:prSet presAssocID="{521E99A7-0CAA-40D3-A473-42DBAB3220E9}" presName="pillar1" presStyleLbl="node1" presStyleIdx="0" presStyleCnt="3" custScaleX="128950" custScaleY="135953" custLinFactNeighborX="-39515">
        <dgm:presLayoutVars>
          <dgm:bulletEnabled val="1"/>
        </dgm:presLayoutVars>
      </dgm:prSet>
      <dgm:spPr/>
    </dgm:pt>
    <dgm:pt modelId="{2B7D2045-B6DF-4FA5-BF44-50B3870C4D4E}" type="pres">
      <dgm:prSet presAssocID="{0B48DCC9-7068-447F-B108-931E3D1BECFE}" presName="pillarX" presStyleLbl="node1" presStyleIdx="1" presStyleCnt="3" custScaleY="133697">
        <dgm:presLayoutVars>
          <dgm:bulletEnabled val="1"/>
        </dgm:presLayoutVars>
      </dgm:prSet>
      <dgm:spPr/>
    </dgm:pt>
    <dgm:pt modelId="{4742EA90-31D2-4F26-9A94-EA138FDF5C1A}" type="pres">
      <dgm:prSet presAssocID="{0ED6D49F-9B65-4BD6-9145-E20FAFA584F0}" presName="pillarX" presStyleLbl="node1" presStyleIdx="2" presStyleCnt="3" custScaleX="101162" custScaleY="135552">
        <dgm:presLayoutVars>
          <dgm:bulletEnabled val="1"/>
        </dgm:presLayoutVars>
      </dgm:prSet>
      <dgm:spPr/>
    </dgm:pt>
    <dgm:pt modelId="{7F3C3050-2C9A-462E-9E46-3F1978DDA8B8}" type="pres">
      <dgm:prSet presAssocID="{521E99A7-0CAA-40D3-A473-42DBAB3220E9}" presName="base" presStyleLbl="dkBgShp" presStyleIdx="1" presStyleCnt="2" custLinFactNeighborY="85126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</dgm:ptLst>
  <dgm:cxnLst>
    <dgm:cxn modelId="{AB103009-357F-46B8-A2D6-29955F14C6A6}" type="presOf" srcId="{0B48DCC9-7068-447F-B108-931E3D1BECFE}" destId="{2B7D2045-B6DF-4FA5-BF44-50B3870C4D4E}" srcOrd="0" destOrd="0" presId="urn:microsoft.com/office/officeart/2005/8/layout/hList3"/>
    <dgm:cxn modelId="{91B35A1E-F7A2-4877-AF28-DBAB19CCFD31}" type="presOf" srcId="{521E99A7-0CAA-40D3-A473-42DBAB3220E9}" destId="{3A24203E-63C2-4D7F-97E2-EB81489CA708}" srcOrd="0" destOrd="0" presId="urn:microsoft.com/office/officeart/2005/8/layout/hList3"/>
    <dgm:cxn modelId="{0D172A21-80CF-4851-869B-C6DABADD6066}" srcId="{99F63D3B-F439-4192-BB51-940A4C17B788}" destId="{521E99A7-0CAA-40D3-A473-42DBAB3220E9}" srcOrd="0" destOrd="0" parTransId="{A64A9748-E10D-4907-86B9-22013B529465}" sibTransId="{94C3F34A-BC26-4DFB-BDDE-83A1FE24D08B}"/>
    <dgm:cxn modelId="{F7DD2B74-36C0-4517-B402-48BC28818482}" srcId="{521E99A7-0CAA-40D3-A473-42DBAB3220E9}" destId="{BCF7F493-D6BD-4468-A524-DC5BAB5BA7ED}" srcOrd="0" destOrd="0" parTransId="{3AC0A7D6-AC10-45C0-8421-36DF2BB1B7EC}" sibTransId="{1F542BB4-E945-4B78-AB09-357F1E9AAD95}"/>
    <dgm:cxn modelId="{67A24C7E-D48D-4292-A1B4-918B520A90F3}" type="presOf" srcId="{BCF7F493-D6BD-4468-A524-DC5BAB5BA7ED}" destId="{DCDF028A-DF27-4E22-8C09-D18913F66CC9}" srcOrd="0" destOrd="0" presId="urn:microsoft.com/office/officeart/2005/8/layout/hList3"/>
    <dgm:cxn modelId="{81EA817F-4D5E-4158-9125-A5D3C801CACD}" type="presOf" srcId="{99F63D3B-F439-4192-BB51-940A4C17B788}" destId="{C20285B7-75FE-427C-BADF-2159DFDD83C9}" srcOrd="0" destOrd="0" presId="urn:microsoft.com/office/officeart/2005/8/layout/hList3"/>
    <dgm:cxn modelId="{12179D88-BDE2-4C9F-848F-4237B31BA523}" srcId="{521E99A7-0CAA-40D3-A473-42DBAB3220E9}" destId="{0ED6D49F-9B65-4BD6-9145-E20FAFA584F0}" srcOrd="2" destOrd="0" parTransId="{37F8503B-833B-42F2-ADD6-20789E7BC0CD}" sibTransId="{89E7C63D-F19A-4D49-8317-1C6EA202ADEC}"/>
    <dgm:cxn modelId="{E4062A90-C677-4B2B-95D6-05C0C4B6BCD0}" type="presOf" srcId="{0ED6D49F-9B65-4BD6-9145-E20FAFA584F0}" destId="{4742EA90-31D2-4F26-9A94-EA138FDF5C1A}" srcOrd="0" destOrd="0" presId="urn:microsoft.com/office/officeart/2005/8/layout/hList3"/>
    <dgm:cxn modelId="{547601C4-DB60-44E0-99B5-72EA17B409F1}" srcId="{99F63D3B-F439-4192-BB51-940A4C17B788}" destId="{A82FB2C6-0A74-4700-89A8-9B4434DFDDB2}" srcOrd="1" destOrd="0" parTransId="{3120F021-15DC-4EC8-9643-43B27367F290}" sibTransId="{717E57F7-D904-4723-A45B-50FC406EA105}"/>
    <dgm:cxn modelId="{BCA4C4DC-64A8-47CF-B397-9DA3718AF566}" srcId="{521E99A7-0CAA-40D3-A473-42DBAB3220E9}" destId="{0B48DCC9-7068-447F-B108-931E3D1BECFE}" srcOrd="1" destOrd="0" parTransId="{8E0C558A-B8E2-4283-938D-7F16962AFAE7}" sibTransId="{296C63AC-F9DE-4CE5-82E5-2EE537F37DC5}"/>
    <dgm:cxn modelId="{ECDFE1B9-B3A5-439E-9DEB-0F942B2E85AF}" type="presParOf" srcId="{C20285B7-75FE-427C-BADF-2159DFDD83C9}" destId="{3A24203E-63C2-4D7F-97E2-EB81489CA708}" srcOrd="0" destOrd="0" presId="urn:microsoft.com/office/officeart/2005/8/layout/hList3"/>
    <dgm:cxn modelId="{5C97C364-32AA-48DD-83EB-49B2EFECF279}" type="presParOf" srcId="{C20285B7-75FE-427C-BADF-2159DFDD83C9}" destId="{0BF3E44C-BA8A-4748-A9F1-E88F334A190D}" srcOrd="1" destOrd="0" presId="urn:microsoft.com/office/officeart/2005/8/layout/hList3"/>
    <dgm:cxn modelId="{D23DC81C-B01F-4042-83AD-D08F59559134}" type="presParOf" srcId="{0BF3E44C-BA8A-4748-A9F1-E88F334A190D}" destId="{DCDF028A-DF27-4E22-8C09-D18913F66CC9}" srcOrd="0" destOrd="0" presId="urn:microsoft.com/office/officeart/2005/8/layout/hList3"/>
    <dgm:cxn modelId="{73CE4FF4-2200-4147-A938-58F34B4E0AF6}" type="presParOf" srcId="{0BF3E44C-BA8A-4748-A9F1-E88F334A190D}" destId="{2B7D2045-B6DF-4FA5-BF44-50B3870C4D4E}" srcOrd="1" destOrd="0" presId="urn:microsoft.com/office/officeart/2005/8/layout/hList3"/>
    <dgm:cxn modelId="{FC971B2A-1A47-47D5-9CCB-D1A060929513}" type="presParOf" srcId="{0BF3E44C-BA8A-4748-A9F1-E88F334A190D}" destId="{4742EA90-31D2-4F26-9A94-EA138FDF5C1A}" srcOrd="2" destOrd="0" presId="urn:microsoft.com/office/officeart/2005/8/layout/hList3"/>
    <dgm:cxn modelId="{8DA72935-D277-47C9-88D7-2DFB82BB756B}" type="presParOf" srcId="{C20285B7-75FE-427C-BADF-2159DFDD83C9}" destId="{7F3C3050-2C9A-462E-9E46-3F1978DDA8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EA5FF-E245-49E6-936C-602873415215}">
      <dsp:nvSpPr>
        <dsp:cNvPr id="0" name=""/>
        <dsp:cNvSpPr/>
      </dsp:nvSpPr>
      <dsp:spPr>
        <a:xfrm>
          <a:off x="4849893" y="2320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Debilidad en la aplicación de los principios que protegen las RRLL</a:t>
          </a:r>
        </a:p>
      </dsp:txBody>
      <dsp:txXfrm>
        <a:off x="4906467" y="58894"/>
        <a:ext cx="1669818" cy="1045780"/>
      </dsp:txXfrm>
    </dsp:sp>
    <dsp:sp modelId="{360FDE1E-8EBF-4615-A8CB-FB7D6C9AA410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3849211" y="238379"/>
              </a:moveTo>
              <a:arcTo wR="2732914" hR="2732914" stAng="17646502" swAng="925275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6FF0D-2BB6-422C-92CD-7D0A7B769FE3}">
      <dsp:nvSpPr>
        <dsp:cNvPr id="0" name=""/>
        <dsp:cNvSpPr/>
      </dsp:nvSpPr>
      <dsp:spPr>
        <a:xfrm>
          <a:off x="7216666" y="1368778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Precariedad e Inestabilidad de los contratos de trabajo</a:t>
          </a:r>
        </a:p>
      </dsp:txBody>
      <dsp:txXfrm>
        <a:off x="7273240" y="1425352"/>
        <a:ext cx="1669818" cy="1045780"/>
      </dsp:txXfrm>
    </dsp:sp>
    <dsp:sp modelId="{01E7A92B-463C-4C2B-AAD6-A1F7D39693BB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5423170" y="2251932"/>
              </a:moveTo>
              <a:arcTo wR="2732914" hR="2732914" stAng="20991803" swAng="1216394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60432-8924-41B2-824D-FF323E0CEA6E}">
      <dsp:nvSpPr>
        <dsp:cNvPr id="0" name=""/>
        <dsp:cNvSpPr/>
      </dsp:nvSpPr>
      <dsp:spPr>
        <a:xfrm>
          <a:off x="7216666" y="4101692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Deterioro de los Ingresos de los </a:t>
          </a:r>
          <a:r>
            <a:rPr lang="es-E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Trabajdores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73240" y="4158266"/>
        <a:ext cx="1669818" cy="1045780"/>
      </dsp:txXfrm>
    </dsp:sp>
    <dsp:sp modelId="{88FA48F0-5114-4250-822B-C7759A7DFE9A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4472351" y="4840799"/>
              </a:moveTo>
              <a:arcTo wR="2732914" hR="2732914" stAng="3028223" swAng="925275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575EB-D427-405E-8AD2-06F254EC3BF3}">
      <dsp:nvSpPr>
        <dsp:cNvPr id="0" name=""/>
        <dsp:cNvSpPr/>
      </dsp:nvSpPr>
      <dsp:spPr>
        <a:xfrm>
          <a:off x="4849893" y="5468149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Inequidad con las mujeres en el trabajo</a:t>
          </a:r>
        </a:p>
      </dsp:txBody>
      <dsp:txXfrm>
        <a:off x="4906467" y="5524723"/>
        <a:ext cx="1669818" cy="1045780"/>
      </dsp:txXfrm>
    </dsp:sp>
    <dsp:sp modelId="{923941A3-41EA-4AB6-BB6B-3077A5ACB531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1616617" y="5227448"/>
              </a:moveTo>
              <a:arcTo wR="2732914" hR="2732914" stAng="6846502" swAng="925275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95FBF-63BA-45F2-9810-D261A01FDEDD}">
      <dsp:nvSpPr>
        <dsp:cNvPr id="0" name=""/>
        <dsp:cNvSpPr/>
      </dsp:nvSpPr>
      <dsp:spPr>
        <a:xfrm>
          <a:off x="2483120" y="4101692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Grupos de trabajadores en la informalidad sin protección laboral y social </a:t>
          </a:r>
        </a:p>
      </dsp:txBody>
      <dsp:txXfrm>
        <a:off x="2539694" y="4158266"/>
        <a:ext cx="1669818" cy="1045780"/>
      </dsp:txXfrm>
    </dsp:sp>
    <dsp:sp modelId="{E866675E-095C-41A3-B5DF-4C02C77A13FC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42658" y="3213896"/>
              </a:moveTo>
              <a:arcTo wR="2732914" hR="2732914" stAng="10191803" swAng="1216394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F7E33-CE6A-4049-A490-72D0244A03C0}">
      <dsp:nvSpPr>
        <dsp:cNvPr id="0" name=""/>
        <dsp:cNvSpPr/>
      </dsp:nvSpPr>
      <dsp:spPr>
        <a:xfrm>
          <a:off x="2483120" y="1368778"/>
          <a:ext cx="1782966" cy="11589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Relaciones laborales sin diálogo </a:t>
          </a:r>
        </a:p>
      </dsp:txBody>
      <dsp:txXfrm>
        <a:off x="2539694" y="1425352"/>
        <a:ext cx="1669818" cy="1045780"/>
      </dsp:txXfrm>
    </dsp:sp>
    <dsp:sp modelId="{09DCADE8-A98E-430C-8C75-0BC4094F8556}">
      <dsp:nvSpPr>
        <dsp:cNvPr id="0" name=""/>
        <dsp:cNvSpPr/>
      </dsp:nvSpPr>
      <dsp:spPr>
        <a:xfrm>
          <a:off x="3008462" y="581785"/>
          <a:ext cx="5465828" cy="5465828"/>
        </a:xfrm>
        <a:custGeom>
          <a:avLst/>
          <a:gdLst/>
          <a:ahLst/>
          <a:cxnLst/>
          <a:rect l="0" t="0" r="0" b="0"/>
          <a:pathLst>
            <a:path>
              <a:moveTo>
                <a:pt x="993477" y="625029"/>
              </a:moveTo>
              <a:arcTo wR="2732914" hR="2732914" stAng="13828223" swAng="925275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205A5-3967-4074-B957-49AA8769F7E9}">
      <dsp:nvSpPr>
        <dsp:cNvPr id="0" name=""/>
        <dsp:cNvSpPr/>
      </dsp:nvSpPr>
      <dsp:spPr>
        <a:xfrm rot="10800000">
          <a:off x="2090898" y="161776"/>
          <a:ext cx="6399790" cy="118437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713" tIns="64770" rIns="120904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kern="1200" dirty="0"/>
            <a:t>TIPOS DE CONTRATOS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Indefinidos  </a:t>
          </a:r>
          <a:endParaRPr lang="es-CO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A termino fijo </a:t>
          </a:r>
          <a:endParaRPr lang="es-CO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 por obras /labor </a:t>
          </a:r>
          <a:endParaRPr lang="es-CO" sz="1700" kern="1200" dirty="0"/>
        </a:p>
      </dsp:txBody>
      <dsp:txXfrm rot="10800000">
        <a:off x="2386992" y="161776"/>
        <a:ext cx="6103696" cy="1184378"/>
      </dsp:txXfrm>
    </dsp:sp>
    <dsp:sp modelId="{A0D88478-9A1C-45BE-B674-8E7A2071035D}">
      <dsp:nvSpPr>
        <dsp:cNvPr id="0" name=""/>
        <dsp:cNvSpPr/>
      </dsp:nvSpPr>
      <dsp:spPr>
        <a:xfrm>
          <a:off x="1650361" y="292402"/>
          <a:ext cx="602562" cy="6025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81EA4-DF18-4942-A504-1B4C1A2B1010}">
      <dsp:nvSpPr>
        <dsp:cNvPr id="0" name=""/>
        <dsp:cNvSpPr/>
      </dsp:nvSpPr>
      <dsp:spPr>
        <a:xfrm rot="10800000">
          <a:off x="1861041" y="1445015"/>
          <a:ext cx="6671118" cy="16343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71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            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          ESTABILIDAD REFORZADA: Amparadas por :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fuero sindical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estabilidad ocupacional reforzada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MX" sz="1700" b="0" kern="1200" dirty="0"/>
            <a:t>Mujer  en estado de embarazo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Pre pensionados,</a:t>
          </a:r>
          <a:endParaRPr lang="es-MX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     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8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s-CO" sz="1700" b="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O" sz="1700" b="0" kern="1200" dirty="0"/>
            <a:t> </a:t>
          </a:r>
        </a:p>
      </dsp:txBody>
      <dsp:txXfrm rot="10800000">
        <a:off x="2269622" y="1445015"/>
        <a:ext cx="6262537" cy="1634324"/>
      </dsp:txXfrm>
    </dsp:sp>
    <dsp:sp modelId="{4E876588-8BF3-4EC8-9819-F4B8D6254F0A}">
      <dsp:nvSpPr>
        <dsp:cNvPr id="0" name=""/>
        <dsp:cNvSpPr/>
      </dsp:nvSpPr>
      <dsp:spPr>
        <a:xfrm>
          <a:off x="1582529" y="1881623"/>
          <a:ext cx="602562" cy="6025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8B723-5D44-4189-B1F1-903E5D866E5B}">
      <dsp:nvSpPr>
        <dsp:cNvPr id="0" name=""/>
        <dsp:cNvSpPr/>
      </dsp:nvSpPr>
      <dsp:spPr>
        <a:xfrm rot="10800000">
          <a:off x="2027911" y="3079338"/>
          <a:ext cx="6491814" cy="181483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71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MX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O" sz="1700" kern="1200" dirty="0"/>
            <a:t>            INGRESOS PARA LAS FAMILIAS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O" sz="1700" kern="1200" dirty="0"/>
            <a:t>Trabajo Diurno y Nocturno            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O" sz="1700" kern="1200" dirty="0"/>
            <a:t> Jornada Máxima Legal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O" sz="1700" kern="1200" dirty="0"/>
            <a:t>Relación de Horas Extras 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O" sz="1700" kern="1200" dirty="0"/>
            <a:t>Licencias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CO" sz="1700" kern="1200" dirty="0"/>
        </a:p>
      </dsp:txBody>
      <dsp:txXfrm rot="10800000">
        <a:off x="2481619" y="3079338"/>
        <a:ext cx="6038106" cy="1814833"/>
      </dsp:txXfrm>
    </dsp:sp>
    <dsp:sp modelId="{047A1456-E692-4256-BCDF-6FDA7ADFD77F}">
      <dsp:nvSpPr>
        <dsp:cNvPr id="0" name=""/>
        <dsp:cNvSpPr/>
      </dsp:nvSpPr>
      <dsp:spPr>
        <a:xfrm>
          <a:off x="1627355" y="3786071"/>
          <a:ext cx="602562" cy="6025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63A3D-3DD2-49BF-8BBF-E6FAF6B6BD66}">
      <dsp:nvSpPr>
        <dsp:cNvPr id="0" name=""/>
        <dsp:cNvSpPr/>
      </dsp:nvSpPr>
      <dsp:spPr>
        <a:xfrm rot="10800000">
          <a:off x="2376321" y="4962085"/>
          <a:ext cx="6100814" cy="118522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713" tIns="64770" rIns="120904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MEDIDAS SOBRE  ELIMINACION DE VIOLENCIA Y ACOSO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700" kern="1200" dirty="0"/>
            <a:t>Protección contra toda forma de  discriminación.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700" kern="1200" dirty="0"/>
        </a:p>
      </dsp:txBody>
      <dsp:txXfrm rot="10800000">
        <a:off x="2672628" y="4962085"/>
        <a:ext cx="5804507" cy="1185228"/>
      </dsp:txXfrm>
    </dsp:sp>
    <dsp:sp modelId="{20D79F07-BE4F-4D3F-B5E5-C6CBBC726DE0}">
      <dsp:nvSpPr>
        <dsp:cNvPr id="0" name=""/>
        <dsp:cNvSpPr/>
      </dsp:nvSpPr>
      <dsp:spPr>
        <a:xfrm>
          <a:off x="1725105" y="5465972"/>
          <a:ext cx="602562" cy="60256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A0DAB-ACA8-4C37-8184-8C1F82D95B9B}">
      <dsp:nvSpPr>
        <dsp:cNvPr id="0" name=""/>
        <dsp:cNvSpPr/>
      </dsp:nvSpPr>
      <dsp:spPr>
        <a:xfrm>
          <a:off x="0" y="673496"/>
          <a:ext cx="837276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39766-A1B0-45AF-9476-61150DF9AD34}">
      <dsp:nvSpPr>
        <dsp:cNvPr id="0" name=""/>
        <dsp:cNvSpPr/>
      </dsp:nvSpPr>
      <dsp:spPr>
        <a:xfrm>
          <a:off x="447557" y="72790"/>
          <a:ext cx="7851015" cy="1006940"/>
        </a:xfrm>
        <a:prstGeom prst="roundRect">
          <a:avLst/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1529" tIns="0" rIns="221529" bIns="0" numCol="1" spcCol="1270" anchor="ctr" anchorCtr="0">
          <a:noAutofit/>
        </a:bodyPr>
        <a:lstStyle/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b="1" kern="1200" dirty="0">
              <a:latin typeface="Verdana" pitchFamily="34" charset="0"/>
              <a:ea typeface="Verdana" pitchFamily="34" charset="0"/>
              <a:cs typeface="Verdana" pitchFamily="34" charset="0"/>
            </a:rPr>
            <a:t>CONTRATO DE APRENDIZAJE: </a:t>
          </a:r>
          <a:r>
            <a:rPr lang="es-MX" sz="1300" b="1" kern="1200" dirty="0">
              <a:latin typeface="Verdana" pitchFamily="34" charset="0"/>
              <a:ea typeface="Verdana" pitchFamily="34" charset="0"/>
            </a:rPr>
            <a:t>Es un contrato laboral especial y a término fijo, Son afiliados al Sistema General de Seguridad Social</a:t>
          </a: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 err="1">
              <a:latin typeface="Verdana" pitchFamily="34" charset="0"/>
              <a:ea typeface="Verdana" pitchFamily="34" charset="0"/>
            </a:rPr>
            <a:t>Recibiran</a:t>
          </a:r>
          <a:r>
            <a:rPr lang="es-MX" sz="1300" b="1" kern="1200" dirty="0">
              <a:latin typeface="Verdana" pitchFamily="34" charset="0"/>
              <a:ea typeface="Verdana" pitchFamily="34" charset="0"/>
            </a:rPr>
            <a:t> </a:t>
          </a:r>
          <a:r>
            <a:rPr lang="es-CO" sz="1300" b="1" kern="1200" dirty="0">
              <a:latin typeface="Verdana" pitchFamily="34" charset="0"/>
              <a:ea typeface="Verdana" pitchFamily="34" charset="0"/>
            </a:rPr>
            <a:t>empresa una remuneración</a:t>
          </a: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96712" y="121945"/>
        <a:ext cx="7752705" cy="908630"/>
      </dsp:txXfrm>
    </dsp:sp>
    <dsp:sp modelId="{E316CEA9-E428-497B-A098-B5ABD4FFF470}">
      <dsp:nvSpPr>
        <dsp:cNvPr id="0" name=""/>
        <dsp:cNvSpPr/>
      </dsp:nvSpPr>
      <dsp:spPr>
        <a:xfrm>
          <a:off x="0" y="2329382"/>
          <a:ext cx="837276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4E2707-8BDF-4102-BF0C-A0A2C5BDDD3D}">
      <dsp:nvSpPr>
        <dsp:cNvPr id="0" name=""/>
        <dsp:cNvSpPr/>
      </dsp:nvSpPr>
      <dsp:spPr>
        <a:xfrm>
          <a:off x="418638" y="1499696"/>
          <a:ext cx="7787717" cy="1228206"/>
        </a:xfrm>
        <a:prstGeom prst="roundRect">
          <a:avLst/>
        </a:prstGeom>
        <a:gradFill rotWithShape="1">
          <a:gsLst>
            <a:gs pos="0">
              <a:schemeClr val="accent4">
                <a:tint val="65000"/>
                <a:lumMod val="110000"/>
              </a:schemeClr>
            </a:gs>
            <a:gs pos="88000">
              <a:schemeClr val="accent4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1529" tIns="0" rIns="221529" bIns="0" numCol="1" spcCol="1270" anchor="ctr" anchorCtr="0">
          <a:noAutofit/>
        </a:bodyPr>
        <a:lstStyle/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300" kern="1200" dirty="0">
              <a:latin typeface="Verdana" pitchFamily="34" charset="0"/>
              <a:ea typeface="Verdana" pitchFamily="34" charset="0"/>
              <a:cs typeface="Verdana" pitchFamily="34" charset="0"/>
            </a:rPr>
            <a:t>TRABAJOS EN PLATAFORMAS DIGITALES DE REPARTO: </a:t>
          </a:r>
          <a:r>
            <a:rPr lang="es-CO" sz="1300" kern="1200" dirty="0">
              <a:latin typeface="Verdana" pitchFamily="34" charset="0"/>
              <a:ea typeface="Verdana" pitchFamily="34" charset="0"/>
            </a:rPr>
            <a:t>podrán ser de carácter</a:t>
          </a:r>
        </a:p>
        <a:p>
          <a:pPr marL="0" lvl="0" indent="0" algn="l" defTabSz="577850"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>
              <a:latin typeface="Verdana" pitchFamily="34" charset="0"/>
              <a:ea typeface="Verdana" pitchFamily="34" charset="0"/>
            </a:rPr>
            <a:t>dependiente ,  subordinado, independientes y autónomos.</a:t>
          </a:r>
        </a:p>
        <a:p>
          <a:pPr marL="0" lvl="0" indent="0" algn="l" defTabSz="577850"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latin typeface="Verdana" pitchFamily="34" charset="0"/>
              <a:ea typeface="Verdana" pitchFamily="34" charset="0"/>
            </a:rPr>
            <a:t>Seguridad social y riesgos laborales en plataformas digitales de reparto. </a:t>
          </a:r>
          <a:endParaRPr lang="es-CO" sz="1300" kern="1200" dirty="0">
            <a:latin typeface="Verdana" pitchFamily="34" charset="0"/>
            <a:ea typeface="Verdana" pitchFamily="34" charset="0"/>
          </a:endParaRPr>
        </a:p>
        <a:p>
          <a:pPr marL="0" lvl="0" indent="0" algn="l" defTabSz="577850"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latin typeface="Verdana" pitchFamily="34" charset="0"/>
              <a:ea typeface="Verdana" pitchFamily="34" charset="0"/>
            </a:rPr>
            <a:t>Sistema de registro de inscripción de empresas de </a:t>
          </a:r>
          <a:r>
            <a:rPr lang="es-CO" sz="1300" kern="1200" dirty="0">
              <a:latin typeface="Verdana" pitchFamily="34" charset="0"/>
              <a:ea typeface="Verdana" pitchFamily="34" charset="0"/>
            </a:rPr>
            <a:t>plataformas digitales de reparto..</a:t>
          </a:r>
        </a:p>
        <a:p>
          <a:pPr marL="0" lvl="0" indent="0" algn="l" defTabSz="577850">
            <a:spcBef>
              <a:spcPct val="0"/>
            </a:spcBef>
            <a:spcAft>
              <a:spcPct val="35000"/>
            </a:spcAft>
            <a:buNone/>
          </a:pPr>
          <a:endParaRPr lang="es-CO" sz="1300" kern="1200" dirty="0">
            <a:latin typeface="Verdana" pitchFamily="34" charset="0"/>
            <a:ea typeface="Verdana" pitchFamily="34" charset="0"/>
          </a:endParaRPr>
        </a:p>
        <a:p>
          <a:pPr marL="0" lvl="0" indent="0" algn="l" defTabSz="577850"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300" kern="1200" dirty="0"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5778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3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78594" y="1559652"/>
        <a:ext cx="7667805" cy="1108294"/>
      </dsp:txXfrm>
    </dsp:sp>
    <dsp:sp modelId="{298E6265-BD68-44DD-895F-EE234B7F3B94}">
      <dsp:nvSpPr>
        <dsp:cNvPr id="0" name=""/>
        <dsp:cNvSpPr/>
      </dsp:nvSpPr>
      <dsp:spPr>
        <a:xfrm>
          <a:off x="0" y="4034343"/>
          <a:ext cx="8372764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E1B37-6965-4899-B06A-A5238631DDE4}">
      <dsp:nvSpPr>
        <dsp:cNvPr id="0" name=""/>
        <dsp:cNvSpPr/>
      </dsp:nvSpPr>
      <dsp:spPr>
        <a:xfrm>
          <a:off x="410174" y="3126387"/>
          <a:ext cx="7962589" cy="1277280"/>
        </a:xfrm>
        <a:prstGeom prst="roundRect">
          <a:avLst/>
        </a:prstGeom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path path="circle">
            <a:fillToRect l="100000" b="100000"/>
          </a:path>
          <a:tileRect t="-100000" r="-100000"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529" tIns="0" rIns="2215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CONTRATO DE TRABAJO AGROPECUARIO: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Garantías vivienda que para el que reside en el lugar de trabajo y su familia.</a:t>
          </a: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Programa de formación para el trabajo rural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Protección al Trabajo femenino rural y campesino</a:t>
          </a: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72526" y="3188739"/>
        <a:ext cx="7837885" cy="1152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4203E-63C2-4D7F-97E2-EB81489CA708}">
      <dsp:nvSpPr>
        <dsp:cNvPr id="0" name=""/>
        <dsp:cNvSpPr/>
      </dsp:nvSpPr>
      <dsp:spPr>
        <a:xfrm>
          <a:off x="0" y="0"/>
          <a:ext cx="10514512" cy="501338"/>
        </a:xfrm>
        <a:prstGeom prst="rect">
          <a:avLst/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LIBERTAD SINDICAL</a:t>
          </a:r>
          <a:endParaRPr lang="es-ES_tradnl" sz="2400" b="1" kern="1200" dirty="0">
            <a:solidFill>
              <a:schemeClr val="tx2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0"/>
        <a:ext cx="10514512" cy="501338"/>
      </dsp:txXfrm>
    </dsp:sp>
    <dsp:sp modelId="{DCDF028A-DF27-4E22-8C09-D18913F66CC9}">
      <dsp:nvSpPr>
        <dsp:cNvPr id="0" name=""/>
        <dsp:cNvSpPr/>
      </dsp:nvSpPr>
      <dsp:spPr>
        <a:xfrm>
          <a:off x="0" y="654741"/>
          <a:ext cx="4104612" cy="5031383"/>
        </a:xfrm>
        <a:prstGeom prst="rect">
          <a:avLst/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GARANTIAS PARA EL EJERCICIO SINDICAL.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1.Garantías del derecho de Asociación sindical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2.Respeto a los derechos y garantías de las organizaciones de</a:t>
          </a:r>
          <a:endParaRPr lang="es-CO" sz="1500" b="1" kern="1200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CO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trabajadores.</a:t>
          </a: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CO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3.Permiso sindical</a:t>
          </a: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CO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4.Comunicación </a:t>
          </a:r>
          <a:r>
            <a:rPr lang="es-MX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con la dirección de la empresa y</a:t>
          </a:r>
          <a:endParaRPr lang="es-CO" sz="1500" b="1" kern="1200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2"/>
              </a:solidFill>
              <a:latin typeface="Verdana" pitchFamily="34" charset="0"/>
              <a:ea typeface="Verdana" pitchFamily="34" charset="0"/>
            </a:rPr>
            <a:t>establecimiento de espacios de diálogo.</a:t>
          </a: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endParaRPr lang="es-CO" sz="1500" b="1" kern="1200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endParaRPr lang="es-CO" sz="1500" b="1" kern="1200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endParaRPr lang="es-CO" sz="1500" b="1" kern="1200" dirty="0">
            <a:solidFill>
              <a:schemeClr val="tx2"/>
            </a:solidFill>
            <a:latin typeface="Verdana" pitchFamily="34" charset="0"/>
            <a:ea typeface="Verdana" pitchFamily="34" charset="0"/>
          </a:endParaRPr>
        </a:p>
      </dsp:txBody>
      <dsp:txXfrm>
        <a:off x="0" y="654741"/>
        <a:ext cx="4104612" cy="5031383"/>
      </dsp:txXfrm>
    </dsp:sp>
    <dsp:sp modelId="{2B7D2045-B6DF-4FA5-BF44-50B3870C4D4E}">
      <dsp:nvSpPr>
        <dsp:cNvPr id="0" name=""/>
        <dsp:cNvSpPr/>
      </dsp:nvSpPr>
      <dsp:spPr>
        <a:xfrm>
          <a:off x="4107964" y="696486"/>
          <a:ext cx="3183104" cy="4947893"/>
        </a:xfrm>
        <a:prstGeom prst="rect">
          <a:avLst/>
        </a:prstGeom>
        <a:gradFill flip="none" rotWithShape="0">
          <a:gsLst>
            <a:gs pos="0">
              <a:srgbClr val="7030A0">
                <a:tint val="66000"/>
                <a:satMod val="160000"/>
              </a:srgbClr>
            </a:gs>
            <a:gs pos="50000">
              <a:srgbClr val="7030A0">
                <a:tint val="44500"/>
                <a:satMod val="160000"/>
              </a:srgbClr>
            </a:gs>
            <a:gs pos="100000">
              <a:srgbClr val="7030A0">
                <a:tint val="23500"/>
                <a:satMod val="160000"/>
              </a:srgbClr>
            </a:gs>
          </a:gsLst>
          <a:lin ang="27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LIBERTAD  SINDICAL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organizarse en sindicatos de empresa, grupos de empresas, gremio,</a:t>
          </a: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C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industria, rama o sector de actividad, o cualquier forma que estimen</a:t>
          </a:r>
        </a:p>
        <a:p>
          <a:pPr marL="0" lvl="0" indent="0" defTabSz="666750"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conveniente para el logro de sus finalidades.</a:t>
          </a: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107964" y="696486"/>
        <a:ext cx="3183104" cy="4947893"/>
      </dsp:txXfrm>
    </dsp:sp>
    <dsp:sp modelId="{4742EA90-31D2-4F26-9A94-EA138FDF5C1A}">
      <dsp:nvSpPr>
        <dsp:cNvPr id="0" name=""/>
        <dsp:cNvSpPr/>
      </dsp:nvSpPr>
      <dsp:spPr>
        <a:xfrm>
          <a:off x="7291068" y="662161"/>
          <a:ext cx="3220091" cy="5016543"/>
        </a:xfrm>
        <a:prstGeom prst="rect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5400000" scaled="1"/>
          <a:tileRect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NEGOCIACION COLECTIVA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Garantía del derecho fundamental a la negociación 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Unidad negocial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 err="1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Regulacion</a:t>
          </a: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 de los pactos colectivos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</a:rPr>
            <a:t>LA HUELGA 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500" b="1" kern="12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</a:t>
          </a: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  <a:p>
          <a:pPr marL="0" lvl="0" indent="0" algn="l" defTabSz="66675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s-DO" sz="1500" b="1" kern="1200" dirty="0">
            <a:solidFill>
              <a:schemeClr val="tx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7291068" y="662161"/>
        <a:ext cx="3220091" cy="5016543"/>
      </dsp:txXfrm>
    </dsp:sp>
    <dsp:sp modelId="{7F3C3050-2C9A-462E-9E46-3F1978DDA8B8}">
      <dsp:nvSpPr>
        <dsp:cNvPr id="0" name=""/>
        <dsp:cNvSpPr/>
      </dsp:nvSpPr>
      <dsp:spPr>
        <a:xfrm>
          <a:off x="0" y="5370886"/>
          <a:ext cx="10514512" cy="411202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3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2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04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64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7704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47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4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8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9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7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5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81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7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76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3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4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ne.gov.co/index.php/estadisticas-por-tema/mercado-laboral/empleo-y-desemple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D0A42F-531A-AFF8-FD16-47C0A9B41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675" y="312102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es-CO" sz="5400" b="1" dirty="0"/>
          </a:p>
          <a:p>
            <a:pPr marL="0" indent="0" algn="ctr">
              <a:buNone/>
            </a:pPr>
            <a:r>
              <a:rPr lang="es-CO" sz="6600" b="1" dirty="0"/>
              <a:t>LA REFORMA LABORAL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A0457027-7692-03EC-8189-161383E02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" y="4967923"/>
            <a:ext cx="348932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99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4340" name="AutoShape 4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graphicFrame>
        <p:nvGraphicFramePr>
          <p:cNvPr id="19" name="18 Diagrama"/>
          <p:cNvGraphicFramePr/>
          <p:nvPr>
            <p:extLst>
              <p:ext uri="{D42A27DB-BD31-4B8C-83A1-F6EECF244321}">
                <p14:modId xmlns:p14="http://schemas.microsoft.com/office/powerpoint/2010/main" val="4210215492"/>
              </p:ext>
            </p:extLst>
          </p:nvPr>
        </p:nvGraphicFramePr>
        <p:xfrm>
          <a:off x="1345794" y="491836"/>
          <a:ext cx="10514512" cy="5874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B32F0DE-C9DE-B7EF-FFF0-A7BE86448EFF}"/>
              </a:ext>
            </a:extLst>
          </p:cNvPr>
          <p:cNvGraphicFramePr>
            <a:graphicFrameLocks noGrp="1"/>
          </p:cNvGraphicFramePr>
          <p:nvPr/>
        </p:nvGraphicFramePr>
        <p:xfrm>
          <a:off x="582706" y="188259"/>
          <a:ext cx="11358282" cy="6045723"/>
        </p:xfrm>
        <a:graphic>
          <a:graphicData uri="http://schemas.openxmlformats.org/drawingml/2006/table">
            <a:tbl>
              <a:tblPr firstRow="1" firstCol="1" bandRow="1"/>
              <a:tblGrid>
                <a:gridCol w="5898776">
                  <a:extLst>
                    <a:ext uri="{9D8B030D-6E8A-4147-A177-3AD203B41FA5}">
                      <a16:colId xmlns:a16="http://schemas.microsoft.com/office/drawing/2014/main" val="40933273"/>
                    </a:ext>
                  </a:extLst>
                </a:gridCol>
                <a:gridCol w="5459506">
                  <a:extLst>
                    <a:ext uri="{9D8B030D-6E8A-4147-A177-3AD203B41FA5}">
                      <a16:colId xmlns:a16="http://schemas.microsoft.com/office/drawing/2014/main" val="2746173409"/>
                    </a:ext>
                  </a:extLst>
                </a:gridCol>
              </a:tblGrid>
              <a:tr h="4367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b="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REFORMA </a:t>
                      </a:r>
                      <a:endParaRPr lang="es-CO" sz="1800" b="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CONTRA REFORMA </a:t>
                      </a: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531763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estabilidad en el empleo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deja a voluntad del empleador pedir o no la autorización para despedir a un trabajador enfermo o discapacitado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057922"/>
                  </a:ext>
                </a:extLst>
              </a:tr>
              <a:tr h="6702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 reducción de la intermediación y tercerización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reduce la solidaridad de la empresa contratante con la contratista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066818"/>
                  </a:ext>
                </a:extLst>
              </a:tr>
              <a:tr h="8022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recupera el recargo nocturno, </a:t>
                      </a:r>
                      <a:r>
                        <a:rPr lang="es-CO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los dominicales y festivos 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solo pagar el 85% de los dominicales y festivos;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78309"/>
                  </a:ext>
                </a:extLst>
              </a:tr>
              <a:tr h="6863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plenas libertades sindicales de asociación, negociación multinivel y huelga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restringe la huelga e introduce nuevos criterios para declararla ilegal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25600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Reducir la jornada laboral a 42 horas progresivamente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propone  60 horas de trabajo semanal en las empresas que no se detienen, también,  propone eliminar el límite máximo de 8 horas de trabajo al día</a:t>
                      </a: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248524"/>
                  </a:ext>
                </a:extLst>
              </a:tr>
              <a:tr h="4527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Licencia de paternidad 12 semanas (2025)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licencia de paternidad 2 semanas 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3775"/>
                  </a:ext>
                </a:extLst>
              </a:tr>
              <a:tr h="530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CO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 a termino indefinido 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6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contrato a término fijo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523343"/>
                  </a:ext>
                </a:extLst>
              </a:tr>
              <a:tr h="563235">
                <a:tc>
                  <a:txBody>
                    <a:bodyPr/>
                    <a:lstStyle/>
                    <a:p>
                      <a:r>
                        <a:rPr lang="es-MX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Ampliar la negociación colectiva a niveles más allá de la empresa. </a:t>
                      </a:r>
                    </a:p>
                    <a:p>
                      <a:pPr marL="0" indent="0">
                        <a:buNone/>
                      </a:pPr>
                      <a:r>
                        <a:rPr lang="es-MX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propone que se  renuncie  a la negociación colectiva y deje a voluntad del empleador atender el pliego presentado por el sindicato</a:t>
                      </a:r>
                      <a:endParaRPr lang="es-CO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013" marR="610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700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4340" name="AutoShape 4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2" name="Proceso alternativo 9"/>
          <p:cNvSpPr/>
          <p:nvPr/>
        </p:nvSpPr>
        <p:spPr>
          <a:xfrm>
            <a:off x="0" y="158188"/>
            <a:ext cx="12036425" cy="942108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MÚLTIPLES REFORMAS HAN CAUSADO PÉRDIDA  A LOS TRABAJADORES </a:t>
            </a:r>
            <a:endParaRPr lang="es-MX" sz="2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Llamada de flecha hacia abajo"/>
          <p:cNvSpPr/>
          <p:nvPr/>
        </p:nvSpPr>
        <p:spPr>
          <a:xfrm>
            <a:off x="760924" y="1402947"/>
            <a:ext cx="10014155" cy="1253613"/>
          </a:xfrm>
          <a:prstGeom prst="down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Con la  modificación al  CST:  ley 50/90 , ley 789/2002,  la ley 1846/2017  1607/12  : Reformas neoliberales   los ganadores fueron los empresarios </a:t>
            </a:r>
            <a:endParaRPr lang="es-DO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2 Documento"/>
          <p:cNvSpPr/>
          <p:nvPr/>
        </p:nvSpPr>
        <p:spPr>
          <a:xfrm>
            <a:off x="760924" y="2841368"/>
            <a:ext cx="2123768" cy="290220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>
              <a:lnSpc>
                <a:spcPct val="150000"/>
              </a:lnSpc>
            </a:pPr>
            <a:r>
              <a:rPr lang="es-MX" sz="20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Determinado pérdida de ingresos para  los trabajadores.</a:t>
            </a:r>
          </a:p>
        </p:txBody>
      </p:sp>
      <p:sp>
        <p:nvSpPr>
          <p:cNvPr id="14" name="13 Documento"/>
          <p:cNvSpPr/>
          <p:nvPr/>
        </p:nvSpPr>
        <p:spPr>
          <a:xfrm>
            <a:off x="3106995" y="2858573"/>
            <a:ext cx="1750142" cy="2885002"/>
          </a:xfrm>
          <a:prstGeom prst="flowChart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afectaron  la  reducción las horas nocturnas de los recargos nocturnos, dominicales y festivos. </a:t>
            </a:r>
            <a:endParaRPr lang="es-D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Documento"/>
          <p:cNvSpPr/>
          <p:nvPr/>
        </p:nvSpPr>
        <p:spPr>
          <a:xfrm>
            <a:off x="5154052" y="2838294"/>
            <a:ext cx="1686233" cy="2902206"/>
          </a:xfrm>
          <a:prstGeom prst="flowChartDocument">
            <a:avLst/>
          </a:pr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>
              <a:lnSpc>
                <a:spcPct val="150000"/>
              </a:lnSpc>
              <a:defRPr/>
            </a:pPr>
            <a:r>
              <a:rPr lang="es-MX" sz="20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Los trabajadores  perdieron estabilidad en el empleo</a:t>
            </a:r>
            <a:endParaRPr lang="es-DO" sz="2000" b="1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7" name="16 Documento"/>
          <p:cNvSpPr/>
          <p:nvPr/>
        </p:nvSpPr>
        <p:spPr>
          <a:xfrm>
            <a:off x="7074745" y="2858573"/>
            <a:ext cx="2440730" cy="2902206"/>
          </a:xfrm>
          <a:prstGeom prst="flowChartDocumen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  <a:defRPr/>
            </a:pPr>
            <a:r>
              <a:rPr lang="es-MX" sz="20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La </a:t>
            </a:r>
            <a:r>
              <a:rPr lang="es-MX" sz="2000" b="1" dirty="0" err="1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tercerizacion</a:t>
            </a:r>
            <a:r>
              <a:rPr lang="es-MX" sz="20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y la intermediación laboral  precarizaron ingresos  y trabajo</a:t>
            </a:r>
            <a:endParaRPr lang="es-DO" sz="2000" b="1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8" name="17 Documento"/>
          <p:cNvSpPr/>
          <p:nvPr/>
        </p:nvSpPr>
        <p:spPr>
          <a:xfrm>
            <a:off x="9758248" y="2858574"/>
            <a:ext cx="1744849" cy="2596480"/>
          </a:xfrm>
          <a:prstGeom prst="flowChartDocumen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  <a:defRPr/>
            </a:pPr>
            <a:r>
              <a:rPr lang="es-DO" sz="16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Modificron</a:t>
            </a:r>
            <a:r>
              <a:rPr lang="es-DO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la   relación laboral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86467657"/>
              </p:ext>
            </p:extLst>
          </p:nvPr>
        </p:nvGraphicFramePr>
        <p:xfrm>
          <a:off x="369277" y="131885"/>
          <a:ext cx="11482754" cy="662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556240" y="4275347"/>
            <a:ext cx="13100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Aprendices, agro, plataformas, transición energética, migrantes, discapacidad.</a:t>
            </a:r>
            <a:endParaRPr lang="es-CO" sz="1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480040" y="1328630"/>
            <a:ext cx="13100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Libertad sindical</a:t>
            </a:r>
          </a:p>
          <a:p>
            <a:r>
              <a:rPr lang="es-ES" sz="1200" dirty="0"/>
              <a:t>Protección a la injerencia y discriminación.</a:t>
            </a:r>
          </a:p>
          <a:p>
            <a:r>
              <a:rPr lang="es-ES" sz="1200" dirty="0"/>
              <a:t>NC Multinivel</a:t>
            </a:r>
          </a:p>
          <a:p>
            <a:r>
              <a:rPr lang="es-ES" sz="1200" dirty="0"/>
              <a:t>Huelga. Servicio publico esencial </a:t>
            </a:r>
            <a:endParaRPr lang="es-CO" sz="1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710354" y="5745621"/>
            <a:ext cx="13100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Inequidad y cierre de brechas.</a:t>
            </a:r>
          </a:p>
          <a:p>
            <a:r>
              <a:rPr lang="es-ES" sz="1200" dirty="0"/>
              <a:t>Licencia de paternidad, convenio 190</a:t>
            </a:r>
            <a:endParaRPr lang="es-CO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9378464" y="1513297"/>
            <a:ext cx="2473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Regla general contrato a termino indefinido.</a:t>
            </a:r>
            <a:endParaRPr lang="es-CO" sz="1200" dirty="0"/>
          </a:p>
          <a:p>
            <a:r>
              <a:rPr lang="es-ES" sz="1200" dirty="0"/>
              <a:t>Limitar contratación que no generan estabilidad.</a:t>
            </a:r>
          </a:p>
          <a:p>
            <a:r>
              <a:rPr lang="es-ES" sz="1200" dirty="0"/>
              <a:t>Proteger el despido.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536725" y="4552347"/>
            <a:ext cx="1310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Horarios nocturnos y dominicales</a:t>
            </a:r>
            <a:endParaRPr lang="es-CO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095394" y="405309"/>
            <a:ext cx="1310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Principios del articulo 53.</a:t>
            </a:r>
            <a:endParaRPr lang="es-CO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4999892" y="2713625"/>
            <a:ext cx="232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Problemas a resolver mediante la Reforma Laboral </a:t>
            </a:r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78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3DFCB-8D66-7D9F-320D-B92818988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175" y="225509"/>
            <a:ext cx="11170825" cy="564242"/>
          </a:xfrm>
        </p:spPr>
        <p:txBody>
          <a:bodyPr>
            <a:normAutofit fontScale="90000"/>
          </a:bodyPr>
          <a:lstStyle/>
          <a:p>
            <a:r>
              <a:rPr lang="es-ES" sz="1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Población fuera del rango de la fuerza laboral según sexo y rangos de edad  diciembre 2022-2021</a:t>
            </a:r>
            <a:br>
              <a:rPr lang="es-ES" sz="1800" b="1" dirty="0">
                <a:solidFill>
                  <a:schemeClr val="accent5"/>
                </a:solidFill>
              </a:rPr>
            </a:br>
            <a:r>
              <a:rPr lang="es-ES" sz="1800" b="1" dirty="0">
                <a:solidFill>
                  <a:schemeClr val="accent5"/>
                </a:solidFill>
              </a:rPr>
              <a:t>  </a:t>
            </a:r>
            <a:endParaRPr lang="es-CO" sz="1800" b="1" dirty="0">
              <a:solidFill>
                <a:schemeClr val="accent5"/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0BD42982-F96E-9CE6-E673-5D69897866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983190"/>
              </p:ext>
            </p:extLst>
          </p:nvPr>
        </p:nvGraphicFramePr>
        <p:xfrm>
          <a:off x="1021175" y="614362"/>
          <a:ext cx="9436393" cy="490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364">
                  <a:extLst>
                    <a:ext uri="{9D8B030D-6E8A-4147-A177-3AD203B41FA5}">
                      <a16:colId xmlns:a16="http://schemas.microsoft.com/office/drawing/2014/main" val="1041140603"/>
                    </a:ext>
                  </a:extLst>
                </a:gridCol>
                <a:gridCol w="2680507">
                  <a:extLst>
                    <a:ext uri="{9D8B030D-6E8A-4147-A177-3AD203B41FA5}">
                      <a16:colId xmlns:a16="http://schemas.microsoft.com/office/drawing/2014/main" val="2726465677"/>
                    </a:ext>
                  </a:extLst>
                </a:gridCol>
                <a:gridCol w="1400775">
                  <a:extLst>
                    <a:ext uri="{9D8B030D-6E8A-4147-A177-3AD203B41FA5}">
                      <a16:colId xmlns:a16="http://schemas.microsoft.com/office/drawing/2014/main" val="4191519851"/>
                    </a:ext>
                  </a:extLst>
                </a:gridCol>
                <a:gridCol w="1618972">
                  <a:extLst>
                    <a:ext uri="{9D8B030D-6E8A-4147-A177-3AD203B41FA5}">
                      <a16:colId xmlns:a16="http://schemas.microsoft.com/office/drawing/2014/main" val="3155624048"/>
                    </a:ext>
                  </a:extLst>
                </a:gridCol>
                <a:gridCol w="1400775">
                  <a:extLst>
                    <a:ext uri="{9D8B030D-6E8A-4147-A177-3AD203B41FA5}">
                      <a16:colId xmlns:a16="http://schemas.microsoft.com/office/drawing/2014/main" val="2853601396"/>
                    </a:ext>
                  </a:extLst>
                </a:gridCol>
              </a:tblGrid>
              <a:tr h="32615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es-ES" sz="1200" u="none" strike="noStrike" dirty="0">
                          <a:effectLst/>
                        </a:rPr>
                        <a:t>sexo y rangos de edad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585" marR="8585" marT="8585" marB="0" anchor="ctr"/>
                </a:tc>
                <a:tc rowSpan="2"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200" u="none" strike="noStrike" dirty="0">
                          <a:effectLst/>
                        </a:rPr>
                        <a:t>Total nacional 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585" marR="8585" marT="858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562483"/>
                  </a:ext>
                </a:extLst>
              </a:tr>
              <a:tr h="660627">
                <a:tc gridSpan="2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dic-22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dic-21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variacion</a:t>
                      </a:r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absoluta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3883163759"/>
                  </a:ext>
                </a:extLst>
              </a:tr>
              <a:tr h="32615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Población fuera de la fuerza laboral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14523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-319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1890701799"/>
                  </a:ext>
                </a:extLst>
              </a:tr>
              <a:tr h="32615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a 24 años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-239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112653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a 54 años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3336086097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y más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5955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18011"/>
                  </a:ext>
                </a:extLst>
              </a:tr>
              <a:tr h="32615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Hombre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hombres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4430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4130661003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a 24 años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973474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a 54 años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542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167101741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55 años y más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28787"/>
                  </a:ext>
                </a:extLst>
              </a:tr>
              <a:tr h="32615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Mujer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mujeres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9815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10093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1399817639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a 24 años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2549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977759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a 54 años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3134390467"/>
                  </a:ext>
                </a:extLst>
              </a:tr>
              <a:tr h="3261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años y más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4064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4067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5" marR="8585" marT="8585" marB="0" anchor="b"/>
                </a:tc>
                <a:extLst>
                  <a:ext uri="{0D108BD9-81ED-4DB2-BD59-A6C34878D82A}">
                    <a16:rowId xmlns:a16="http://schemas.microsoft.com/office/drawing/2014/main" val="367095632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B55A65C2-3ABB-3D97-2918-9DF8B155BE4A}"/>
              </a:ext>
            </a:extLst>
          </p:cNvPr>
          <p:cNvSpPr txBox="1"/>
          <p:nvPr/>
        </p:nvSpPr>
        <p:spPr>
          <a:xfrm>
            <a:off x="3480911" y="5750206"/>
            <a:ext cx="88068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/>
              <a:t>Departamento nacional de estadística DANE </a:t>
            </a:r>
          </a:p>
          <a:p>
            <a:r>
              <a:rPr lang="es-CO" sz="1050" dirty="0">
                <a:hlinkClick r:id="rId2"/>
              </a:rPr>
              <a:t>https://www.dane.gov.co/index.php/estadisticas-por-tema/mercado-laboral/empleo-y-desempleo</a:t>
            </a:r>
            <a:endParaRPr lang="es-CO" sz="1050" dirty="0"/>
          </a:p>
          <a:p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3048156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F08B7C9-A74F-926A-B441-425C89F98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76" y="-13447"/>
            <a:ext cx="12084424" cy="644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28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4340" name="AutoShape 4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2" name="Proceso alternativo 9"/>
          <p:cNvSpPr/>
          <p:nvPr/>
        </p:nvSpPr>
        <p:spPr>
          <a:xfrm>
            <a:off x="1461312" y="527852"/>
            <a:ext cx="9269376" cy="762000"/>
          </a:xfrm>
          <a:prstGeom prst="flowChartAlternateProcess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¿ CUALES SON LOS CAMBIOS DE LA REFORMAS ?</a:t>
            </a:r>
            <a:endParaRPr lang="es-DO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echa curvada hacia la derecha 14"/>
          <p:cNvSpPr/>
          <p:nvPr/>
        </p:nvSpPr>
        <p:spPr>
          <a:xfrm rot="345637">
            <a:off x="136455" y="2013498"/>
            <a:ext cx="1122220" cy="3287581"/>
          </a:xfrm>
          <a:prstGeom prst="curvedRightArrow">
            <a:avLst>
              <a:gd name="adj1" fmla="val 27015"/>
              <a:gd name="adj2" fmla="val 50000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>
              <a:solidFill>
                <a:schemeClr val="tx1"/>
              </a:solidFill>
            </a:endParaRPr>
          </a:p>
        </p:txBody>
      </p:sp>
      <p:sp>
        <p:nvSpPr>
          <p:cNvPr id="15" name="14 Recortar rectángulo de esquina diagonal"/>
          <p:cNvSpPr/>
          <p:nvPr/>
        </p:nvSpPr>
        <p:spPr>
          <a:xfrm>
            <a:off x="1420833" y="1771651"/>
            <a:ext cx="10073602" cy="4716172"/>
          </a:xfrm>
          <a:prstGeom prst="snip2DiagRect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17" name="16 CuadroTexto"/>
          <p:cNvSpPr txBox="1"/>
          <p:nvPr/>
        </p:nvSpPr>
        <p:spPr>
          <a:xfrm>
            <a:off x="3172691" y="2175164"/>
            <a:ext cx="83217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Incremento en costos  laborales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Tipos de contratación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Cambios estructurales  en la contratación de terceros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Estabilidad  laboral</a:t>
            </a:r>
          </a:p>
          <a:p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Plataformas digitales</a:t>
            </a:r>
          </a:p>
          <a:p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4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Asociación,  Negociación y huelga</a:t>
            </a:r>
            <a:endParaRPr lang="en-US" sz="24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DA0D3540-F6CD-46B3-AD1F-B59A304E52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484177"/>
              </p:ext>
            </p:extLst>
          </p:nvPr>
        </p:nvGraphicFramePr>
        <p:xfrm>
          <a:off x="1000944" y="402066"/>
          <a:ext cx="10190111" cy="6361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B22B99C-91F1-429D-8B46-B2A24639C5A8}"/>
              </a:ext>
            </a:extLst>
          </p:cNvPr>
          <p:cNvSpPr/>
          <p:nvPr/>
        </p:nvSpPr>
        <p:spPr>
          <a:xfrm>
            <a:off x="2415986" y="349623"/>
            <a:ext cx="914401" cy="6361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4000" dirty="0"/>
              <a:t>DERECHOS INDIVIDUALES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78359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4340" name="AutoShape 4" descr="Displaying log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DO"/>
          </a:p>
        </p:txBody>
      </p:sp>
      <p:sp>
        <p:nvSpPr>
          <p:cNvPr id="13" name="Proceso alternativo 9"/>
          <p:cNvSpPr/>
          <p:nvPr/>
        </p:nvSpPr>
        <p:spPr>
          <a:xfrm>
            <a:off x="2714676" y="693134"/>
            <a:ext cx="7730836" cy="609599"/>
          </a:xfrm>
          <a:prstGeom prst="flowChartAlternateProcess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DO" sz="20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FORMALIZACION LABORAL</a:t>
            </a:r>
          </a:p>
        </p:txBody>
      </p:sp>
      <p:graphicFrame>
        <p:nvGraphicFramePr>
          <p:cNvPr id="11" name="10 Diagrama"/>
          <p:cNvGraphicFramePr/>
          <p:nvPr/>
        </p:nvGraphicFramePr>
        <p:xfrm>
          <a:off x="2226779" y="1523999"/>
          <a:ext cx="8372764" cy="4779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A3DF7EC-9104-6DC9-182E-004819E26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09180"/>
              </p:ext>
            </p:extLst>
          </p:nvPr>
        </p:nvGraphicFramePr>
        <p:xfrm>
          <a:off x="742949" y="388620"/>
          <a:ext cx="11172825" cy="6126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3539">
                  <a:extLst>
                    <a:ext uri="{9D8B030D-6E8A-4147-A177-3AD203B41FA5}">
                      <a16:colId xmlns:a16="http://schemas.microsoft.com/office/drawing/2014/main" val="3619358309"/>
                    </a:ext>
                  </a:extLst>
                </a:gridCol>
                <a:gridCol w="5729286">
                  <a:extLst>
                    <a:ext uri="{9D8B030D-6E8A-4147-A177-3AD203B41FA5}">
                      <a16:colId xmlns:a16="http://schemas.microsoft.com/office/drawing/2014/main" val="3334291273"/>
                    </a:ext>
                  </a:extLst>
                </a:gridCol>
              </a:tblGrid>
              <a:tr h="6094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Actualidad</a:t>
                      </a:r>
                      <a:endParaRPr lang="es-CO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Propuesta reforma laboral</a:t>
                      </a:r>
                      <a:endParaRPr lang="es-CO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186608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Recargo dominical del 75 %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Recargo dominical del 100 %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068365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Recargo nocturno desde las 9:00 p.m. 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Recargo nocturno desde las 7:00 p.m.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517955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horas semanales y mas 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horas semanales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048387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Eliminación del día de la familia semestral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Reintegración del día de la familia semestral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996195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Eliminación de 2 horas de recreación y deporte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Reintegración de 2 horas de recreación y deporte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547593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 de aprendizaje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Contrato especial a término fijo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407874"/>
                  </a:ext>
                </a:extLst>
              </a:tr>
              <a:tr h="6094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0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 de paternidad de 2 semanas</a:t>
                      </a: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Licencia de paternidad de 12 semanas a 2025</a:t>
                      </a: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8066090"/>
                  </a:ext>
                </a:extLst>
              </a:tr>
              <a:tr h="12508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b="0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610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9170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344</TotalTime>
  <Words>943</Words>
  <Application>Microsoft Office PowerPoint</Application>
  <PresentationFormat>Panorámica</PresentationFormat>
  <Paragraphs>261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Montserrat</vt:lpstr>
      <vt:lpstr>Symbol</vt:lpstr>
      <vt:lpstr>Tahoma</vt:lpstr>
      <vt:lpstr>Trebuchet MS</vt:lpstr>
      <vt:lpstr>Verdana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Población fuera del rango de la fuerza laboral según sexo y rangos de edad  diciembre 2022-2021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EQUIPO</cp:lastModifiedBy>
  <cp:revision>11</cp:revision>
  <dcterms:created xsi:type="dcterms:W3CDTF">2023-08-29T22:02:21Z</dcterms:created>
  <dcterms:modified xsi:type="dcterms:W3CDTF">2023-08-30T21:46:02Z</dcterms:modified>
</cp:coreProperties>
</file>