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8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B44A"/>
    <a:srgbClr val="7CAFDE"/>
    <a:srgbClr val="66A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4F6077-668C-4A5D-ADC4-7B30B5C022F4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91E3759-0BA6-4A3C-87A6-7746C3EA6E4D}">
      <dgm:prSet phldrT="[Texto]" custT="1"/>
      <dgm:spPr>
        <a:solidFill>
          <a:srgbClr val="CC3300"/>
        </a:solidFill>
      </dgm:spPr>
      <dgm:t>
        <a:bodyPr/>
        <a:lstStyle/>
        <a:p>
          <a:pPr algn="ctr"/>
          <a:r>
            <a:rPr lang="es-ES" sz="2000" b="1" i="0" dirty="0"/>
            <a:t>Beneficio Económico</a:t>
          </a:r>
          <a:endParaRPr lang="es-CO" sz="2000" b="1" dirty="0"/>
        </a:p>
      </dgm:t>
    </dgm:pt>
    <dgm:pt modelId="{C8ACBFC5-DA3D-4956-B55F-D73F018BA61B}" type="parTrans" cxnId="{C728DC60-47C4-4DE6-982E-49A14B2F3D63}">
      <dgm:prSet/>
      <dgm:spPr/>
      <dgm:t>
        <a:bodyPr/>
        <a:lstStyle/>
        <a:p>
          <a:endParaRPr lang="es-CO"/>
        </a:p>
      </dgm:t>
    </dgm:pt>
    <dgm:pt modelId="{1189B2DB-4E59-4A62-87BB-173E1D68E680}" type="sibTrans" cxnId="{C728DC60-47C4-4DE6-982E-49A14B2F3D63}">
      <dgm:prSet/>
      <dgm:spPr/>
      <dgm:t>
        <a:bodyPr/>
        <a:lstStyle/>
        <a:p>
          <a:endParaRPr lang="es-CO"/>
        </a:p>
      </dgm:t>
    </dgm:pt>
    <dgm:pt modelId="{39506F64-6EC8-49DB-9EA0-E886B36BDAAF}">
      <dgm:prSet phldrT="[Texto]" custT="1"/>
      <dgm:spPr>
        <a:solidFill>
          <a:srgbClr val="FFAA2D"/>
        </a:solidFill>
      </dgm:spPr>
      <dgm:t>
        <a:bodyPr/>
        <a:lstStyle/>
        <a:p>
          <a:endParaRPr lang="es-CO" sz="1800" dirty="0"/>
        </a:p>
      </dgm:t>
    </dgm:pt>
    <dgm:pt modelId="{88908194-A478-42CD-AF31-03DECE470AB9}" type="parTrans" cxnId="{38D6D64A-CA9C-495C-AD01-677C35639D79}">
      <dgm:prSet/>
      <dgm:spPr/>
      <dgm:t>
        <a:bodyPr/>
        <a:lstStyle/>
        <a:p>
          <a:endParaRPr lang="es-CO"/>
        </a:p>
      </dgm:t>
    </dgm:pt>
    <dgm:pt modelId="{F0CAC98D-0415-42BC-9D4E-8FA6D9585311}" type="sibTrans" cxnId="{38D6D64A-CA9C-495C-AD01-677C35639D79}">
      <dgm:prSet/>
      <dgm:spPr/>
      <dgm:t>
        <a:bodyPr/>
        <a:lstStyle/>
        <a:p>
          <a:endParaRPr lang="es-CO"/>
        </a:p>
      </dgm:t>
    </dgm:pt>
    <dgm:pt modelId="{81358446-FF1F-4D9C-ADD9-16F52739EA13}">
      <dgm:prSet custT="1"/>
      <dgm:spPr>
        <a:solidFill>
          <a:srgbClr val="0070C0"/>
        </a:solidFill>
      </dgm:spPr>
      <dgm:t>
        <a:bodyPr/>
        <a:lstStyle/>
        <a:p>
          <a:endParaRPr lang="es-CO" sz="1800"/>
        </a:p>
      </dgm:t>
    </dgm:pt>
    <dgm:pt modelId="{91BF605F-8F5C-414A-A78A-7430B99075F1}" type="parTrans" cxnId="{F1C21218-6D19-42FA-A637-A17ECE962526}">
      <dgm:prSet/>
      <dgm:spPr/>
      <dgm:t>
        <a:bodyPr/>
        <a:lstStyle/>
        <a:p>
          <a:endParaRPr lang="es-CO"/>
        </a:p>
      </dgm:t>
    </dgm:pt>
    <dgm:pt modelId="{317F2897-D3CF-4865-AA4E-32ED901A9A02}" type="sibTrans" cxnId="{F1C21218-6D19-42FA-A637-A17ECE962526}">
      <dgm:prSet/>
      <dgm:spPr/>
      <dgm:t>
        <a:bodyPr/>
        <a:lstStyle/>
        <a:p>
          <a:endParaRPr lang="es-CO"/>
        </a:p>
      </dgm:t>
    </dgm:pt>
    <dgm:pt modelId="{07BAEDBD-73DA-4AC9-A673-05989DC240B7}">
      <dgm:prSet custT="1"/>
      <dgm:spPr>
        <a:solidFill>
          <a:srgbClr val="478FD1"/>
        </a:solidFill>
      </dgm:spPr>
      <dgm:t>
        <a:bodyPr/>
        <a:lstStyle/>
        <a:p>
          <a:endParaRPr lang="es-CO" sz="1800"/>
        </a:p>
      </dgm:t>
    </dgm:pt>
    <dgm:pt modelId="{57C8BA84-51EC-4A2A-894A-1ED02E8C87B1}" type="parTrans" cxnId="{E7247FBE-6B08-43A0-8932-F126EC2D0DD4}">
      <dgm:prSet/>
      <dgm:spPr/>
      <dgm:t>
        <a:bodyPr/>
        <a:lstStyle/>
        <a:p>
          <a:endParaRPr lang="es-CO"/>
        </a:p>
      </dgm:t>
    </dgm:pt>
    <dgm:pt modelId="{9F81FA16-33DF-435F-9C30-AE99D107203B}" type="sibTrans" cxnId="{E7247FBE-6B08-43A0-8932-F126EC2D0DD4}">
      <dgm:prSet/>
      <dgm:spPr/>
      <dgm:t>
        <a:bodyPr/>
        <a:lstStyle/>
        <a:p>
          <a:endParaRPr lang="es-CO"/>
        </a:p>
      </dgm:t>
    </dgm:pt>
    <dgm:pt modelId="{A7654C99-67E2-40D0-BA9C-6CFA9234DB96}">
      <dgm:prSet phldrT="[Texto]" custT="1"/>
      <dgm:spPr>
        <a:solidFill>
          <a:schemeClr val="accent6"/>
        </a:solidFill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es-CO" sz="1600" b="1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CO" sz="2000" b="1" dirty="0"/>
            <a:t>Ahorro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CO" sz="2000" b="1" dirty="0"/>
            <a:t>Voluntario</a:t>
          </a:r>
          <a:endParaRPr lang="es-CO" sz="2000" dirty="0"/>
        </a:p>
      </dgm:t>
    </dgm:pt>
    <dgm:pt modelId="{0C6394BE-7631-41FD-88CE-A4676E73A433}" type="sibTrans" cxnId="{C80077D3-49D2-485F-8711-FF789A78975D}">
      <dgm:prSet/>
      <dgm:spPr/>
      <dgm:t>
        <a:bodyPr/>
        <a:lstStyle/>
        <a:p>
          <a:endParaRPr lang="es-CO"/>
        </a:p>
      </dgm:t>
    </dgm:pt>
    <dgm:pt modelId="{54F03278-8FD6-4586-8078-76CB6458822B}" type="parTrans" cxnId="{C80077D3-49D2-485F-8711-FF789A78975D}">
      <dgm:prSet/>
      <dgm:spPr/>
      <dgm:t>
        <a:bodyPr/>
        <a:lstStyle/>
        <a:p>
          <a:endParaRPr lang="es-CO"/>
        </a:p>
      </dgm:t>
    </dgm:pt>
    <dgm:pt modelId="{19008E9D-EAB0-4B21-BC20-36746659427E}" type="pres">
      <dgm:prSet presAssocID="{D34F6077-668C-4A5D-ADC4-7B30B5C022F4}" presName="Name0" presStyleCnt="0">
        <dgm:presLayoutVars>
          <dgm:dir/>
          <dgm:animLvl val="lvl"/>
          <dgm:resizeHandles val="exact"/>
        </dgm:presLayoutVars>
      </dgm:prSet>
      <dgm:spPr/>
    </dgm:pt>
    <dgm:pt modelId="{B27E0677-7574-4BE4-B757-7BBBD962C505}" type="pres">
      <dgm:prSet presAssocID="{A7654C99-67E2-40D0-BA9C-6CFA9234DB96}" presName="Name8" presStyleCnt="0"/>
      <dgm:spPr/>
    </dgm:pt>
    <dgm:pt modelId="{8CC06895-9386-4A75-BEDE-B5AE5E8F56A0}" type="pres">
      <dgm:prSet presAssocID="{A7654C99-67E2-40D0-BA9C-6CFA9234DB96}" presName="level" presStyleLbl="node1" presStyleIdx="0" presStyleCnt="5" custScaleY="69063">
        <dgm:presLayoutVars>
          <dgm:chMax val="1"/>
          <dgm:bulletEnabled val="1"/>
        </dgm:presLayoutVars>
      </dgm:prSet>
      <dgm:spPr/>
    </dgm:pt>
    <dgm:pt modelId="{9DC17D54-7EDB-4E87-9E7D-4AD1631B02E0}" type="pres">
      <dgm:prSet presAssocID="{A7654C99-67E2-40D0-BA9C-6CFA9234DB9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5733B73-A0DE-4590-91AE-16A737223884}" type="pres">
      <dgm:prSet presAssocID="{07BAEDBD-73DA-4AC9-A673-05989DC240B7}" presName="Name8" presStyleCnt="0"/>
      <dgm:spPr/>
    </dgm:pt>
    <dgm:pt modelId="{44B832E5-5DDF-46B7-9D3F-2247BD6FF168}" type="pres">
      <dgm:prSet presAssocID="{07BAEDBD-73DA-4AC9-A673-05989DC240B7}" presName="level" presStyleLbl="node1" presStyleIdx="1" presStyleCnt="5" custScaleY="41277">
        <dgm:presLayoutVars>
          <dgm:chMax val="1"/>
          <dgm:bulletEnabled val="1"/>
        </dgm:presLayoutVars>
      </dgm:prSet>
      <dgm:spPr/>
    </dgm:pt>
    <dgm:pt modelId="{0548C0BB-1482-4E72-B17A-FC7A1895565D}" type="pres">
      <dgm:prSet presAssocID="{07BAEDBD-73DA-4AC9-A673-05989DC240B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783B102-FE9A-4B8C-984E-B89857D48BAA}" type="pres">
      <dgm:prSet presAssocID="{81358446-FF1F-4D9C-ADD9-16F52739EA13}" presName="Name8" presStyleCnt="0"/>
      <dgm:spPr/>
    </dgm:pt>
    <dgm:pt modelId="{FAAFFFC3-6A79-4CEC-B9C0-6A5937D49579}" type="pres">
      <dgm:prSet presAssocID="{81358446-FF1F-4D9C-ADD9-16F52739EA13}" presName="level" presStyleLbl="node1" presStyleIdx="2" presStyleCnt="5" custScaleX="99610" custScaleY="82505" custLinFactNeighborX="123" custLinFactNeighborY="-1063">
        <dgm:presLayoutVars>
          <dgm:chMax val="1"/>
          <dgm:bulletEnabled val="1"/>
        </dgm:presLayoutVars>
      </dgm:prSet>
      <dgm:spPr/>
    </dgm:pt>
    <dgm:pt modelId="{CE611BA4-C54B-4CB6-9952-96C0B2D4A92D}" type="pres">
      <dgm:prSet presAssocID="{81358446-FF1F-4D9C-ADD9-16F52739EA1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1A21F01-15ED-4BBB-88A5-753D8066F0A4}" type="pres">
      <dgm:prSet presAssocID="{091E3759-0BA6-4A3C-87A6-7746C3EA6E4D}" presName="Name8" presStyleCnt="0"/>
      <dgm:spPr/>
    </dgm:pt>
    <dgm:pt modelId="{239B77AB-78D8-492A-A151-329801EB03B4}" type="pres">
      <dgm:prSet presAssocID="{091E3759-0BA6-4A3C-87A6-7746C3EA6E4D}" presName="level" presStyleLbl="node1" presStyleIdx="3" presStyleCnt="5" custScaleY="33525" custLinFactNeighborY="-1090">
        <dgm:presLayoutVars>
          <dgm:chMax val="1"/>
          <dgm:bulletEnabled val="1"/>
        </dgm:presLayoutVars>
      </dgm:prSet>
      <dgm:spPr/>
    </dgm:pt>
    <dgm:pt modelId="{C4D9C983-0A4B-4AAE-ABFC-C9523A03897E}" type="pres">
      <dgm:prSet presAssocID="{091E3759-0BA6-4A3C-87A6-7746C3EA6E4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B676834-E33D-4B3F-AC34-328C149D698A}" type="pres">
      <dgm:prSet presAssocID="{39506F64-6EC8-49DB-9EA0-E886B36BDAAF}" presName="Name8" presStyleCnt="0"/>
      <dgm:spPr/>
    </dgm:pt>
    <dgm:pt modelId="{EE63681F-B3D2-4F5D-AE24-B2F8CB2F9065}" type="pres">
      <dgm:prSet presAssocID="{39506F64-6EC8-49DB-9EA0-E886B36BDAAF}" presName="level" presStyleLbl="node1" presStyleIdx="4" presStyleCnt="5" custScaleY="65032" custLinFactNeighborY="-538">
        <dgm:presLayoutVars>
          <dgm:chMax val="1"/>
          <dgm:bulletEnabled val="1"/>
        </dgm:presLayoutVars>
      </dgm:prSet>
      <dgm:spPr/>
    </dgm:pt>
    <dgm:pt modelId="{1117876D-7E04-4963-A5B0-6A39253B7974}" type="pres">
      <dgm:prSet presAssocID="{39506F64-6EC8-49DB-9EA0-E886B36BDAAF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216B101-C074-46C4-AFA0-2C685981575B}" type="presOf" srcId="{A7654C99-67E2-40D0-BA9C-6CFA9234DB96}" destId="{8CC06895-9386-4A75-BEDE-B5AE5E8F56A0}" srcOrd="0" destOrd="0" presId="urn:microsoft.com/office/officeart/2005/8/layout/pyramid1"/>
    <dgm:cxn modelId="{F1C21218-6D19-42FA-A637-A17ECE962526}" srcId="{D34F6077-668C-4A5D-ADC4-7B30B5C022F4}" destId="{81358446-FF1F-4D9C-ADD9-16F52739EA13}" srcOrd="2" destOrd="0" parTransId="{91BF605F-8F5C-414A-A78A-7430B99075F1}" sibTransId="{317F2897-D3CF-4865-AA4E-32ED901A9A02}"/>
    <dgm:cxn modelId="{D7BEC818-EA9F-47F0-88A4-96F4129918AD}" type="presOf" srcId="{07BAEDBD-73DA-4AC9-A673-05989DC240B7}" destId="{0548C0BB-1482-4E72-B17A-FC7A1895565D}" srcOrd="1" destOrd="0" presId="urn:microsoft.com/office/officeart/2005/8/layout/pyramid1"/>
    <dgm:cxn modelId="{5C391525-15D9-4EC0-80F9-F256AC298426}" type="presOf" srcId="{D34F6077-668C-4A5D-ADC4-7B30B5C022F4}" destId="{19008E9D-EAB0-4B21-BC20-36746659427E}" srcOrd="0" destOrd="0" presId="urn:microsoft.com/office/officeart/2005/8/layout/pyramid1"/>
    <dgm:cxn modelId="{0295C927-8508-474A-A1A0-E129DCA8D567}" type="presOf" srcId="{A7654C99-67E2-40D0-BA9C-6CFA9234DB96}" destId="{9DC17D54-7EDB-4E87-9E7D-4AD1631B02E0}" srcOrd="1" destOrd="0" presId="urn:microsoft.com/office/officeart/2005/8/layout/pyramid1"/>
    <dgm:cxn modelId="{35C15036-C818-4970-8804-C27512C3D770}" type="presOf" srcId="{091E3759-0BA6-4A3C-87A6-7746C3EA6E4D}" destId="{C4D9C983-0A4B-4AAE-ABFC-C9523A03897E}" srcOrd="1" destOrd="0" presId="urn:microsoft.com/office/officeart/2005/8/layout/pyramid1"/>
    <dgm:cxn modelId="{C728DC60-47C4-4DE6-982E-49A14B2F3D63}" srcId="{D34F6077-668C-4A5D-ADC4-7B30B5C022F4}" destId="{091E3759-0BA6-4A3C-87A6-7746C3EA6E4D}" srcOrd="3" destOrd="0" parTransId="{C8ACBFC5-DA3D-4956-B55F-D73F018BA61B}" sibTransId="{1189B2DB-4E59-4A62-87BB-173E1D68E680}"/>
    <dgm:cxn modelId="{38D6D64A-CA9C-495C-AD01-677C35639D79}" srcId="{D34F6077-668C-4A5D-ADC4-7B30B5C022F4}" destId="{39506F64-6EC8-49DB-9EA0-E886B36BDAAF}" srcOrd="4" destOrd="0" parTransId="{88908194-A478-42CD-AF31-03DECE470AB9}" sibTransId="{F0CAC98D-0415-42BC-9D4E-8FA6D9585311}"/>
    <dgm:cxn modelId="{0CBD8176-ECD2-447F-B8D8-F8DE90345402}" type="presOf" srcId="{07BAEDBD-73DA-4AC9-A673-05989DC240B7}" destId="{44B832E5-5DDF-46B7-9D3F-2247BD6FF168}" srcOrd="0" destOrd="0" presId="urn:microsoft.com/office/officeart/2005/8/layout/pyramid1"/>
    <dgm:cxn modelId="{2102D05A-E723-4144-A8F5-E15AF55645EA}" type="presOf" srcId="{39506F64-6EC8-49DB-9EA0-E886B36BDAAF}" destId="{1117876D-7E04-4963-A5B0-6A39253B7974}" srcOrd="1" destOrd="0" presId="urn:microsoft.com/office/officeart/2005/8/layout/pyramid1"/>
    <dgm:cxn modelId="{FC2FABBA-EE9B-43D5-A401-98F43EA770D4}" type="presOf" srcId="{39506F64-6EC8-49DB-9EA0-E886B36BDAAF}" destId="{EE63681F-B3D2-4F5D-AE24-B2F8CB2F9065}" srcOrd="0" destOrd="0" presId="urn:microsoft.com/office/officeart/2005/8/layout/pyramid1"/>
    <dgm:cxn modelId="{E7247FBE-6B08-43A0-8932-F126EC2D0DD4}" srcId="{D34F6077-668C-4A5D-ADC4-7B30B5C022F4}" destId="{07BAEDBD-73DA-4AC9-A673-05989DC240B7}" srcOrd="1" destOrd="0" parTransId="{57C8BA84-51EC-4A2A-894A-1ED02E8C87B1}" sibTransId="{9F81FA16-33DF-435F-9C30-AE99D107203B}"/>
    <dgm:cxn modelId="{990CFBBF-13C1-4325-A23E-320B9EB513E1}" type="presOf" srcId="{81358446-FF1F-4D9C-ADD9-16F52739EA13}" destId="{CE611BA4-C54B-4CB6-9952-96C0B2D4A92D}" srcOrd="1" destOrd="0" presId="urn:microsoft.com/office/officeart/2005/8/layout/pyramid1"/>
    <dgm:cxn modelId="{DABB28C6-CE60-472A-9D8D-4966C8B14418}" type="presOf" srcId="{091E3759-0BA6-4A3C-87A6-7746C3EA6E4D}" destId="{239B77AB-78D8-492A-A151-329801EB03B4}" srcOrd="0" destOrd="0" presId="urn:microsoft.com/office/officeart/2005/8/layout/pyramid1"/>
    <dgm:cxn modelId="{CF397BC7-10B2-4528-8D76-83125ACEDCEB}" type="presOf" srcId="{81358446-FF1F-4D9C-ADD9-16F52739EA13}" destId="{FAAFFFC3-6A79-4CEC-B9C0-6A5937D49579}" srcOrd="0" destOrd="0" presId="urn:microsoft.com/office/officeart/2005/8/layout/pyramid1"/>
    <dgm:cxn modelId="{C80077D3-49D2-485F-8711-FF789A78975D}" srcId="{D34F6077-668C-4A5D-ADC4-7B30B5C022F4}" destId="{A7654C99-67E2-40D0-BA9C-6CFA9234DB96}" srcOrd="0" destOrd="0" parTransId="{54F03278-8FD6-4586-8078-76CB6458822B}" sibTransId="{0C6394BE-7631-41FD-88CE-A4676E73A433}"/>
    <dgm:cxn modelId="{D261F543-9157-4852-B9D6-4BA6CBB26C7A}" type="presParOf" srcId="{19008E9D-EAB0-4B21-BC20-36746659427E}" destId="{B27E0677-7574-4BE4-B757-7BBBD962C505}" srcOrd="0" destOrd="0" presId="urn:microsoft.com/office/officeart/2005/8/layout/pyramid1"/>
    <dgm:cxn modelId="{960BCD81-EF4C-46BA-86B9-C17AC0697152}" type="presParOf" srcId="{B27E0677-7574-4BE4-B757-7BBBD962C505}" destId="{8CC06895-9386-4A75-BEDE-B5AE5E8F56A0}" srcOrd="0" destOrd="0" presId="urn:microsoft.com/office/officeart/2005/8/layout/pyramid1"/>
    <dgm:cxn modelId="{4E21F474-7B96-4739-B569-19DD9BF2ED31}" type="presParOf" srcId="{B27E0677-7574-4BE4-B757-7BBBD962C505}" destId="{9DC17D54-7EDB-4E87-9E7D-4AD1631B02E0}" srcOrd="1" destOrd="0" presId="urn:microsoft.com/office/officeart/2005/8/layout/pyramid1"/>
    <dgm:cxn modelId="{611518B2-72D6-4C57-BC9A-AFCFB59C971D}" type="presParOf" srcId="{19008E9D-EAB0-4B21-BC20-36746659427E}" destId="{C5733B73-A0DE-4590-91AE-16A737223884}" srcOrd="1" destOrd="0" presId="urn:microsoft.com/office/officeart/2005/8/layout/pyramid1"/>
    <dgm:cxn modelId="{F04F1945-DDCB-4A07-8470-D85931D2EF33}" type="presParOf" srcId="{C5733B73-A0DE-4590-91AE-16A737223884}" destId="{44B832E5-5DDF-46B7-9D3F-2247BD6FF168}" srcOrd="0" destOrd="0" presId="urn:microsoft.com/office/officeart/2005/8/layout/pyramid1"/>
    <dgm:cxn modelId="{6D27350C-802C-44B3-A6FE-EF7A18384BA6}" type="presParOf" srcId="{C5733B73-A0DE-4590-91AE-16A737223884}" destId="{0548C0BB-1482-4E72-B17A-FC7A1895565D}" srcOrd="1" destOrd="0" presId="urn:microsoft.com/office/officeart/2005/8/layout/pyramid1"/>
    <dgm:cxn modelId="{2401E556-71B2-4FFA-BE2A-EE0739543CEC}" type="presParOf" srcId="{19008E9D-EAB0-4B21-BC20-36746659427E}" destId="{7783B102-FE9A-4B8C-984E-B89857D48BAA}" srcOrd="2" destOrd="0" presId="urn:microsoft.com/office/officeart/2005/8/layout/pyramid1"/>
    <dgm:cxn modelId="{153A7A56-CB35-4AE3-9D19-A3A04BDA69DA}" type="presParOf" srcId="{7783B102-FE9A-4B8C-984E-B89857D48BAA}" destId="{FAAFFFC3-6A79-4CEC-B9C0-6A5937D49579}" srcOrd="0" destOrd="0" presId="urn:microsoft.com/office/officeart/2005/8/layout/pyramid1"/>
    <dgm:cxn modelId="{FF31C476-B83F-4C25-84BD-8654DB9A1197}" type="presParOf" srcId="{7783B102-FE9A-4B8C-984E-B89857D48BAA}" destId="{CE611BA4-C54B-4CB6-9952-96C0B2D4A92D}" srcOrd="1" destOrd="0" presId="urn:microsoft.com/office/officeart/2005/8/layout/pyramid1"/>
    <dgm:cxn modelId="{A0A20475-4E56-4757-BCD8-BA3406500E85}" type="presParOf" srcId="{19008E9D-EAB0-4B21-BC20-36746659427E}" destId="{A1A21F01-15ED-4BBB-88A5-753D8066F0A4}" srcOrd="3" destOrd="0" presId="urn:microsoft.com/office/officeart/2005/8/layout/pyramid1"/>
    <dgm:cxn modelId="{16360B4D-6158-492E-8121-2F37A641EDBE}" type="presParOf" srcId="{A1A21F01-15ED-4BBB-88A5-753D8066F0A4}" destId="{239B77AB-78D8-492A-A151-329801EB03B4}" srcOrd="0" destOrd="0" presId="urn:microsoft.com/office/officeart/2005/8/layout/pyramid1"/>
    <dgm:cxn modelId="{6E58E8D4-7BB3-49B7-92A9-96C4B2EE49C4}" type="presParOf" srcId="{A1A21F01-15ED-4BBB-88A5-753D8066F0A4}" destId="{C4D9C983-0A4B-4AAE-ABFC-C9523A03897E}" srcOrd="1" destOrd="0" presId="urn:microsoft.com/office/officeart/2005/8/layout/pyramid1"/>
    <dgm:cxn modelId="{D5C884A1-D13A-4EB2-A4E4-08DBB340A8B7}" type="presParOf" srcId="{19008E9D-EAB0-4B21-BC20-36746659427E}" destId="{7B676834-E33D-4B3F-AC34-328C149D698A}" srcOrd="4" destOrd="0" presId="urn:microsoft.com/office/officeart/2005/8/layout/pyramid1"/>
    <dgm:cxn modelId="{64DBD89E-45B0-4685-BC59-452FBCE5EF7F}" type="presParOf" srcId="{7B676834-E33D-4B3F-AC34-328C149D698A}" destId="{EE63681F-B3D2-4F5D-AE24-B2F8CB2F9065}" srcOrd="0" destOrd="0" presId="urn:microsoft.com/office/officeart/2005/8/layout/pyramid1"/>
    <dgm:cxn modelId="{4666CAC0-05AC-468B-A6D4-CD45EBF18C80}" type="presParOf" srcId="{7B676834-E33D-4B3F-AC34-328C149D698A}" destId="{1117876D-7E04-4963-A5B0-6A39253B797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06895-9386-4A75-BEDE-B5AE5E8F56A0}">
      <dsp:nvSpPr>
        <dsp:cNvPr id="0" name=""/>
        <dsp:cNvSpPr/>
      </dsp:nvSpPr>
      <dsp:spPr>
        <a:xfrm>
          <a:off x="3100821" y="0"/>
          <a:ext cx="1926356" cy="1284237"/>
        </a:xfrm>
        <a:prstGeom prst="trapezoid">
          <a:avLst>
            <a:gd name="adj" fmla="val 75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b="1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CO" sz="2000" b="1" kern="1200" dirty="0"/>
            <a:t>Ahorro 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CO" sz="2000" b="1" kern="1200" dirty="0"/>
            <a:t>Voluntario</a:t>
          </a:r>
          <a:endParaRPr lang="es-CO" sz="2000" kern="1200" dirty="0"/>
        </a:p>
      </dsp:txBody>
      <dsp:txXfrm>
        <a:off x="3100821" y="0"/>
        <a:ext cx="1926356" cy="1284237"/>
      </dsp:txXfrm>
    </dsp:sp>
    <dsp:sp modelId="{44B832E5-5DDF-46B7-9D3F-2247BD6FF168}">
      <dsp:nvSpPr>
        <dsp:cNvPr id="0" name=""/>
        <dsp:cNvSpPr/>
      </dsp:nvSpPr>
      <dsp:spPr>
        <a:xfrm>
          <a:off x="2525157" y="1284237"/>
          <a:ext cx="3077684" cy="767552"/>
        </a:xfrm>
        <a:prstGeom prst="trapezoid">
          <a:avLst>
            <a:gd name="adj" fmla="val 75000"/>
          </a:avLst>
        </a:prstGeom>
        <a:solidFill>
          <a:srgbClr val="478F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800" kern="1200"/>
        </a:p>
      </dsp:txBody>
      <dsp:txXfrm>
        <a:off x="3063752" y="1284237"/>
        <a:ext cx="2000495" cy="767552"/>
      </dsp:txXfrm>
    </dsp:sp>
    <dsp:sp modelId="{FAAFFFC3-6A79-4CEC-B9C0-6A5937D49579}">
      <dsp:nvSpPr>
        <dsp:cNvPr id="0" name=""/>
        <dsp:cNvSpPr/>
      </dsp:nvSpPr>
      <dsp:spPr>
        <a:xfrm>
          <a:off x="1391617" y="2032023"/>
          <a:ext cx="5357997" cy="1534193"/>
        </a:xfrm>
        <a:prstGeom prst="trapezoid">
          <a:avLst>
            <a:gd name="adj" fmla="val 75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800" kern="1200"/>
        </a:p>
      </dsp:txBody>
      <dsp:txXfrm>
        <a:off x="2329267" y="2032023"/>
        <a:ext cx="3482698" cy="1534193"/>
      </dsp:txXfrm>
    </dsp:sp>
    <dsp:sp modelId="{239B77AB-78D8-492A-A151-329801EB03B4}">
      <dsp:nvSpPr>
        <dsp:cNvPr id="0" name=""/>
        <dsp:cNvSpPr/>
      </dsp:nvSpPr>
      <dsp:spPr>
        <a:xfrm>
          <a:off x="906960" y="3565715"/>
          <a:ext cx="6314079" cy="623402"/>
        </a:xfrm>
        <a:prstGeom prst="trapezoid">
          <a:avLst>
            <a:gd name="adj" fmla="val 75000"/>
          </a:avLst>
        </a:prstGeom>
        <a:solidFill>
          <a:srgbClr val="CC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i="0" kern="1200" dirty="0"/>
            <a:t>Beneficio Económico</a:t>
          </a:r>
          <a:endParaRPr lang="es-CO" sz="2000" b="1" kern="1200" dirty="0"/>
        </a:p>
      </dsp:txBody>
      <dsp:txXfrm>
        <a:off x="2011924" y="3565715"/>
        <a:ext cx="4104151" cy="623402"/>
      </dsp:txXfrm>
    </dsp:sp>
    <dsp:sp modelId="{EE63681F-B3D2-4F5D-AE24-B2F8CB2F9065}">
      <dsp:nvSpPr>
        <dsp:cNvPr id="0" name=""/>
        <dsp:cNvSpPr/>
      </dsp:nvSpPr>
      <dsp:spPr>
        <a:xfrm>
          <a:off x="0" y="4199382"/>
          <a:ext cx="8128000" cy="1209280"/>
        </a:xfrm>
        <a:prstGeom prst="trapezoid">
          <a:avLst>
            <a:gd name="adj" fmla="val 75000"/>
          </a:avLst>
        </a:prstGeom>
        <a:solidFill>
          <a:srgbClr val="FFAA2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800" kern="1200" dirty="0"/>
        </a:p>
      </dsp:txBody>
      <dsp:txXfrm>
        <a:off x="1422399" y="4199382"/>
        <a:ext cx="5283200" cy="1209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DB4DF-5F40-3073-641D-0BF533F1A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334AC0-531F-BDC1-D93A-154C4FB20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344DE2-EBF5-DD02-3110-92EFCC2A2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27A9D3-8110-91E4-AB74-487725B5D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A3BDE0-99C4-D7CF-B851-084C7D74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052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79744-D5CA-3253-6A72-509327B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CA2911-5346-C5FC-886F-A7FBA243D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6CE75F-EB35-8321-AA6F-D95FA5D41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E701B8-9CA2-A339-FF71-CA4B61726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28DAFA-E1E2-1940-BFA8-D7C81C36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165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B2A4B4-1C22-4E8B-1DE2-708E589ECB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5BFA2B-B537-5F96-52B5-8AACF6944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C4739A-1BA3-B7AA-52B7-C76BD0194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BD81E5-7BF4-3544-4424-201FC2B0B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A7A375-1FBB-1413-B9AA-F0A372F7B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371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8B37A-FB76-4BF3-695E-CE9657227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8E17E7-E25D-D185-3357-ACA1AE3F3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6B00E5-D305-94FF-CE70-5CF937EF9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3F0063-239D-6E1E-D787-4C8A840ED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A1A227-1341-50D6-A65E-788F0BB45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761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64C9D2-1843-5EA9-5CE8-B765DC2AC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E3182C-8D89-A52D-BFF1-D45A3E75B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7DEAB-AE77-D436-7817-2EDE7ED5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5B9F2-B564-3A28-EB14-5D3DCA543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44FF4F-7492-F5D8-DB94-5C164EFDC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141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9F9A59-6C01-7819-0B46-1A5A6E2C2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3D0D79-034D-0193-4643-382F7A099E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36F144-700C-60AC-4E10-44CCCD92A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5C53B8-2F7A-6B83-85C8-7D92BFFF7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462CED-8B85-8D0E-1290-16FD8D649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8F39E7-2755-4587-185E-CBDD88CD0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08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F0EEF-C9B3-AC37-9D78-D3B678453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1157AC-B179-7074-3874-CB1A64897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18A9FC-3331-5155-9E2D-8A925FE45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01AF1A-9D5B-1E4D-2781-2FD1A6B138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A9AE98-C4D7-8D97-FA89-BDE3FA7438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229094-1933-CE45-131C-3790E5661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0547E8B-B41B-167D-D3E3-847316ED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7A1D222-5B47-8164-3F05-C7C2523BD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075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BD1CE8-E021-A543-E5C3-907D9C249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15B30F6-2DA0-5877-EC61-6C15EFC3C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9CB3F8-570C-840B-116B-2B427963D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CD0848-9F72-D340-1263-E979DBEFA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729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95B347-3228-F255-8942-E7157D15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1280414-5E48-F972-BDE3-5C5B811E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70711FB-EC27-0F64-5231-A045CB71D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824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C6C7B-0E5D-E0D4-AF26-E956B3044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8AE5D5-1EE7-9494-836E-B5F5F9536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9E24E0-DDF5-9A3B-B720-A8911DC96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6C9106-57DC-0A5D-3A46-30C06424F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FC7E6E-B437-963C-2534-A5B0AAC2D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34F065-D211-2CF1-5CDE-946D487B1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538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004307-FF26-2D3C-F134-08E0721C4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4B5F9D2-BB6F-2E3B-06ED-F17FF30DF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4BC85E-E999-7D58-797D-8CAEB45B5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C18CDD-9B2F-8388-3795-665153E3F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8B5905-C03C-923B-5594-C53049C0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0ED368-5DF4-D67B-E9C9-C42EE40BB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674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811296B-3E74-EBD7-6F8C-B6F628269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4D49E9-3AF6-3FCA-0A40-3D7BC0A47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E98E03-4DE0-96A7-FE32-46D04B96F7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0579F-89E5-4ACF-9BB3-F46236A7682F}" type="datetimeFigureOut">
              <a:rPr lang="es-CO" smtClean="0"/>
              <a:t>21/03/2023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9D0C23-A003-E647-7889-F948E9E8CE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68C390-F9CF-3153-E7F1-608C6B5E6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49152-543A-4CC7-90E8-A2482D04AF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303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ángulo 33">
            <a:extLst>
              <a:ext uri="{FF2B5EF4-FFF2-40B4-BE49-F238E27FC236}">
                <a16:creationId xmlns:a16="http://schemas.microsoft.com/office/drawing/2014/main" id="{27D544B1-7A07-6E5D-0F94-34FD6304E5F7}"/>
              </a:ext>
            </a:extLst>
          </p:cNvPr>
          <p:cNvSpPr/>
          <p:nvPr/>
        </p:nvSpPr>
        <p:spPr>
          <a:xfrm>
            <a:off x="9468" y="4663794"/>
            <a:ext cx="12191999" cy="6037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BB877B75-FAB6-A09A-53AC-37196FB86FEE}"/>
              </a:ext>
            </a:extLst>
          </p:cNvPr>
          <p:cNvSpPr/>
          <p:nvPr/>
        </p:nvSpPr>
        <p:spPr>
          <a:xfrm>
            <a:off x="0" y="5277229"/>
            <a:ext cx="12191999" cy="1218932"/>
          </a:xfrm>
          <a:prstGeom prst="rect">
            <a:avLst/>
          </a:prstGeom>
          <a:solidFill>
            <a:srgbClr val="FFE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2B67709E-B12B-A62D-E960-BDA54D1BBC61}"/>
              </a:ext>
            </a:extLst>
          </p:cNvPr>
          <p:cNvSpPr/>
          <p:nvPr/>
        </p:nvSpPr>
        <p:spPr>
          <a:xfrm>
            <a:off x="0" y="2375334"/>
            <a:ext cx="12192000" cy="22673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C6232A07-198A-69FD-BC7A-DA7F420C6C13}"/>
              </a:ext>
            </a:extLst>
          </p:cNvPr>
          <p:cNvSpPr/>
          <p:nvPr/>
        </p:nvSpPr>
        <p:spPr>
          <a:xfrm>
            <a:off x="-29183" y="1110165"/>
            <a:ext cx="12221183" cy="12666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C665D5A-5D4E-994D-A3C6-296D95A13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21832"/>
            <a:ext cx="12192000" cy="13616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FB097F9-6281-6E46-88A6-1EB956828D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882" y="231968"/>
            <a:ext cx="4265118" cy="70788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F1944E6-6F06-CAED-A100-3E3E05085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80126" y="264241"/>
            <a:ext cx="812856" cy="130206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FD2433E7-7629-3D42-5EF0-59BC13FEECBB}"/>
              </a:ext>
            </a:extLst>
          </p:cNvPr>
          <p:cNvSpPr txBox="1"/>
          <p:nvPr/>
        </p:nvSpPr>
        <p:spPr>
          <a:xfrm>
            <a:off x="487196" y="462657"/>
            <a:ext cx="69492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Sistema de Pilares Articulados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37A7E14-21C3-0220-85EF-C0E8AC567A8A}"/>
              </a:ext>
            </a:extLst>
          </p:cNvPr>
          <p:cNvSpPr txBox="1"/>
          <p:nvPr/>
        </p:nvSpPr>
        <p:spPr>
          <a:xfrm>
            <a:off x="5404689" y="6335211"/>
            <a:ext cx="13497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100" b="1" dirty="0">
                <a:solidFill>
                  <a:schemeClr val="bg1"/>
                </a:solidFill>
              </a:rPr>
              <a:t>½ SMMLV</a:t>
            </a: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A87B3CF8-1D3A-610F-3CA3-98E514BE26B9}"/>
              </a:ext>
            </a:extLst>
          </p:cNvPr>
          <p:cNvGraphicFramePr/>
          <p:nvPr/>
        </p:nvGraphicFramePr>
        <p:xfrm>
          <a:off x="2032000" y="107913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16A67D6F-FF43-3AF4-8B5A-6EFDB2AD46AC}"/>
              </a:ext>
            </a:extLst>
          </p:cNvPr>
          <p:cNvSpPr txBox="1"/>
          <p:nvPr/>
        </p:nvSpPr>
        <p:spPr>
          <a:xfrm>
            <a:off x="5204547" y="2631631"/>
            <a:ext cx="1638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 &gt; </a:t>
            </a:r>
            <a:r>
              <a:rPr lang="es-CO" sz="2000" dirty="0">
                <a:solidFill>
                  <a:schemeClr val="bg1"/>
                </a:solidFill>
              </a:rPr>
              <a:t>4 SMMLV</a:t>
            </a:r>
            <a:endParaRPr lang="es-CO" sz="2000" b="1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3BC6153-06B2-8262-2625-53C577E0BAA7}"/>
              </a:ext>
            </a:extLst>
          </p:cNvPr>
          <p:cNvSpPr txBox="1"/>
          <p:nvPr/>
        </p:nvSpPr>
        <p:spPr>
          <a:xfrm>
            <a:off x="5342793" y="2432269"/>
            <a:ext cx="15253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es-CO" sz="2000" b="1" dirty="0"/>
              <a:t>RAIS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3E6F709-B3C6-AA8F-9CEA-D55D70D69E12}"/>
              </a:ext>
            </a:extLst>
          </p:cNvPr>
          <p:cNvSpPr txBox="1"/>
          <p:nvPr/>
        </p:nvSpPr>
        <p:spPr>
          <a:xfrm>
            <a:off x="4906646" y="3891745"/>
            <a:ext cx="2082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 &lt; = </a:t>
            </a:r>
            <a:r>
              <a:rPr lang="es-CO" sz="2000" dirty="0">
                <a:solidFill>
                  <a:schemeClr val="bg1"/>
                </a:solidFill>
              </a:rPr>
              <a:t>4 SMMLV</a:t>
            </a:r>
            <a:endParaRPr lang="es-CO" sz="2000" b="1" dirty="0">
              <a:solidFill>
                <a:schemeClr val="bg1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3D0EAA2-800A-7CB8-3153-0B836612B861}"/>
              </a:ext>
            </a:extLst>
          </p:cNvPr>
          <p:cNvSpPr txBox="1"/>
          <p:nvPr/>
        </p:nvSpPr>
        <p:spPr>
          <a:xfrm>
            <a:off x="3947026" y="4206948"/>
            <a:ext cx="4265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500" b="1" dirty="0"/>
              <a:t>Fondo Público Universal - RPM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3E1DF5A8-00E4-116F-DC9D-25C3E543A31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2339" t="37993" r="49355" b="38208"/>
          <a:stretch/>
        </p:blipFill>
        <p:spPr>
          <a:xfrm>
            <a:off x="5322671" y="3271124"/>
            <a:ext cx="1513829" cy="625441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1F41BFBF-30CA-0EAC-89A3-E8846AE2877A}"/>
              </a:ext>
            </a:extLst>
          </p:cNvPr>
          <p:cNvSpPr txBox="1"/>
          <p:nvPr/>
        </p:nvSpPr>
        <p:spPr>
          <a:xfrm>
            <a:off x="5430571" y="5971937"/>
            <a:ext cx="13497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100" dirty="0">
                <a:solidFill>
                  <a:schemeClr val="bg1"/>
                </a:solidFill>
              </a:rPr>
              <a:t>½ SMMLV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D2031FE-019C-8C4F-6634-78E3E81340BA}"/>
              </a:ext>
            </a:extLst>
          </p:cNvPr>
          <p:cNvSpPr txBox="1"/>
          <p:nvPr/>
        </p:nvSpPr>
        <p:spPr>
          <a:xfrm>
            <a:off x="4910114" y="5510272"/>
            <a:ext cx="2371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Renta Básica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4CC0D17-6869-6296-6701-5A2A36E35927}"/>
              </a:ext>
            </a:extLst>
          </p:cNvPr>
          <p:cNvSpPr txBox="1"/>
          <p:nvPr/>
        </p:nvSpPr>
        <p:spPr>
          <a:xfrm>
            <a:off x="986554" y="1469882"/>
            <a:ext cx="28589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Pilar de Ahorro Voluntario Complementario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5A85354-25E1-81FF-E4A9-6FCC2A3D77EC}"/>
              </a:ext>
            </a:extLst>
          </p:cNvPr>
          <p:cNvSpPr txBox="1"/>
          <p:nvPr/>
        </p:nvSpPr>
        <p:spPr>
          <a:xfrm>
            <a:off x="8697856" y="3359563"/>
            <a:ext cx="2380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Pilar Contributivo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0BEECBA4-90A9-1FFE-96FE-0FF70CE4E184}"/>
              </a:ext>
            </a:extLst>
          </p:cNvPr>
          <p:cNvSpPr txBox="1"/>
          <p:nvPr/>
        </p:nvSpPr>
        <p:spPr>
          <a:xfrm>
            <a:off x="9810761" y="5639048"/>
            <a:ext cx="2371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Pilar Solidario Básico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A2F025A-8CE0-C0FB-5C78-D5A00091A0F5}"/>
              </a:ext>
            </a:extLst>
          </p:cNvPr>
          <p:cNvSpPr txBox="1"/>
          <p:nvPr/>
        </p:nvSpPr>
        <p:spPr>
          <a:xfrm>
            <a:off x="422562" y="4803326"/>
            <a:ext cx="2371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Pilar Semicontributivo</a:t>
            </a:r>
          </a:p>
        </p:txBody>
      </p:sp>
    </p:spTree>
    <p:extLst>
      <p:ext uri="{BB962C8B-B14F-4D97-AF65-F5344CB8AC3E}">
        <p14:creationId xmlns:p14="http://schemas.microsoft.com/office/powerpoint/2010/main" val="298492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ángulo 79">
            <a:extLst>
              <a:ext uri="{FF2B5EF4-FFF2-40B4-BE49-F238E27FC236}">
                <a16:creationId xmlns:a16="http://schemas.microsoft.com/office/drawing/2014/main" id="{059DBCDD-03DD-ABCB-3B30-046CB474FE9A}"/>
              </a:ext>
            </a:extLst>
          </p:cNvPr>
          <p:cNvSpPr/>
          <p:nvPr/>
        </p:nvSpPr>
        <p:spPr>
          <a:xfrm>
            <a:off x="9821" y="-51582"/>
            <a:ext cx="12171159" cy="1449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09AFAC22-5F2B-8339-9D1C-D62A3493089D}"/>
              </a:ext>
            </a:extLst>
          </p:cNvPr>
          <p:cNvSpPr/>
          <p:nvPr/>
        </p:nvSpPr>
        <p:spPr>
          <a:xfrm>
            <a:off x="8141" y="1398130"/>
            <a:ext cx="12192000" cy="25426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89EAFBE8-33AD-B74A-E548-698C328FA182}"/>
              </a:ext>
            </a:extLst>
          </p:cNvPr>
          <p:cNvSpPr/>
          <p:nvPr/>
        </p:nvSpPr>
        <p:spPr>
          <a:xfrm>
            <a:off x="12700" y="3984513"/>
            <a:ext cx="12191999" cy="16026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1DF370C5-B05A-F5C3-CA4B-3FB7D35A6119}"/>
              </a:ext>
            </a:extLst>
          </p:cNvPr>
          <p:cNvSpPr/>
          <p:nvPr/>
        </p:nvSpPr>
        <p:spPr>
          <a:xfrm>
            <a:off x="-8141" y="5629824"/>
            <a:ext cx="12200141" cy="1124633"/>
          </a:xfrm>
          <a:prstGeom prst="rect">
            <a:avLst/>
          </a:prstGeom>
          <a:solidFill>
            <a:srgbClr val="FFE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B88B81A-E4A8-DF4C-BCF4-641787084997}"/>
              </a:ext>
            </a:extLst>
          </p:cNvPr>
          <p:cNvSpPr/>
          <p:nvPr/>
        </p:nvSpPr>
        <p:spPr>
          <a:xfrm>
            <a:off x="0" y="6723479"/>
            <a:ext cx="4787119" cy="139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222993BE-59A8-89B6-BE18-5766971507EF}"/>
              </a:ext>
            </a:extLst>
          </p:cNvPr>
          <p:cNvSpPr/>
          <p:nvPr/>
        </p:nvSpPr>
        <p:spPr>
          <a:xfrm>
            <a:off x="8559799" y="6710919"/>
            <a:ext cx="3632201" cy="152260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2D79E7E9-DCCA-414C-D8FD-7A41E5A40EF2}"/>
              </a:ext>
            </a:extLst>
          </p:cNvPr>
          <p:cNvSpPr/>
          <p:nvPr/>
        </p:nvSpPr>
        <p:spPr>
          <a:xfrm>
            <a:off x="4781302" y="6710919"/>
            <a:ext cx="3778497" cy="1522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6DB37F8-384F-17AC-13CA-373E3C0B5ED3}"/>
              </a:ext>
            </a:extLst>
          </p:cNvPr>
          <p:cNvSpPr/>
          <p:nvPr/>
        </p:nvSpPr>
        <p:spPr>
          <a:xfrm rot="16200000">
            <a:off x="6361719" y="3138441"/>
            <a:ext cx="563884" cy="114054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CB72A2C-9372-7318-56C7-586B814587F8}"/>
              </a:ext>
            </a:extLst>
          </p:cNvPr>
          <p:cNvSpPr/>
          <p:nvPr/>
        </p:nvSpPr>
        <p:spPr>
          <a:xfrm rot="16200000">
            <a:off x="7419512" y="2785381"/>
            <a:ext cx="1014035" cy="139866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150B213-2B65-9B92-BBC3-D36A3F9466A4}"/>
              </a:ext>
            </a:extLst>
          </p:cNvPr>
          <p:cNvSpPr/>
          <p:nvPr/>
        </p:nvSpPr>
        <p:spPr>
          <a:xfrm rot="16200000">
            <a:off x="9984139" y="1497431"/>
            <a:ext cx="1551358" cy="1396117"/>
          </a:xfrm>
          <a:prstGeom prst="rect">
            <a:avLst/>
          </a:prstGeom>
          <a:solidFill>
            <a:srgbClr val="75B4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818974CF-27C1-18ED-01AE-1155C4C198BC}"/>
              </a:ext>
            </a:extLst>
          </p:cNvPr>
          <p:cNvSpPr/>
          <p:nvPr/>
        </p:nvSpPr>
        <p:spPr>
          <a:xfrm rot="16200000">
            <a:off x="4327845" y="4471419"/>
            <a:ext cx="1596489" cy="6175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CBFD078-EE3F-8EB0-FAAB-3DF29FFDEEAA}"/>
              </a:ext>
            </a:extLst>
          </p:cNvPr>
          <p:cNvSpPr/>
          <p:nvPr/>
        </p:nvSpPr>
        <p:spPr>
          <a:xfrm rot="16200000">
            <a:off x="4965150" y="4449612"/>
            <a:ext cx="1596489" cy="65707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8CC755D-0254-BA74-B4FA-1B43F24E2619}"/>
              </a:ext>
            </a:extLst>
          </p:cNvPr>
          <p:cNvSpPr/>
          <p:nvPr/>
        </p:nvSpPr>
        <p:spPr>
          <a:xfrm>
            <a:off x="3488383" y="5587144"/>
            <a:ext cx="2585000" cy="7250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3F4AFCE-4E6E-A4F3-C171-9164F84A80E2}"/>
              </a:ext>
            </a:extLst>
          </p:cNvPr>
          <p:cNvSpPr txBox="1"/>
          <p:nvPr/>
        </p:nvSpPr>
        <p:spPr>
          <a:xfrm>
            <a:off x="907526" y="5754641"/>
            <a:ext cx="1907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Pilar Solidario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6EDB5FB-7657-A283-7632-F2047B76FBB3}"/>
              </a:ext>
            </a:extLst>
          </p:cNvPr>
          <p:cNvSpPr txBox="1"/>
          <p:nvPr/>
        </p:nvSpPr>
        <p:spPr>
          <a:xfrm>
            <a:off x="4016829" y="5539656"/>
            <a:ext cx="1332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/>
              <a:t>$223.000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442674B3-A177-C846-1417-8CAD631A6273}"/>
              </a:ext>
            </a:extLst>
          </p:cNvPr>
          <p:cNvSpPr txBox="1"/>
          <p:nvPr/>
        </p:nvSpPr>
        <p:spPr>
          <a:xfrm>
            <a:off x="3827614" y="5754641"/>
            <a:ext cx="2120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2.5 millones de personas</a:t>
            </a:r>
          </a:p>
          <a:p>
            <a:pPr algn="ctr"/>
            <a:r>
              <a:rPr lang="es-CO" sz="1400" dirty="0"/>
              <a:t>Hasta sisben C3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E8674216-C752-DFA2-BCD0-962DAB7263E0}"/>
              </a:ext>
            </a:extLst>
          </p:cNvPr>
          <p:cNvSpPr txBox="1"/>
          <p:nvPr/>
        </p:nvSpPr>
        <p:spPr>
          <a:xfrm>
            <a:off x="5434855" y="4655315"/>
            <a:ext cx="657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RAI</a:t>
            </a:r>
            <a:r>
              <a:rPr lang="es-CO" sz="1600" b="1" dirty="0"/>
              <a:t>S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47866A14-0ED3-5C63-E09D-BEFB37398A98}"/>
              </a:ext>
            </a:extLst>
          </p:cNvPr>
          <p:cNvSpPr txBox="1"/>
          <p:nvPr/>
        </p:nvSpPr>
        <p:spPr>
          <a:xfrm>
            <a:off x="4844059" y="4697538"/>
            <a:ext cx="657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RPM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01FD120C-A122-BA66-6060-5C145FE9196B}"/>
              </a:ext>
            </a:extLst>
          </p:cNvPr>
          <p:cNvSpPr txBox="1"/>
          <p:nvPr/>
        </p:nvSpPr>
        <p:spPr>
          <a:xfrm>
            <a:off x="6028610" y="2942609"/>
            <a:ext cx="1283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Pensión</a:t>
            </a:r>
          </a:p>
          <a:p>
            <a:pPr algn="ctr"/>
            <a:r>
              <a:rPr lang="es-CO" sz="1400" b="1" dirty="0"/>
              <a:t> anticipada</a:t>
            </a:r>
          </a:p>
        </p:txBody>
      </p:sp>
      <p:sp>
        <p:nvSpPr>
          <p:cNvPr id="61" name="Abrir llave 60">
            <a:extLst>
              <a:ext uri="{FF2B5EF4-FFF2-40B4-BE49-F238E27FC236}">
                <a16:creationId xmlns:a16="http://schemas.microsoft.com/office/drawing/2014/main" id="{262B0C8A-30D5-5E73-9D10-3BBFC43EEC3F}"/>
              </a:ext>
            </a:extLst>
          </p:cNvPr>
          <p:cNvSpPr/>
          <p:nvPr/>
        </p:nvSpPr>
        <p:spPr>
          <a:xfrm rot="5400000">
            <a:off x="5198544" y="3624678"/>
            <a:ext cx="502105" cy="1195659"/>
          </a:xfrm>
          <a:prstGeom prst="leftBrace">
            <a:avLst>
              <a:gd name="adj1" fmla="val 8333"/>
              <a:gd name="adj2" fmla="val 5111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C2797707-B11E-73B3-3650-E2B78D57C1CC}"/>
              </a:ext>
            </a:extLst>
          </p:cNvPr>
          <p:cNvSpPr txBox="1"/>
          <p:nvPr/>
        </p:nvSpPr>
        <p:spPr>
          <a:xfrm>
            <a:off x="4918575" y="4214917"/>
            <a:ext cx="1116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20000"/>
            <a:r>
              <a:rPr lang="es-CO" sz="1600" b="1" dirty="0"/>
              <a:t>150 – 999 </a:t>
            </a:r>
          </a:p>
          <a:p>
            <a:pPr algn="ctr" defTabSz="720000"/>
            <a:r>
              <a:rPr lang="es-CO" sz="1600" b="1" dirty="0"/>
              <a:t>semanas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D01CE11-75D3-EB37-D39A-E5F2B8C92F4C}"/>
              </a:ext>
            </a:extLst>
          </p:cNvPr>
          <p:cNvSpPr txBox="1"/>
          <p:nvPr/>
        </p:nvSpPr>
        <p:spPr>
          <a:xfrm>
            <a:off x="5966727" y="3571168"/>
            <a:ext cx="1398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20000"/>
            <a:r>
              <a:rPr lang="es-CO" sz="1200" b="1" dirty="0"/>
              <a:t>1000 – 1299 semanas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47161E22-8876-526C-2113-F9DC28A39B0B}"/>
              </a:ext>
            </a:extLst>
          </p:cNvPr>
          <p:cNvSpPr txBox="1"/>
          <p:nvPr/>
        </p:nvSpPr>
        <p:spPr>
          <a:xfrm>
            <a:off x="6035282" y="3402926"/>
            <a:ext cx="1286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/>
              <a:t>1 SMLV – 20%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A33C320D-CDA4-8F46-9582-D4527067039F}"/>
              </a:ext>
            </a:extLst>
          </p:cNvPr>
          <p:cNvSpPr txBox="1"/>
          <p:nvPr/>
        </p:nvSpPr>
        <p:spPr>
          <a:xfrm>
            <a:off x="7115661" y="2343940"/>
            <a:ext cx="151020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300" b="1" dirty="0"/>
              <a:t>Pensión </a:t>
            </a:r>
          </a:p>
          <a:p>
            <a:pPr algn="ctr"/>
            <a:r>
              <a:rPr lang="es-CO" sz="1300" b="1" dirty="0"/>
              <a:t>componente </a:t>
            </a:r>
          </a:p>
          <a:p>
            <a:pPr algn="ctr"/>
            <a:r>
              <a:rPr lang="es-CO" sz="1300" b="1" dirty="0"/>
              <a:t>Prima Media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E0009DB9-C95C-F1DE-6497-8E3A0A63BB04}"/>
              </a:ext>
            </a:extLst>
          </p:cNvPr>
          <p:cNvSpPr txBox="1"/>
          <p:nvPr/>
        </p:nvSpPr>
        <p:spPr>
          <a:xfrm>
            <a:off x="8507011" y="599734"/>
            <a:ext cx="160985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300" b="1" dirty="0"/>
              <a:t>Pensión con complemento </a:t>
            </a:r>
          </a:p>
          <a:p>
            <a:pPr algn="ctr"/>
            <a:r>
              <a:rPr lang="es-CO" sz="1300" b="1" dirty="0"/>
              <a:t>del régimen de </a:t>
            </a:r>
          </a:p>
          <a:p>
            <a:pPr algn="ctr"/>
            <a:r>
              <a:rPr lang="es-CO" sz="1300" b="1" dirty="0"/>
              <a:t>ahorro individual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5A6D2CAE-E8D1-04ED-F1F3-349FE3F8F4D3}"/>
              </a:ext>
            </a:extLst>
          </p:cNvPr>
          <p:cNvSpPr txBox="1"/>
          <p:nvPr/>
        </p:nvSpPr>
        <p:spPr>
          <a:xfrm>
            <a:off x="9905676" y="93717"/>
            <a:ext cx="160985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300" b="1" dirty="0"/>
              <a:t>Pensión complemento </a:t>
            </a:r>
          </a:p>
          <a:p>
            <a:pPr algn="ctr"/>
            <a:r>
              <a:rPr lang="es-CO" sz="1300" b="1" dirty="0"/>
              <a:t>ahorro voluntario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6B185C9A-25C4-DD2A-C606-961C9BD97B77}"/>
              </a:ext>
            </a:extLst>
          </p:cNvPr>
          <p:cNvSpPr txBox="1"/>
          <p:nvPr/>
        </p:nvSpPr>
        <p:spPr>
          <a:xfrm>
            <a:off x="637405" y="4608918"/>
            <a:ext cx="245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Pilar Semicontributivo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3E76D091-F362-AA00-0873-7ECF4015C29A}"/>
              </a:ext>
            </a:extLst>
          </p:cNvPr>
          <p:cNvSpPr txBox="1"/>
          <p:nvPr/>
        </p:nvSpPr>
        <p:spPr>
          <a:xfrm>
            <a:off x="766811" y="2582182"/>
            <a:ext cx="2196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Pilar Contributivo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96583D1D-ED8B-B35B-C2B0-5EE17F1A6C7D}"/>
              </a:ext>
            </a:extLst>
          </p:cNvPr>
          <p:cNvSpPr/>
          <p:nvPr/>
        </p:nvSpPr>
        <p:spPr>
          <a:xfrm rot="16200000">
            <a:off x="10408102" y="391467"/>
            <a:ext cx="695335" cy="13986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D7579D14-C880-1D71-0883-37D544F583F7}"/>
              </a:ext>
            </a:extLst>
          </p:cNvPr>
          <p:cNvSpPr txBox="1"/>
          <p:nvPr/>
        </p:nvSpPr>
        <p:spPr>
          <a:xfrm>
            <a:off x="8141" y="660483"/>
            <a:ext cx="3246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Pilar de Ahorro Voluntario Complementario</a:t>
            </a:r>
          </a:p>
        </p:txBody>
      </p:sp>
      <p:pic>
        <p:nvPicPr>
          <p:cNvPr id="83" name="Imagen 82">
            <a:extLst>
              <a:ext uri="{FF2B5EF4-FFF2-40B4-BE49-F238E27FC236}">
                <a16:creationId xmlns:a16="http://schemas.microsoft.com/office/drawing/2014/main" id="{FEC843CF-41C7-102A-932D-E0F31246D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3611" y="224255"/>
            <a:ext cx="812856" cy="130206"/>
          </a:xfrm>
          <a:prstGeom prst="rect">
            <a:avLst/>
          </a:prstGeom>
        </p:spPr>
      </p:pic>
      <p:sp>
        <p:nvSpPr>
          <p:cNvPr id="84" name="CuadroTexto 83">
            <a:extLst>
              <a:ext uri="{FF2B5EF4-FFF2-40B4-BE49-F238E27FC236}">
                <a16:creationId xmlns:a16="http://schemas.microsoft.com/office/drawing/2014/main" id="{8C90A7C9-4FCC-A25F-BF62-195156117824}"/>
              </a:ext>
            </a:extLst>
          </p:cNvPr>
          <p:cNvSpPr txBox="1"/>
          <p:nvPr/>
        </p:nvSpPr>
        <p:spPr>
          <a:xfrm>
            <a:off x="987378" y="58525"/>
            <a:ext cx="694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chemeClr val="accent1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Sistema de Pilares Articulados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A8D778E-C669-4277-85A3-7E5148B82635}"/>
              </a:ext>
            </a:extLst>
          </p:cNvPr>
          <p:cNvSpPr/>
          <p:nvPr/>
        </p:nvSpPr>
        <p:spPr>
          <a:xfrm rot="16200000">
            <a:off x="4880775" y="5010838"/>
            <a:ext cx="525079" cy="616258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DD2D066-E8B6-4259-B8D6-B5B529C08EEB}"/>
              </a:ext>
            </a:extLst>
          </p:cNvPr>
          <p:cNvSpPr txBox="1"/>
          <p:nvPr/>
        </p:nvSpPr>
        <p:spPr>
          <a:xfrm>
            <a:off x="7286927" y="2949643"/>
            <a:ext cx="1396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/>
              <a:t>1 a 3 salarios mínimos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83FB3DA-782A-4C72-BEA7-93DEA866EABC}"/>
              </a:ext>
            </a:extLst>
          </p:cNvPr>
          <p:cNvSpPr txBox="1"/>
          <p:nvPr/>
        </p:nvSpPr>
        <p:spPr>
          <a:xfrm>
            <a:off x="7194786" y="3503720"/>
            <a:ext cx="1491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/>
              <a:t>1300 semanas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0258FCD9-E3A2-4FD1-8C19-9E368863690E}"/>
              </a:ext>
            </a:extLst>
          </p:cNvPr>
          <p:cNvSpPr/>
          <p:nvPr/>
        </p:nvSpPr>
        <p:spPr>
          <a:xfrm rot="16200000">
            <a:off x="8818070" y="2791556"/>
            <a:ext cx="1003545" cy="137067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63D732A-0DCF-4226-BED2-07D1CFE37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5864" y="1476762"/>
            <a:ext cx="1396105" cy="1494407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E7265367-8E60-4693-84A0-2A02D3C4CA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9048" y="2980455"/>
            <a:ext cx="1371719" cy="1005927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FB673D37-D77C-42D6-9D17-8DFC8BF28B40}"/>
              </a:ext>
            </a:extLst>
          </p:cNvPr>
          <p:cNvSpPr txBox="1"/>
          <p:nvPr/>
        </p:nvSpPr>
        <p:spPr>
          <a:xfrm>
            <a:off x="8595314" y="1798851"/>
            <a:ext cx="18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/>
              <a:t>Desde 3 salarios mínimos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0006857-2B63-4729-8252-9B2857ECC9D9}"/>
              </a:ext>
            </a:extLst>
          </p:cNvPr>
          <p:cNvSpPr txBox="1"/>
          <p:nvPr/>
        </p:nvSpPr>
        <p:spPr>
          <a:xfrm>
            <a:off x="10105156" y="830431"/>
            <a:ext cx="1301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bg1"/>
                </a:solidFill>
              </a:rPr>
              <a:t>Recursos propios</a:t>
            </a:r>
          </a:p>
        </p:txBody>
      </p:sp>
    </p:spTree>
    <p:extLst>
      <p:ext uri="{BB962C8B-B14F-4D97-AF65-F5344CB8AC3E}">
        <p14:creationId xmlns:p14="http://schemas.microsoft.com/office/powerpoint/2010/main" val="613233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112</Words>
  <Application>Microsoft Office PowerPoint</Application>
  <PresentationFormat>Panorámica</PresentationFormat>
  <Paragraphs>44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FUTURA MEDIUM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Esperanza Gutierrez Guerra</dc:creator>
  <cp:lastModifiedBy>soporte</cp:lastModifiedBy>
  <cp:revision>6</cp:revision>
  <dcterms:created xsi:type="dcterms:W3CDTF">2023-03-11T21:20:42Z</dcterms:created>
  <dcterms:modified xsi:type="dcterms:W3CDTF">2023-03-22T00:06:57Z</dcterms:modified>
</cp:coreProperties>
</file>