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7" r:id="rId6"/>
    <p:sldId id="303" r:id="rId7"/>
    <p:sldId id="309" r:id="rId8"/>
    <p:sldId id="288" r:id="rId9"/>
    <p:sldId id="7524" r:id="rId10"/>
    <p:sldId id="310" r:id="rId11"/>
    <p:sldId id="7242" r:id="rId12"/>
    <p:sldId id="7523" r:id="rId13"/>
    <p:sldId id="7525" r:id="rId14"/>
    <p:sldId id="7513" r:id="rId15"/>
    <p:sldId id="7480" r:id="rId16"/>
    <p:sldId id="7533" r:id="rId17"/>
    <p:sldId id="7506" r:id="rId18"/>
    <p:sldId id="7504" r:id="rId19"/>
    <p:sldId id="7534" r:id="rId20"/>
    <p:sldId id="7507" r:id="rId21"/>
    <p:sldId id="7505" r:id="rId22"/>
    <p:sldId id="7508" r:id="rId23"/>
    <p:sldId id="7509" r:id="rId24"/>
    <p:sldId id="7477" r:id="rId25"/>
    <p:sldId id="7479" r:id="rId26"/>
    <p:sldId id="7490" r:id="rId27"/>
    <p:sldId id="7536" r:id="rId28"/>
    <p:sldId id="7538" r:id="rId2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2">
          <p15:clr>
            <a:srgbClr val="A4A3A4"/>
          </p15:clr>
        </p15:guide>
        <p15:guide id="2" pos="5484">
          <p15:clr>
            <a:srgbClr val="A4A3A4"/>
          </p15:clr>
        </p15:guide>
        <p15:guide id="3" pos="276">
          <p15:clr>
            <a:srgbClr val="A4A3A4"/>
          </p15:clr>
        </p15:guide>
        <p15:guide id="4" pos="2565">
          <p15:clr>
            <a:srgbClr val="A4A3A4"/>
          </p15:clr>
        </p15:guide>
        <p15:guide id="5" pos="2880">
          <p15:clr>
            <a:srgbClr val="A4A3A4"/>
          </p15:clr>
        </p15:guide>
        <p15:guide id="6" pos="31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18A"/>
    <a:srgbClr val="EFB223"/>
    <a:srgbClr val="138156"/>
    <a:srgbClr val="DBE6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3" autoAdjust="0"/>
    <p:restoredTop sz="94664" autoAdjust="0"/>
  </p:normalViewPr>
  <p:slideViewPr>
    <p:cSldViewPr snapToGrid="0" snapToObjects="1" showGuides="1">
      <p:cViewPr varScale="1">
        <p:scale>
          <a:sx n="105" d="100"/>
          <a:sy n="105" d="100"/>
        </p:scale>
        <p:origin x="1674" y="96"/>
      </p:cViewPr>
      <p:guideLst>
        <p:guide orient="horz" pos="2402"/>
        <p:guide pos="5484"/>
        <p:guide pos="276"/>
        <p:guide pos="2565"/>
        <p:guide pos="2880"/>
        <p:guide pos="319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a\Downloads\ISE%20mensua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felipecuadros\Downloads\Copia%20de%20Gra&#769;fica%20Pipe.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fmartin\Downloads\agregados-macroeconomicos-cuentas-nal-anuales-2005-2020p-2021p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fmartin\Downloads\Inflaci&#243;n%20por%20componen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minhaciendagovco-my.sharepoint.com/personal/submacro_minhacienda_gov_co/Documents/Monitor%20Macro/1%20-%20Sector%20Real/4%20-%20Indicadores%20sociales/2.%20Informes%20anuales/Pobreza%20y%20desigualdad.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b4ceb37dbaf2265e/Documentos/UMNG/Ministerio%20De%20Hacienda/Pr&#225;ctica/Tareas/pobreza%20extrema%20cepal.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https://minhaciendagovco-my.sharepoint.com/personal/submacro_minhacienda_gov_co/Documents/Monitor%20Macro/24.%20Proyectos%20de%20Reformas/2022/Cap%204%20Diagn&#243;stico%20estatuto%20tributario/2022-07-31%20Gr&#225;fica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oleObject" Target="https://minhaciendagovco-my.sharepoint.com/personal/submacro_minhacienda_gov_co/Documents/Monitor%20Macro/24.%20Proyectos%20de%20Reformas/2022/Cap%208%20Efectos%20sociales/2022-08-3%20Resultados%20pobreza.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minhaciendagovco-my.sharepoint.com/personal/submacro_minhacienda_gov_co/Documents/Monitor%20Macro/24.%20Proyectos%20de%20Reformas/2022/Cap%208%20Efectos%20sociales/2022-08-3%20Resultados%20pobreza.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minhaciendagovco-my.sharepoint.com/personal/subfiscal_minhacienda_gov_co/Documents/Monitor%20Fiscal/GNC/2022/Proyecto%20tributario/IRPN/Reforma%20V3/Emp&#237;rico/AG%202020/2022-08-05%20Reforma%20IPRN%20VF.xlsx" TargetMode="External"/><Relationship Id="rId4"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74521841701531E-2"/>
          <c:y val="0.19503707842407764"/>
          <c:w val="0.85733449985418497"/>
          <c:h val="0.40795024800815444"/>
        </c:manualLayout>
      </c:layout>
      <c:lineChart>
        <c:grouping val="standard"/>
        <c:varyColors val="0"/>
        <c:ser>
          <c:idx val="0"/>
          <c:order val="0"/>
          <c:tx>
            <c:strRef>
              <c:f>'D:\Users\ManuelFelipeMartinez\Downloads\[Anex_ISE_9actividades_may_2022.xlsx]Cuadro 2'!$A$30</c:f>
              <c:strCache>
                <c:ptCount val="1"/>
                <c:pt idx="0">
                  <c:v>Actividades primarias</c:v>
                </c:pt>
              </c:strCache>
            </c:strRef>
          </c:tx>
          <c:spPr>
            <a:ln w="28575" cap="rnd">
              <a:solidFill>
                <a:schemeClr val="accent1"/>
              </a:solidFill>
              <a:round/>
            </a:ln>
            <a:effectLst/>
          </c:spPr>
          <c:marker>
            <c:symbol val="none"/>
          </c:marker>
          <c:dLbls>
            <c:dLbl>
              <c:idx val="40"/>
              <c:layout>
                <c:manualLayout>
                  <c:x val="2.16477243943868E-3"/>
                  <c:y val="-3.3543691081641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E1-480E-B855-677B0DB40A8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2060"/>
                    </a:solidFill>
                    <a:latin typeface="Arial" panose="020B0604020202020204" pitchFamily="34" charset="0"/>
                    <a:ea typeface="+mn-ea"/>
                    <a:cs typeface="Arial" panose="020B060402020202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'D:\Users\ManuelFelipeMartinez\Downloads\[Anex_ISE_9actividades_may_2022.xlsx]Cuadro 2'!$B$27:$AP$28</c:f>
              <c:multiLvlStrCache>
                <c:ptCount val="41"/>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pt idx="30">
                    <c:v>Julio</c:v>
                  </c:pt>
                  <c:pt idx="31">
                    <c:v>Agosto</c:v>
                  </c:pt>
                  <c:pt idx="32">
                    <c:v>Septiembre</c:v>
                  </c:pt>
                  <c:pt idx="33">
                    <c:v>Octubre</c:v>
                  </c:pt>
                  <c:pt idx="34">
                    <c:v>Noviembre</c:v>
                  </c:pt>
                  <c:pt idx="35">
                    <c:v>Diciembre</c:v>
                  </c:pt>
                  <c:pt idx="36">
                    <c:v>Enero</c:v>
                  </c:pt>
                  <c:pt idx="37">
                    <c:v>Febrero</c:v>
                  </c:pt>
                  <c:pt idx="38">
                    <c:v>Marzo</c:v>
                  </c:pt>
                  <c:pt idx="39">
                    <c:v>Abril</c:v>
                  </c:pt>
                  <c:pt idx="40">
                    <c:v>Mayo</c:v>
                  </c:pt>
                </c:lvl>
                <c:lvl>
                  <c:pt idx="0">
                    <c:v>2019</c:v>
                  </c:pt>
                  <c:pt idx="12">
                    <c:v>2020p</c:v>
                  </c:pt>
                  <c:pt idx="24">
                    <c:v>2021pr</c:v>
                  </c:pt>
                  <c:pt idx="36">
                    <c:v>2022pr</c:v>
                  </c:pt>
                </c:lvl>
              </c:multiLvlStrCache>
            </c:multiLvlStrRef>
          </c:cat>
          <c:val>
            <c:numRef>
              <c:f>'D:\Users\ManuelFelipeMartinez\Downloads\[Anex_ISE_9actividades_may_2022.xlsx]Cuadro 2'!$B$30:$AP$30</c:f>
              <c:numCache>
                <c:formatCode>General</c:formatCode>
                <c:ptCount val="41"/>
                <c:pt idx="0">
                  <c:v>1.4594018707375369</c:v>
                </c:pt>
                <c:pt idx="1">
                  <c:v>-0.90709596745796195</c:v>
                </c:pt>
                <c:pt idx="2">
                  <c:v>1.4763974695793249</c:v>
                </c:pt>
                <c:pt idx="3">
                  <c:v>1.4543299819273581</c:v>
                </c:pt>
                <c:pt idx="4">
                  <c:v>-0.10649913620905201</c:v>
                </c:pt>
                <c:pt idx="5">
                  <c:v>-2.9641088876548309</c:v>
                </c:pt>
                <c:pt idx="6">
                  <c:v>2.0145216017111238</c:v>
                </c:pt>
                <c:pt idx="7">
                  <c:v>1.015111488793536</c:v>
                </c:pt>
                <c:pt idx="8">
                  <c:v>-2.1904410777804908</c:v>
                </c:pt>
                <c:pt idx="9">
                  <c:v>2.8193347865719431</c:v>
                </c:pt>
                <c:pt idx="10">
                  <c:v>-0.79107654212479905</c:v>
                </c:pt>
                <c:pt idx="11">
                  <c:v>-0.44935895123830999</c:v>
                </c:pt>
                <c:pt idx="12">
                  <c:v>1.1471527360710501</c:v>
                </c:pt>
                <c:pt idx="13">
                  <c:v>1.2642735604484729</c:v>
                </c:pt>
                <c:pt idx="14">
                  <c:v>-4.0686794819279024</c:v>
                </c:pt>
                <c:pt idx="15">
                  <c:v>-8.2061107848053005</c:v>
                </c:pt>
                <c:pt idx="16">
                  <c:v>-1.130110766615261</c:v>
                </c:pt>
                <c:pt idx="17">
                  <c:v>1.0789779274192171</c:v>
                </c:pt>
                <c:pt idx="18">
                  <c:v>2.0765332541404722</c:v>
                </c:pt>
                <c:pt idx="19">
                  <c:v>-1.1263483275444339</c:v>
                </c:pt>
                <c:pt idx="20">
                  <c:v>1.3309599030947801</c:v>
                </c:pt>
                <c:pt idx="21">
                  <c:v>-1.45993814390266E-2</c:v>
                </c:pt>
                <c:pt idx="22">
                  <c:v>-1.950229572939804</c:v>
                </c:pt>
                <c:pt idx="23">
                  <c:v>3.7005565640536839</c:v>
                </c:pt>
                <c:pt idx="24">
                  <c:v>-0.63549335488379199</c:v>
                </c:pt>
                <c:pt idx="25">
                  <c:v>1.495183536692821</c:v>
                </c:pt>
                <c:pt idx="26">
                  <c:v>9.8276396845564022</c:v>
                </c:pt>
                <c:pt idx="27">
                  <c:v>-6.328900509830401</c:v>
                </c:pt>
                <c:pt idx="28">
                  <c:v>-7.2912419913603541</c:v>
                </c:pt>
                <c:pt idx="29">
                  <c:v>4.2363969359587381</c:v>
                </c:pt>
                <c:pt idx="30">
                  <c:v>0.214742208194423</c:v>
                </c:pt>
                <c:pt idx="31">
                  <c:v>-0.94955739954309604</c:v>
                </c:pt>
                <c:pt idx="32">
                  <c:v>2.9441702090705211</c:v>
                </c:pt>
                <c:pt idx="33">
                  <c:v>-1.8158057271148349</c:v>
                </c:pt>
                <c:pt idx="34">
                  <c:v>3.8866607942018732</c:v>
                </c:pt>
                <c:pt idx="35">
                  <c:v>-1.1841467630144109</c:v>
                </c:pt>
                <c:pt idx="36">
                  <c:v>-4.698678258068111</c:v>
                </c:pt>
                <c:pt idx="37">
                  <c:v>4.6943347381104932</c:v>
                </c:pt>
                <c:pt idx="38">
                  <c:v>-0.229164182281764</c:v>
                </c:pt>
                <c:pt idx="39">
                  <c:v>1.626608346626782</c:v>
                </c:pt>
                <c:pt idx="40">
                  <c:v>-0.71647659724207802</c:v>
                </c:pt>
              </c:numCache>
            </c:numRef>
          </c:val>
          <c:smooth val="1"/>
          <c:extLst>
            <c:ext xmlns:c16="http://schemas.microsoft.com/office/drawing/2014/chart" uri="{C3380CC4-5D6E-409C-BE32-E72D297353CC}">
              <c16:uniqueId val="{00000001-12E1-480E-B855-677B0DB40A8E}"/>
            </c:ext>
          </c:extLst>
        </c:ser>
        <c:ser>
          <c:idx val="2"/>
          <c:order val="1"/>
          <c:tx>
            <c:strRef>
              <c:f>'D:\Users\ManuelFelipeMartinez\Downloads\[Anex_ISE_9actividades_may_2022.xlsx]Cuadro 2'!$A$32</c:f>
              <c:strCache>
                <c:ptCount val="1"/>
                <c:pt idx="0">
                  <c:v>Actividades terciarias</c:v>
                </c:pt>
              </c:strCache>
            </c:strRef>
          </c:tx>
          <c:spPr>
            <a:ln w="28575" cap="rnd">
              <a:solidFill>
                <a:schemeClr val="accent5">
                  <a:lumMod val="60000"/>
                  <a:lumOff val="40000"/>
                </a:schemeClr>
              </a:solidFill>
              <a:round/>
            </a:ln>
            <a:effectLst/>
          </c:spPr>
          <c:marker>
            <c:symbol val="none"/>
          </c:marker>
          <c:dLbls>
            <c:dLbl>
              <c:idx val="40"/>
              <c:layout>
                <c:manualLayout>
                  <c:x val="6.5074612152352896E-3"/>
                  <c:y val="-6.2799504954771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E1-480E-B855-677B0DB40A8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5">
                        <a:lumMod val="60000"/>
                        <a:lumOff val="40000"/>
                      </a:schemeClr>
                    </a:solidFill>
                    <a:latin typeface="Arial" panose="020B0604020202020204" pitchFamily="34" charset="0"/>
                    <a:ea typeface="+mn-ea"/>
                    <a:cs typeface="Arial" panose="020B060402020202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'D:\Users\ManuelFelipeMartinez\Downloads\[Anex_ISE_9actividades_may_2022.xlsx]Cuadro 2'!$B$27:$AP$28</c:f>
              <c:multiLvlStrCache>
                <c:ptCount val="41"/>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pt idx="30">
                    <c:v>Julio</c:v>
                  </c:pt>
                  <c:pt idx="31">
                    <c:v>Agosto</c:v>
                  </c:pt>
                  <c:pt idx="32">
                    <c:v>Septiembre</c:v>
                  </c:pt>
                  <c:pt idx="33">
                    <c:v>Octubre</c:v>
                  </c:pt>
                  <c:pt idx="34">
                    <c:v>Noviembre</c:v>
                  </c:pt>
                  <c:pt idx="35">
                    <c:v>Diciembre</c:v>
                  </c:pt>
                  <c:pt idx="36">
                    <c:v>Enero</c:v>
                  </c:pt>
                  <c:pt idx="37">
                    <c:v>Febrero</c:v>
                  </c:pt>
                  <c:pt idx="38">
                    <c:v>Marzo</c:v>
                  </c:pt>
                  <c:pt idx="39">
                    <c:v>Abril</c:v>
                  </c:pt>
                  <c:pt idx="40">
                    <c:v>Mayo</c:v>
                  </c:pt>
                </c:lvl>
                <c:lvl>
                  <c:pt idx="0">
                    <c:v>2019</c:v>
                  </c:pt>
                  <c:pt idx="12">
                    <c:v>2020p</c:v>
                  </c:pt>
                  <c:pt idx="24">
                    <c:v>2021pr</c:v>
                  </c:pt>
                  <c:pt idx="36">
                    <c:v>2022pr</c:v>
                  </c:pt>
                </c:lvl>
              </c:multiLvlStrCache>
            </c:multiLvlStrRef>
          </c:cat>
          <c:val>
            <c:numRef>
              <c:f>'D:\Users\ManuelFelipeMartinez\Downloads\[Anex_ISE_9actividades_may_2022.xlsx]Cuadro 2'!$B$32:$AP$32</c:f>
              <c:numCache>
                <c:formatCode>General</c:formatCode>
                <c:ptCount val="41"/>
                <c:pt idx="0">
                  <c:v>0.40232607802155901</c:v>
                </c:pt>
                <c:pt idx="1">
                  <c:v>1.4260725660264499E-2</c:v>
                </c:pt>
                <c:pt idx="2">
                  <c:v>0.47843081060217701</c:v>
                </c:pt>
                <c:pt idx="3">
                  <c:v>0.81234119469093002</c:v>
                </c:pt>
                <c:pt idx="4">
                  <c:v>1.6611855712910299</c:v>
                </c:pt>
                <c:pt idx="5">
                  <c:v>0.25723050207415099</c:v>
                </c:pt>
                <c:pt idx="6">
                  <c:v>0.28694551103672</c:v>
                </c:pt>
                <c:pt idx="7">
                  <c:v>0.74775866165461502</c:v>
                </c:pt>
                <c:pt idx="8">
                  <c:v>-1.820375619821007</c:v>
                </c:pt>
                <c:pt idx="9">
                  <c:v>0.86964191931922097</c:v>
                </c:pt>
                <c:pt idx="10">
                  <c:v>0.24956395487439001</c:v>
                </c:pt>
                <c:pt idx="11">
                  <c:v>-3.4638456964188401E-2</c:v>
                </c:pt>
                <c:pt idx="12">
                  <c:v>1.8960116767476201</c:v>
                </c:pt>
                <c:pt idx="13">
                  <c:v>-0.75203876105860001</c:v>
                </c:pt>
                <c:pt idx="14">
                  <c:v>-7.4746690000455258</c:v>
                </c:pt>
                <c:pt idx="15">
                  <c:v>-11.36389352822718</c:v>
                </c:pt>
                <c:pt idx="16">
                  <c:v>3.6406992826033928</c:v>
                </c:pt>
                <c:pt idx="17">
                  <c:v>3.79498057679166</c:v>
                </c:pt>
                <c:pt idx="18">
                  <c:v>2.398468600222142</c:v>
                </c:pt>
                <c:pt idx="19">
                  <c:v>1.161027387854745</c:v>
                </c:pt>
                <c:pt idx="20">
                  <c:v>2.2615266270287009</c:v>
                </c:pt>
                <c:pt idx="21">
                  <c:v>3.188463597424843</c:v>
                </c:pt>
                <c:pt idx="22">
                  <c:v>1.8978556900477199</c:v>
                </c:pt>
                <c:pt idx="23">
                  <c:v>-0.48059705860914897</c:v>
                </c:pt>
                <c:pt idx="24">
                  <c:v>0.84368535462155603</c:v>
                </c:pt>
                <c:pt idx="25">
                  <c:v>1.097144119715864</c:v>
                </c:pt>
                <c:pt idx="26">
                  <c:v>0.578829951634248</c:v>
                </c:pt>
                <c:pt idx="27">
                  <c:v>-2.1780748889671031</c:v>
                </c:pt>
                <c:pt idx="28">
                  <c:v>4.3395116165001503E-2</c:v>
                </c:pt>
                <c:pt idx="29">
                  <c:v>5.4546116740812067</c:v>
                </c:pt>
                <c:pt idx="30">
                  <c:v>1.4683063616796099</c:v>
                </c:pt>
                <c:pt idx="31">
                  <c:v>-0.45172374110146002</c:v>
                </c:pt>
                <c:pt idx="32">
                  <c:v>3.4799001204442561</c:v>
                </c:pt>
                <c:pt idx="33">
                  <c:v>-0.48913285751559898</c:v>
                </c:pt>
                <c:pt idx="34">
                  <c:v>1.1063241273228359</c:v>
                </c:pt>
                <c:pt idx="35">
                  <c:v>0.72033083059078296</c:v>
                </c:pt>
                <c:pt idx="36">
                  <c:v>-1.7887992943103801</c:v>
                </c:pt>
                <c:pt idx="37">
                  <c:v>1.539650155004836</c:v>
                </c:pt>
                <c:pt idx="38">
                  <c:v>1.082543792258875</c:v>
                </c:pt>
                <c:pt idx="39">
                  <c:v>1.389223886205087</c:v>
                </c:pt>
                <c:pt idx="40">
                  <c:v>0.56690480991949299</c:v>
                </c:pt>
              </c:numCache>
            </c:numRef>
          </c:val>
          <c:smooth val="1"/>
          <c:extLst>
            <c:ext xmlns:c16="http://schemas.microsoft.com/office/drawing/2014/chart" uri="{C3380CC4-5D6E-409C-BE32-E72D297353CC}">
              <c16:uniqueId val="{00000003-12E1-480E-B855-677B0DB40A8E}"/>
            </c:ext>
          </c:extLst>
        </c:ser>
        <c:ser>
          <c:idx val="3"/>
          <c:order val="2"/>
          <c:tx>
            <c:strRef>
              <c:f>'D:\Users\ManuelFelipeMartinez\Downloads\[Anex_ISE_9actividades_may_2022.xlsx]Cuadro 2'!$A$33</c:f>
              <c:strCache>
                <c:ptCount val="1"/>
                <c:pt idx="0">
                  <c:v>Indicador de Seguimiento a la Economía</c:v>
                </c:pt>
              </c:strCache>
            </c:strRef>
          </c:tx>
          <c:spPr>
            <a:ln w="28575" cap="rnd">
              <a:solidFill>
                <a:schemeClr val="tx1"/>
              </a:solidFill>
              <a:round/>
            </a:ln>
            <a:effectLst/>
          </c:spPr>
          <c:marker>
            <c:symbol val="none"/>
          </c:marker>
          <c:dLbls>
            <c:dLbl>
              <c:idx val="40"/>
              <c:layout>
                <c:manualLayout>
                  <c:x val="1.7388280299078401E-3"/>
                  <c:y val="6.6830529939121098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E1-480E-B855-677B0DB40A8E}"/>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'D:\Users\ManuelFelipeMartinez\Downloads\[Anex_ISE_9actividades_may_2022.xlsx]Cuadro 2'!$B$27:$AP$28</c:f>
              <c:multiLvlStrCache>
                <c:ptCount val="41"/>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pt idx="30">
                    <c:v>Julio</c:v>
                  </c:pt>
                  <c:pt idx="31">
                    <c:v>Agosto</c:v>
                  </c:pt>
                  <c:pt idx="32">
                    <c:v>Septiembre</c:v>
                  </c:pt>
                  <c:pt idx="33">
                    <c:v>Octubre</c:v>
                  </c:pt>
                  <c:pt idx="34">
                    <c:v>Noviembre</c:v>
                  </c:pt>
                  <c:pt idx="35">
                    <c:v>Diciembre</c:v>
                  </c:pt>
                  <c:pt idx="36">
                    <c:v>Enero</c:v>
                  </c:pt>
                  <c:pt idx="37">
                    <c:v>Febrero</c:v>
                  </c:pt>
                  <c:pt idx="38">
                    <c:v>Marzo</c:v>
                  </c:pt>
                  <c:pt idx="39">
                    <c:v>Abril</c:v>
                  </c:pt>
                  <c:pt idx="40">
                    <c:v>Mayo</c:v>
                  </c:pt>
                </c:lvl>
                <c:lvl>
                  <c:pt idx="0">
                    <c:v>2019</c:v>
                  </c:pt>
                  <c:pt idx="12">
                    <c:v>2020p</c:v>
                  </c:pt>
                  <c:pt idx="24">
                    <c:v>2021pr</c:v>
                  </c:pt>
                  <c:pt idx="36">
                    <c:v>2022pr</c:v>
                  </c:pt>
                </c:lvl>
              </c:multiLvlStrCache>
            </c:multiLvlStrRef>
          </c:cat>
          <c:val>
            <c:numRef>
              <c:f>'D:\Users\ManuelFelipeMartinez\Downloads\[Anex_ISE_9actividades_may_2022.xlsx]Cuadro 2'!$B$33:$AP$33</c:f>
              <c:numCache>
                <c:formatCode>General</c:formatCode>
                <c:ptCount val="41"/>
                <c:pt idx="0">
                  <c:v>0.82890612661377405</c:v>
                </c:pt>
                <c:pt idx="1">
                  <c:v>-3.5786548684015401E-2</c:v>
                </c:pt>
                <c:pt idx="2">
                  <c:v>0.22997765270878301</c:v>
                </c:pt>
                <c:pt idx="3">
                  <c:v>0.83754874598737705</c:v>
                </c:pt>
                <c:pt idx="4">
                  <c:v>0.86493397525688898</c:v>
                </c:pt>
                <c:pt idx="5">
                  <c:v>-0.90785312019758602</c:v>
                </c:pt>
                <c:pt idx="6">
                  <c:v>1.0158068397032169</c:v>
                </c:pt>
                <c:pt idx="7">
                  <c:v>0.258725254136706</c:v>
                </c:pt>
                <c:pt idx="8">
                  <c:v>-1.2295878967670859</c:v>
                </c:pt>
                <c:pt idx="9">
                  <c:v>1.103953751109074</c:v>
                </c:pt>
                <c:pt idx="10">
                  <c:v>-0.15463930064055401</c:v>
                </c:pt>
                <c:pt idx="11">
                  <c:v>0.37196474800167301</c:v>
                </c:pt>
                <c:pt idx="12">
                  <c:v>2.1102276224412151</c:v>
                </c:pt>
                <c:pt idx="13">
                  <c:v>-1.1505515251698031</c:v>
                </c:pt>
                <c:pt idx="14">
                  <c:v>-9.6770584419066079</c:v>
                </c:pt>
                <c:pt idx="15">
                  <c:v>-13.41088102799397</c:v>
                </c:pt>
                <c:pt idx="16">
                  <c:v>4.5049964684688009</c:v>
                </c:pt>
                <c:pt idx="17">
                  <c:v>5.1807050312217626</c:v>
                </c:pt>
                <c:pt idx="18">
                  <c:v>3.3133830466071719</c:v>
                </c:pt>
                <c:pt idx="19">
                  <c:v>0.60503751275120998</c:v>
                </c:pt>
                <c:pt idx="20">
                  <c:v>2.7378988704998899</c:v>
                </c:pt>
                <c:pt idx="21">
                  <c:v>2.894587696125356</c:v>
                </c:pt>
                <c:pt idx="22">
                  <c:v>0.69333537765152198</c:v>
                </c:pt>
                <c:pt idx="23">
                  <c:v>0.98400880871132301</c:v>
                </c:pt>
                <c:pt idx="24">
                  <c:v>1.3245866187870941</c:v>
                </c:pt>
                <c:pt idx="25">
                  <c:v>1.102621898732536</c:v>
                </c:pt>
                <c:pt idx="26">
                  <c:v>1.0869824777300749</c:v>
                </c:pt>
                <c:pt idx="27">
                  <c:v>-1.828589610103847</c:v>
                </c:pt>
                <c:pt idx="28">
                  <c:v>-4.8264255165239929</c:v>
                </c:pt>
                <c:pt idx="29">
                  <c:v>6.8271386754830088</c:v>
                </c:pt>
                <c:pt idx="30">
                  <c:v>2.0336108083855322</c:v>
                </c:pt>
                <c:pt idx="31">
                  <c:v>-0.73730282029342198</c:v>
                </c:pt>
                <c:pt idx="32">
                  <c:v>3.8653770561935379</c:v>
                </c:pt>
                <c:pt idx="33">
                  <c:v>-0.67798969169423595</c:v>
                </c:pt>
                <c:pt idx="34">
                  <c:v>1.3034677032259201</c:v>
                </c:pt>
                <c:pt idx="35">
                  <c:v>1.30903832796166</c:v>
                </c:pt>
                <c:pt idx="36">
                  <c:v>-1.204690063787893</c:v>
                </c:pt>
                <c:pt idx="37">
                  <c:v>1.6883367393342179</c:v>
                </c:pt>
                <c:pt idx="38">
                  <c:v>0.26001739389514</c:v>
                </c:pt>
                <c:pt idx="39">
                  <c:v>1.7721867585487141</c:v>
                </c:pt>
                <c:pt idx="40">
                  <c:v>-0.76579676427633103</c:v>
                </c:pt>
              </c:numCache>
            </c:numRef>
          </c:val>
          <c:smooth val="1"/>
          <c:extLst>
            <c:ext xmlns:c16="http://schemas.microsoft.com/office/drawing/2014/chart" uri="{C3380CC4-5D6E-409C-BE32-E72D297353CC}">
              <c16:uniqueId val="{00000005-12E1-480E-B855-677B0DB40A8E}"/>
            </c:ext>
          </c:extLst>
        </c:ser>
        <c:dLbls>
          <c:showLegendKey val="0"/>
          <c:showVal val="0"/>
          <c:showCatName val="0"/>
          <c:showSerName val="0"/>
          <c:showPercent val="0"/>
          <c:showBubbleSize val="0"/>
        </c:dLbls>
        <c:smooth val="0"/>
        <c:axId val="-2035136992"/>
        <c:axId val="-2032888720"/>
      </c:lineChart>
      <c:catAx>
        <c:axId val="-20351369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2032888720"/>
        <c:crosses val="autoZero"/>
        <c:auto val="1"/>
        <c:lblAlgn val="ctr"/>
        <c:lblOffset val="100"/>
        <c:noMultiLvlLbl val="0"/>
      </c:catAx>
      <c:valAx>
        <c:axId val="-2032888720"/>
        <c:scaling>
          <c:orientation val="minMax"/>
          <c:max val="20"/>
          <c:min val="-28"/>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2035136992"/>
        <c:crosses val="autoZero"/>
        <c:crossBetween val="between"/>
      </c:valAx>
      <c:spPr>
        <a:noFill/>
        <a:ln>
          <a:noFill/>
        </a:ln>
        <a:effectLst/>
      </c:spPr>
    </c:plotArea>
    <c:legend>
      <c:legendPos val="b"/>
      <c:layout>
        <c:manualLayout>
          <c:xMode val="edge"/>
          <c:yMode val="edge"/>
          <c:x val="3.5132220447650554E-2"/>
          <c:y val="0.82254007817368202"/>
          <c:w val="0.93963967492224587"/>
          <c:h val="0.173306280400957"/>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CO"/>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Hoja1!$C$2</c:f>
              <c:strCache>
                <c:ptCount val="1"/>
                <c:pt idx="0">
                  <c:v>TET</c:v>
                </c:pt>
              </c:strCache>
            </c:strRef>
          </c:tx>
          <c:spPr>
            <a:solidFill>
              <a:srgbClr val="00B0F0"/>
            </a:solidFill>
            <a:ln>
              <a:no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chemeClr val="bg1"/>
                    </a:solidFill>
                    <a:latin typeface="Century Gothic" panose="020B0502020202020204" pitchFamily="34" charset="0"/>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Hoja1!$B$3:$B$13</c:f>
              <c:strCache>
                <c:ptCount val="11"/>
                <c:pt idx="0">
                  <c:v>Minería</c:v>
                </c:pt>
                <c:pt idx="1">
                  <c:v>Comercio y transporte</c:v>
                </c:pt>
                <c:pt idx="2">
                  <c:v>Actividades profesionales</c:v>
                </c:pt>
                <c:pt idx="3">
                  <c:v>Agricultura</c:v>
                </c:pt>
                <c:pt idx="4">
                  <c:v>Servicios públicos</c:v>
                </c:pt>
                <c:pt idx="5">
                  <c:v>Construcción</c:v>
                </c:pt>
                <c:pt idx="6">
                  <c:v>Información y comunicaciones</c:v>
                </c:pt>
                <c:pt idx="7">
                  <c:v>Manufactura</c:v>
                </c:pt>
                <c:pt idx="8">
                  <c:v>Administración pública</c:v>
                </c:pt>
                <c:pt idx="9">
                  <c:v>Actividades financieras, inmobiliarias y de seguros</c:v>
                </c:pt>
                <c:pt idx="10">
                  <c:v>Otros servicios</c:v>
                </c:pt>
              </c:strCache>
            </c:strRef>
          </c:cat>
          <c:val>
            <c:numRef>
              <c:f>Hoja1!$C$3:$C$13</c:f>
              <c:numCache>
                <c:formatCode>0%</c:formatCode>
                <c:ptCount val="11"/>
                <c:pt idx="0">
                  <c:v>0.27</c:v>
                </c:pt>
                <c:pt idx="1">
                  <c:v>0.26</c:v>
                </c:pt>
                <c:pt idx="2">
                  <c:v>0.25</c:v>
                </c:pt>
                <c:pt idx="3">
                  <c:v>0.24</c:v>
                </c:pt>
                <c:pt idx="4">
                  <c:v>0.24</c:v>
                </c:pt>
                <c:pt idx="5">
                  <c:v>0.24</c:v>
                </c:pt>
                <c:pt idx="6">
                  <c:v>0.24</c:v>
                </c:pt>
                <c:pt idx="7">
                  <c:v>0.23</c:v>
                </c:pt>
                <c:pt idx="8">
                  <c:v>0.21</c:v>
                </c:pt>
                <c:pt idx="9">
                  <c:v>0.2</c:v>
                </c:pt>
                <c:pt idx="10">
                  <c:v>0.15</c:v>
                </c:pt>
              </c:numCache>
            </c:numRef>
          </c:val>
          <c:extLst>
            <c:ext xmlns:c16="http://schemas.microsoft.com/office/drawing/2014/chart" uri="{C3380CC4-5D6E-409C-BE32-E72D297353CC}">
              <c16:uniqueId val="{00000001-3744-4562-9379-7ABBB590C722}"/>
            </c:ext>
          </c:extLst>
        </c:ser>
        <c:dLbls>
          <c:showLegendKey val="0"/>
          <c:showVal val="0"/>
          <c:showCatName val="0"/>
          <c:showSerName val="0"/>
          <c:showPercent val="0"/>
          <c:showBubbleSize val="0"/>
        </c:dLbls>
        <c:gapWidth val="80"/>
        <c:overlap val="-27"/>
        <c:axId val="112322543"/>
        <c:axId val="1030956672"/>
      </c:barChart>
      <c:catAx>
        <c:axId val="11232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s-CO"/>
          </a:p>
        </c:txPr>
        <c:crossAx val="1030956672"/>
        <c:crosses val="autoZero"/>
        <c:auto val="1"/>
        <c:lblAlgn val="ctr"/>
        <c:lblOffset val="100"/>
        <c:noMultiLvlLbl val="0"/>
      </c:catAx>
      <c:valAx>
        <c:axId val="1030956672"/>
        <c:scaling>
          <c:orientation val="minMax"/>
        </c:scaling>
        <c:delete val="1"/>
        <c:axPos val="l"/>
        <c:numFmt formatCode="0%" sourceLinked="1"/>
        <c:majorTickMark val="none"/>
        <c:minorTickMark val="none"/>
        <c:tickLblPos val="nextTo"/>
        <c:crossAx val="11232254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chemeClr val="tx1"/>
          </a:solidFill>
          <a:latin typeface="Century Gothic" panose="020B050202020202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Contribución al crecimiento del PIB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stacked"/>
        <c:varyColors val="0"/>
        <c:ser>
          <c:idx val="0"/>
          <c:order val="0"/>
          <c:tx>
            <c:v>Consumo privado</c:v>
          </c:tx>
          <c:spPr>
            <a:solidFill>
              <a:schemeClr val="accent1"/>
            </a:solidFill>
            <a:ln>
              <a:noFill/>
            </a:ln>
            <a:effectLst/>
          </c:spPr>
          <c:invertIfNegative val="0"/>
          <c:cat>
            <c:strRef>
              <c:f>'Cuadro 2'!$G$10:$W$10</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2020p</c:v>
                </c:pt>
                <c:pt idx="15">
                  <c:v>2021pr</c:v>
                </c:pt>
                <c:pt idx="16">
                  <c:v>2022*</c:v>
                </c:pt>
              </c:strCache>
            </c:strRef>
          </c:cat>
          <c:val>
            <c:numRef>
              <c:f>'Cuadro 2'!$G$20:$W$20</c:f>
              <c:numCache>
                <c:formatCode>0.00%</c:formatCode>
                <c:ptCount val="17"/>
                <c:pt idx="0">
                  <c:v>4.3142411523289174E-2</c:v>
                </c:pt>
                <c:pt idx="1">
                  <c:v>4.4241812043280822E-2</c:v>
                </c:pt>
                <c:pt idx="2">
                  <c:v>2.7734343694422608E-2</c:v>
                </c:pt>
                <c:pt idx="3">
                  <c:v>1.1606156711181698E-2</c:v>
                </c:pt>
                <c:pt idx="4">
                  <c:v>3.4520809120231921E-2</c:v>
                </c:pt>
                <c:pt idx="5">
                  <c:v>3.7783273009024433E-2</c:v>
                </c:pt>
                <c:pt idx="6">
                  <c:v>3.8174015669823612E-2</c:v>
                </c:pt>
                <c:pt idx="7">
                  <c:v>3.1870286682175661E-2</c:v>
                </c:pt>
                <c:pt idx="8">
                  <c:v>2.9126706857110003E-2</c:v>
                </c:pt>
                <c:pt idx="9">
                  <c:v>2.1147943484363264E-2</c:v>
                </c:pt>
                <c:pt idx="10">
                  <c:v>1.0843900523430082E-2</c:v>
                </c:pt>
                <c:pt idx="11">
                  <c:v>1.3994100955703607E-2</c:v>
                </c:pt>
                <c:pt idx="12">
                  <c:v>2.2203647124382699E-2</c:v>
                </c:pt>
                <c:pt idx="13">
                  <c:v>2.8108635984674616E-2</c:v>
                </c:pt>
                <c:pt idx="14">
                  <c:v>-3.4609815438526412E-2</c:v>
                </c:pt>
                <c:pt idx="15">
                  <c:v>0.10513656602128324</c:v>
                </c:pt>
                <c:pt idx="16">
                  <c:v>9.9033933666554622E-2</c:v>
                </c:pt>
              </c:numCache>
            </c:numRef>
          </c:val>
          <c:extLst>
            <c:ext xmlns:c16="http://schemas.microsoft.com/office/drawing/2014/chart" uri="{C3380CC4-5D6E-409C-BE32-E72D297353CC}">
              <c16:uniqueId val="{00000000-FABB-4893-84BC-B60A54318A36}"/>
            </c:ext>
          </c:extLst>
        </c:ser>
        <c:ser>
          <c:idx val="1"/>
          <c:order val="1"/>
          <c:tx>
            <c:v>Consumo público</c:v>
          </c:tx>
          <c:spPr>
            <a:solidFill>
              <a:schemeClr val="accent2"/>
            </a:solidFill>
            <a:ln>
              <a:noFill/>
            </a:ln>
            <a:effectLst/>
          </c:spPr>
          <c:invertIfNegative val="0"/>
          <c:cat>
            <c:strRef>
              <c:f>'Cuadro 2'!$G$10:$W$10</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2020p</c:v>
                </c:pt>
                <c:pt idx="15">
                  <c:v>2021pr</c:v>
                </c:pt>
                <c:pt idx="16">
                  <c:v>2022*</c:v>
                </c:pt>
              </c:strCache>
            </c:strRef>
          </c:cat>
          <c:val>
            <c:numRef>
              <c:f>'Cuadro 2'!$G$21:$W$21</c:f>
              <c:numCache>
                <c:formatCode>0.00%</c:formatCode>
                <c:ptCount val="17"/>
                <c:pt idx="0">
                  <c:v>7.1263059552920931E-3</c:v>
                </c:pt>
                <c:pt idx="1">
                  <c:v>6.1572342497292669E-3</c:v>
                </c:pt>
                <c:pt idx="2">
                  <c:v>6.2016482026815267E-3</c:v>
                </c:pt>
                <c:pt idx="3">
                  <c:v>6.3743059831966624E-3</c:v>
                </c:pt>
                <c:pt idx="4">
                  <c:v>7.2443422959896572E-3</c:v>
                </c:pt>
                <c:pt idx="5">
                  <c:v>9.041616743549568E-3</c:v>
                </c:pt>
                <c:pt idx="6">
                  <c:v>6.6810004849348842E-3</c:v>
                </c:pt>
                <c:pt idx="7">
                  <c:v>1.2469514980707464E-2</c:v>
                </c:pt>
                <c:pt idx="8">
                  <c:v>6.7893237282719582E-3</c:v>
                </c:pt>
                <c:pt idx="9">
                  <c:v>7.0548587556887319E-3</c:v>
                </c:pt>
                <c:pt idx="10">
                  <c:v>2.701654794629498E-3</c:v>
                </c:pt>
                <c:pt idx="11">
                  <c:v>5.3816910512496209E-3</c:v>
                </c:pt>
                <c:pt idx="12">
                  <c:v>1.1105426490651601E-2</c:v>
                </c:pt>
                <c:pt idx="13">
                  <c:v>8.3395003325495778E-3</c:v>
                </c:pt>
                <c:pt idx="14">
                  <c:v>-9.8953274082412643E-4</c:v>
                </c:pt>
                <c:pt idx="15">
                  <c:v>1.7813329834971865E-2</c:v>
                </c:pt>
                <c:pt idx="16">
                  <c:v>9.3226136893393638E-3</c:v>
                </c:pt>
              </c:numCache>
            </c:numRef>
          </c:val>
          <c:extLst>
            <c:ext xmlns:c16="http://schemas.microsoft.com/office/drawing/2014/chart" uri="{C3380CC4-5D6E-409C-BE32-E72D297353CC}">
              <c16:uniqueId val="{00000001-FABB-4893-84BC-B60A54318A36}"/>
            </c:ext>
          </c:extLst>
        </c:ser>
        <c:ser>
          <c:idx val="2"/>
          <c:order val="2"/>
          <c:tx>
            <c:v>Inversión</c:v>
          </c:tx>
          <c:spPr>
            <a:solidFill>
              <a:schemeClr val="accent3"/>
            </a:solidFill>
            <a:ln>
              <a:noFill/>
            </a:ln>
            <a:effectLst/>
          </c:spPr>
          <c:invertIfNegative val="0"/>
          <c:cat>
            <c:strRef>
              <c:f>'Cuadro 2'!$G$10:$W$10</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2020p</c:v>
                </c:pt>
                <c:pt idx="15">
                  <c:v>2021pr</c:v>
                </c:pt>
                <c:pt idx="16">
                  <c:v>2022*</c:v>
                </c:pt>
              </c:strCache>
            </c:strRef>
          </c:cat>
          <c:val>
            <c:numRef>
              <c:f>'Cuadro 2'!$G$22:$W$22</c:f>
              <c:numCache>
                <c:formatCode>0.00%</c:formatCode>
                <c:ptCount val="17"/>
                <c:pt idx="0">
                  <c:v>2.852270453896549E-2</c:v>
                </c:pt>
                <c:pt idx="1">
                  <c:v>2.9155405097964271E-2</c:v>
                </c:pt>
                <c:pt idx="2">
                  <c:v>1.8187181668903263E-2</c:v>
                </c:pt>
                <c:pt idx="3">
                  <c:v>-1.3313235806396758E-2</c:v>
                </c:pt>
                <c:pt idx="4">
                  <c:v>1.8734411115609126E-2</c:v>
                </c:pt>
                <c:pt idx="5">
                  <c:v>3.8036338301432007E-2</c:v>
                </c:pt>
                <c:pt idx="6">
                  <c:v>6.5714519417844437E-3</c:v>
                </c:pt>
                <c:pt idx="7">
                  <c:v>1.7595917994419574E-2</c:v>
                </c:pt>
                <c:pt idx="8">
                  <c:v>2.7627921528359932E-2</c:v>
                </c:pt>
                <c:pt idx="9">
                  <c:v>-2.8506030663174634E-3</c:v>
                </c:pt>
                <c:pt idx="10">
                  <c:v>-3.8648327558867245E-4</c:v>
                </c:pt>
                <c:pt idx="11">
                  <c:v>-7.5058826107227243E-3</c:v>
                </c:pt>
                <c:pt idx="12">
                  <c:v>3.3387137065006437E-3</c:v>
                </c:pt>
                <c:pt idx="13">
                  <c:v>6.4858877200213577E-3</c:v>
                </c:pt>
                <c:pt idx="14">
                  <c:v>-4.4936361242998372E-2</c:v>
                </c:pt>
                <c:pt idx="15">
                  <c:v>2.2898179971257832E-2</c:v>
                </c:pt>
                <c:pt idx="16">
                  <c:v>4.0731386342276875E-2</c:v>
                </c:pt>
              </c:numCache>
            </c:numRef>
          </c:val>
          <c:extLst>
            <c:ext xmlns:c16="http://schemas.microsoft.com/office/drawing/2014/chart" uri="{C3380CC4-5D6E-409C-BE32-E72D297353CC}">
              <c16:uniqueId val="{00000002-FABB-4893-84BC-B60A54318A36}"/>
            </c:ext>
          </c:extLst>
        </c:ser>
        <c:ser>
          <c:idx val="3"/>
          <c:order val="3"/>
          <c:tx>
            <c:v>Exportaciones</c:v>
          </c:tx>
          <c:spPr>
            <a:solidFill>
              <a:schemeClr val="accent4"/>
            </a:solidFill>
            <a:ln>
              <a:noFill/>
            </a:ln>
            <a:effectLst/>
          </c:spPr>
          <c:invertIfNegative val="0"/>
          <c:cat>
            <c:strRef>
              <c:f>'Cuadro 2'!$G$10:$W$10</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2020p</c:v>
                </c:pt>
                <c:pt idx="15">
                  <c:v>2021pr</c:v>
                </c:pt>
                <c:pt idx="16">
                  <c:v>2022*</c:v>
                </c:pt>
              </c:strCache>
            </c:strRef>
          </c:cat>
          <c:val>
            <c:numRef>
              <c:f>'Cuadro 2'!$G$23:$W$23</c:f>
              <c:numCache>
                <c:formatCode>0.00%</c:formatCode>
                <c:ptCount val="17"/>
                <c:pt idx="0">
                  <c:v>1.6292028986914713E-2</c:v>
                </c:pt>
                <c:pt idx="1">
                  <c:v>1.092576919926834E-2</c:v>
                </c:pt>
                <c:pt idx="2">
                  <c:v>3.5603633343962134E-3</c:v>
                </c:pt>
                <c:pt idx="3">
                  <c:v>-8.9910568206394773E-3</c:v>
                </c:pt>
                <c:pt idx="4">
                  <c:v>3.3381433067370099E-3</c:v>
                </c:pt>
                <c:pt idx="5">
                  <c:v>1.937824044639468E-2</c:v>
                </c:pt>
                <c:pt idx="6">
                  <c:v>7.4230092838738701E-3</c:v>
                </c:pt>
                <c:pt idx="7">
                  <c:v>7.8027592895848416E-3</c:v>
                </c:pt>
                <c:pt idx="8">
                  <c:v>-4.7998566728035309E-4</c:v>
                </c:pt>
                <c:pt idx="9">
                  <c:v>2.627979667062868E-3</c:v>
                </c:pt>
                <c:pt idx="10">
                  <c:v>-3.2683312372932752E-4</c:v>
                </c:pt>
                <c:pt idx="11">
                  <c:v>3.9306673613402005E-3</c:v>
                </c:pt>
                <c:pt idx="12">
                  <c:v>9.9440825502968813E-4</c:v>
                </c:pt>
                <c:pt idx="13">
                  <c:v>4.6849678223154822E-3</c:v>
                </c:pt>
                <c:pt idx="14">
                  <c:v>-3.4449810717819759E-2</c:v>
                </c:pt>
                <c:pt idx="15">
                  <c:v>1.8710040505481661E-2</c:v>
                </c:pt>
                <c:pt idx="16">
                  <c:v>3.1775556500923327E-2</c:v>
                </c:pt>
              </c:numCache>
            </c:numRef>
          </c:val>
          <c:extLst>
            <c:ext xmlns:c16="http://schemas.microsoft.com/office/drawing/2014/chart" uri="{C3380CC4-5D6E-409C-BE32-E72D297353CC}">
              <c16:uniqueId val="{00000003-FABB-4893-84BC-B60A54318A36}"/>
            </c:ext>
          </c:extLst>
        </c:ser>
        <c:ser>
          <c:idx val="4"/>
          <c:order val="4"/>
          <c:tx>
            <c:v>Importaciones</c:v>
          </c:tx>
          <c:spPr>
            <a:solidFill>
              <a:schemeClr val="accent5"/>
            </a:solidFill>
            <a:ln>
              <a:noFill/>
            </a:ln>
            <a:effectLst/>
          </c:spPr>
          <c:invertIfNegative val="0"/>
          <c:cat>
            <c:strRef>
              <c:f>'Cuadro 2'!$G$10:$W$10</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2020p</c:v>
                </c:pt>
                <c:pt idx="15">
                  <c:v>2021pr</c:v>
                </c:pt>
                <c:pt idx="16">
                  <c:v>2022*</c:v>
                </c:pt>
              </c:strCache>
            </c:strRef>
          </c:cat>
          <c:val>
            <c:numRef>
              <c:f>'Cuadro 2'!$G$24:$W$24</c:f>
              <c:numCache>
                <c:formatCode>0.00%</c:formatCode>
                <c:ptCount val="17"/>
                <c:pt idx="0">
                  <c:v>-2.7031016620278021E-2</c:v>
                </c:pt>
                <c:pt idx="1">
                  <c:v>-2.3362181149726536E-2</c:v>
                </c:pt>
                <c:pt idx="2">
                  <c:v>-2.2499518293753847E-2</c:v>
                </c:pt>
                <c:pt idx="3">
                  <c:v>1.6940366147003613E-2</c:v>
                </c:pt>
                <c:pt idx="4">
                  <c:v>-1.9162085221411128E-2</c:v>
                </c:pt>
                <c:pt idx="5">
                  <c:v>-3.7962918124005117E-2</c:v>
                </c:pt>
                <c:pt idx="6">
                  <c:v>-1.9778624304001589E-2</c:v>
                </c:pt>
                <c:pt idx="7">
                  <c:v>-1.892847353513772E-2</c:v>
                </c:pt>
                <c:pt idx="8">
                  <c:v>-1.7787546845397819E-2</c:v>
                </c:pt>
                <c:pt idx="9">
                  <c:v>2.5550513121346385E-3</c:v>
                </c:pt>
                <c:pt idx="10">
                  <c:v>8.0415860975379394E-3</c:v>
                </c:pt>
                <c:pt idx="11">
                  <c:v>-2.1862739488903685E-3</c:v>
                </c:pt>
                <c:pt idx="12">
                  <c:v>-1.2415691474030092E-2</c:v>
                </c:pt>
                <c:pt idx="13">
                  <c:v>-1.6202424333261516E-2</c:v>
                </c:pt>
                <c:pt idx="14">
                  <c:v>4.7052735740288509E-2</c:v>
                </c:pt>
                <c:pt idx="15">
                  <c:v>-5.6333652579758857E-2</c:v>
                </c:pt>
                <c:pt idx="16">
                  <c:v>-7.6069797636065695E-2</c:v>
                </c:pt>
              </c:numCache>
            </c:numRef>
          </c:val>
          <c:extLst>
            <c:ext xmlns:c16="http://schemas.microsoft.com/office/drawing/2014/chart" uri="{C3380CC4-5D6E-409C-BE32-E72D297353CC}">
              <c16:uniqueId val="{00000004-FABB-4893-84BC-B60A54318A36}"/>
            </c:ext>
          </c:extLst>
        </c:ser>
        <c:dLbls>
          <c:showLegendKey val="0"/>
          <c:showVal val="0"/>
          <c:showCatName val="0"/>
          <c:showSerName val="0"/>
          <c:showPercent val="0"/>
          <c:showBubbleSize val="0"/>
        </c:dLbls>
        <c:gapWidth val="150"/>
        <c:overlap val="100"/>
        <c:axId val="739619280"/>
        <c:axId val="739613456"/>
      </c:barChart>
      <c:lineChart>
        <c:grouping val="standard"/>
        <c:varyColors val="0"/>
        <c:ser>
          <c:idx val="5"/>
          <c:order val="5"/>
          <c:tx>
            <c:v>Crecimiento PIB</c:v>
          </c:tx>
          <c:spPr>
            <a:ln w="28575" cap="rnd">
              <a:solidFill>
                <a:schemeClr val="tx1"/>
              </a:solidFill>
              <a:round/>
            </a:ln>
            <a:effectLst/>
          </c:spPr>
          <c:marker>
            <c:symbol val="none"/>
          </c:marker>
          <c:cat>
            <c:strRef>
              <c:f>'Cuadro 2'!$G$10:$W$10</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2020p</c:v>
                </c:pt>
                <c:pt idx="15">
                  <c:v>2021pr</c:v>
                </c:pt>
                <c:pt idx="16">
                  <c:v>2022*</c:v>
                </c:pt>
              </c:strCache>
            </c:strRef>
          </c:cat>
          <c:val>
            <c:numRef>
              <c:f>'Cuadro 2'!$G$25:$W$25</c:f>
              <c:numCache>
                <c:formatCode>0%</c:formatCode>
                <c:ptCount val="17"/>
                <c:pt idx="0">
                  <c:v>6.7168686984440215E-2</c:v>
                </c:pt>
                <c:pt idx="1">
                  <c:v>6.7381946909097531E-2</c:v>
                </c:pt>
                <c:pt idx="2">
                  <c:v>3.2834461861653966E-2</c:v>
                </c:pt>
                <c:pt idx="3">
                  <c:v>1.1396486454806154E-2</c:v>
                </c:pt>
                <c:pt idx="4">
                  <c:v>4.4946589707092206E-2</c:v>
                </c:pt>
                <c:pt idx="5">
                  <c:v>6.9478919817355586E-2</c:v>
                </c:pt>
                <c:pt idx="6">
                  <c:v>3.9126357671611448E-2</c:v>
                </c:pt>
                <c:pt idx="7">
                  <c:v>5.1339935199567061E-2</c:v>
                </c:pt>
                <c:pt idx="8">
                  <c:v>4.4990300011097162E-2</c:v>
                </c:pt>
                <c:pt idx="9">
                  <c:v>2.9559013752752404E-2</c:v>
                </c:pt>
                <c:pt idx="10">
                  <c:v>2.0873825016279521E-2</c:v>
                </c:pt>
                <c:pt idx="11">
                  <c:v>1.359360867887458E-2</c:v>
                </c:pt>
                <c:pt idx="12">
                  <c:v>2.5643242827770411E-2</c:v>
                </c:pt>
                <c:pt idx="13">
                  <c:v>3.18685539245534E-2</c:v>
                </c:pt>
                <c:pt idx="14">
                  <c:v>-7.0481512078654232E-2</c:v>
                </c:pt>
                <c:pt idx="15">
                  <c:v>0.10677013073826064</c:v>
                </c:pt>
                <c:pt idx="16" formatCode="0.00%">
                  <c:v>0.10643847142595976</c:v>
                </c:pt>
              </c:numCache>
            </c:numRef>
          </c:val>
          <c:smooth val="1"/>
          <c:extLst>
            <c:ext xmlns:c16="http://schemas.microsoft.com/office/drawing/2014/chart" uri="{C3380CC4-5D6E-409C-BE32-E72D297353CC}">
              <c16:uniqueId val="{00000005-FABB-4893-84BC-B60A54318A36}"/>
            </c:ext>
          </c:extLst>
        </c:ser>
        <c:dLbls>
          <c:showLegendKey val="0"/>
          <c:showVal val="0"/>
          <c:showCatName val="0"/>
          <c:showSerName val="0"/>
          <c:showPercent val="0"/>
          <c:showBubbleSize val="0"/>
        </c:dLbls>
        <c:marker val="1"/>
        <c:smooth val="0"/>
        <c:axId val="739619280"/>
        <c:axId val="739613456"/>
      </c:lineChart>
      <c:catAx>
        <c:axId val="73961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39613456"/>
        <c:crosses val="autoZero"/>
        <c:auto val="1"/>
        <c:lblAlgn val="ctr"/>
        <c:lblOffset val="100"/>
        <c:noMultiLvlLbl val="0"/>
      </c:catAx>
      <c:valAx>
        <c:axId val="73961345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3961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CO" b="1"/>
              <a:t>Inflación</a:t>
            </a:r>
            <a:r>
              <a:rPr lang="es-CO" b="1" baseline="0"/>
              <a:t> por componentes (pps)</a:t>
            </a:r>
            <a:endParaRPr lang="es-CO" b="1"/>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stacked"/>
        <c:varyColors val="0"/>
        <c:ser>
          <c:idx val="0"/>
          <c:order val="0"/>
          <c:tx>
            <c:strRef>
              <c:f>'Inflación por componentes'!$O$1</c:f>
              <c:strCache>
                <c:ptCount val="1"/>
                <c:pt idx="0">
                  <c:v>Alimentos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'Inflación por componentes'!$N$14:$N$44</c:f>
              <c:numCache>
                <c:formatCode>mmm\-yy</c:formatCode>
                <c:ptCount val="3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numCache>
            </c:numRef>
          </c:cat>
          <c:val>
            <c:numRef>
              <c:f>'Inflación por componentes'!$O$14:$O$44</c:f>
              <c:numCache>
                <c:formatCode>0.0</c:formatCode>
                <c:ptCount val="31"/>
                <c:pt idx="0">
                  <c:v>0.77881423677826633</c:v>
                </c:pt>
                <c:pt idx="1">
                  <c:v>0.88739733213141525</c:v>
                </c:pt>
                <c:pt idx="2">
                  <c:v>1.0929819380892849</c:v>
                </c:pt>
                <c:pt idx="3">
                  <c:v>1.2570476121274847</c:v>
                </c:pt>
                <c:pt idx="4">
                  <c:v>1.1610287232549874</c:v>
                </c:pt>
                <c:pt idx="5">
                  <c:v>1.0097641028597109</c:v>
                </c:pt>
                <c:pt idx="6">
                  <c:v>0.77496967642833592</c:v>
                </c:pt>
                <c:pt idx="7">
                  <c:v>0.72052911184703228</c:v>
                </c:pt>
                <c:pt idx="8">
                  <c:v>0.64049267841657986</c:v>
                </c:pt>
                <c:pt idx="9">
                  <c:v>0.54932440767915192</c:v>
                </c:pt>
                <c:pt idx="10">
                  <c:v>0.63081533573703563</c:v>
                </c:pt>
                <c:pt idx="11">
                  <c:v>0.73588158546785898</c:v>
                </c:pt>
                <c:pt idx="12">
                  <c:v>0.84832045184563121</c:v>
                </c:pt>
                <c:pt idx="13">
                  <c:v>0.77438281576243329</c:v>
                </c:pt>
                <c:pt idx="14">
                  <c:v>0.61485804620986095</c:v>
                </c:pt>
                <c:pt idx="15">
                  <c:v>0.63533894310748062</c:v>
                </c:pt>
                <c:pt idx="16">
                  <c:v>1.5262329095525147</c:v>
                </c:pt>
                <c:pt idx="17">
                  <c:v>1.3691178248404272</c:v>
                </c:pt>
                <c:pt idx="18">
                  <c:v>1.564777033731086</c:v>
                </c:pt>
                <c:pt idx="19">
                  <c:v>1.825306754856588</c:v>
                </c:pt>
                <c:pt idx="20">
                  <c:v>1.961512037544928</c:v>
                </c:pt>
                <c:pt idx="21">
                  <c:v>2.1713934980421996</c:v>
                </c:pt>
                <c:pt idx="22">
                  <c:v>2.4252697658390034</c:v>
                </c:pt>
                <c:pt idx="23">
                  <c:v>2.7265462663685351</c:v>
                </c:pt>
                <c:pt idx="24">
                  <c:v>3.1878331428238753</c:v>
                </c:pt>
                <c:pt idx="25">
                  <c:v>3.7171551686746769</c:v>
                </c:pt>
                <c:pt idx="26">
                  <c:v>4.072731688338977</c:v>
                </c:pt>
                <c:pt idx="27">
                  <c:v>4.2643289794235022</c:v>
                </c:pt>
                <c:pt idx="28">
                  <c:v>3.6719754637480237</c:v>
                </c:pt>
                <c:pt idx="29">
                  <c:v>3.9816199477900822</c:v>
                </c:pt>
                <c:pt idx="30">
                  <c:v>4.1461883327959121</c:v>
                </c:pt>
              </c:numCache>
            </c:numRef>
          </c:val>
          <c:extLst>
            <c:ext xmlns:c16="http://schemas.microsoft.com/office/drawing/2014/chart" uri="{C3380CC4-5D6E-409C-BE32-E72D297353CC}">
              <c16:uniqueId val="{00000000-081E-415D-9AC6-F4A395C0841C}"/>
            </c:ext>
          </c:extLst>
        </c:ser>
        <c:ser>
          <c:idx val="1"/>
          <c:order val="1"/>
          <c:tx>
            <c:strRef>
              <c:f>'Inflación por componentes'!$P$1</c:f>
              <c:strCache>
                <c:ptCount val="1"/>
                <c:pt idx="0">
                  <c:v>Bienes (sin alimentos ni regulados)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'Inflación por componentes'!$N$14:$N$44</c:f>
              <c:numCache>
                <c:formatCode>mmm\-yy</c:formatCode>
                <c:ptCount val="3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numCache>
            </c:numRef>
          </c:cat>
          <c:val>
            <c:numRef>
              <c:f>'Inflación por componentes'!$P$14:$P$44</c:f>
              <c:numCache>
                <c:formatCode>0.0</c:formatCode>
                <c:ptCount val="31"/>
                <c:pt idx="0">
                  <c:v>0.46106371487053183</c:v>
                </c:pt>
                <c:pt idx="1">
                  <c:v>0.45936819253009431</c:v>
                </c:pt>
                <c:pt idx="2">
                  <c:v>0.44785265194411822</c:v>
                </c:pt>
                <c:pt idx="3">
                  <c:v>0.38910579580580695</c:v>
                </c:pt>
                <c:pt idx="4">
                  <c:v>0.26319266979322631</c:v>
                </c:pt>
                <c:pt idx="5">
                  <c:v>0.13620686836006815</c:v>
                </c:pt>
                <c:pt idx="6">
                  <c:v>0.16758905575811392</c:v>
                </c:pt>
                <c:pt idx="7">
                  <c:v>0.18320915831859116</c:v>
                </c:pt>
                <c:pt idx="8">
                  <c:v>0.21350103443827648</c:v>
                </c:pt>
                <c:pt idx="9">
                  <c:v>0.19065873511441653</c:v>
                </c:pt>
                <c:pt idx="10">
                  <c:v>2.8292277589407428E-3</c:v>
                </c:pt>
                <c:pt idx="11">
                  <c:v>0.11629970261194811</c:v>
                </c:pt>
                <c:pt idx="12">
                  <c:v>7.7648109112935987E-2</c:v>
                </c:pt>
                <c:pt idx="13">
                  <c:v>0.19763116956802737</c:v>
                </c:pt>
                <c:pt idx="14">
                  <c:v>0.19299285374014027</c:v>
                </c:pt>
                <c:pt idx="15">
                  <c:v>0.22151385975372179</c:v>
                </c:pt>
                <c:pt idx="16">
                  <c:v>0.32396258064565842</c:v>
                </c:pt>
                <c:pt idx="17">
                  <c:v>0.46955745845579394</c:v>
                </c:pt>
                <c:pt idx="18">
                  <c:v>0.48785869061225368</c:v>
                </c:pt>
                <c:pt idx="19">
                  <c:v>0.50185452845268275</c:v>
                </c:pt>
                <c:pt idx="20">
                  <c:v>0.54579221704105163</c:v>
                </c:pt>
                <c:pt idx="21">
                  <c:v>0.48262472205566193</c:v>
                </c:pt>
                <c:pt idx="22">
                  <c:v>0.69027170255422843</c:v>
                </c:pt>
                <c:pt idx="23">
                  <c:v>0.60661290399284751</c:v>
                </c:pt>
                <c:pt idx="24">
                  <c:v>0.96628349751336973</c:v>
                </c:pt>
                <c:pt idx="25">
                  <c:v>1.095790770001478</c:v>
                </c:pt>
                <c:pt idx="26">
                  <c:v>1.1711677189310696</c:v>
                </c:pt>
                <c:pt idx="27">
                  <c:v>1.421347378503218</c:v>
                </c:pt>
                <c:pt idx="28">
                  <c:v>1.533404687255445</c:v>
                </c:pt>
                <c:pt idx="29">
                  <c:v>1.5008164733148037</c:v>
                </c:pt>
                <c:pt idx="30">
                  <c:v>1.721752704064718</c:v>
                </c:pt>
              </c:numCache>
            </c:numRef>
          </c:val>
          <c:extLst>
            <c:ext xmlns:c16="http://schemas.microsoft.com/office/drawing/2014/chart" uri="{C3380CC4-5D6E-409C-BE32-E72D297353CC}">
              <c16:uniqueId val="{00000001-081E-415D-9AC6-F4A395C0841C}"/>
            </c:ext>
          </c:extLst>
        </c:ser>
        <c:ser>
          <c:idx val="2"/>
          <c:order val="2"/>
          <c:tx>
            <c:strRef>
              <c:f>'Inflación por componentes'!$Q$1</c:f>
              <c:strCache>
                <c:ptCount val="1"/>
                <c:pt idx="0">
                  <c:v>Servicios (sin alimentos ni regulados)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'Inflación por componentes'!$N$14:$N$44</c:f>
              <c:numCache>
                <c:formatCode>mmm\-yy</c:formatCode>
                <c:ptCount val="3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numCache>
            </c:numRef>
          </c:cat>
          <c:val>
            <c:numRef>
              <c:f>'Inflación por componentes'!$Q$14:$Q$44</c:f>
              <c:numCache>
                <c:formatCode>0.0</c:formatCode>
                <c:ptCount val="31"/>
                <c:pt idx="0">
                  <c:v>1.5944631998176213</c:v>
                </c:pt>
                <c:pt idx="1">
                  <c:v>1.5649280096602065</c:v>
                </c:pt>
                <c:pt idx="2">
                  <c:v>1.5677574434193604</c:v>
                </c:pt>
                <c:pt idx="3">
                  <c:v>1.2969767942675954</c:v>
                </c:pt>
                <c:pt idx="4">
                  <c:v>1.0984772118109098</c:v>
                </c:pt>
                <c:pt idx="5">
                  <c:v>0.97085424402635778</c:v>
                </c:pt>
                <c:pt idx="6">
                  <c:v>0.94492389316643799</c:v>
                </c:pt>
                <c:pt idx="7">
                  <c:v>0.8717265044255007</c:v>
                </c:pt>
                <c:pt idx="8">
                  <c:v>0.90548810614836228</c:v>
                </c:pt>
                <c:pt idx="9">
                  <c:v>0.84808590071306622</c:v>
                </c:pt>
                <c:pt idx="10">
                  <c:v>0.75398116598322795</c:v>
                </c:pt>
                <c:pt idx="11">
                  <c:v>0.62996623061854795</c:v>
                </c:pt>
                <c:pt idx="12">
                  <c:v>0.50623738699145127</c:v>
                </c:pt>
                <c:pt idx="13">
                  <c:v>0.44489589020765519</c:v>
                </c:pt>
                <c:pt idx="14">
                  <c:v>0.43224637011468831</c:v>
                </c:pt>
                <c:pt idx="15">
                  <c:v>0.60437948653616047</c:v>
                </c:pt>
                <c:pt idx="16">
                  <c:v>0.71556200075363252</c:v>
                </c:pt>
                <c:pt idx="17">
                  <c:v>0.78222822976110484</c:v>
                </c:pt>
                <c:pt idx="18">
                  <c:v>0.88464449479214713</c:v>
                </c:pt>
                <c:pt idx="19">
                  <c:v>1.0492328338877341</c:v>
                </c:pt>
                <c:pt idx="20">
                  <c:v>0.97652684927555089</c:v>
                </c:pt>
                <c:pt idx="21">
                  <c:v>0.86807783316841514</c:v>
                </c:pt>
                <c:pt idx="22">
                  <c:v>1.0058267019592233</c:v>
                </c:pt>
                <c:pt idx="23">
                  <c:v>1.0588315684764769</c:v>
                </c:pt>
                <c:pt idx="24">
                  <c:v>1.3473324473458188</c:v>
                </c:pt>
                <c:pt idx="25">
                  <c:v>1.6385551852669151</c:v>
                </c:pt>
                <c:pt idx="26">
                  <c:v>1.823265117180159</c:v>
                </c:pt>
                <c:pt idx="27">
                  <c:v>2.0546185449128518</c:v>
                </c:pt>
                <c:pt idx="28">
                  <c:v>2.3140006398479769</c:v>
                </c:pt>
                <c:pt idx="29">
                  <c:v>2.478907977386414</c:v>
                </c:pt>
                <c:pt idx="30">
                  <c:v>2.5032009257208698</c:v>
                </c:pt>
              </c:numCache>
            </c:numRef>
          </c:val>
          <c:extLst>
            <c:ext xmlns:c16="http://schemas.microsoft.com/office/drawing/2014/chart" uri="{C3380CC4-5D6E-409C-BE32-E72D297353CC}">
              <c16:uniqueId val="{00000002-081E-415D-9AC6-F4A395C0841C}"/>
            </c:ext>
          </c:extLst>
        </c:ser>
        <c:ser>
          <c:idx val="3"/>
          <c:order val="3"/>
          <c:tx>
            <c:strRef>
              <c:f>'Inflación por componentes'!$R$1</c:f>
              <c:strCache>
                <c:ptCount val="1"/>
                <c:pt idx="0">
                  <c:v>Regulados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'Inflación por componentes'!$N$14:$N$44</c:f>
              <c:numCache>
                <c:formatCode>mmm\-yy</c:formatCode>
                <c:ptCount val="3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numCache>
            </c:numRef>
          </c:cat>
          <c:val>
            <c:numRef>
              <c:f>'Inflación por componentes'!$R$14:$R$44</c:f>
              <c:numCache>
                <c:formatCode>0.0</c:formatCode>
                <c:ptCount val="31"/>
                <c:pt idx="0">
                  <c:v>0.78789145778617065</c:v>
                </c:pt>
                <c:pt idx="1">
                  <c:v>0.80823947057693746</c:v>
                </c:pt>
                <c:pt idx="2">
                  <c:v>0.74717228254586854</c:v>
                </c:pt>
                <c:pt idx="3">
                  <c:v>0.56325149745646952</c:v>
                </c:pt>
                <c:pt idx="4">
                  <c:v>0.33135479274684515</c:v>
                </c:pt>
                <c:pt idx="5">
                  <c:v>7.6570128774442345E-2</c:v>
                </c:pt>
                <c:pt idx="6">
                  <c:v>8.3676745125096319E-2</c:v>
                </c:pt>
                <c:pt idx="7">
                  <c:v>0.10259081283645873</c:v>
                </c:pt>
                <c:pt idx="8">
                  <c:v>0.20799362332657451</c:v>
                </c:pt>
                <c:pt idx="9">
                  <c:v>0.16000832113291816</c:v>
                </c:pt>
                <c:pt idx="10">
                  <c:v>0.10177727370295091</c:v>
                </c:pt>
                <c:pt idx="11">
                  <c:v>0.12836886685844276</c:v>
                </c:pt>
                <c:pt idx="12">
                  <c:v>0.16503865565441894</c:v>
                </c:pt>
                <c:pt idx="13">
                  <c:v>0.14620060837777238</c:v>
                </c:pt>
                <c:pt idx="14">
                  <c:v>0.26650982411938823</c:v>
                </c:pt>
                <c:pt idx="15">
                  <c:v>0.48653932274131423</c:v>
                </c:pt>
                <c:pt idx="16">
                  <c:v>0.72999919291794113</c:v>
                </c:pt>
                <c:pt idx="17">
                  <c:v>1.0137404913989569</c:v>
                </c:pt>
                <c:pt idx="18">
                  <c:v>1.0327403635420238</c:v>
                </c:pt>
                <c:pt idx="19">
                  <c:v>1.0647250925541176</c:v>
                </c:pt>
                <c:pt idx="20">
                  <c:v>1.0265299965574317</c:v>
                </c:pt>
                <c:pt idx="21">
                  <c:v>1.0616431902922308</c:v>
                </c:pt>
                <c:pt idx="22">
                  <c:v>1.1374337104499943</c:v>
                </c:pt>
                <c:pt idx="23">
                  <c:v>1.2304652410678347</c:v>
                </c:pt>
                <c:pt idx="24">
                  <c:v>1.4429875202281961</c:v>
                </c:pt>
                <c:pt idx="25">
                  <c:v>1.5537619054669762</c:v>
                </c:pt>
                <c:pt idx="26">
                  <c:v>1.46101966890455</c:v>
                </c:pt>
                <c:pt idx="27">
                  <c:v>1.4936656430554276</c:v>
                </c:pt>
                <c:pt idx="28">
                  <c:v>1.5470094608849594</c:v>
                </c:pt>
                <c:pt idx="29">
                  <c:v>1.7126568769471273</c:v>
                </c:pt>
                <c:pt idx="30">
                  <c:v>1.8342503781802106</c:v>
                </c:pt>
              </c:numCache>
            </c:numRef>
          </c:val>
          <c:extLst>
            <c:ext xmlns:c16="http://schemas.microsoft.com/office/drawing/2014/chart" uri="{C3380CC4-5D6E-409C-BE32-E72D297353CC}">
              <c16:uniqueId val="{00000003-081E-415D-9AC6-F4A395C0841C}"/>
            </c:ext>
          </c:extLst>
        </c:ser>
        <c:dLbls>
          <c:showLegendKey val="0"/>
          <c:showVal val="1"/>
          <c:showCatName val="0"/>
          <c:showSerName val="0"/>
          <c:showPercent val="0"/>
          <c:showBubbleSize val="0"/>
        </c:dLbls>
        <c:gapWidth val="20"/>
        <c:overlap val="100"/>
        <c:axId val="877206079"/>
        <c:axId val="877220223"/>
      </c:barChart>
      <c:lineChart>
        <c:grouping val="standard"/>
        <c:varyColors val="0"/>
        <c:ser>
          <c:idx val="4"/>
          <c:order val="4"/>
          <c:tx>
            <c:strRef>
              <c:f>'Inflación por componentes'!$S$1</c:f>
              <c:strCache>
                <c:ptCount val="1"/>
                <c:pt idx="0">
                  <c:v>Total</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'Inflación por componentes'!$N$14:$N$44</c:f>
              <c:numCache>
                <c:formatCode>mmm\-yy</c:formatCode>
                <c:ptCount val="3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numCache>
            </c:numRef>
          </c:cat>
          <c:val>
            <c:numRef>
              <c:f>'Inflación por componentes'!$S$14:$S$44</c:f>
              <c:numCache>
                <c:formatCode>0.0</c:formatCode>
                <c:ptCount val="31"/>
                <c:pt idx="0">
                  <c:v>3.62</c:v>
                </c:pt>
                <c:pt idx="1">
                  <c:v>3.72</c:v>
                </c:pt>
                <c:pt idx="2">
                  <c:v>3.86</c:v>
                </c:pt>
                <c:pt idx="3">
                  <c:v>3.51</c:v>
                </c:pt>
                <c:pt idx="4">
                  <c:v>2.85</c:v>
                </c:pt>
                <c:pt idx="5">
                  <c:v>2.19</c:v>
                </c:pt>
                <c:pt idx="6">
                  <c:v>1.97</c:v>
                </c:pt>
                <c:pt idx="7">
                  <c:v>1.88</c:v>
                </c:pt>
                <c:pt idx="8">
                  <c:v>1.97</c:v>
                </c:pt>
                <c:pt idx="9">
                  <c:v>1.75</c:v>
                </c:pt>
                <c:pt idx="10">
                  <c:v>1.49</c:v>
                </c:pt>
                <c:pt idx="11">
                  <c:v>1.61</c:v>
                </c:pt>
                <c:pt idx="12">
                  <c:v>1.6</c:v>
                </c:pt>
                <c:pt idx="13">
                  <c:v>1.56</c:v>
                </c:pt>
                <c:pt idx="14">
                  <c:v>1.51</c:v>
                </c:pt>
                <c:pt idx="15">
                  <c:v>1.95</c:v>
                </c:pt>
                <c:pt idx="16">
                  <c:v>3.3</c:v>
                </c:pt>
                <c:pt idx="17">
                  <c:v>3.63</c:v>
                </c:pt>
                <c:pt idx="18">
                  <c:v>3.97</c:v>
                </c:pt>
                <c:pt idx="19">
                  <c:v>4.4400000000000004</c:v>
                </c:pt>
                <c:pt idx="20">
                  <c:v>4.51</c:v>
                </c:pt>
                <c:pt idx="21">
                  <c:v>4.58</c:v>
                </c:pt>
                <c:pt idx="22">
                  <c:v>5.26</c:v>
                </c:pt>
                <c:pt idx="23">
                  <c:v>5.62</c:v>
                </c:pt>
                <c:pt idx="24">
                  <c:v>6.94</c:v>
                </c:pt>
                <c:pt idx="25">
                  <c:v>8.01</c:v>
                </c:pt>
                <c:pt idx="26">
                  <c:v>8.5299999999999994</c:v>
                </c:pt>
                <c:pt idx="27">
                  <c:v>9.23</c:v>
                </c:pt>
                <c:pt idx="28">
                  <c:v>9.07</c:v>
                </c:pt>
                <c:pt idx="29">
                  <c:v>9.67</c:v>
                </c:pt>
                <c:pt idx="30">
                  <c:v>10.210000000000001</c:v>
                </c:pt>
              </c:numCache>
            </c:numRef>
          </c:val>
          <c:smooth val="1"/>
          <c:extLst>
            <c:ext xmlns:c16="http://schemas.microsoft.com/office/drawing/2014/chart" uri="{C3380CC4-5D6E-409C-BE32-E72D297353CC}">
              <c16:uniqueId val="{00000004-081E-415D-9AC6-F4A395C0841C}"/>
            </c:ext>
          </c:extLst>
        </c:ser>
        <c:dLbls>
          <c:showLegendKey val="0"/>
          <c:showVal val="1"/>
          <c:showCatName val="0"/>
          <c:showSerName val="0"/>
          <c:showPercent val="0"/>
          <c:showBubbleSize val="0"/>
        </c:dLbls>
        <c:marker val="1"/>
        <c:smooth val="0"/>
        <c:axId val="877206079"/>
        <c:axId val="877220223"/>
      </c:lineChart>
      <c:dateAx>
        <c:axId val="87720607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877220223"/>
        <c:crosses val="autoZero"/>
        <c:auto val="1"/>
        <c:lblOffset val="100"/>
        <c:baseTimeUnit val="months"/>
      </c:dateAx>
      <c:valAx>
        <c:axId val="87722022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877206079"/>
        <c:crosses val="autoZero"/>
        <c:crossBetween val="between"/>
      </c:valAx>
      <c:spPr>
        <a:noFill/>
        <a:ln>
          <a:noFill/>
        </a:ln>
        <a:effectLst/>
      </c:spPr>
    </c:plotArea>
    <c:legend>
      <c:legendPos val="b"/>
      <c:layout>
        <c:manualLayout>
          <c:xMode val="edge"/>
          <c:yMode val="edge"/>
          <c:x val="3.8154394552032345E-2"/>
          <c:y val="0.87437968742028194"/>
          <c:w val="0.90553929914166131"/>
          <c:h val="0.1148211765106035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31583131127548E-2"/>
          <c:y val="5.9018424865976138E-2"/>
          <c:w val="0.95507480864540528"/>
          <c:h val="0.60901097454142028"/>
        </c:manualLayout>
      </c:layout>
      <c:lineChart>
        <c:grouping val="standard"/>
        <c:varyColors val="0"/>
        <c:ser>
          <c:idx val="3"/>
          <c:order val="0"/>
          <c:tx>
            <c:v>Pobreza Monetaria</c:v>
          </c:tx>
          <c:spPr>
            <a:ln w="28575">
              <a:solidFill>
                <a:srgbClr val="AA1F93"/>
              </a:solidFill>
            </a:ln>
          </c:spPr>
          <c:marker>
            <c:symbol val="diamond"/>
            <c:size val="7"/>
            <c:spPr>
              <a:solidFill>
                <a:srgbClr val="AA1F93"/>
              </a:solidFill>
              <a:ln>
                <a:solidFill>
                  <a:srgbClr val="AA1F93"/>
                </a:solidFill>
              </a:ln>
            </c:spPr>
          </c:marker>
          <c:dLbls>
            <c:spPr>
              <a:noFill/>
              <a:ln>
                <a:noFill/>
              </a:ln>
              <a:effectLst/>
            </c:spPr>
            <c:txPr>
              <a:bodyPr/>
              <a:lstStyle/>
              <a:p>
                <a:pPr>
                  <a:defRPr sz="1400" b="1">
                    <a:solidFill>
                      <a:srgbClr val="AA1F93"/>
                    </a:solidFill>
                    <a:latin typeface="Century Gothic" panose="020B0502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'Pobreza Monetaria Act.Met. '!$B$15:$J$15</c:f>
              <c:numCache>
                <c:formatCode>General</c:formatCode>
                <c:ptCount val="8"/>
                <c:pt idx="0">
                  <c:v>2012</c:v>
                </c:pt>
                <c:pt idx="1">
                  <c:v>2013</c:v>
                </c:pt>
                <c:pt idx="2">
                  <c:v>2014</c:v>
                </c:pt>
                <c:pt idx="3">
                  <c:v>2015</c:v>
                </c:pt>
                <c:pt idx="4">
                  <c:v>2016</c:v>
                </c:pt>
                <c:pt idx="5">
                  <c:v>2017</c:v>
                </c:pt>
                <c:pt idx="6">
                  <c:v>2018</c:v>
                </c:pt>
                <c:pt idx="7">
                  <c:v>2019</c:v>
                </c:pt>
              </c:numCache>
              <c:extLst/>
            </c:numRef>
          </c:cat>
          <c:val>
            <c:numRef>
              <c:f>'Pobreza Monetaria Act.Met. '!$B$29:$J$29</c:f>
              <c:numCache>
                <c:formatCode>0.0</c:formatCode>
                <c:ptCount val="8"/>
                <c:pt idx="0">
                  <c:v>40.799999999999997</c:v>
                </c:pt>
                <c:pt idx="1">
                  <c:v>38.299999999999997</c:v>
                </c:pt>
                <c:pt idx="2">
                  <c:v>36.299999999999997</c:v>
                </c:pt>
                <c:pt idx="3">
                  <c:v>36.1</c:v>
                </c:pt>
                <c:pt idx="4">
                  <c:v>36.200000000000003</c:v>
                </c:pt>
                <c:pt idx="5">
                  <c:v>35.200000000000003</c:v>
                </c:pt>
                <c:pt idx="6">
                  <c:v>34.700000000000003</c:v>
                </c:pt>
                <c:pt idx="7">
                  <c:v>35.700000000000003</c:v>
                </c:pt>
              </c:numCache>
              <c:extLst/>
            </c:numRef>
          </c:val>
          <c:smooth val="1"/>
          <c:extLst>
            <c:ext xmlns:c16="http://schemas.microsoft.com/office/drawing/2014/chart" uri="{C3380CC4-5D6E-409C-BE32-E72D297353CC}">
              <c16:uniqueId val="{00000000-64C3-4186-83BF-8B4903B0D89A}"/>
            </c:ext>
          </c:extLst>
        </c:ser>
        <c:ser>
          <c:idx val="0"/>
          <c:order val="1"/>
          <c:tx>
            <c:v>Pobreza Monetaria Extrema</c:v>
          </c:tx>
          <c:spPr>
            <a:ln w="28575" cap="rnd">
              <a:solidFill>
                <a:srgbClr val="6B049E"/>
              </a:solidFill>
              <a:round/>
            </a:ln>
            <a:effectLst/>
          </c:spPr>
          <c:marker>
            <c:symbol val="square"/>
            <c:size val="5"/>
            <c:spPr>
              <a:solidFill>
                <a:srgbClr val="6B049E"/>
              </a:solidFill>
              <a:ln w="9525">
                <a:solidFill>
                  <a:srgbClr val="6B049E"/>
                </a:solidFill>
              </a:ln>
              <a:effectLst/>
            </c:spPr>
          </c:marker>
          <c:dLbls>
            <c:spPr>
              <a:noFill/>
              <a:ln>
                <a:noFill/>
              </a:ln>
              <a:effectLst/>
            </c:spPr>
            <c:txPr>
              <a:bodyPr rot="0" vert="horz"/>
              <a:lstStyle/>
              <a:p>
                <a:pPr>
                  <a:defRPr sz="1400" b="1">
                    <a:solidFill>
                      <a:srgbClr val="6B049E"/>
                    </a:solidFill>
                    <a:latin typeface="Century Gothic" panose="020B0502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'Pobreza Monetaria Act.Met. '!$B$44:$J$44</c:f>
              <c:numCache>
                <c:formatCode>General</c:formatCode>
                <c:ptCount val="8"/>
                <c:pt idx="0">
                  <c:v>2012</c:v>
                </c:pt>
                <c:pt idx="1">
                  <c:v>2013</c:v>
                </c:pt>
                <c:pt idx="2">
                  <c:v>2014</c:v>
                </c:pt>
                <c:pt idx="3">
                  <c:v>2015</c:v>
                </c:pt>
                <c:pt idx="4">
                  <c:v>2016</c:v>
                </c:pt>
                <c:pt idx="5">
                  <c:v>2017</c:v>
                </c:pt>
                <c:pt idx="6">
                  <c:v>2018</c:v>
                </c:pt>
                <c:pt idx="7">
                  <c:v>2019</c:v>
                </c:pt>
              </c:numCache>
              <c:extLst/>
            </c:numRef>
          </c:cat>
          <c:val>
            <c:numRef>
              <c:f>'Pobreza Monetaria Act.Met. '!$B$58:$J$58</c:f>
              <c:numCache>
                <c:formatCode>0.0</c:formatCode>
                <c:ptCount val="8"/>
                <c:pt idx="0">
                  <c:v>11.7</c:v>
                </c:pt>
                <c:pt idx="1">
                  <c:v>10</c:v>
                </c:pt>
                <c:pt idx="2">
                  <c:v>9.4</c:v>
                </c:pt>
                <c:pt idx="3">
                  <c:v>9.1</c:v>
                </c:pt>
                <c:pt idx="4">
                  <c:v>9.9</c:v>
                </c:pt>
                <c:pt idx="5">
                  <c:v>8.4</c:v>
                </c:pt>
                <c:pt idx="6">
                  <c:v>8.1999999999999993</c:v>
                </c:pt>
                <c:pt idx="7">
                  <c:v>9.6</c:v>
                </c:pt>
              </c:numCache>
              <c:extLst/>
            </c:numRef>
          </c:val>
          <c:smooth val="1"/>
          <c:extLst>
            <c:ext xmlns:c16="http://schemas.microsoft.com/office/drawing/2014/chart" uri="{C3380CC4-5D6E-409C-BE32-E72D297353CC}">
              <c16:uniqueId val="{00000001-64C3-4186-83BF-8B4903B0D89A}"/>
            </c:ext>
          </c:extLst>
        </c:ser>
        <c:dLbls>
          <c:showLegendKey val="0"/>
          <c:showVal val="0"/>
          <c:showCatName val="0"/>
          <c:showSerName val="0"/>
          <c:showPercent val="0"/>
          <c:showBubbleSize val="0"/>
        </c:dLbls>
        <c:marker val="1"/>
        <c:smooth val="0"/>
        <c:axId val="1421748687"/>
        <c:axId val="1636538847"/>
      </c:lineChart>
      <c:catAx>
        <c:axId val="1421748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latin typeface="Century Gothic" panose="020B0502020202020204" pitchFamily="34" charset="0"/>
              </a:defRPr>
            </a:pPr>
            <a:endParaRPr lang="es-CO"/>
          </a:p>
        </c:txPr>
        <c:crossAx val="1636538847"/>
        <c:crosses val="autoZero"/>
        <c:auto val="1"/>
        <c:lblAlgn val="ctr"/>
        <c:lblOffset val="100"/>
        <c:noMultiLvlLbl val="0"/>
      </c:catAx>
      <c:valAx>
        <c:axId val="1636538847"/>
        <c:scaling>
          <c:orientation val="minMax"/>
        </c:scaling>
        <c:delete val="1"/>
        <c:axPos val="l"/>
        <c:numFmt formatCode="0" sourceLinked="0"/>
        <c:majorTickMark val="none"/>
        <c:minorTickMark val="none"/>
        <c:tickLblPos val="nextTo"/>
        <c:crossAx val="1421748687"/>
        <c:crosses val="autoZero"/>
        <c:crossBetween val="between"/>
      </c:valAx>
    </c:plotArea>
    <c:legend>
      <c:legendPos val="b"/>
      <c:overlay val="0"/>
      <c:spPr>
        <a:noFill/>
        <a:ln>
          <a:noFill/>
        </a:ln>
        <a:effectLst/>
      </c:spPr>
      <c:txPr>
        <a:bodyPr rot="0" vert="horz"/>
        <a:lstStyle/>
        <a:p>
          <a:pPr>
            <a:defRPr sz="1400">
              <a:latin typeface="Century Gothic" panose="020B0502020202020204" pitchFamily="34" charset="0"/>
            </a:defRPr>
          </a:pPr>
          <a:endParaRPr lang="es-CO"/>
        </a:p>
      </c:txPr>
    </c:legend>
    <c:plotVisOnly val="1"/>
    <c:dispBlanksAs val="gap"/>
    <c:showDLblsOverMax val="0"/>
    <c:extLst/>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B049E"/>
            </a:solidFill>
            <a:ln>
              <a:noFill/>
            </a:ln>
            <a:effectLst/>
          </c:spPr>
          <c:invertIfNegative val="0"/>
          <c:dPt>
            <c:idx val="1"/>
            <c:invertIfNegative val="0"/>
            <c:bubble3D val="0"/>
            <c:spPr>
              <a:solidFill>
                <a:srgbClr val="AA1F93"/>
              </a:solidFill>
              <a:ln>
                <a:noFill/>
              </a:ln>
              <a:effectLst/>
            </c:spPr>
            <c:extLst>
              <c:ext xmlns:c16="http://schemas.microsoft.com/office/drawing/2014/chart" uri="{C3380CC4-5D6E-409C-BE32-E72D297353CC}">
                <c16:uniqueId val="{00000000-E590-4CAF-94AD-3F2826BB6C01}"/>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AA1F93"/>
                      </a:solidFill>
                      <a:latin typeface="Century Gothic" panose="020B0502020202020204" pitchFamily="34" charset="0"/>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0-E590-4CAF-94AD-3F2826BB6C0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B049E"/>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'[pobreza extrema cepal.xlsx]datos'!$B$16:$B$27</c:f>
              <c:strCache>
                <c:ptCount val="7"/>
                <c:pt idx="0">
                  <c:v>Bolivia</c:v>
                </c:pt>
                <c:pt idx="1">
                  <c:v>Colombia</c:v>
                </c:pt>
                <c:pt idx="2">
                  <c:v>Ecuador</c:v>
                </c:pt>
                <c:pt idx="3">
                  <c:v>Brasil</c:v>
                </c:pt>
                <c:pt idx="4">
                  <c:v>Costa Rica</c:v>
                </c:pt>
                <c:pt idx="5">
                  <c:v>Paraguay</c:v>
                </c:pt>
                <c:pt idx="6">
                  <c:v>Perú</c:v>
                </c:pt>
              </c:strCache>
              <c:extLst/>
            </c:strRef>
          </c:cat>
          <c:val>
            <c:numRef>
              <c:f>'[pobreza extrema cepal.xlsx]datos'!$C$16:$C$27</c:f>
              <c:numCache>
                <c:formatCode>0.0</c:formatCode>
                <c:ptCount val="7"/>
                <c:pt idx="0">
                  <c:v>12.9</c:v>
                </c:pt>
                <c:pt idx="1">
                  <c:v>9.6</c:v>
                </c:pt>
                <c:pt idx="2">
                  <c:v>8.8800000000000008</c:v>
                </c:pt>
                <c:pt idx="3">
                  <c:v>6.5</c:v>
                </c:pt>
                <c:pt idx="4">
                  <c:v>5.84</c:v>
                </c:pt>
                <c:pt idx="5">
                  <c:v>4.0303998419999996</c:v>
                </c:pt>
                <c:pt idx="6">
                  <c:v>2.9</c:v>
                </c:pt>
              </c:numCache>
              <c:extLst/>
            </c:numRef>
          </c:val>
          <c:extLst>
            <c:ext xmlns:c16="http://schemas.microsoft.com/office/drawing/2014/chart" uri="{C3380CC4-5D6E-409C-BE32-E72D297353CC}">
              <c16:uniqueId val="{00000000-5475-4DDA-A9DA-64DC32EFF280}"/>
            </c:ext>
          </c:extLst>
        </c:ser>
        <c:dLbls>
          <c:showLegendKey val="0"/>
          <c:showVal val="0"/>
          <c:showCatName val="0"/>
          <c:showSerName val="0"/>
          <c:showPercent val="0"/>
          <c:showBubbleSize val="0"/>
        </c:dLbls>
        <c:gapWidth val="100"/>
        <c:overlap val="-27"/>
        <c:axId val="313618864"/>
        <c:axId val="313616568"/>
      </c:barChart>
      <c:catAx>
        <c:axId val="31361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s-CO"/>
          </a:p>
        </c:txPr>
        <c:crossAx val="313616568"/>
        <c:crosses val="autoZero"/>
        <c:auto val="1"/>
        <c:lblAlgn val="ctr"/>
        <c:lblOffset val="100"/>
        <c:noMultiLvlLbl val="0"/>
      </c:catAx>
      <c:valAx>
        <c:axId val="313616568"/>
        <c:scaling>
          <c:orientation val="minMax"/>
        </c:scaling>
        <c:delete val="1"/>
        <c:axPos val="l"/>
        <c:numFmt formatCode="0.0" sourceLinked="1"/>
        <c:majorTickMark val="none"/>
        <c:minorTickMark val="none"/>
        <c:tickLblPos val="nextTo"/>
        <c:crossAx val="3136188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464379084967325E-2"/>
          <c:y val="8.8298148148148153E-2"/>
          <c:w val="0.84107008741588229"/>
          <c:h val="0.67763934695411976"/>
        </c:manualLayout>
      </c:layout>
      <c:lineChart>
        <c:grouping val="standard"/>
        <c:varyColors val="0"/>
        <c:ser>
          <c:idx val="0"/>
          <c:order val="0"/>
          <c:tx>
            <c:strRef>
              <c:f>'Gráfica 6'!$D$1</c:f>
              <c:strCache>
                <c:ptCount val="1"/>
                <c:pt idx="0">
                  <c:v>RE/RL</c:v>
                </c:pt>
              </c:strCache>
            </c:strRef>
          </c:tx>
          <c:spPr>
            <a:ln w="28575" cap="rnd">
              <a:solidFill>
                <a:srgbClr val="92278F"/>
              </a:solidFill>
              <a:round/>
            </a:ln>
            <a:effectLst/>
          </c:spPr>
          <c:marker>
            <c:symbol val="none"/>
          </c:marker>
          <c:cat>
            <c:numRef>
              <c:f>'Gráfica 6'!$A$4:$A$100</c:f>
              <c:numCache>
                <c:formatCode>General</c:formatCode>
                <c:ptCount val="97"/>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numCache>
            </c:numRef>
          </c:cat>
          <c:val>
            <c:numRef>
              <c:f>'Gráfica 6'!$D$4:$D$100</c:f>
              <c:numCache>
                <c:formatCode>0.0%</c:formatCode>
                <c:ptCount val="97"/>
                <c:pt idx="0">
                  <c:v>8.3402102089215752E-2</c:v>
                </c:pt>
                <c:pt idx="1">
                  <c:v>0.13616719888802226</c:v>
                </c:pt>
                <c:pt idx="2">
                  <c:v>0.26726540691056561</c:v>
                </c:pt>
                <c:pt idx="3">
                  <c:v>0.20797405482976208</c:v>
                </c:pt>
                <c:pt idx="4">
                  <c:v>0.21490428766875638</c:v>
                </c:pt>
                <c:pt idx="5">
                  <c:v>0.19908888966509011</c:v>
                </c:pt>
                <c:pt idx="6">
                  <c:v>0.20933040194978778</c:v>
                </c:pt>
                <c:pt idx="7">
                  <c:v>0.22961505390414019</c:v>
                </c:pt>
                <c:pt idx="8">
                  <c:v>0.21493313079318363</c:v>
                </c:pt>
                <c:pt idx="9">
                  <c:v>0.21856678714067701</c:v>
                </c:pt>
                <c:pt idx="10">
                  <c:v>0.23999570734874917</c:v>
                </c:pt>
                <c:pt idx="11">
                  <c:v>0.2471280971161576</c:v>
                </c:pt>
                <c:pt idx="12">
                  <c:v>0.23787234290110723</c:v>
                </c:pt>
                <c:pt idx="13">
                  <c:v>0.24265547022091669</c:v>
                </c:pt>
                <c:pt idx="14">
                  <c:v>0.25837786736327167</c:v>
                </c:pt>
                <c:pt idx="15">
                  <c:v>0.24563568574933897</c:v>
                </c:pt>
                <c:pt idx="16">
                  <c:v>0.24244498692989128</c:v>
                </c:pt>
                <c:pt idx="17">
                  <c:v>0.24596626560620338</c:v>
                </c:pt>
                <c:pt idx="18">
                  <c:v>0.21833883441719953</c:v>
                </c:pt>
                <c:pt idx="19">
                  <c:v>0.24404953820044631</c:v>
                </c:pt>
                <c:pt idx="20">
                  <c:v>0.27207497451439205</c:v>
                </c:pt>
                <c:pt idx="21">
                  <c:v>0.27288968445871775</c:v>
                </c:pt>
                <c:pt idx="22">
                  <c:v>0.29058860990489527</c:v>
                </c:pt>
                <c:pt idx="23">
                  <c:v>0.2962280564538588</c:v>
                </c:pt>
                <c:pt idx="24">
                  <c:v>0.29726692351088835</c:v>
                </c:pt>
                <c:pt idx="25">
                  <c:v>0.31244266714311614</c:v>
                </c:pt>
                <c:pt idx="26">
                  <c:v>0.30462428795485524</c:v>
                </c:pt>
                <c:pt idx="27">
                  <c:v>0.30643350407897596</c:v>
                </c:pt>
                <c:pt idx="28">
                  <c:v>0.3019317444616339</c:v>
                </c:pt>
                <c:pt idx="29">
                  <c:v>0.32426010015514461</c:v>
                </c:pt>
                <c:pt idx="30">
                  <c:v>0.32335078549224883</c:v>
                </c:pt>
                <c:pt idx="31">
                  <c:v>0.32016173267427411</c:v>
                </c:pt>
                <c:pt idx="32">
                  <c:v>0.33484090450070814</c:v>
                </c:pt>
                <c:pt idx="33">
                  <c:v>0.33908692441284927</c:v>
                </c:pt>
                <c:pt idx="34">
                  <c:v>0.34153041200540274</c:v>
                </c:pt>
                <c:pt idx="35">
                  <c:v>0.34626696374102006</c:v>
                </c:pt>
                <c:pt idx="36">
                  <c:v>0.35109189994890816</c:v>
                </c:pt>
                <c:pt idx="37">
                  <c:v>0.35154223914243687</c:v>
                </c:pt>
                <c:pt idx="38">
                  <c:v>0.34930349017176898</c:v>
                </c:pt>
                <c:pt idx="39">
                  <c:v>0.35825822511836131</c:v>
                </c:pt>
                <c:pt idx="40">
                  <c:v>0.34913469911614003</c:v>
                </c:pt>
                <c:pt idx="41">
                  <c:v>0.36753095296900262</c:v>
                </c:pt>
                <c:pt idx="42">
                  <c:v>0.36277488805098074</c:v>
                </c:pt>
                <c:pt idx="43">
                  <c:v>0.37040630515436312</c:v>
                </c:pt>
                <c:pt idx="44">
                  <c:v>0.37971649404846175</c:v>
                </c:pt>
                <c:pt idx="45">
                  <c:v>0.37036663274810455</c:v>
                </c:pt>
                <c:pt idx="46">
                  <c:v>0.38146575952254674</c:v>
                </c:pt>
                <c:pt idx="47">
                  <c:v>0.3868081261580299</c:v>
                </c:pt>
                <c:pt idx="48">
                  <c:v>0.37630667772347681</c:v>
                </c:pt>
                <c:pt idx="49">
                  <c:v>0.38393577963256659</c:v>
                </c:pt>
                <c:pt idx="50">
                  <c:v>0.38622706236487292</c:v>
                </c:pt>
                <c:pt idx="51">
                  <c:v>0.3931808504525276</c:v>
                </c:pt>
                <c:pt idx="52">
                  <c:v>0.3947859440957997</c:v>
                </c:pt>
                <c:pt idx="53">
                  <c:v>0.40464249696412669</c:v>
                </c:pt>
                <c:pt idx="54">
                  <c:v>0.39619782847672069</c:v>
                </c:pt>
                <c:pt idx="55">
                  <c:v>0.41389557267461141</c:v>
                </c:pt>
                <c:pt idx="56">
                  <c:v>0.40873984407746283</c:v>
                </c:pt>
                <c:pt idx="57">
                  <c:v>0.40379900060383928</c:v>
                </c:pt>
                <c:pt idx="58">
                  <c:v>0.41056780944756022</c:v>
                </c:pt>
                <c:pt idx="59">
                  <c:v>0.40892105708809673</c:v>
                </c:pt>
                <c:pt idx="60">
                  <c:v>0.40431388014652214</c:v>
                </c:pt>
                <c:pt idx="61">
                  <c:v>0.40550360537313485</c:v>
                </c:pt>
                <c:pt idx="62">
                  <c:v>0.4071460227217979</c:v>
                </c:pt>
                <c:pt idx="63">
                  <c:v>0.40658608946660091</c:v>
                </c:pt>
                <c:pt idx="64">
                  <c:v>0.40949996981984493</c:v>
                </c:pt>
                <c:pt idx="65">
                  <c:v>0.41097009635391007</c:v>
                </c:pt>
                <c:pt idx="66">
                  <c:v>0.40327436072642553</c:v>
                </c:pt>
                <c:pt idx="67">
                  <c:v>0.40173517214799992</c:v>
                </c:pt>
                <c:pt idx="68">
                  <c:v>0.42670667642643462</c:v>
                </c:pt>
                <c:pt idx="69">
                  <c:v>0.43525270241920189</c:v>
                </c:pt>
                <c:pt idx="70">
                  <c:v>0.43612456600338362</c:v>
                </c:pt>
                <c:pt idx="71">
                  <c:v>0.43597285862655855</c:v>
                </c:pt>
                <c:pt idx="72">
                  <c:v>0.42581191116435102</c:v>
                </c:pt>
                <c:pt idx="73">
                  <c:v>0.42153893063476744</c:v>
                </c:pt>
                <c:pt idx="74">
                  <c:v>0.41243608743935234</c:v>
                </c:pt>
                <c:pt idx="75">
                  <c:v>0.39759421529136307</c:v>
                </c:pt>
                <c:pt idx="76">
                  <c:v>0.39046127438074418</c:v>
                </c:pt>
                <c:pt idx="77">
                  <c:v>0.42947249381986741</c:v>
                </c:pt>
                <c:pt idx="78">
                  <c:v>0.44409769861985426</c:v>
                </c:pt>
                <c:pt idx="79">
                  <c:v>0.44844388128999385</c:v>
                </c:pt>
                <c:pt idx="80">
                  <c:v>0.44487877872720266</c:v>
                </c:pt>
                <c:pt idx="81">
                  <c:v>0.43466556694923553</c:v>
                </c:pt>
                <c:pt idx="82">
                  <c:v>0.43247683615481897</c:v>
                </c:pt>
                <c:pt idx="83">
                  <c:v>0.42671472549023165</c:v>
                </c:pt>
                <c:pt idx="84">
                  <c:v>0.42621884379184677</c:v>
                </c:pt>
                <c:pt idx="85">
                  <c:v>0.41545734256751038</c:v>
                </c:pt>
                <c:pt idx="86">
                  <c:v>0.41834627156204979</c:v>
                </c:pt>
                <c:pt idx="87">
                  <c:v>0.41175765742919651</c:v>
                </c:pt>
                <c:pt idx="88">
                  <c:v>0.40768769900819901</c:v>
                </c:pt>
                <c:pt idx="89">
                  <c:v>0.40039045377644861</c:v>
                </c:pt>
                <c:pt idx="90">
                  <c:v>0.39809473283774327</c:v>
                </c:pt>
                <c:pt idx="91">
                  <c:v>0.38932175116433804</c:v>
                </c:pt>
                <c:pt idx="92">
                  <c:v>0.37062424455821252</c:v>
                </c:pt>
                <c:pt idx="93">
                  <c:v>0.36785893999841618</c:v>
                </c:pt>
                <c:pt idx="94">
                  <c:v>0.33784363869922052</c:v>
                </c:pt>
                <c:pt idx="95">
                  <c:v>0.28570396492839073</c:v>
                </c:pt>
                <c:pt idx="96">
                  <c:v>0.13798294452537402</c:v>
                </c:pt>
              </c:numCache>
            </c:numRef>
          </c:val>
          <c:smooth val="1"/>
          <c:extLst>
            <c:ext xmlns:c16="http://schemas.microsoft.com/office/drawing/2014/chart" uri="{C3380CC4-5D6E-409C-BE32-E72D297353CC}">
              <c16:uniqueId val="{00000000-CE24-4423-BE1C-13D4BE2F605C}"/>
            </c:ext>
          </c:extLst>
        </c:ser>
        <c:dLbls>
          <c:showLegendKey val="0"/>
          <c:showVal val="0"/>
          <c:showCatName val="0"/>
          <c:showSerName val="0"/>
          <c:showPercent val="0"/>
          <c:showBubbleSize val="0"/>
        </c:dLbls>
        <c:marker val="1"/>
        <c:smooth val="0"/>
        <c:axId val="1118896592"/>
        <c:axId val="1118895344"/>
      </c:lineChart>
      <c:lineChart>
        <c:grouping val="standard"/>
        <c:varyColors val="0"/>
        <c:ser>
          <c:idx val="1"/>
          <c:order val="1"/>
          <c:tx>
            <c:strRef>
              <c:f>'Gráfica 6'!$E$1</c:f>
              <c:strCache>
                <c:ptCount val="1"/>
                <c:pt idx="0">
                  <c:v>RE millones (eje derecho)</c:v>
                </c:pt>
              </c:strCache>
            </c:strRef>
          </c:tx>
          <c:spPr>
            <a:ln w="28575" cap="rnd">
              <a:solidFill>
                <a:srgbClr val="00B0F0"/>
              </a:solidFill>
              <a:round/>
            </a:ln>
            <a:effectLst/>
          </c:spPr>
          <c:marker>
            <c:symbol val="none"/>
          </c:marker>
          <c:cat>
            <c:numRef>
              <c:f>'Gráfica 6'!$A$4:$A$100</c:f>
              <c:numCache>
                <c:formatCode>General</c:formatCode>
                <c:ptCount val="97"/>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numCache>
            </c:numRef>
          </c:cat>
          <c:val>
            <c:numRef>
              <c:f>'Gráfica 6'!$E$4:$E$100</c:f>
              <c:numCache>
                <c:formatCode>#,##0.0</c:formatCode>
                <c:ptCount val="97"/>
                <c:pt idx="0">
                  <c:v>278950.84411009907</c:v>
                </c:pt>
                <c:pt idx="1">
                  <c:v>631175.02390177641</c:v>
                </c:pt>
                <c:pt idx="2">
                  <c:v>1476428.00533387</c:v>
                </c:pt>
                <c:pt idx="3">
                  <c:v>1317169.1490967646</c:v>
                </c:pt>
                <c:pt idx="4">
                  <c:v>1550666.7714990189</c:v>
                </c:pt>
                <c:pt idx="5">
                  <c:v>1612956.8510038746</c:v>
                </c:pt>
                <c:pt idx="6">
                  <c:v>1869846.5883359334</c:v>
                </c:pt>
                <c:pt idx="7">
                  <c:v>2242217.0784481457</c:v>
                </c:pt>
                <c:pt idx="8">
                  <c:v>2262728.0858451165</c:v>
                </c:pt>
                <c:pt idx="9">
                  <c:v>2443972.3506767973</c:v>
                </c:pt>
                <c:pt idx="10">
                  <c:v>2857853.4192119963</c:v>
                </c:pt>
                <c:pt idx="11">
                  <c:v>3108936.937050269</c:v>
                </c:pt>
                <c:pt idx="12">
                  <c:v>3126861.6590348715</c:v>
                </c:pt>
                <c:pt idx="13">
                  <c:v>3341813.1761686713</c:v>
                </c:pt>
                <c:pt idx="14">
                  <c:v>3748183.1505057113</c:v>
                </c:pt>
                <c:pt idx="15">
                  <c:v>3710803.2380616912</c:v>
                </c:pt>
                <c:pt idx="16">
                  <c:v>3787378.1009409744</c:v>
                </c:pt>
                <c:pt idx="17">
                  <c:v>4031493.0055854674</c:v>
                </c:pt>
                <c:pt idx="18">
                  <c:v>3718166.1550847883</c:v>
                </c:pt>
                <c:pt idx="19">
                  <c:v>4202278.2669954216</c:v>
                </c:pt>
                <c:pt idx="20">
                  <c:v>4813271.7128767669</c:v>
                </c:pt>
                <c:pt idx="21">
                  <c:v>4911438.6126905847</c:v>
                </c:pt>
                <c:pt idx="22">
                  <c:v>5382262.5547224879</c:v>
                </c:pt>
                <c:pt idx="23">
                  <c:v>5602516.0141901076</c:v>
                </c:pt>
                <c:pt idx="24">
                  <c:v>5723419.7629950196</c:v>
                </c:pt>
                <c:pt idx="25">
                  <c:v>6232975.8214663118</c:v>
                </c:pt>
                <c:pt idx="26">
                  <c:v>6161922.4198661502</c:v>
                </c:pt>
                <c:pt idx="27">
                  <c:v>6309094.663613949</c:v>
                </c:pt>
                <c:pt idx="28">
                  <c:v>6192670.1932269912</c:v>
                </c:pt>
                <c:pt idx="29">
                  <c:v>6889037.8981532734</c:v>
                </c:pt>
                <c:pt idx="30">
                  <c:v>6967652.1675137123</c:v>
                </c:pt>
                <c:pt idx="31">
                  <c:v>6955084.8764655571</c:v>
                </c:pt>
                <c:pt idx="32">
                  <c:v>7451029.9023801144</c:v>
                </c:pt>
                <c:pt idx="33">
                  <c:v>7663286.2426407672</c:v>
                </c:pt>
                <c:pt idx="34">
                  <c:v>7799300.1308307759</c:v>
                </c:pt>
                <c:pt idx="35">
                  <c:v>8024035.4375283029</c:v>
                </c:pt>
                <c:pt idx="36">
                  <c:v>8256621.3078045603</c:v>
                </c:pt>
                <c:pt idx="37">
                  <c:v>8387780.3929955224</c:v>
                </c:pt>
                <c:pt idx="38">
                  <c:v>8389503.5475267936</c:v>
                </c:pt>
                <c:pt idx="39">
                  <c:v>8777122.7293312531</c:v>
                </c:pt>
                <c:pt idx="40">
                  <c:v>8504281.6672998555</c:v>
                </c:pt>
                <c:pt idx="41">
                  <c:v>9200030.9716701061</c:v>
                </c:pt>
                <c:pt idx="42">
                  <c:v>9145830.6370452363</c:v>
                </c:pt>
                <c:pt idx="43">
                  <c:v>9496256.6673375946</c:v>
                </c:pt>
                <c:pt idx="44">
                  <c:v>9921362.3131887466</c:v>
                </c:pt>
                <c:pt idx="45">
                  <c:v>9543611.7873999905</c:v>
                </c:pt>
                <c:pt idx="46">
                  <c:v>10115981.520152971</c:v>
                </c:pt>
                <c:pt idx="47">
                  <c:v>10597619.785638805</c:v>
                </c:pt>
                <c:pt idx="48">
                  <c:v>10287547.102853118</c:v>
                </c:pt>
                <c:pt idx="49">
                  <c:v>10591421.702812862</c:v>
                </c:pt>
                <c:pt idx="50">
                  <c:v>10673074.422583405</c:v>
                </c:pt>
                <c:pt idx="51">
                  <c:v>11082879.86212449</c:v>
                </c:pt>
                <c:pt idx="52">
                  <c:v>11244962.104362706</c:v>
                </c:pt>
                <c:pt idx="53">
                  <c:v>11907108.277562521</c:v>
                </c:pt>
                <c:pt idx="54">
                  <c:v>11480279.65078247</c:v>
                </c:pt>
                <c:pt idx="55">
                  <c:v>12362922.36954662</c:v>
                </c:pt>
                <c:pt idx="56">
                  <c:v>12201659.28646908</c:v>
                </c:pt>
                <c:pt idx="57">
                  <c:v>12378464.524732048</c:v>
                </c:pt>
                <c:pt idx="58">
                  <c:v>12689919.730287325</c:v>
                </c:pt>
                <c:pt idx="59">
                  <c:v>12746377.660645096</c:v>
                </c:pt>
                <c:pt idx="60">
                  <c:v>12787490.741206663</c:v>
                </c:pt>
                <c:pt idx="61">
                  <c:v>12909472.487797514</c:v>
                </c:pt>
                <c:pt idx="62">
                  <c:v>13131221.091430584</c:v>
                </c:pt>
                <c:pt idx="63">
                  <c:v>13298676.143511295</c:v>
                </c:pt>
                <c:pt idx="64">
                  <c:v>13751634.365722336</c:v>
                </c:pt>
                <c:pt idx="65">
                  <c:v>14022475.329592913</c:v>
                </c:pt>
                <c:pt idx="66">
                  <c:v>13818082.448548283</c:v>
                </c:pt>
                <c:pt idx="67">
                  <c:v>13778435.729381574</c:v>
                </c:pt>
                <c:pt idx="68">
                  <c:v>15405518.605645852</c:v>
                </c:pt>
                <c:pt idx="69">
                  <c:v>16221959.379560206</c:v>
                </c:pt>
                <c:pt idx="70">
                  <c:v>16541460.262667941</c:v>
                </c:pt>
                <c:pt idx="71">
                  <c:v>16697653.475318272</c:v>
                </c:pt>
                <c:pt idx="72">
                  <c:v>16309812.354702361</c:v>
                </c:pt>
                <c:pt idx="73">
                  <c:v>16213086.423791073</c:v>
                </c:pt>
                <c:pt idx="74">
                  <c:v>15809004.528757611</c:v>
                </c:pt>
                <c:pt idx="75">
                  <c:v>14839201.630352741</c:v>
                </c:pt>
                <c:pt idx="76">
                  <c:v>14581736.426307047</c:v>
                </c:pt>
                <c:pt idx="77">
                  <c:v>18023250.893171642</c:v>
                </c:pt>
                <c:pt idx="78">
                  <c:v>19448628.800382428</c:v>
                </c:pt>
                <c:pt idx="79">
                  <c:v>20585066.056961711</c:v>
                </c:pt>
                <c:pt idx="80">
                  <c:v>20768169.974337034</c:v>
                </c:pt>
                <c:pt idx="81">
                  <c:v>20631084.23489156</c:v>
                </c:pt>
                <c:pt idx="82">
                  <c:v>21367367.962813865</c:v>
                </c:pt>
                <c:pt idx="83">
                  <c:v>21946165.705228195</c:v>
                </c:pt>
                <c:pt idx="84">
                  <c:v>22672030.191717401</c:v>
                </c:pt>
                <c:pt idx="85">
                  <c:v>22151193.528908569</c:v>
                </c:pt>
                <c:pt idx="86">
                  <c:v>23949017.800533388</c:v>
                </c:pt>
                <c:pt idx="87">
                  <c:v>23853019.612036429</c:v>
                </c:pt>
                <c:pt idx="88">
                  <c:v>24489042.922558241</c:v>
                </c:pt>
                <c:pt idx="89">
                  <c:v>24737538.016404167</c:v>
                </c:pt>
                <c:pt idx="90">
                  <c:v>26063935.499484219</c:v>
                </c:pt>
                <c:pt idx="91">
                  <c:v>26595159.110350728</c:v>
                </c:pt>
                <c:pt idx="92">
                  <c:v>26790128.490917325</c:v>
                </c:pt>
                <c:pt idx="93">
                  <c:v>29187621.282644793</c:v>
                </c:pt>
                <c:pt idx="94">
                  <c:v>28194045.312735878</c:v>
                </c:pt>
                <c:pt idx="95">
                  <c:v>27338023.901776277</c:v>
                </c:pt>
                <c:pt idx="96">
                  <c:v>19221760.755799323</c:v>
                </c:pt>
              </c:numCache>
            </c:numRef>
          </c:val>
          <c:smooth val="1"/>
          <c:extLst>
            <c:ext xmlns:c16="http://schemas.microsoft.com/office/drawing/2014/chart" uri="{C3380CC4-5D6E-409C-BE32-E72D297353CC}">
              <c16:uniqueId val="{00000001-CE24-4423-BE1C-13D4BE2F605C}"/>
            </c:ext>
          </c:extLst>
        </c:ser>
        <c:dLbls>
          <c:showLegendKey val="0"/>
          <c:showVal val="0"/>
          <c:showCatName val="0"/>
          <c:showSerName val="0"/>
          <c:showPercent val="0"/>
          <c:showBubbleSize val="0"/>
        </c:dLbls>
        <c:marker val="1"/>
        <c:smooth val="0"/>
        <c:axId val="1335426576"/>
        <c:axId val="1335425328"/>
      </c:lineChart>
      <c:catAx>
        <c:axId val="1118896592"/>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r>
                  <a:rPr lang="es-CO" sz="1400"/>
                  <a:t>Percentiles de Ingreso Bruto</a:t>
                </a:r>
              </a:p>
            </c:rich>
          </c:tx>
          <c:layout>
            <c:manualLayout>
              <c:xMode val="edge"/>
              <c:yMode val="edge"/>
              <c:x val="0.33419428104575166"/>
              <c:y val="0.915783950617283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s-CO"/>
            </a:p>
          </c:txPr>
        </c:title>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s-CO"/>
          </a:p>
        </c:txPr>
        <c:crossAx val="1118895344"/>
        <c:crosses val="autoZero"/>
        <c:auto val="1"/>
        <c:lblAlgn val="ctr"/>
        <c:lblOffset val="100"/>
        <c:noMultiLvlLbl val="0"/>
      </c:catAx>
      <c:valAx>
        <c:axId val="11188953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s-CO"/>
          </a:p>
        </c:txPr>
        <c:crossAx val="1118896592"/>
        <c:crosses val="autoZero"/>
        <c:crossBetween val="between"/>
        <c:majorUnit val="0.1"/>
      </c:valAx>
      <c:valAx>
        <c:axId val="133542532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s-CO"/>
          </a:p>
        </c:txPr>
        <c:crossAx val="1335426576"/>
        <c:crosses val="max"/>
        <c:crossBetween val="between"/>
        <c:dispUnits>
          <c:builtInUnit val="millions"/>
        </c:dispUnits>
      </c:valAx>
      <c:catAx>
        <c:axId val="1335426576"/>
        <c:scaling>
          <c:orientation val="minMax"/>
        </c:scaling>
        <c:delete val="1"/>
        <c:axPos val="b"/>
        <c:numFmt formatCode="General" sourceLinked="1"/>
        <c:majorTickMark val="out"/>
        <c:minorTickMark val="none"/>
        <c:tickLblPos val="nextTo"/>
        <c:crossAx val="133542532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ysClr val="windowText" lastClr="000000"/>
          </a:solidFill>
          <a:latin typeface="Century Gothic" panose="020B0502020202020204" pitchFamily="34" charset="0"/>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5.3097619379653703E-2"/>
          <c:w val="0.93888888888888888"/>
          <c:h val="0.6986056332488263"/>
        </c:manualLayout>
      </c:layout>
      <c:barChart>
        <c:barDir val="col"/>
        <c:grouping val="clustered"/>
        <c:varyColors val="0"/>
        <c:ser>
          <c:idx val="0"/>
          <c:order val="0"/>
          <c:tx>
            <c:strRef>
              <c:f>'Escenarios Gini'!$B$19</c:f>
              <c:strCache>
                <c:ptCount val="1"/>
                <c:pt idx="0">
                  <c:v>Antes de impuestos y transferencias</c:v>
                </c:pt>
              </c:strCache>
            </c:strRef>
          </c:tx>
          <c:spPr>
            <a:solidFill>
              <a:srgbClr val="AA1F9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AA1F93"/>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'Escenarios Gini'!$C$18:$D$18</c:f>
              <c:strCache>
                <c:ptCount val="2"/>
                <c:pt idx="0">
                  <c:v>Actual (2021)</c:v>
                </c:pt>
                <c:pt idx="1">
                  <c:v>Reforma Fiscal</c:v>
                </c:pt>
              </c:strCache>
            </c:strRef>
          </c:cat>
          <c:val>
            <c:numRef>
              <c:f>'Escenarios Gini'!$C$19:$D$19</c:f>
              <c:numCache>
                <c:formatCode>0.000</c:formatCode>
                <c:ptCount val="2"/>
                <c:pt idx="0">
                  <c:v>0.54334000000000005</c:v>
                </c:pt>
                <c:pt idx="1">
                  <c:v>0.54334000000000005</c:v>
                </c:pt>
              </c:numCache>
            </c:numRef>
          </c:val>
          <c:extLst>
            <c:ext xmlns:c16="http://schemas.microsoft.com/office/drawing/2014/chart" uri="{C3380CC4-5D6E-409C-BE32-E72D297353CC}">
              <c16:uniqueId val="{00000000-E4A7-4ADE-9BF8-CB0BCB37AF0D}"/>
            </c:ext>
          </c:extLst>
        </c:ser>
        <c:ser>
          <c:idx val="1"/>
          <c:order val="1"/>
          <c:tx>
            <c:strRef>
              <c:f>'Escenarios Gini'!$B$20</c:f>
              <c:strCache>
                <c:ptCount val="1"/>
                <c:pt idx="0">
                  <c:v>Después de impuestos y transferencias</c:v>
                </c:pt>
              </c:strCache>
            </c:strRef>
          </c:tx>
          <c:spPr>
            <a:solidFill>
              <a:srgbClr val="6B049E"/>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6B049E"/>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'Escenarios Gini'!$C$18:$D$18</c:f>
              <c:strCache>
                <c:ptCount val="2"/>
                <c:pt idx="0">
                  <c:v>Actual (2021)</c:v>
                </c:pt>
                <c:pt idx="1">
                  <c:v>Reforma Fiscal</c:v>
                </c:pt>
              </c:strCache>
            </c:strRef>
          </c:cat>
          <c:val>
            <c:numRef>
              <c:f>'Escenarios Gini'!$C$20:$D$20</c:f>
              <c:numCache>
                <c:formatCode>0.000</c:formatCode>
                <c:ptCount val="2"/>
                <c:pt idx="0">
                  <c:v>0.51393999999999995</c:v>
                </c:pt>
                <c:pt idx="1">
                  <c:v>0.49079</c:v>
                </c:pt>
              </c:numCache>
            </c:numRef>
          </c:val>
          <c:extLst>
            <c:ext xmlns:c16="http://schemas.microsoft.com/office/drawing/2014/chart" uri="{C3380CC4-5D6E-409C-BE32-E72D297353CC}">
              <c16:uniqueId val="{00000001-E4A7-4ADE-9BF8-CB0BCB37AF0D}"/>
            </c:ext>
          </c:extLst>
        </c:ser>
        <c:dLbls>
          <c:showLegendKey val="0"/>
          <c:showVal val="0"/>
          <c:showCatName val="0"/>
          <c:showSerName val="0"/>
          <c:showPercent val="0"/>
          <c:showBubbleSize val="0"/>
        </c:dLbls>
        <c:gapWidth val="219"/>
        <c:overlap val="-27"/>
        <c:axId val="482331536"/>
        <c:axId val="941397536"/>
      </c:barChart>
      <c:catAx>
        <c:axId val="48233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941397536"/>
        <c:crosses val="autoZero"/>
        <c:auto val="1"/>
        <c:lblAlgn val="ctr"/>
        <c:lblOffset val="100"/>
        <c:noMultiLvlLbl val="0"/>
      </c:catAx>
      <c:valAx>
        <c:axId val="941397536"/>
        <c:scaling>
          <c:orientation val="minMax"/>
        </c:scaling>
        <c:delete val="1"/>
        <c:axPos val="l"/>
        <c:numFmt formatCode="0.000" sourceLinked="1"/>
        <c:majorTickMark val="none"/>
        <c:minorTickMark val="none"/>
        <c:tickLblPos val="nextTo"/>
        <c:crossAx val="482331536"/>
        <c:crosses val="autoZero"/>
        <c:crossBetween val="between"/>
      </c:valAx>
      <c:spPr>
        <a:noFill/>
        <a:ln>
          <a:noFill/>
        </a:ln>
        <a:effectLst/>
      </c:spPr>
    </c:plotArea>
    <c:legend>
      <c:legendPos val="b"/>
      <c:layout>
        <c:manualLayout>
          <c:xMode val="edge"/>
          <c:yMode val="edge"/>
          <c:x val="3.9235650419668248E-2"/>
          <c:y val="0.88737133446111327"/>
          <c:w val="0.93858462947891874"/>
          <c:h val="0.112628665538886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65000"/>
              <a:lumOff val="35000"/>
            </a:schemeClr>
          </a:solidFill>
          <a:latin typeface="Century Gothic" panose="020B0502020202020204" pitchFamily="34" charset="0"/>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'Pobreza '!$E$2</c:f>
              <c:strCache>
                <c:ptCount val="1"/>
                <c:pt idx="0">
                  <c:v>Variación</c:v>
                </c:pt>
              </c:strCache>
              <c:extLst xmlns:c15="http://schemas.microsoft.com/office/drawing/2012/chart"/>
            </c:strRef>
          </c:tx>
          <c:spPr>
            <a:solidFill>
              <a:srgbClr val="AA1F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'Pobreza '!$A$3:$A$4</c:f>
              <c:strCache>
                <c:ptCount val="2"/>
                <c:pt idx="0">
                  <c:v>Pobreza </c:v>
                </c:pt>
                <c:pt idx="1">
                  <c:v>Pobreza Extrema </c:v>
                </c:pt>
              </c:strCache>
              <c:extLst/>
            </c:strRef>
          </c:cat>
          <c:val>
            <c:numRef>
              <c:f>'Pobreza '!$E$3:$E$4</c:f>
              <c:numCache>
                <c:formatCode>_-* #,##0.0_-;\-* #,##0.0_-;_-* "-"??_-;_-@_-</c:formatCode>
                <c:ptCount val="2"/>
                <c:pt idx="0">
                  <c:v>-3.9</c:v>
                </c:pt>
                <c:pt idx="1">
                  <c:v>-4</c:v>
                </c:pt>
              </c:numCache>
              <c:extLst/>
            </c:numRef>
          </c:val>
          <c:extLst>
            <c:ext xmlns:c16="http://schemas.microsoft.com/office/drawing/2014/chart" uri="{C3380CC4-5D6E-409C-BE32-E72D297353CC}">
              <c16:uniqueId val="{00000000-0758-453C-A4AE-2462854AEAD1}"/>
            </c:ext>
          </c:extLst>
        </c:ser>
        <c:dLbls>
          <c:showLegendKey val="0"/>
          <c:showVal val="0"/>
          <c:showCatName val="0"/>
          <c:showSerName val="0"/>
          <c:showPercent val="0"/>
          <c:showBubbleSize val="0"/>
        </c:dLbls>
        <c:gapWidth val="87"/>
        <c:overlap val="-27"/>
        <c:axId val="61370207"/>
        <c:axId val="61376031"/>
        <c:extLst>
          <c:ext xmlns:c15="http://schemas.microsoft.com/office/drawing/2012/chart" uri="{02D57815-91ED-43cb-92C2-25804820EDAC}">
            <c15:filteredBarSeries>
              <c15:ser>
                <c:idx val="0"/>
                <c:order val="0"/>
                <c:tx>
                  <c:strRef>
                    <c:extLst>
                      <c:ext uri="{02D57815-91ED-43cb-92C2-25804820EDAC}">
                        <c15:formulaRef>
                          <c15:sqref>'Pobreza '!$B$2</c15:sqref>
                        </c15:formulaRef>
                      </c:ext>
                    </c:extLst>
                    <c:strCache>
                      <c:ptCount val="1"/>
                      <c:pt idx="0">
                        <c:v>Actual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'Pobreza '!$A$3:$A$4</c15:sqref>
                        </c15:formulaRef>
                      </c:ext>
                    </c:extLst>
                    <c:strCache>
                      <c:ptCount val="2"/>
                      <c:pt idx="0">
                        <c:v>Pobreza </c:v>
                      </c:pt>
                      <c:pt idx="1">
                        <c:v>Pobreza Extrema </c:v>
                      </c:pt>
                    </c:strCache>
                  </c:strRef>
                </c:cat>
                <c:val>
                  <c:numRef>
                    <c:extLst>
                      <c:ext uri="{02D57815-91ED-43cb-92C2-25804820EDAC}">
                        <c15:formulaRef>
                          <c15:sqref>'Pobreza '!$B$3:$B$4</c15:sqref>
                        </c15:formulaRef>
                      </c:ext>
                    </c:extLst>
                    <c:numCache>
                      <c:formatCode>0.0%</c:formatCode>
                      <c:ptCount val="2"/>
                      <c:pt idx="0">
                        <c:v>0.39286520000000003</c:v>
                      </c:pt>
                      <c:pt idx="1">
                        <c:v>0.1223542</c:v>
                      </c:pt>
                    </c:numCache>
                  </c:numRef>
                </c:val>
                <c:extLst>
                  <c:ext xmlns:c16="http://schemas.microsoft.com/office/drawing/2014/chart" uri="{C3380CC4-5D6E-409C-BE32-E72D297353CC}">
                    <c16:uniqueId val="{00000001-0758-453C-A4AE-2462854AEAD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'Pobreza '!$D$2</c15:sqref>
                        </c15:formulaRef>
                      </c:ext>
                    </c:extLst>
                    <c:strCache>
                      <c:ptCount val="1"/>
                      <c:pt idx="0">
                        <c:v>Reforma fiscal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'Pobreza '!$A$3:$A$4</c15:sqref>
                        </c15:formulaRef>
                      </c:ext>
                    </c:extLst>
                    <c:strCache>
                      <c:ptCount val="2"/>
                      <c:pt idx="0">
                        <c:v>Pobreza </c:v>
                      </c:pt>
                      <c:pt idx="1">
                        <c:v>Pobreza Extrema </c:v>
                      </c:pt>
                    </c:strCache>
                  </c:strRef>
                </c:cat>
                <c:val>
                  <c:numRef>
                    <c:extLst xmlns:c15="http://schemas.microsoft.com/office/drawing/2012/chart">
                      <c:ext xmlns:c15="http://schemas.microsoft.com/office/drawing/2012/chart" uri="{02D57815-91ED-43cb-92C2-25804820EDAC}">
                        <c15:formulaRef>
                          <c15:sqref>'Pobreza '!$D$3:$D$4</c15:sqref>
                        </c15:formulaRef>
                      </c:ext>
                    </c:extLst>
                    <c:numCache>
                      <c:formatCode>0.00%</c:formatCode>
                      <c:ptCount val="2"/>
                      <c:pt idx="0">
                        <c:v>0.35340080000000001</c:v>
                      </c:pt>
                      <c:pt idx="1">
                        <c:v>8.2711499999999993E-2</c:v>
                      </c:pt>
                    </c:numCache>
                  </c:numRef>
                </c:val>
                <c:extLst xmlns:c15="http://schemas.microsoft.com/office/drawing/2012/chart">
                  <c:ext xmlns:c16="http://schemas.microsoft.com/office/drawing/2014/chart" uri="{C3380CC4-5D6E-409C-BE32-E72D297353CC}">
                    <c16:uniqueId val="{00000002-0758-453C-A4AE-2462854AEAD1}"/>
                  </c:ext>
                </c:extLst>
              </c15:ser>
            </c15:filteredBarSeries>
          </c:ext>
        </c:extLst>
      </c:barChart>
      <c:catAx>
        <c:axId val="61370207"/>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s-CO"/>
          </a:p>
        </c:txPr>
        <c:crossAx val="61376031"/>
        <c:crosses val="autoZero"/>
        <c:auto val="1"/>
        <c:lblAlgn val="ctr"/>
        <c:lblOffset val="100"/>
        <c:noMultiLvlLbl val="0"/>
      </c:catAx>
      <c:valAx>
        <c:axId val="61376031"/>
        <c:scaling>
          <c:orientation val="minMax"/>
          <c:max val="-3.4000000000000101"/>
        </c:scaling>
        <c:delete val="1"/>
        <c:axPos val="l"/>
        <c:numFmt formatCode="_-* #,##0.0_-;\-* #,##0.0_-;_-* &quot;-&quot;??_-;_-@_-" sourceLinked="1"/>
        <c:majorTickMark val="out"/>
        <c:minorTickMark val="none"/>
        <c:tickLblPos val="nextTo"/>
        <c:crossAx val="6137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88431768072429E-2"/>
          <c:y val="8.9407184606476384E-2"/>
          <c:w val="0.97021154618454419"/>
          <c:h val="0.47897892771217926"/>
        </c:manualLayout>
      </c:layout>
      <c:barChart>
        <c:barDir val="col"/>
        <c:grouping val="clustered"/>
        <c:varyColors val="0"/>
        <c:ser>
          <c:idx val="0"/>
          <c:order val="0"/>
          <c:spPr>
            <a:solidFill>
              <a:srgbClr val="AA1F93"/>
            </a:solidFill>
            <a:ln>
              <a:noFill/>
            </a:ln>
            <a:effectLst/>
          </c:spPr>
          <c:invertIfNegative val="0"/>
          <c:dPt>
            <c:idx val="1"/>
            <c:invertIfNegative val="0"/>
            <c:bubble3D val="0"/>
            <c:spPr>
              <a:solidFill>
                <a:srgbClr val="6B049E"/>
              </a:solidFill>
              <a:ln>
                <a:noFill/>
              </a:ln>
              <a:effectLst/>
            </c:spPr>
            <c:extLst>
              <c:ext xmlns:c16="http://schemas.microsoft.com/office/drawing/2014/chart" uri="{C3380CC4-5D6E-409C-BE32-E72D297353CC}">
                <c16:uniqueId val="{00000001-7415-4B1B-B308-88418A2423D4}"/>
              </c:ext>
            </c:extLst>
          </c:dPt>
          <c:dPt>
            <c:idx val="4"/>
            <c:invertIfNegative val="0"/>
            <c:bubble3D val="0"/>
            <c:spPr>
              <a:solidFill>
                <a:srgbClr val="00B0F0"/>
              </a:solidFill>
              <a:ln>
                <a:noFill/>
              </a:ln>
              <a:effectLst/>
            </c:spPr>
            <c:extLst>
              <c:ext xmlns:c16="http://schemas.microsoft.com/office/drawing/2014/chart" uri="{C3380CC4-5D6E-409C-BE32-E72D297353CC}">
                <c16:uniqueId val="{00000003-7415-4B1B-B308-88418A2423D4}"/>
              </c:ext>
            </c:extLst>
          </c:dPt>
          <c:dLbls>
            <c:dLbl>
              <c:idx val="1"/>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rgbClr val="6B049E"/>
                      </a:solidFill>
                      <a:latin typeface="Century Gothic" panose="020B0502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6="http://schemas.microsoft.com/office/drawing/2014/chart" uri="{C3380CC4-5D6E-409C-BE32-E72D297353CC}">
                  <c16:uniqueId val="{00000001-7415-4B1B-B308-88418A2423D4}"/>
                </c:ext>
              </c:extLst>
            </c:dLbl>
            <c:dLbl>
              <c:idx val="4"/>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rgbClr val="00B0F0"/>
                      </a:solidFill>
                      <a:latin typeface="Century Gothic" panose="020B0502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6="http://schemas.microsoft.com/office/drawing/2014/chart" uri="{C3380CC4-5D6E-409C-BE32-E72D297353CC}">
                  <c16:uniqueId val="{00000003-7415-4B1B-B308-88418A2423D4}"/>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rgbClr val="AA1F93"/>
                    </a:solidFill>
                    <a:latin typeface="Century Gothic" panose="020B0502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'p90p10 pares'!$A$2:$A$11</c:f>
              <c:strCache>
                <c:ptCount val="10"/>
                <c:pt idx="0">
                  <c:v>Brasil*</c:v>
                </c:pt>
                <c:pt idx="1">
                  <c:v>Colombia</c:v>
                </c:pt>
                <c:pt idx="2">
                  <c:v>Costa Rica</c:v>
                </c:pt>
                <c:pt idx="3">
                  <c:v>Ecuador</c:v>
                </c:pt>
                <c:pt idx="4">
                  <c:v>Colombia 
Reforma fiscal</c:v>
                </c:pt>
                <c:pt idx="5">
                  <c:v>Argentina</c:v>
                </c:pt>
                <c:pt idx="6">
                  <c:v>Perú</c:v>
                </c:pt>
                <c:pt idx="7">
                  <c:v>México</c:v>
                </c:pt>
                <c:pt idx="8">
                  <c:v>Chile</c:v>
                </c:pt>
                <c:pt idx="9">
                  <c:v>Uruguay</c:v>
                </c:pt>
              </c:strCache>
            </c:strRef>
          </c:cat>
          <c:val>
            <c:numRef>
              <c:f>'p90p10 pares'!$B$2:$B$11</c:f>
              <c:numCache>
                <c:formatCode>0.0</c:formatCode>
                <c:ptCount val="10"/>
                <c:pt idx="0">
                  <c:v>12.417999999999999</c:v>
                </c:pt>
                <c:pt idx="1">
                  <c:v>10.779</c:v>
                </c:pt>
                <c:pt idx="2">
                  <c:v>10.228999999999999</c:v>
                </c:pt>
                <c:pt idx="3">
                  <c:v>9.5879999999999992</c:v>
                </c:pt>
                <c:pt idx="4">
                  <c:v>8.9489999999999998</c:v>
                </c:pt>
                <c:pt idx="5">
                  <c:v>8.1199999999999992</c:v>
                </c:pt>
                <c:pt idx="6">
                  <c:v>7.8449999999999998</c:v>
                </c:pt>
                <c:pt idx="7">
                  <c:v>7.391</c:v>
                </c:pt>
                <c:pt idx="8">
                  <c:v>6.8609999999999998</c:v>
                </c:pt>
                <c:pt idx="9">
                  <c:v>6.6379999999999999</c:v>
                </c:pt>
              </c:numCache>
            </c:numRef>
          </c:val>
          <c:extLst>
            <c:ext xmlns:c16="http://schemas.microsoft.com/office/drawing/2014/chart" uri="{C3380CC4-5D6E-409C-BE32-E72D297353CC}">
              <c16:uniqueId val="{00000004-7415-4B1B-B308-88418A2423D4}"/>
            </c:ext>
          </c:extLst>
        </c:ser>
        <c:dLbls>
          <c:showLegendKey val="0"/>
          <c:showVal val="0"/>
          <c:showCatName val="0"/>
          <c:showSerName val="0"/>
          <c:showPercent val="0"/>
          <c:showBubbleSize val="0"/>
        </c:dLbls>
        <c:gapWidth val="100"/>
        <c:overlap val="-27"/>
        <c:axId val="1007848384"/>
        <c:axId val="1007854624"/>
      </c:barChart>
      <c:catAx>
        <c:axId val="100784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s-CO"/>
          </a:p>
        </c:txPr>
        <c:crossAx val="1007854624"/>
        <c:crosses val="autoZero"/>
        <c:auto val="1"/>
        <c:lblAlgn val="ctr"/>
        <c:lblOffset val="100"/>
        <c:noMultiLvlLbl val="0"/>
      </c:catAx>
      <c:valAx>
        <c:axId val="1007854624"/>
        <c:scaling>
          <c:orientation val="minMax"/>
        </c:scaling>
        <c:delete val="1"/>
        <c:axPos val="l"/>
        <c:numFmt formatCode="0.0" sourceLinked="1"/>
        <c:majorTickMark val="none"/>
        <c:minorTickMark val="none"/>
        <c:tickLblPos val="nextTo"/>
        <c:crossAx val="10078483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s-C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'Composición Recaudo'!$C$36:$C$42</cx:f>
        <cx:lvl ptCount="7">
          <cx:pt idx="0">
10m
(3.450)</cx:pt>
          <cx:pt idx="1">10m
12m
(218,6)</cx:pt>
          <cx:pt idx="2">12m
15m
(135,2)</cx:pt>
          <cx:pt idx="3">15m
20m
(95,4)</cx:pt>
          <cx:pt idx="4">20m
30m
(51,7)</cx:pt>
          <cx:pt idx="5">&gt; 30m
(23,9)</cx:pt>
          <cx:pt idx="6">Recaudo
Adicional</cx:pt>
        </cx:lvl>
      </cx:strDim>
      <cx:numDim type="val">
        <cx:f>'Composición Recaudo'!$J$28:$J$34</cx:f>
        <cx:lvl ptCount="7" formatCode="#.##0,0">
          <cx:pt idx="0">1.863306913635786</cx:pt>
          <cx:pt idx="1">15.250412098004995</cx:pt>
          <cx:pt idx="2">14.755302326687508</cx:pt>
          <cx:pt idx="3">17.332554273987313</cx:pt>
          <cx:pt idx="4">16.837174523486507</cx:pt>
          <cx:pt idx="5">33.961249864197896</cx:pt>
          <cx:pt idx="6">100</cx:pt>
        </cx:lvl>
      </cx:numDim>
    </cx:data>
  </cx:chartData>
  <cx:chart>
    <cx:plotArea>
      <cx:plotAreaRegion>
        <cx:series layoutId="waterfall" uniqueId="{21D892DF-7CDC-438D-A190-560479F32B43}" formatIdx="0">
          <cx:tx>
            <cx:txData>
              <cx:f>'Composición Recaudo'!$C$15</cx:f>
              <cx:v>+1. Reforma IRPN</cx:v>
            </cx:txData>
          </cx:tx>
          <cx:spPr>
            <a:solidFill>
              <a:srgbClr val="AA1F93"/>
            </a:solidFill>
          </cx:spPr>
          <cx:dataPt idx="6">
            <cx:spPr>
              <a:solidFill>
                <a:srgbClr val="00B0F0"/>
              </a:solidFill>
            </cx:spPr>
          </cx:dataPt>
          <cx:dataLabels pos="outEnd">
            <cx:numFmt formatCode="#.##0,0" sourceLinked="0"/>
            <cx:txPr>
              <a:bodyPr vertOverflow="overflow" horzOverflow="overflow" wrap="square" lIns="0" tIns="0" rIns="0" bIns="0"/>
              <a:lstStyle/>
              <a:p>
                <a:pPr algn="ctr" rtl="0">
                  <a:defRPr sz="1400" b="1" i="0">
                    <a:solidFill>
                      <a:srgbClr val="AA1F93"/>
                    </a:solidFill>
                    <a:latin typeface="Century Gothic" panose="020B0502020202020204" pitchFamily="34" charset="0"/>
                    <a:ea typeface="Century Gothic" panose="020B0502020202020204" pitchFamily="34" charset="0"/>
                    <a:cs typeface="Century Gothic" panose="020B0502020202020204" pitchFamily="34" charset="0"/>
                  </a:defRPr>
                </a:pPr>
                <a:endParaRPr lang="es-CO" sz="1400" b="1">
                  <a:solidFill>
                    <a:srgbClr val="AA1F93"/>
                  </a:solidFill>
                  <a:latin typeface="Century Gothic" panose="020B0502020202020204" pitchFamily="34" charset="0"/>
                  <a:cs typeface="Arial" panose="020B0604020202020204" pitchFamily="34" charset="0"/>
                </a:endParaRPr>
              </a:p>
            </cx:txPr>
            <cx:visibility seriesName="0" categoryName="0" value="1"/>
            <cx:separator>, </cx:separator>
            <cx:dataLabel idx="6">
              <cx:numFmt formatCode="#.##0" sourceLinked="0"/>
              <cx:txPr>
                <a:bodyPr vertOverflow="overflow" horzOverflow="overflow" wrap="square" lIns="0" tIns="0" rIns="0" bIns="0"/>
                <a:lstStyle/>
                <a:p>
                  <a:pPr algn="ctr" rtl="0">
                    <a:defRPr>
                      <a:solidFill>
                        <a:srgbClr val="00B0F0"/>
                      </a:solidFill>
                    </a:defRPr>
                  </a:pPr>
                  <a:r>
                    <a:rPr lang="es-CO" sz="1400" b="1">
                      <a:solidFill>
                        <a:srgbClr val="00B0F0"/>
                      </a:solidFill>
                      <a:latin typeface="Century Gothic" panose="020B0502020202020204" pitchFamily="34" charset="0"/>
                      <a:cs typeface="Arial" panose="020B0604020202020204" pitchFamily="34" charset="0"/>
                    </a:rPr>
                    <a:t>100</a:t>
                  </a:r>
                </a:p>
              </cx:txPr>
              <cx:visibility seriesName="0" categoryName="0" value="1"/>
              <cx:separator>, </cx:separator>
            </cx:dataLabel>
          </cx:dataLabels>
          <cx:dataId val="0"/>
          <cx:layoutPr>
            <cx:subtotals>
              <cx:idx val="6"/>
            </cx:subtotals>
          </cx:layoutPr>
        </cx:series>
      </cx:plotAreaRegion>
      <cx:axis id="0">
        <cx:catScaling gapWidth="0.25"/>
        <cx:tickLabels/>
        <cx:txPr>
          <a:bodyPr vertOverflow="overflow" horzOverflow="overflow" wrap="square" lIns="0" tIns="0" rIns="0" bIns="0"/>
          <a:lstStyle/>
          <a:p>
            <a:pPr algn="ctr" rtl="0">
              <a:defRPr sz="10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pPr>
            <a:endParaRPr lang="es-CO" sz="1000">
              <a:solidFill>
                <a:schemeClr val="tx1"/>
              </a:solidFill>
              <a:latin typeface="Century Gothic" panose="020B0502020202020204" pitchFamily="34" charset="0"/>
              <a:cs typeface="Arial" panose="020B0604020202020204" pitchFamily="34" charset="0"/>
            </a:endParaRPr>
          </a:p>
        </cx:txPr>
      </cx:axis>
      <cx:axis id="1" hidden="1">
        <cx:valScaling max="110"/>
        <cx:tickLabels/>
        <cx:txPr>
          <a:bodyPr vertOverflow="overflow" horzOverflow="overflow" wrap="square" lIns="0" tIns="0" rIns="0" bIns="0"/>
          <a:lstStyle/>
          <a:p>
            <a:pPr algn="ctr" rtl="0">
              <a:defRPr sz="11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pPr>
            <a:endParaRPr lang="es-CO" sz="1100">
              <a:solidFill>
                <a:schemeClr val="tx1"/>
              </a:solidFill>
              <a:latin typeface="Century Gothic" panose="020B0502020202020204" pitchFamily="34" charset="0"/>
              <a:cs typeface="Arial" panose="020B0604020202020204" pitchFamily="34" charset="0"/>
            </a:endParaRPr>
          </a:p>
        </cx:txPr>
      </cx:axis>
    </cx:plotArea>
  </cx:chart>
  <cx:spPr>
    <a:noFill/>
    <a:ln>
      <a:no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0.19621</cdr:x>
      <cdr:y>0</cdr:y>
    </cdr:from>
    <cdr:to>
      <cdr:x>0.89054</cdr:x>
      <cdr:y>0.19218</cdr:y>
    </cdr:to>
    <cdr:sp macro="" textlink="">
      <cdr:nvSpPr>
        <cdr:cNvPr id="2" name="CuadroTexto 1">
          <a:extLst xmlns:a="http://schemas.openxmlformats.org/drawingml/2006/main">
            <a:ext uri="{FF2B5EF4-FFF2-40B4-BE49-F238E27FC236}">
              <a16:creationId xmlns:a16="http://schemas.microsoft.com/office/drawing/2014/main" id="{3848D0F2-1291-1968-D0FA-EA083BFD9BA6}"/>
            </a:ext>
          </a:extLst>
        </cdr:cNvPr>
        <cdr:cNvSpPr txBox="1"/>
      </cdr:nvSpPr>
      <cdr:spPr>
        <a:xfrm xmlns:a="http://schemas.openxmlformats.org/drawingml/2006/main">
          <a:off x="1095541" y="-1805869"/>
          <a:ext cx="3876724" cy="580608"/>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CO" sz="1200" b="1" dirty="0">
              <a:effectLst/>
              <a:latin typeface="Arial" panose="020B0604020202020204" pitchFamily="34" charset="0"/>
              <a:ea typeface="Calibri" panose="020F0502020204030204" pitchFamily="34" charset="0"/>
            </a:rPr>
            <a:t>Crecimiento mensual del Indicador de Seguimiento a la Economía (%)</a:t>
          </a:r>
          <a:endParaRPr lang="es-CO"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0.89931</cdr:x>
      <cdr:y>0.07904</cdr:y>
    </cdr:from>
    <cdr:to>
      <cdr:x>0.92164</cdr:x>
      <cdr:y>0.77974</cdr:y>
    </cdr:to>
    <cdr:sp macro="" textlink="">
      <cdr:nvSpPr>
        <cdr:cNvPr id="2" name="Rectángulo 1">
          <a:extLst xmlns:a="http://schemas.openxmlformats.org/drawingml/2006/main">
            <a:ext uri="{FF2B5EF4-FFF2-40B4-BE49-F238E27FC236}">
              <a16:creationId xmlns:a16="http://schemas.microsoft.com/office/drawing/2014/main" id="{F1F40FCE-8094-A8E1-5438-4E9BD6E6C7FB}"/>
            </a:ext>
          </a:extLst>
        </cdr:cNvPr>
        <cdr:cNvSpPr/>
      </cdr:nvSpPr>
      <cdr:spPr>
        <a:xfrm xmlns:a="http://schemas.openxmlformats.org/drawingml/2006/main">
          <a:off x="5947227" y="263637"/>
          <a:ext cx="147653" cy="2337169"/>
        </a:xfrm>
        <a:prstGeom xmlns:a="http://schemas.openxmlformats.org/drawingml/2006/main" prst="rect">
          <a:avLst/>
        </a:prstGeom>
        <a:solidFill xmlns:a="http://schemas.openxmlformats.org/drawingml/2006/main">
          <a:srgbClr val="AA1F93">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59E6-6B53-4608-913F-71A55BA518FC}" type="datetimeFigureOut">
              <a:rPr lang="es-CO" smtClean="0"/>
              <a:t>21/09/2022</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48849-5C90-41C6-87BA-AE7878B60AF3}" type="slidenum">
              <a:rPr lang="es-CO" smtClean="0"/>
              <a:t>‹Nº›</a:t>
            </a:fld>
            <a:endParaRPr lang="es-CO"/>
          </a:p>
        </p:txBody>
      </p:sp>
    </p:spTree>
    <p:extLst>
      <p:ext uri="{BB962C8B-B14F-4D97-AF65-F5344CB8AC3E}">
        <p14:creationId xmlns:p14="http://schemas.microsoft.com/office/powerpoint/2010/main" val="317802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CO" sz="1800" dirty="0">
              <a:solidFill>
                <a:schemeClr val="tx1"/>
              </a:solidFill>
              <a:latin typeface="Century Gothic" panose="020B0502020202020204" pitchFamily="34" charset="0"/>
            </a:endParaRPr>
          </a:p>
        </p:txBody>
      </p:sp>
      <p:sp>
        <p:nvSpPr>
          <p:cNvPr id="4" name="Marcador de número de diapositiva 3"/>
          <p:cNvSpPr>
            <a:spLocks noGrp="1"/>
          </p:cNvSpPr>
          <p:nvPr>
            <p:ph type="sldNum" sz="quarter" idx="5"/>
          </p:nvPr>
        </p:nvSpPr>
        <p:spPr/>
        <p:txBody>
          <a:bodyPr/>
          <a:lstStyle/>
          <a:p>
            <a:fld id="{4C94F7D6-70D0-4DDD-8109-8E0207D7A719}" type="slidenum">
              <a:rPr lang="es-ES" smtClean="0"/>
              <a:t>6</a:t>
            </a:fld>
            <a:endParaRPr lang="es-ES"/>
          </a:p>
        </p:txBody>
      </p:sp>
    </p:spTree>
    <p:extLst>
      <p:ext uri="{BB962C8B-B14F-4D97-AF65-F5344CB8AC3E}">
        <p14:creationId xmlns:p14="http://schemas.microsoft.com/office/powerpoint/2010/main" val="356497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A180C-11E8-4E43-B2D4-34A54E33E971}"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36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C94F7D6-70D0-4DDD-8109-8E0207D7A719}" type="slidenum">
              <a:rPr lang="es-ES" smtClean="0"/>
              <a:t>8</a:t>
            </a:fld>
            <a:endParaRPr lang="es-ES"/>
          </a:p>
        </p:txBody>
      </p:sp>
    </p:spTree>
    <p:extLst>
      <p:ext uri="{BB962C8B-B14F-4D97-AF65-F5344CB8AC3E}">
        <p14:creationId xmlns:p14="http://schemas.microsoft.com/office/powerpoint/2010/main" val="343439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4F7D6-70D0-4DDD-8109-8E0207D7A71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71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CA5A180C-11E8-4E43-B2D4-34A54E33E971}" type="slidenum">
              <a:rPr lang="es-MX" smtClean="0"/>
              <a:t>12</a:t>
            </a:fld>
            <a:endParaRPr lang="es-MX"/>
          </a:p>
        </p:txBody>
      </p:sp>
    </p:spTree>
    <p:extLst>
      <p:ext uri="{BB962C8B-B14F-4D97-AF65-F5344CB8AC3E}">
        <p14:creationId xmlns:p14="http://schemas.microsoft.com/office/powerpoint/2010/main" val="314500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4C94F7D6-70D0-4DDD-8109-8E0207D7A719}" type="slidenum">
              <a:rPr lang="es-ES" smtClean="0"/>
              <a:t>14</a:t>
            </a:fld>
            <a:endParaRPr lang="es-ES"/>
          </a:p>
        </p:txBody>
      </p:sp>
    </p:spTree>
    <p:extLst>
      <p:ext uri="{BB962C8B-B14F-4D97-AF65-F5344CB8AC3E}">
        <p14:creationId xmlns:p14="http://schemas.microsoft.com/office/powerpoint/2010/main" val="422791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4F7D6-70D0-4DDD-8109-8E0207D7A719}" type="slidenum">
              <a:rPr lang="es-ES" smtClean="0"/>
              <a:t>16</a:t>
            </a:fld>
            <a:endParaRPr lang="es-ES"/>
          </a:p>
        </p:txBody>
      </p:sp>
    </p:spTree>
    <p:extLst>
      <p:ext uri="{BB962C8B-B14F-4D97-AF65-F5344CB8AC3E}">
        <p14:creationId xmlns:p14="http://schemas.microsoft.com/office/powerpoint/2010/main" val="425132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CA5A180C-11E8-4E43-B2D4-34A54E33E971}" type="slidenum">
              <a:rPr lang="es-MX" smtClean="0"/>
              <a:t>21</a:t>
            </a:fld>
            <a:endParaRPr lang="es-MX"/>
          </a:p>
        </p:txBody>
      </p:sp>
    </p:spTree>
    <p:extLst>
      <p:ext uri="{BB962C8B-B14F-4D97-AF65-F5344CB8AC3E}">
        <p14:creationId xmlns:p14="http://schemas.microsoft.com/office/powerpoint/2010/main" val="252364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CA5A180C-11E8-4E43-B2D4-34A54E33E971}" type="slidenum">
              <a:rPr lang="es-MX" smtClean="0"/>
              <a:t>22</a:t>
            </a:fld>
            <a:endParaRPr lang="es-MX"/>
          </a:p>
        </p:txBody>
      </p:sp>
    </p:spTree>
    <p:extLst>
      <p:ext uri="{BB962C8B-B14F-4D97-AF65-F5344CB8AC3E}">
        <p14:creationId xmlns:p14="http://schemas.microsoft.com/office/powerpoint/2010/main" val="375789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A180C-11E8-4E43-B2D4-34A54E33E971}"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58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F3AB776D-EF97-4943-BE9E-2B6480321001}" type="datetimeFigureOut">
              <a:rPr lang="es-ES" smtClean="0"/>
              <a:t>21/09/2022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128791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3AB776D-EF97-4943-BE9E-2B6480321001}" type="datetimeFigureOut">
              <a:rPr lang="es-ES" smtClean="0"/>
              <a:t>21/09/2022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34642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3AB776D-EF97-4943-BE9E-2B6480321001}" type="datetimeFigureOut">
              <a:rPr lang="es-ES" smtClean="0"/>
              <a:t>21/09/2022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230563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3AB776D-EF97-4943-BE9E-2B6480321001}" type="datetimeFigureOut">
              <a:rPr lang="es-ES" smtClean="0"/>
              <a:t>21/09/2022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131678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3AB776D-EF97-4943-BE9E-2B6480321001}" type="datetimeFigureOut">
              <a:rPr lang="es-ES" smtClean="0"/>
              <a:t>21/09/2022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240071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3AB776D-EF97-4943-BE9E-2B6480321001}" type="datetimeFigureOut">
              <a:rPr lang="es-ES" smtClean="0"/>
              <a:t>21/09/2022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134265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F3AB776D-EF97-4943-BE9E-2B6480321001}" type="datetimeFigureOut">
              <a:rPr lang="es-ES" smtClean="0"/>
              <a:t>21/09/2022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378466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F3AB776D-EF97-4943-BE9E-2B6480321001}" type="datetimeFigureOut">
              <a:rPr lang="es-ES" smtClean="0"/>
              <a:t>21/09/2022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175836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3AB776D-EF97-4943-BE9E-2B6480321001}" type="datetimeFigureOut">
              <a:rPr lang="es-ES" smtClean="0"/>
              <a:t>21/09/2022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367046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3AB776D-EF97-4943-BE9E-2B6480321001}" type="datetimeFigureOut">
              <a:rPr lang="es-ES" smtClean="0"/>
              <a:t>21/09/2022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277909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3AB776D-EF97-4943-BE9E-2B6480321001}" type="datetimeFigureOut">
              <a:rPr lang="es-ES" smtClean="0"/>
              <a:t>21/09/2022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258520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B776D-EF97-4943-BE9E-2B6480321001}" type="datetimeFigureOut">
              <a:rPr lang="es-ES" smtClean="0"/>
              <a:t>21/09/2022</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6B262-555D-A940-A65C-9566E1B1300D}" type="slidenum">
              <a:rPr lang="es-ES" smtClean="0"/>
              <a:t>‹Nº›</a:t>
            </a:fld>
            <a:endParaRPr lang="es-ES"/>
          </a:p>
        </p:txBody>
      </p:sp>
    </p:spTree>
    <p:extLst>
      <p:ext uri="{BB962C8B-B14F-4D97-AF65-F5344CB8AC3E}">
        <p14:creationId xmlns:p14="http://schemas.microsoft.com/office/powerpoint/2010/main" val="20619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34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8788EF99-9509-3DFE-0CAB-D98A8EF0276B}"/>
              </a:ext>
            </a:extLst>
          </p:cNvPr>
          <p:cNvSpPr txBox="1"/>
          <p:nvPr/>
        </p:nvSpPr>
        <p:spPr>
          <a:xfrm>
            <a:off x="5061456" y="2156576"/>
            <a:ext cx="3904432" cy="2324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51435" tIns="25718" rIns="51435" bIns="25718" anchor="t">
            <a:no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8588" indent="-214313" algn="just">
              <a:spcAft>
                <a:spcPts val="563"/>
              </a:spcAft>
              <a:buClr>
                <a:srgbClr val="6B049E"/>
              </a:buClr>
              <a:buFont typeface="Wingdings" panose="05000000000000000000" pitchFamily="2" charset="2"/>
              <a:buChar char="ü"/>
            </a:pPr>
            <a:r>
              <a:rPr lang="es-MX" sz="1200" dirty="0">
                <a:solidFill>
                  <a:schemeClr val="tx1">
                    <a:lumMod val="75000"/>
                    <a:lumOff val="25000"/>
                  </a:schemeClr>
                </a:solidFill>
                <a:latin typeface="Century Gothic"/>
                <a:cs typeface="Helvetica"/>
              </a:rPr>
              <a:t>A medida que el ingreso del contribuyente aumenta, </a:t>
            </a:r>
            <a:r>
              <a:rPr lang="es-MX" sz="1200" dirty="0">
                <a:solidFill>
                  <a:schemeClr val="tx1">
                    <a:lumMod val="75000"/>
                    <a:lumOff val="25000"/>
                  </a:schemeClr>
                </a:solidFill>
                <a:latin typeface="Century Gothic" panose="020B0502020202020204" pitchFamily="34" charset="0"/>
              </a:rPr>
              <a:t>se incrementa su ingreso disponible y </a:t>
            </a:r>
            <a:r>
              <a:rPr lang="es-MX" sz="1200" b="1" dirty="0">
                <a:solidFill>
                  <a:srgbClr val="AA1F93"/>
                </a:solidFill>
                <a:latin typeface="Century Gothic" panose="020B0502020202020204" pitchFamily="34" charset="0"/>
              </a:rPr>
              <a:t>su capacidad para realizar planeación tributaria.</a:t>
            </a:r>
          </a:p>
          <a:p>
            <a:pPr marL="128588" indent="-214313" algn="just">
              <a:spcAft>
                <a:spcPts val="563"/>
              </a:spcAft>
              <a:buClr>
                <a:srgbClr val="6B049E"/>
              </a:buClr>
              <a:buFont typeface="Wingdings" panose="05000000000000000000" pitchFamily="2" charset="2"/>
              <a:buChar char="ü"/>
            </a:pPr>
            <a:endParaRPr lang="es-MX" sz="1200" b="1" dirty="0">
              <a:solidFill>
                <a:srgbClr val="AA1F93"/>
              </a:solidFill>
              <a:latin typeface="Century Gothic" panose="020B0502020202020204" pitchFamily="34" charset="0"/>
            </a:endParaRPr>
          </a:p>
          <a:p>
            <a:pPr marL="128588" indent="-214313" algn="just">
              <a:spcAft>
                <a:spcPts val="563"/>
              </a:spcAft>
              <a:buClr>
                <a:srgbClr val="6B049E"/>
              </a:buClr>
              <a:buFont typeface="Wingdings" panose="05000000000000000000" pitchFamily="2" charset="2"/>
              <a:buChar char="ü"/>
            </a:pPr>
            <a:r>
              <a:rPr lang="es-MX" sz="1200" dirty="0">
                <a:solidFill>
                  <a:schemeClr val="tx1">
                    <a:lumMod val="75000"/>
                    <a:lumOff val="25000"/>
                  </a:schemeClr>
                </a:solidFill>
                <a:latin typeface="Century Gothic"/>
                <a:cs typeface="Helvetica"/>
              </a:rPr>
              <a:t>Esto</a:t>
            </a:r>
            <a:r>
              <a:rPr lang="es-MX" sz="1200" dirty="0">
                <a:latin typeface="Century Gothic"/>
                <a:cs typeface="Helvetica"/>
              </a:rPr>
              <a:t> </a:t>
            </a:r>
            <a:r>
              <a:rPr lang="es-MX" sz="1200" b="1" dirty="0">
                <a:solidFill>
                  <a:srgbClr val="AA1F93"/>
                </a:solidFill>
                <a:latin typeface="Century Gothic" panose="020B0502020202020204" pitchFamily="34" charset="0"/>
              </a:rPr>
              <a:t>facilita el uso de rentas exentas y deducciones vigentes </a:t>
            </a:r>
            <a:r>
              <a:rPr lang="es-MX" sz="1200" dirty="0">
                <a:solidFill>
                  <a:schemeClr val="tx1">
                    <a:lumMod val="75000"/>
                    <a:lumOff val="25000"/>
                  </a:schemeClr>
                </a:solidFill>
                <a:latin typeface="Century Gothic"/>
                <a:cs typeface="Helvetica"/>
              </a:rPr>
              <a:t>en el estatuto tributario  para disminuir su impuesto a cargo. </a:t>
            </a:r>
          </a:p>
          <a:p>
            <a:pPr marL="128588" indent="-214313" algn="just">
              <a:spcAft>
                <a:spcPts val="563"/>
              </a:spcAft>
              <a:buClr>
                <a:srgbClr val="6B049E"/>
              </a:buClr>
              <a:buFont typeface="Wingdings" panose="05000000000000000000" pitchFamily="2" charset="2"/>
              <a:buChar char="ü"/>
            </a:pPr>
            <a:endParaRPr lang="es-MX" sz="1200" dirty="0">
              <a:latin typeface="Century Gothic"/>
              <a:cs typeface="Helvetica"/>
            </a:endParaRPr>
          </a:p>
          <a:p>
            <a:pPr marL="128588" indent="-214313" algn="just">
              <a:spcAft>
                <a:spcPts val="563"/>
              </a:spcAft>
              <a:buClr>
                <a:srgbClr val="6B049E"/>
              </a:buClr>
              <a:buFont typeface="Wingdings" panose="05000000000000000000" pitchFamily="2" charset="2"/>
              <a:buChar char="ü"/>
            </a:pPr>
            <a:r>
              <a:rPr lang="es-MX" sz="1200" dirty="0">
                <a:solidFill>
                  <a:schemeClr val="tx1">
                    <a:lumMod val="75000"/>
                    <a:lumOff val="25000"/>
                  </a:schemeClr>
                </a:solidFill>
                <a:latin typeface="Century Gothic"/>
                <a:cs typeface="Helvetica"/>
              </a:rPr>
              <a:t>El diseño </a:t>
            </a:r>
            <a:r>
              <a:rPr lang="es-MX" sz="1200" b="1" dirty="0">
                <a:solidFill>
                  <a:srgbClr val="AA1F93"/>
                </a:solidFill>
                <a:latin typeface="Century Gothic"/>
                <a:cs typeface="Helvetica"/>
              </a:rPr>
              <a:t>es doblemente regresivo, al permitir mayores rentas exentas </a:t>
            </a:r>
            <a:r>
              <a:rPr lang="es-MX" sz="1200" dirty="0">
                <a:solidFill>
                  <a:schemeClr val="tx1">
                    <a:lumMod val="75000"/>
                    <a:lumOff val="25000"/>
                  </a:schemeClr>
                </a:solidFill>
                <a:latin typeface="Century Gothic"/>
                <a:cs typeface="Helvetica"/>
              </a:rPr>
              <a:t>a los contribuyentes que reciben ingresos más altos.</a:t>
            </a:r>
            <a:endParaRPr lang="es-MX" sz="1200" dirty="0">
              <a:latin typeface="Century Gothic"/>
              <a:cs typeface="Helvetica"/>
            </a:endParaRPr>
          </a:p>
          <a:p>
            <a:pPr marL="128588" indent="-214313" algn="just">
              <a:spcAft>
                <a:spcPts val="563"/>
              </a:spcAft>
              <a:buClr>
                <a:srgbClr val="6B049E"/>
              </a:buClr>
              <a:buFont typeface="Wingdings" panose="05000000000000000000" pitchFamily="2" charset="2"/>
              <a:buChar char="ü"/>
            </a:pPr>
            <a:endParaRPr lang="es-ES" sz="1200" dirty="0">
              <a:latin typeface="Century Gothic"/>
              <a:cs typeface="Helvetica"/>
            </a:endParaRPr>
          </a:p>
        </p:txBody>
      </p:sp>
      <p:sp>
        <p:nvSpPr>
          <p:cNvPr id="3" name="TextBox 4">
            <a:extLst>
              <a:ext uri="{FF2B5EF4-FFF2-40B4-BE49-F238E27FC236}">
                <a16:creationId xmlns:a16="http://schemas.microsoft.com/office/drawing/2014/main" id="{2FE93CC8-6983-E7F5-F86E-C33D7AE449EF}"/>
              </a:ext>
            </a:extLst>
          </p:cNvPr>
          <p:cNvSpPr txBox="1"/>
          <p:nvPr/>
        </p:nvSpPr>
        <p:spPr>
          <a:xfrm>
            <a:off x="185245" y="5748695"/>
            <a:ext cx="5494660" cy="6870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s-CO" sz="803" dirty="0">
                <a:solidFill>
                  <a:schemeClr val="tx1">
                    <a:lumMod val="75000"/>
                    <a:lumOff val="25000"/>
                  </a:schemeClr>
                </a:solidFill>
                <a:latin typeface="Arial"/>
                <a:cs typeface="Segoe UI"/>
              </a:rPr>
              <a:t>*Renta exenta: ingresos fiscales que se gravan con tarifa de 0%</a:t>
            </a:r>
          </a:p>
          <a:p>
            <a:r>
              <a:rPr lang="es-CO" sz="803" dirty="0">
                <a:solidFill>
                  <a:schemeClr val="tx1">
                    <a:lumMod val="75000"/>
                    <a:lumOff val="25000"/>
                  </a:schemeClr>
                </a:solidFill>
                <a:latin typeface="Arial"/>
                <a:cs typeface="Segoe UI"/>
              </a:rPr>
              <a:t>Renta líquida: renta que se determina deduciendo de la renta bruta los gastos asociados a su generación</a:t>
            </a:r>
          </a:p>
          <a:p>
            <a:r>
              <a:rPr lang="es-CO" sz="803" dirty="0">
                <a:solidFill>
                  <a:schemeClr val="tx1">
                    <a:lumMod val="75000"/>
                    <a:lumOff val="25000"/>
                  </a:schemeClr>
                </a:solidFill>
                <a:latin typeface="Arial"/>
                <a:cs typeface="Segoe UI"/>
              </a:rPr>
              <a:t>Corresponde a la cédula general</a:t>
            </a:r>
            <a:br>
              <a:rPr lang="es-CO" sz="803" b="1" dirty="0">
                <a:solidFill>
                  <a:schemeClr val="tx1">
                    <a:lumMod val="75000"/>
                    <a:lumOff val="25000"/>
                  </a:schemeClr>
                </a:solidFill>
                <a:latin typeface="Arial"/>
                <a:cs typeface="Segoe UI"/>
              </a:rPr>
            </a:br>
            <a:r>
              <a:rPr lang="es-CO" sz="803" b="1" dirty="0">
                <a:solidFill>
                  <a:schemeClr val="tx1">
                    <a:lumMod val="75000"/>
                    <a:lumOff val="25000"/>
                  </a:schemeClr>
                </a:solidFill>
                <a:latin typeface="Arial"/>
                <a:cs typeface="Segoe UI"/>
              </a:rPr>
              <a:t>Fuente: </a:t>
            </a:r>
            <a:r>
              <a:rPr lang="es-CO" sz="803" dirty="0">
                <a:solidFill>
                  <a:schemeClr val="tx1">
                    <a:lumMod val="75000"/>
                    <a:lumOff val="25000"/>
                  </a:schemeClr>
                </a:solidFill>
                <a:latin typeface="Arial"/>
                <a:cs typeface="Segoe UI"/>
              </a:rPr>
              <a:t>Cálculos DGPM-MHCP con base en información de declaraciones de renta agregadas </a:t>
            </a:r>
          </a:p>
          <a:p>
            <a:pPr algn="just"/>
            <a:r>
              <a:rPr lang="es-CO" sz="803" dirty="0">
                <a:solidFill>
                  <a:schemeClr val="tx1">
                    <a:lumMod val="75000"/>
                    <a:lumOff val="25000"/>
                  </a:schemeClr>
                </a:solidFill>
                <a:latin typeface="Arial"/>
                <a:cs typeface="Segoe UI"/>
              </a:rPr>
              <a:t>AG 2020 – DIAN.</a:t>
            </a:r>
            <a:r>
              <a:rPr lang="en-US" sz="803" dirty="0">
                <a:solidFill>
                  <a:schemeClr val="tx1">
                    <a:lumMod val="75000"/>
                    <a:lumOff val="25000"/>
                  </a:schemeClr>
                </a:solidFill>
                <a:latin typeface="Arial"/>
                <a:cs typeface="Arial"/>
              </a:rPr>
              <a:t> </a:t>
            </a:r>
          </a:p>
        </p:txBody>
      </p:sp>
      <p:sp>
        <p:nvSpPr>
          <p:cNvPr id="4" name="TextBox 6">
            <a:extLst>
              <a:ext uri="{FF2B5EF4-FFF2-40B4-BE49-F238E27FC236}">
                <a16:creationId xmlns:a16="http://schemas.microsoft.com/office/drawing/2014/main" id="{12C26EB8-8D79-41B5-0150-890DE2E06401}"/>
              </a:ext>
            </a:extLst>
          </p:cNvPr>
          <p:cNvSpPr txBox="1"/>
          <p:nvPr/>
        </p:nvSpPr>
        <p:spPr>
          <a:xfrm>
            <a:off x="216097" y="1975189"/>
            <a:ext cx="4688164" cy="415498"/>
          </a:xfrm>
          <a:prstGeom prst="rect">
            <a:avLst/>
          </a:prstGeom>
          <a:noFill/>
        </p:spPr>
        <p:txBody>
          <a:bodyPr wrap="square">
            <a:spAutoFit/>
          </a:bodyPr>
          <a:lstStyle>
            <a:defPPr>
              <a:defRPr lang="es-ES"/>
            </a:defPPr>
            <a:lvl1pPr algn="ctr" defTabSz="457189">
              <a:defRPr sz="1600" b="1">
                <a:solidFill>
                  <a:schemeClr val="tx1">
                    <a:lumMod val="75000"/>
                    <a:lumOff val="25000"/>
                  </a:schemeClr>
                </a:solidFill>
                <a:latin typeface="Century Gothic" panose="020B0502020202020204" pitchFamily="34" charset="0"/>
                <a:cs typeface="Arial" panose="020B0604020202020204" pitchFamily="34" charset="0"/>
              </a:defRPr>
            </a:lvl1pPr>
          </a:lstStyle>
          <a:p>
            <a:r>
              <a:rPr lang="es-MX" sz="1050"/>
              <a:t>Renta exenta/renta líquida (RE/RL)* y renta exenta (RE) promedio por percentil de ingreso bruto de las personas naturales (%, millones)</a:t>
            </a:r>
            <a:endParaRPr lang="en-US" sz="1050"/>
          </a:p>
        </p:txBody>
      </p:sp>
      <p:sp>
        <p:nvSpPr>
          <p:cNvPr id="6" name="CuadroTexto 1">
            <a:extLst>
              <a:ext uri="{FF2B5EF4-FFF2-40B4-BE49-F238E27FC236}">
                <a16:creationId xmlns:a16="http://schemas.microsoft.com/office/drawing/2014/main" id="{6F273D24-699D-956E-90A3-6EC6B9407FFA}"/>
              </a:ext>
            </a:extLst>
          </p:cNvPr>
          <p:cNvSpPr txBox="1"/>
          <p:nvPr/>
        </p:nvSpPr>
        <p:spPr>
          <a:xfrm>
            <a:off x="227130" y="1163375"/>
            <a:ext cx="8587596" cy="577081"/>
          </a:xfrm>
          <a:prstGeom prst="rect">
            <a:avLst/>
          </a:prstGeom>
          <a:noFill/>
        </p:spPr>
        <p:txBody>
          <a:bodyPr wrap="square" lIns="68580" tIns="34290" rIns="68580" bIns="34290" rtlCol="0" anchor="t">
            <a:spAutoFit/>
          </a:bodyPr>
          <a:lstStyle>
            <a:defPPr>
              <a:defRPr lang="es-ES"/>
            </a:defPPr>
            <a:lvl1pPr algn="ctr" defTabSz="609585">
              <a:defRPr sz="2400" b="1">
                <a:solidFill>
                  <a:schemeClr val="tx1">
                    <a:lumMod val="85000"/>
                    <a:lumOff val="15000"/>
                  </a:schemeClr>
                </a:solidFill>
                <a:latin typeface="Century Gothic" panose="020B0502020202020204" pitchFamily="34" charset="0"/>
                <a:cs typeface="Arial" panose="020B0604020202020204" pitchFamily="34" charset="0"/>
              </a:defRPr>
            </a:lvl1pPr>
          </a:lstStyle>
          <a:p>
            <a:r>
              <a:rPr lang="es-ES" sz="1650"/>
              <a:t>El sistema tributario colombiano opera en contravía del principio de equidad vertical, considerando que beneficia a los contribuyentes con mayores ingresos </a:t>
            </a:r>
          </a:p>
        </p:txBody>
      </p:sp>
      <p:graphicFrame>
        <p:nvGraphicFramePr>
          <p:cNvPr id="7" name="Gráfico 6">
            <a:extLst>
              <a:ext uri="{FF2B5EF4-FFF2-40B4-BE49-F238E27FC236}">
                <a16:creationId xmlns:a16="http://schemas.microsoft.com/office/drawing/2014/main" id="{5EA63F75-D867-D5DB-C81E-12395F50463B}"/>
              </a:ext>
            </a:extLst>
          </p:cNvPr>
          <p:cNvGraphicFramePr>
            <a:graphicFrameLocks/>
          </p:cNvGraphicFramePr>
          <p:nvPr>
            <p:extLst>
              <p:ext uri="{D42A27DB-BD31-4B8C-83A1-F6EECF244321}">
                <p14:modId xmlns:p14="http://schemas.microsoft.com/office/powerpoint/2010/main" val="3567483847"/>
              </p:ext>
            </p:extLst>
          </p:nvPr>
        </p:nvGraphicFramePr>
        <p:xfrm>
          <a:off x="107224" y="2453773"/>
          <a:ext cx="4880275" cy="2777079"/>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n 8" descr="Icono&#10;&#10;Descripción generada automáticamente">
            <a:extLst>
              <a:ext uri="{FF2B5EF4-FFF2-40B4-BE49-F238E27FC236}">
                <a16:creationId xmlns:a16="http://schemas.microsoft.com/office/drawing/2014/main" id="{C96B109F-0AA4-AFD1-0957-75E8ECFD3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014" y="4717803"/>
            <a:ext cx="859949" cy="859949"/>
          </a:xfrm>
          <a:prstGeom prst="rect">
            <a:avLst/>
          </a:prstGeom>
        </p:spPr>
      </p:pic>
      <p:pic>
        <p:nvPicPr>
          <p:cNvPr id="11" name="Imagen 10" descr="Icono&#10;&#10;Descripción generada automáticamente con confianza baja">
            <a:extLst>
              <a:ext uri="{FF2B5EF4-FFF2-40B4-BE49-F238E27FC236}">
                <a16:creationId xmlns:a16="http://schemas.microsoft.com/office/drawing/2014/main" id="{2F0910C9-F087-A8F7-9FFC-D2EB5419A926}"/>
              </a:ext>
            </a:extLst>
          </p:cNvPr>
          <p:cNvPicPr>
            <a:picLocks noChangeAspect="1"/>
          </p:cNvPicPr>
          <p:nvPr/>
        </p:nvPicPr>
        <p:blipFill>
          <a:blip r:embed="rId4">
            <a:duotone>
              <a:prstClr val="black"/>
              <a:srgbClr val="00B0F0">
                <a:tint val="45000"/>
                <a:satMod val="400000"/>
              </a:srgbClr>
            </a:duotone>
            <a:extLst>
              <a:ext uri="{BEBA8EAE-BF5A-486C-A8C5-ECC9F3942E4B}">
                <a14:imgProps xmlns:a14="http://schemas.microsoft.com/office/drawing/2010/main">
                  <a14:imgLayer r:embed="rId5">
                    <a14:imgEffect>
                      <a14:colorTemperature colorTemp="6467"/>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30615" y="4715905"/>
            <a:ext cx="670660" cy="670660"/>
          </a:xfrm>
          <a:prstGeom prst="rect">
            <a:avLst/>
          </a:prstGeom>
          <a:ln>
            <a:noFill/>
          </a:ln>
        </p:spPr>
      </p:pic>
      <p:sp>
        <p:nvSpPr>
          <p:cNvPr id="13" name="CuadroTexto 12">
            <a:extLst>
              <a:ext uri="{FF2B5EF4-FFF2-40B4-BE49-F238E27FC236}">
                <a16:creationId xmlns:a16="http://schemas.microsoft.com/office/drawing/2014/main" id="{F8515EE3-EEF1-AC20-8193-D16E83C6D8C9}"/>
              </a:ext>
            </a:extLst>
          </p:cNvPr>
          <p:cNvSpPr txBox="1"/>
          <p:nvPr/>
        </p:nvSpPr>
        <p:spPr>
          <a:xfrm>
            <a:off x="5801274" y="4729989"/>
            <a:ext cx="1999371" cy="1015663"/>
          </a:xfrm>
          <a:prstGeom prst="rect">
            <a:avLst/>
          </a:prstGeom>
          <a:noFill/>
        </p:spPr>
        <p:txBody>
          <a:bodyPr wrap="square">
            <a:spAutoFit/>
          </a:bodyPr>
          <a:lstStyle/>
          <a:p>
            <a:pPr algn="ctr"/>
            <a:r>
              <a:rPr lang="es-MX" sz="1200" dirty="0">
                <a:solidFill>
                  <a:schemeClr val="tx1">
                    <a:lumMod val="75000"/>
                    <a:lumOff val="25000"/>
                  </a:schemeClr>
                </a:solidFill>
                <a:latin typeface="Century Gothic"/>
                <a:cs typeface="Helvetica"/>
              </a:rPr>
              <a:t>Esto reduce la capacidad de recaudo de la Nación, </a:t>
            </a:r>
            <a:r>
              <a:rPr lang="es-MX" sz="1200" b="1" dirty="0">
                <a:solidFill>
                  <a:srgbClr val="AA1F93"/>
                </a:solidFill>
                <a:latin typeface="Century Gothic"/>
                <a:cs typeface="Helvetica"/>
              </a:rPr>
              <a:t>así como la progresividad del sistema tributario</a:t>
            </a:r>
            <a:endParaRPr lang="es-CO" sz="1200" b="1" dirty="0">
              <a:solidFill>
                <a:srgbClr val="AA1F93"/>
              </a:solidFill>
            </a:endParaRPr>
          </a:p>
        </p:txBody>
      </p:sp>
      <p:sp>
        <p:nvSpPr>
          <p:cNvPr id="15" name="Rectángulo 14">
            <a:extLst>
              <a:ext uri="{FF2B5EF4-FFF2-40B4-BE49-F238E27FC236}">
                <a16:creationId xmlns:a16="http://schemas.microsoft.com/office/drawing/2014/main" id="{313F4F84-0900-4B05-898D-9172422924C1}"/>
              </a:ext>
            </a:extLst>
          </p:cNvPr>
          <p:cNvSpPr/>
          <p:nvPr/>
        </p:nvSpPr>
        <p:spPr>
          <a:xfrm>
            <a:off x="143205" y="4963865"/>
            <a:ext cx="107156" cy="135732"/>
          </a:xfrm>
          <a:prstGeom prst="rect">
            <a:avLst/>
          </a:prstGeom>
          <a:solidFill>
            <a:schemeClr val="accent1">
              <a:alpha val="20000"/>
            </a:schemeClr>
          </a:solidFill>
          <a:ln>
            <a:solidFill>
              <a:srgbClr val="6B0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6" name="CuadroTexto 15">
            <a:extLst>
              <a:ext uri="{FF2B5EF4-FFF2-40B4-BE49-F238E27FC236}">
                <a16:creationId xmlns:a16="http://schemas.microsoft.com/office/drawing/2014/main" id="{25F550B3-9BC0-A965-CC38-4AD779A63C53}"/>
              </a:ext>
            </a:extLst>
          </p:cNvPr>
          <p:cNvSpPr txBox="1"/>
          <p:nvPr/>
        </p:nvSpPr>
        <p:spPr>
          <a:xfrm>
            <a:off x="250361" y="5235858"/>
            <a:ext cx="4688164" cy="507831"/>
          </a:xfrm>
          <a:prstGeom prst="rect">
            <a:avLst/>
          </a:prstGeom>
          <a:noFill/>
        </p:spPr>
        <p:txBody>
          <a:bodyPr wrap="square">
            <a:spAutoFit/>
          </a:bodyPr>
          <a:lstStyle/>
          <a:p>
            <a:r>
              <a:rPr lang="es-MX" sz="675" dirty="0">
                <a:solidFill>
                  <a:schemeClr val="tx1">
                    <a:lumMod val="75000"/>
                    <a:lumOff val="25000"/>
                  </a:schemeClr>
                </a:solidFill>
                <a:latin typeface="Century Gothic"/>
                <a:cs typeface="Helvetica"/>
              </a:rPr>
              <a:t>La RE disminuye en los percentiles más altos de ingreso por la mayor participación de los ingresos no laborales y de capital dentro del total de ingresos, que por su naturaleza, son sujetos de menos rentas exentas y deducciones frente a los ingresos laborales</a:t>
            </a:r>
            <a:endParaRPr lang="es-CO" sz="675" b="1" dirty="0">
              <a:solidFill>
                <a:schemeClr val="tx1">
                  <a:lumMod val="75000"/>
                  <a:lumOff val="25000"/>
                </a:schemeClr>
              </a:solidFill>
            </a:endParaRPr>
          </a:p>
          <a:p>
            <a:endParaRPr lang="es-CO" sz="675" b="1" dirty="0">
              <a:solidFill>
                <a:schemeClr val="tx1">
                  <a:lumMod val="75000"/>
                  <a:lumOff val="25000"/>
                </a:schemeClr>
              </a:solidFill>
            </a:endParaRPr>
          </a:p>
        </p:txBody>
      </p:sp>
    </p:spTree>
    <p:extLst>
      <p:ext uri="{BB962C8B-B14F-4D97-AF65-F5344CB8AC3E}">
        <p14:creationId xmlns:p14="http://schemas.microsoft.com/office/powerpoint/2010/main" val="65904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02DD6E-5770-A980-F2B7-200D1606AB1F}"/>
              </a:ext>
            </a:extLst>
          </p:cNvPr>
          <p:cNvGraphicFramePr>
            <a:graphicFrameLocks noGrp="1"/>
          </p:cNvGraphicFramePr>
          <p:nvPr/>
        </p:nvGraphicFramePr>
        <p:xfrm>
          <a:off x="850107" y="2953400"/>
          <a:ext cx="7578399" cy="1989776"/>
        </p:xfrm>
        <a:graphic>
          <a:graphicData uri="http://schemas.openxmlformats.org/drawingml/2006/table">
            <a:tbl>
              <a:tblPr/>
              <a:tblGrid>
                <a:gridCol w="3169737">
                  <a:extLst>
                    <a:ext uri="{9D8B030D-6E8A-4147-A177-3AD203B41FA5}">
                      <a16:colId xmlns:a16="http://schemas.microsoft.com/office/drawing/2014/main" val="3666765784"/>
                    </a:ext>
                  </a:extLst>
                </a:gridCol>
                <a:gridCol w="1160585">
                  <a:extLst>
                    <a:ext uri="{9D8B030D-6E8A-4147-A177-3AD203B41FA5}">
                      <a16:colId xmlns:a16="http://schemas.microsoft.com/office/drawing/2014/main" val="3087425506"/>
                    </a:ext>
                  </a:extLst>
                </a:gridCol>
                <a:gridCol w="1326848">
                  <a:extLst>
                    <a:ext uri="{9D8B030D-6E8A-4147-A177-3AD203B41FA5}">
                      <a16:colId xmlns:a16="http://schemas.microsoft.com/office/drawing/2014/main" val="2333431318"/>
                    </a:ext>
                  </a:extLst>
                </a:gridCol>
                <a:gridCol w="1921229">
                  <a:extLst>
                    <a:ext uri="{9D8B030D-6E8A-4147-A177-3AD203B41FA5}">
                      <a16:colId xmlns:a16="http://schemas.microsoft.com/office/drawing/2014/main" val="3242297981"/>
                    </a:ext>
                  </a:extLst>
                </a:gridCol>
              </a:tblGrid>
              <a:tr h="210503">
                <a:tc gridSpan="4">
                  <a:txBody>
                    <a:bodyPr/>
                    <a:lstStyle/>
                    <a:p>
                      <a:pPr algn="ctr" rtl="0" fontAlgn="ctr"/>
                      <a:r>
                        <a:rPr lang="es-ES" sz="1400" b="1" i="0" u="none" strike="noStrike">
                          <a:solidFill>
                            <a:srgbClr val="FFFFFF"/>
                          </a:solidFill>
                          <a:effectLst/>
                          <a:latin typeface="Century Gothic" panose="020B0502020202020204" pitchFamily="34" charset="0"/>
                        </a:rPr>
                        <a:t>Resumen Propuesta de Reforma Fiscal*</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B049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496775"/>
                  </a:ext>
                </a:extLst>
              </a:tr>
              <a:tr h="416243">
                <a:tc>
                  <a:txBody>
                    <a:bodyPr/>
                    <a:lstStyle/>
                    <a:p>
                      <a:pPr algn="ctr" rtl="0" fontAlgn="ctr"/>
                      <a:r>
                        <a:rPr lang="en-US" sz="1400" b="1" i="0" u="none" strike="noStrike">
                          <a:solidFill>
                            <a:srgbClr val="FFFFFF"/>
                          </a:solidFill>
                          <a:effectLst/>
                          <a:latin typeface="Century Gothic" panose="020B0502020202020204" pitchFamily="34" charset="0"/>
                        </a:rPr>
                        <a:t>Categoría</a:t>
                      </a:r>
                    </a:p>
                  </a:txBody>
                  <a:tcPr marL="4763" marR="4763" marT="4763" marB="0" anchor="ctr">
                    <a:lnL w="12700" cap="flat" cmpd="sng" algn="ctr">
                      <a:solidFill>
                        <a:srgbClr val="000000"/>
                      </a:solidFill>
                      <a:prstDash val="solid"/>
                      <a:round/>
                      <a:headEnd type="none" w="med" len="med"/>
                      <a:tailEnd type="none" w="med" len="med"/>
                    </a:lnL>
                    <a:lnR>
                      <a:noFill/>
                    </a:lnR>
                    <a:lnT>
                      <a:noFill/>
                    </a:lnT>
                    <a:lnB>
                      <a:noFill/>
                    </a:lnB>
                    <a:solidFill>
                      <a:srgbClr val="6B049E"/>
                    </a:solidFill>
                  </a:tcPr>
                </a:tc>
                <a:tc>
                  <a:txBody>
                    <a:bodyPr/>
                    <a:lstStyle/>
                    <a:p>
                      <a:pPr algn="ctr" rtl="0" fontAlgn="ctr"/>
                      <a:r>
                        <a:rPr lang="en-US" sz="1400" b="1" i="0" u="none" strike="noStrike">
                          <a:solidFill>
                            <a:srgbClr val="FFFFFF"/>
                          </a:solidFill>
                          <a:effectLst/>
                          <a:latin typeface="Century Gothic" panose="020B0502020202020204" pitchFamily="34" charset="0"/>
                        </a:rPr>
                        <a:t>$ mm de 2023</a:t>
                      </a:r>
                    </a:p>
                  </a:txBody>
                  <a:tcPr marL="4763" marR="4763" marT="4763" marB="0" anchor="ctr">
                    <a:lnL>
                      <a:noFill/>
                    </a:lnL>
                    <a:lnR>
                      <a:noFill/>
                    </a:lnR>
                    <a:lnT>
                      <a:noFill/>
                    </a:lnT>
                    <a:lnB>
                      <a:noFill/>
                    </a:lnB>
                    <a:solidFill>
                      <a:srgbClr val="6B049E"/>
                    </a:solidFill>
                  </a:tcPr>
                </a:tc>
                <a:tc>
                  <a:txBody>
                    <a:bodyPr/>
                    <a:lstStyle/>
                    <a:p>
                      <a:pPr algn="ctr" rtl="0" fontAlgn="ctr"/>
                      <a:r>
                        <a:rPr lang="en-US" sz="1400" b="1" i="0" u="none" strike="noStrike">
                          <a:solidFill>
                            <a:srgbClr val="FFFFFF"/>
                          </a:solidFill>
                          <a:effectLst/>
                          <a:latin typeface="Century Gothic" panose="020B0502020202020204" pitchFamily="34" charset="0"/>
                        </a:rPr>
                        <a:t>% del PIB de 2023</a:t>
                      </a:r>
                    </a:p>
                  </a:txBody>
                  <a:tcPr marL="4763" marR="4763" marT="4763" marB="0" anchor="ctr">
                    <a:lnL>
                      <a:noFill/>
                    </a:lnL>
                    <a:lnR>
                      <a:noFill/>
                    </a:lnR>
                    <a:lnT>
                      <a:noFill/>
                    </a:lnT>
                    <a:lnB>
                      <a:noFill/>
                    </a:lnB>
                    <a:solidFill>
                      <a:srgbClr val="6B049E"/>
                    </a:solidFill>
                  </a:tcPr>
                </a:tc>
                <a:tc>
                  <a:txBody>
                    <a:bodyPr/>
                    <a:lstStyle/>
                    <a:p>
                      <a:pPr algn="ctr" rtl="0" fontAlgn="ctr"/>
                      <a:r>
                        <a:rPr lang="en-US" sz="1400" b="1" i="0" u="none" strike="noStrike">
                          <a:solidFill>
                            <a:srgbClr val="FFFFFF"/>
                          </a:solidFill>
                          <a:effectLst/>
                          <a:latin typeface="Century Gothic" panose="020B0502020202020204" pitchFamily="34" charset="0"/>
                        </a:rPr>
                        <a:t>Promedio 2024-2033</a:t>
                      </a:r>
                      <a:br>
                        <a:rPr lang="en-US" sz="1400" b="1" i="0" u="none" strike="noStrike">
                          <a:solidFill>
                            <a:srgbClr val="FFFFFF"/>
                          </a:solidFill>
                          <a:effectLst/>
                          <a:latin typeface="Century Gothic" panose="020B0502020202020204" pitchFamily="34" charset="0"/>
                        </a:rPr>
                      </a:br>
                      <a:r>
                        <a:rPr lang="en-US" sz="1400" b="1" i="0" u="none" strike="noStrike">
                          <a:solidFill>
                            <a:srgbClr val="FFFFFF"/>
                          </a:solidFill>
                          <a:effectLst/>
                          <a:latin typeface="Century Gothic" panose="020B0502020202020204" pitchFamily="34" charset="0"/>
                        </a:rPr>
                        <a:t>% del PIB</a:t>
                      </a:r>
                    </a:p>
                  </a:txBody>
                  <a:tcPr marL="4763" marR="4763" marT="4763" marB="0" anchor="ctr">
                    <a:lnL>
                      <a:noFill/>
                    </a:lnL>
                    <a:lnR w="12700" cap="flat" cmpd="sng" algn="ctr">
                      <a:solidFill>
                        <a:srgbClr val="000000"/>
                      </a:solidFill>
                      <a:prstDash val="solid"/>
                      <a:round/>
                      <a:headEnd type="none" w="med" len="med"/>
                      <a:tailEnd type="none" w="med" len="med"/>
                    </a:lnR>
                    <a:lnT>
                      <a:noFill/>
                    </a:lnT>
                    <a:lnB>
                      <a:noFill/>
                    </a:lnB>
                    <a:solidFill>
                      <a:srgbClr val="6B049E"/>
                    </a:solidFill>
                  </a:tcPr>
                </a:tc>
                <a:extLst>
                  <a:ext uri="{0D108BD9-81ED-4DB2-BD59-A6C34878D82A}">
                    <a16:rowId xmlns:a16="http://schemas.microsoft.com/office/drawing/2014/main" val="2545063532"/>
                  </a:ext>
                </a:extLst>
              </a:tr>
              <a:tr h="187643">
                <a:tc>
                  <a:txBody>
                    <a:bodyPr/>
                    <a:lstStyle/>
                    <a:p>
                      <a:pPr algn="l" rtl="0" fontAlgn="ctr"/>
                      <a:r>
                        <a:rPr lang="en-US" sz="1200" b="0" i="0" u="none" strike="noStrike" dirty="0" err="1">
                          <a:solidFill>
                            <a:srgbClr val="000000"/>
                          </a:solidFill>
                          <a:effectLst/>
                          <a:latin typeface="Century Gothic" panose="020B0502020202020204" pitchFamily="34" charset="0"/>
                        </a:rPr>
                        <a:t>Renta</a:t>
                      </a:r>
                      <a:r>
                        <a:rPr lang="en-US" sz="1200" b="0" i="0" u="none" strike="noStrike" dirty="0">
                          <a:solidFill>
                            <a:srgbClr val="000000"/>
                          </a:solidFill>
                          <a:effectLst/>
                          <a:latin typeface="Century Gothic" panose="020B0502020202020204" pitchFamily="34" charset="0"/>
                        </a:rPr>
                        <a:t> y </a:t>
                      </a:r>
                      <a:r>
                        <a:rPr lang="en-US" sz="1200" b="0" i="0" u="none" strike="noStrike" dirty="0" err="1">
                          <a:solidFill>
                            <a:srgbClr val="000000"/>
                          </a:solidFill>
                          <a:effectLst/>
                          <a:latin typeface="Century Gothic" panose="020B0502020202020204" pitchFamily="34" charset="0"/>
                        </a:rPr>
                        <a:t>patrimonio</a:t>
                      </a:r>
                      <a:r>
                        <a:rPr lang="en-US" sz="1200" b="0" i="0" u="none" strike="noStrike" dirty="0">
                          <a:solidFill>
                            <a:srgbClr val="000000"/>
                          </a:solidFill>
                          <a:effectLst/>
                          <a:latin typeface="Century Gothic" panose="020B0502020202020204" pitchFamily="34" charset="0"/>
                        </a:rPr>
                        <a:t> de Personas Naturales</a:t>
                      </a:r>
                    </a:p>
                  </a:txBody>
                  <a:tcPr marL="71438" marR="4763" marT="4763"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8.121</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0,56</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0,59</a:t>
                      </a:r>
                    </a:p>
                  </a:txBody>
                  <a:tcPr marL="4763" marR="4763" marT="4763"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6558757"/>
                  </a:ext>
                </a:extLst>
              </a:tr>
              <a:tr h="187643">
                <a:tc>
                  <a:txBody>
                    <a:bodyPr/>
                    <a:lstStyle/>
                    <a:p>
                      <a:pPr algn="l" rtl="0" fontAlgn="ctr"/>
                      <a:r>
                        <a:rPr lang="en-US" sz="1200" b="0" i="0" u="none" strike="noStrike">
                          <a:solidFill>
                            <a:srgbClr val="000000"/>
                          </a:solidFill>
                          <a:effectLst/>
                          <a:latin typeface="Century Gothic" panose="020B0502020202020204" pitchFamily="34" charset="0"/>
                        </a:rPr>
                        <a:t>Renta Personas Jurídicas</a:t>
                      </a:r>
                    </a:p>
                  </a:txBody>
                  <a:tcPr marL="71438" marR="4763" marT="4763"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5.110</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0,38</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0,62</a:t>
                      </a:r>
                    </a:p>
                  </a:txBody>
                  <a:tcPr marL="4763" marR="4763" marT="4763"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175489619"/>
                  </a:ext>
                </a:extLst>
              </a:tr>
              <a:tr h="187643">
                <a:tc>
                  <a:txBody>
                    <a:bodyPr/>
                    <a:lstStyle/>
                    <a:p>
                      <a:pPr algn="l" rtl="0" fontAlgn="ctr"/>
                      <a:r>
                        <a:rPr lang="es-ES" sz="1200" b="0" i="0" u="none" strike="noStrike" dirty="0">
                          <a:solidFill>
                            <a:srgbClr val="000000"/>
                          </a:solidFill>
                          <a:effectLst/>
                          <a:latin typeface="Century Gothic" panose="020B0502020202020204" pitchFamily="34" charset="0"/>
                        </a:rPr>
                        <a:t>Recursos del uso del subsuelo del Estado</a:t>
                      </a:r>
                    </a:p>
                  </a:txBody>
                  <a:tcPr marL="71438" marR="4763" marT="4763"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7.022</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0,48</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0,33</a:t>
                      </a:r>
                    </a:p>
                  </a:txBody>
                  <a:tcPr marL="4763" marR="4763" marT="4763"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540239882"/>
                  </a:ext>
                </a:extLst>
              </a:tr>
              <a:tr h="187643">
                <a:tc>
                  <a:txBody>
                    <a:bodyPr/>
                    <a:lstStyle/>
                    <a:p>
                      <a:pPr algn="l" rtl="0" fontAlgn="ctr"/>
                      <a:r>
                        <a:rPr lang="en-US" sz="1200" b="0" i="0" u="none" strike="noStrike">
                          <a:solidFill>
                            <a:srgbClr val="000000"/>
                          </a:solidFill>
                          <a:effectLst/>
                          <a:latin typeface="Century Gothic" panose="020B0502020202020204" pitchFamily="34" charset="0"/>
                        </a:rPr>
                        <a:t>Saludables y Ambientales</a:t>
                      </a:r>
                    </a:p>
                  </a:txBody>
                  <a:tcPr marL="71438" marR="4763" marT="4763"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2.549</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0,18</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0,20</a:t>
                      </a:r>
                    </a:p>
                  </a:txBody>
                  <a:tcPr marL="4763" marR="4763" marT="4763"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4143419133"/>
                  </a:ext>
                </a:extLst>
              </a:tr>
              <a:tr h="187643">
                <a:tc>
                  <a:txBody>
                    <a:bodyPr/>
                    <a:lstStyle/>
                    <a:p>
                      <a:pPr algn="l" rtl="0" fontAlgn="ctr"/>
                      <a:r>
                        <a:rPr lang="en-US" sz="1200" b="0" i="0" u="none" strike="noStrike">
                          <a:solidFill>
                            <a:srgbClr val="000000"/>
                          </a:solidFill>
                          <a:effectLst/>
                          <a:latin typeface="Century Gothic" panose="020B0502020202020204" pitchFamily="34" charset="0"/>
                        </a:rPr>
                        <a:t>Otras medidas**</a:t>
                      </a:r>
                    </a:p>
                  </a:txBody>
                  <a:tcPr marL="71438" marR="4763" marT="4763"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2.198</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0,15</a:t>
                      </a:r>
                    </a:p>
                  </a:txBody>
                  <a:tcPr marL="4763" marR="4763" marT="4763" marB="0" anchor="ctr">
                    <a:lnL>
                      <a:noFill/>
                    </a:lnL>
                    <a:lnR>
                      <a:noFill/>
                    </a:lnR>
                    <a:lnT>
                      <a:noFill/>
                    </a:lnT>
                    <a:lnB>
                      <a:noFill/>
                    </a:lnB>
                    <a:solidFill>
                      <a:schemeClr val="bg1"/>
                    </a:solidFill>
                  </a:tcPr>
                </a:tc>
                <a:tc>
                  <a:txBody>
                    <a:bodyPr/>
                    <a:lstStyle/>
                    <a:p>
                      <a:pPr algn="ctr" rtl="0" fontAlgn="ctr"/>
                      <a:r>
                        <a:rPr lang="en-US" sz="1200" b="0" i="0" u="none" strike="noStrike">
                          <a:solidFill>
                            <a:srgbClr val="000000"/>
                          </a:solidFill>
                          <a:effectLst/>
                          <a:latin typeface="Century Gothic" panose="020B0502020202020204" pitchFamily="34" charset="0"/>
                        </a:rPr>
                        <a:t>-0,33</a:t>
                      </a:r>
                    </a:p>
                  </a:txBody>
                  <a:tcPr marL="4763" marR="4763" marT="4763"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970861277"/>
                  </a:ext>
                </a:extLst>
              </a:tr>
              <a:tr h="219075">
                <a:tc>
                  <a:txBody>
                    <a:bodyPr/>
                    <a:lstStyle/>
                    <a:p>
                      <a:pPr algn="l" rtl="0" fontAlgn="ctr"/>
                      <a:r>
                        <a:rPr lang="en-US" sz="1400" b="1" i="0" u="none" strike="noStrike">
                          <a:solidFill>
                            <a:srgbClr val="FFFFFF"/>
                          </a:solidFill>
                          <a:effectLst/>
                          <a:latin typeface="Century Gothic" panose="020B0502020202020204" pitchFamily="34" charset="0"/>
                        </a:rPr>
                        <a:t>Total</a:t>
                      </a:r>
                    </a:p>
                  </a:txBody>
                  <a:tcPr marL="4763" marR="4763" marT="476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B049E"/>
                    </a:solidFill>
                  </a:tcPr>
                </a:tc>
                <a:tc>
                  <a:txBody>
                    <a:bodyPr/>
                    <a:lstStyle/>
                    <a:p>
                      <a:pPr algn="ctr" rtl="0" fontAlgn="ctr"/>
                      <a:r>
                        <a:rPr lang="en-US" sz="1200" b="1" i="0" u="none" strike="noStrike">
                          <a:solidFill>
                            <a:srgbClr val="FFFFFF"/>
                          </a:solidFill>
                          <a:effectLst/>
                          <a:latin typeface="Century Gothic" panose="020B0502020202020204" pitchFamily="34" charset="0"/>
                        </a:rPr>
                        <a:t>25.000</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6B049E"/>
                    </a:solidFill>
                  </a:tcPr>
                </a:tc>
                <a:tc>
                  <a:txBody>
                    <a:bodyPr/>
                    <a:lstStyle/>
                    <a:p>
                      <a:pPr algn="ctr" rtl="0" fontAlgn="ctr"/>
                      <a:r>
                        <a:rPr lang="en-US" sz="1200" b="1" i="0" u="none" strike="noStrike">
                          <a:solidFill>
                            <a:srgbClr val="FFFFFF"/>
                          </a:solidFill>
                          <a:effectLst/>
                          <a:latin typeface="Century Gothic" panose="020B0502020202020204" pitchFamily="34" charset="0"/>
                        </a:rPr>
                        <a:t>1,72</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solidFill>
                      <a:srgbClr val="6B049E"/>
                    </a:solidFill>
                  </a:tcPr>
                </a:tc>
                <a:tc>
                  <a:txBody>
                    <a:bodyPr/>
                    <a:lstStyle/>
                    <a:p>
                      <a:pPr algn="ctr" rtl="0" fontAlgn="ctr"/>
                      <a:r>
                        <a:rPr lang="en-US" sz="1200" b="1" i="0" u="none" strike="noStrike" dirty="0">
                          <a:solidFill>
                            <a:srgbClr val="FFFFFF"/>
                          </a:solidFill>
                          <a:effectLst/>
                          <a:latin typeface="Century Gothic" panose="020B0502020202020204" pitchFamily="34" charset="0"/>
                        </a:rPr>
                        <a:t>1,39</a:t>
                      </a:r>
                    </a:p>
                  </a:txBody>
                  <a:tcPr marL="4763" marR="4763" marT="476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B049E"/>
                    </a:solidFill>
                  </a:tcPr>
                </a:tc>
                <a:extLst>
                  <a:ext uri="{0D108BD9-81ED-4DB2-BD59-A6C34878D82A}">
                    <a16:rowId xmlns:a16="http://schemas.microsoft.com/office/drawing/2014/main" val="3923300480"/>
                  </a:ext>
                </a:extLst>
              </a:tr>
            </a:tbl>
          </a:graphicData>
        </a:graphic>
      </p:graphicFrame>
      <p:sp>
        <p:nvSpPr>
          <p:cNvPr id="6" name="TextBox 5">
            <a:extLst>
              <a:ext uri="{FF2B5EF4-FFF2-40B4-BE49-F238E27FC236}">
                <a16:creationId xmlns:a16="http://schemas.microsoft.com/office/drawing/2014/main" id="{DE4DB67F-F8FE-B12F-E397-76FF2F4307ED}"/>
              </a:ext>
            </a:extLst>
          </p:cNvPr>
          <p:cNvSpPr txBox="1"/>
          <p:nvPr/>
        </p:nvSpPr>
        <p:spPr>
          <a:xfrm>
            <a:off x="2463189" y="1321589"/>
            <a:ext cx="6085101" cy="1200329"/>
          </a:xfrm>
          <a:prstGeom prst="rect">
            <a:avLst/>
          </a:prstGeom>
          <a:noFill/>
        </p:spPr>
        <p:txBody>
          <a:bodyPr wrap="square" rtlCol="0">
            <a:spAutoFit/>
          </a:bodyPr>
          <a:lstStyle/>
          <a:p>
            <a:pPr algn="ctr" defTabSz="685800">
              <a:defRPr/>
            </a:pPr>
            <a:r>
              <a:rPr lang="es-ES" b="1" dirty="0">
                <a:solidFill>
                  <a:srgbClr val="262626"/>
                </a:solidFill>
                <a:latin typeface="Century Gothic" panose="020B0502020202020204" pitchFamily="34" charset="0"/>
                <a:ea typeface="Calibri" panose="020F0502020204030204" pitchFamily="34" charset="0"/>
              </a:rPr>
              <a:t>La reforma tributaria lograría fuentes adicionales por </a:t>
            </a:r>
            <a:r>
              <a:rPr lang="es-ES" b="1" dirty="0">
                <a:solidFill>
                  <a:srgbClr val="AA1F93"/>
                </a:solidFill>
                <a:latin typeface="Century Gothic" panose="020B0502020202020204" pitchFamily="34" charset="0"/>
                <a:ea typeface="Calibri" panose="020F0502020204030204" pitchFamily="34" charset="0"/>
              </a:rPr>
              <a:t>$25 billones </a:t>
            </a:r>
            <a:r>
              <a:rPr lang="es-ES" b="1" dirty="0">
                <a:solidFill>
                  <a:srgbClr val="262626"/>
                </a:solidFill>
                <a:latin typeface="Century Gothic" panose="020B0502020202020204" pitchFamily="34" charset="0"/>
                <a:ea typeface="Calibri" panose="020F0502020204030204" pitchFamily="34" charset="0"/>
              </a:rPr>
              <a:t>de pesos en el 2023 (1,72 % del PIB). </a:t>
            </a:r>
          </a:p>
          <a:p>
            <a:pPr algn="ctr" defTabSz="685800">
              <a:defRPr/>
            </a:pPr>
            <a:r>
              <a:rPr lang="es-ES" b="1" dirty="0">
                <a:solidFill>
                  <a:srgbClr val="262626"/>
                </a:solidFill>
                <a:latin typeface="Century Gothic" panose="020B0502020202020204" pitchFamily="34" charset="0"/>
                <a:ea typeface="Calibri" panose="020F0502020204030204" pitchFamily="34" charset="0"/>
              </a:rPr>
              <a:t>En 2026 llegaremos a </a:t>
            </a:r>
            <a:r>
              <a:rPr lang="es-ES" b="1" dirty="0">
                <a:solidFill>
                  <a:srgbClr val="AA1F93"/>
                </a:solidFill>
                <a:latin typeface="Century Gothic" panose="020B0502020202020204" pitchFamily="34" charset="0"/>
              </a:rPr>
              <a:t>$50 billones </a:t>
            </a:r>
            <a:r>
              <a:rPr lang="es-ES" b="1" dirty="0">
                <a:solidFill>
                  <a:srgbClr val="262626"/>
                </a:solidFill>
                <a:latin typeface="Century Gothic" panose="020B0502020202020204" pitchFamily="34" charset="0"/>
                <a:ea typeface="Calibri" panose="020F0502020204030204" pitchFamily="34" charset="0"/>
              </a:rPr>
              <a:t>de pesos anuales, gracias a la reducción de la evasión</a:t>
            </a:r>
            <a:r>
              <a:rPr lang="es-ES" b="1">
                <a:solidFill>
                  <a:srgbClr val="262626"/>
                </a:solidFill>
                <a:latin typeface="Century Gothic" panose="020B0502020202020204" pitchFamily="34" charset="0"/>
                <a:ea typeface="Calibri" panose="020F0502020204030204" pitchFamily="34" charset="0"/>
              </a:rPr>
              <a:t>.</a:t>
            </a:r>
            <a:endParaRPr lang="es-ES" b="1" dirty="0">
              <a:solidFill>
                <a:srgbClr val="262626"/>
              </a:solidFill>
              <a:latin typeface="Century Gothic" panose="020B0502020202020204" pitchFamily="34" charset="0"/>
              <a:ea typeface="Calibri" panose="020F0502020204030204" pitchFamily="34" charset="0"/>
            </a:endParaRPr>
          </a:p>
        </p:txBody>
      </p:sp>
      <p:sp>
        <p:nvSpPr>
          <p:cNvPr id="8" name="CuadroTexto 7">
            <a:extLst>
              <a:ext uri="{FF2B5EF4-FFF2-40B4-BE49-F238E27FC236}">
                <a16:creationId xmlns:a16="http://schemas.microsoft.com/office/drawing/2014/main" id="{E4BEC776-389B-49DC-3795-FE2E3EDA3A00}"/>
              </a:ext>
            </a:extLst>
          </p:cNvPr>
          <p:cNvSpPr txBox="1"/>
          <p:nvPr/>
        </p:nvSpPr>
        <p:spPr>
          <a:xfrm>
            <a:off x="850106" y="4963355"/>
            <a:ext cx="7443788" cy="707886"/>
          </a:xfrm>
          <a:prstGeom prst="rect">
            <a:avLst/>
          </a:prstGeom>
          <a:noFill/>
        </p:spPr>
        <p:txBody>
          <a:bodyPr wrap="square" rtlCol="0">
            <a:spAutoFit/>
          </a:bodyPr>
          <a:lstStyle/>
          <a:p>
            <a:pPr algn="just"/>
            <a:r>
              <a:rPr lang="es-CO" sz="800" dirty="0">
                <a:latin typeface="Century Gothic" panose="020B0502020202020204" pitchFamily="34" charset="0"/>
              </a:rPr>
              <a:t>*Dentro de estas medidas se excluye del recaudo total el recaudo adicional derivado de la limitación de la deducibilidad de regalías, dado que este </a:t>
            </a:r>
            <a:r>
              <a:rPr lang="es-CO" sz="800" dirty="0" err="1">
                <a:latin typeface="Century Gothic" panose="020B0502020202020204" pitchFamily="34" charset="0"/>
              </a:rPr>
              <a:t>racaudo</a:t>
            </a:r>
            <a:r>
              <a:rPr lang="es-CO" sz="800" dirty="0">
                <a:latin typeface="Century Gothic" panose="020B0502020202020204" pitchFamily="34" charset="0"/>
              </a:rPr>
              <a:t> se verá reflejado en el recaudo de IRPJ en 2024.</a:t>
            </a:r>
          </a:p>
          <a:p>
            <a:pPr algn="just"/>
            <a:r>
              <a:rPr lang="es-CO" sz="800" dirty="0">
                <a:latin typeface="Century Gothic" panose="020B0502020202020204" pitchFamily="34" charset="0"/>
              </a:rPr>
              <a:t>**Dentro de otras medidas se incluye la eliminación de los días sin IVA, impuesto a las importaciones de origen, Zonas de Frontera, </a:t>
            </a:r>
            <a:r>
              <a:rPr lang="es-ES" sz="800" dirty="0">
                <a:latin typeface="Century Gothic" panose="020B0502020202020204" pitchFamily="34" charset="0"/>
              </a:rPr>
              <a:t>Zonas Francas, el tope de 3% a los beneficios tributarios, y la modificación de rentas exentas de ganancias ocasionales. </a:t>
            </a:r>
            <a:endParaRPr lang="es-CO" sz="800" dirty="0">
              <a:latin typeface="Century Gothic" panose="020B0502020202020204" pitchFamily="34" charset="0"/>
            </a:endParaRPr>
          </a:p>
          <a:p>
            <a:pPr algn="just"/>
            <a:r>
              <a:rPr lang="es-CO" sz="800" dirty="0">
                <a:latin typeface="Century Gothic" panose="020B0502020202020204" pitchFamily="34" charset="0"/>
              </a:rPr>
              <a:t> </a:t>
            </a:r>
          </a:p>
        </p:txBody>
      </p:sp>
      <p:pic>
        <p:nvPicPr>
          <p:cNvPr id="15362" name="Picture 2">
            <a:extLst>
              <a:ext uri="{FF2B5EF4-FFF2-40B4-BE49-F238E27FC236}">
                <a16:creationId xmlns:a16="http://schemas.microsoft.com/office/drawing/2014/main" id="{BC00B437-BD87-0E44-8BDF-0E4242805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88" y="1138016"/>
            <a:ext cx="1405890" cy="140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4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98EC39-B560-271E-5542-5BB3F8FA8531}"/>
              </a:ext>
            </a:extLst>
          </p:cNvPr>
          <p:cNvSpPr txBox="1"/>
          <p:nvPr/>
        </p:nvSpPr>
        <p:spPr>
          <a:xfrm>
            <a:off x="112735" y="1842172"/>
            <a:ext cx="2592001" cy="592470"/>
          </a:xfrm>
          <a:prstGeom prst="rect">
            <a:avLst/>
          </a:prstGeom>
          <a:noFill/>
        </p:spPr>
        <p:txBody>
          <a:bodyPr wrap="square" rtlCol="0">
            <a:spAutoFit/>
          </a:bodyPr>
          <a:lstStyle/>
          <a:p>
            <a:pPr algn="ctr"/>
            <a:r>
              <a:rPr lang="es-CO" sz="1100" b="1">
                <a:solidFill>
                  <a:srgbClr val="404040"/>
                </a:solidFill>
                <a:latin typeface="Century Gothic" panose="020B0502020202020204" pitchFamily="34" charset="0"/>
                <a:cs typeface="Arial" panose="020B0604020202020204" pitchFamily="34" charset="0"/>
              </a:rPr>
              <a:t>Reducción en la incidencia de la pobreza y pobreza extrema </a:t>
            </a:r>
          </a:p>
          <a:p>
            <a:pPr algn="ctr"/>
            <a:r>
              <a:rPr lang="es-CO" sz="1050">
                <a:solidFill>
                  <a:srgbClr val="404040"/>
                </a:solidFill>
                <a:latin typeface="Century Gothic" panose="020B0502020202020204" pitchFamily="34" charset="0"/>
                <a:cs typeface="Arial" panose="020B0604020202020204" pitchFamily="34" charset="0"/>
              </a:rPr>
              <a:t>(</a:t>
            </a:r>
            <a:r>
              <a:rPr lang="es-CO" sz="1050" err="1">
                <a:solidFill>
                  <a:srgbClr val="404040"/>
                </a:solidFill>
                <a:latin typeface="Century Gothic" panose="020B0502020202020204" pitchFamily="34" charset="0"/>
                <a:cs typeface="Arial" panose="020B0604020202020204" pitchFamily="34" charset="0"/>
              </a:rPr>
              <a:t>pp</a:t>
            </a:r>
            <a:r>
              <a:rPr lang="es-CO" sz="1050">
                <a:solidFill>
                  <a:srgbClr val="404040"/>
                </a:solidFill>
                <a:latin typeface="Century Gothic" panose="020B0502020202020204" pitchFamily="34" charset="0"/>
                <a:cs typeface="Arial" panose="020B0604020202020204" pitchFamily="34" charset="0"/>
              </a:rPr>
              <a:t>)</a:t>
            </a:r>
          </a:p>
        </p:txBody>
      </p:sp>
      <p:sp>
        <p:nvSpPr>
          <p:cNvPr id="23" name="TextBox 22">
            <a:extLst>
              <a:ext uri="{FF2B5EF4-FFF2-40B4-BE49-F238E27FC236}">
                <a16:creationId xmlns:a16="http://schemas.microsoft.com/office/drawing/2014/main" id="{DBC6F872-15A5-7B3C-2B09-851704870C4C}"/>
              </a:ext>
            </a:extLst>
          </p:cNvPr>
          <p:cNvSpPr txBox="1"/>
          <p:nvPr/>
        </p:nvSpPr>
        <p:spPr>
          <a:xfrm>
            <a:off x="5817839" y="1842173"/>
            <a:ext cx="3312605" cy="456215"/>
          </a:xfrm>
          <a:prstGeom prst="rect">
            <a:avLst/>
          </a:prstGeom>
          <a:noFill/>
        </p:spPr>
        <p:txBody>
          <a:bodyPr wrap="square" rtlCol="0">
            <a:spAutoFit/>
          </a:bodyPr>
          <a:lstStyle/>
          <a:p>
            <a:pPr marL="228594" algn="ctr">
              <a:lnSpc>
                <a:spcPct val="115000"/>
              </a:lnSpc>
            </a:pPr>
            <a:r>
              <a:rPr lang="es-CO" sz="1100" b="1">
                <a:solidFill>
                  <a:srgbClr val="404040"/>
                </a:solidFill>
                <a:latin typeface="Century Gothic" panose="020B0502020202020204" pitchFamily="34" charset="0"/>
                <a:ea typeface="Calibri" panose="020F0502020204030204" pitchFamily="34" charset="0"/>
                <a:cs typeface="Arial" panose="020B0604020202020204" pitchFamily="34" charset="0"/>
              </a:rPr>
              <a:t>Ratio de percentiles de ingresos (p90/p10)</a:t>
            </a:r>
          </a:p>
          <a:p>
            <a:pPr marL="228594" algn="ctr">
              <a:lnSpc>
                <a:spcPct val="115000"/>
              </a:lnSpc>
            </a:pPr>
            <a:r>
              <a:rPr lang="es-CO" sz="1050">
                <a:solidFill>
                  <a:srgbClr val="404040"/>
                </a:solidFill>
                <a:latin typeface="Century Gothic" panose="020B0502020202020204" pitchFamily="34" charset="0"/>
                <a:ea typeface="Calibri" panose="020F0502020204030204" pitchFamily="34" charset="0"/>
                <a:cs typeface="Arial" panose="020B0604020202020204" pitchFamily="34" charset="0"/>
              </a:rPr>
              <a:t>(Comparación Internacional)</a:t>
            </a:r>
          </a:p>
        </p:txBody>
      </p:sp>
      <p:sp>
        <p:nvSpPr>
          <p:cNvPr id="24" name="TextBox 23">
            <a:extLst>
              <a:ext uri="{FF2B5EF4-FFF2-40B4-BE49-F238E27FC236}">
                <a16:creationId xmlns:a16="http://schemas.microsoft.com/office/drawing/2014/main" id="{A1983FC6-02EC-1835-0EED-3E272717CBD0}"/>
              </a:ext>
            </a:extLst>
          </p:cNvPr>
          <p:cNvSpPr txBox="1"/>
          <p:nvPr/>
        </p:nvSpPr>
        <p:spPr>
          <a:xfrm>
            <a:off x="112735" y="5057495"/>
            <a:ext cx="2592001" cy="769441"/>
          </a:xfrm>
          <a:prstGeom prst="rect">
            <a:avLst/>
          </a:prstGeom>
          <a:noFill/>
        </p:spPr>
        <p:txBody>
          <a:bodyPr wrap="square" rtlCol="0">
            <a:spAutoFit/>
          </a:bodyPr>
          <a:lstStyle/>
          <a:p>
            <a:pPr marL="171446" indent="-171446" algn="just">
              <a:buFont typeface="Wingdings" panose="05000000000000000000" pitchFamily="2" charset="2"/>
              <a:buChar char="ü"/>
            </a:pPr>
            <a:r>
              <a:rPr lang="es-CO" sz="1100">
                <a:solidFill>
                  <a:srgbClr val="404040"/>
                </a:solidFill>
                <a:latin typeface="Century Gothic" panose="020B0502020202020204" pitchFamily="34" charset="0"/>
                <a:cs typeface="Arial" panose="020B0604020202020204" pitchFamily="34" charset="0"/>
              </a:rPr>
              <a:t>Reducción en </a:t>
            </a:r>
            <a:r>
              <a:rPr lang="es-CO" sz="1100" b="1">
                <a:solidFill>
                  <a:srgbClr val="AA1F93"/>
                </a:solidFill>
                <a:latin typeface="Century Gothic" panose="020B0502020202020204" pitchFamily="34" charset="0"/>
                <a:cs typeface="Arial" panose="020B0604020202020204" pitchFamily="34" charset="0"/>
              </a:rPr>
              <a:t>3,9pp</a:t>
            </a:r>
            <a:r>
              <a:rPr lang="es-CO" sz="1100">
                <a:solidFill>
                  <a:srgbClr val="404040"/>
                </a:solidFill>
                <a:latin typeface="Century Gothic" panose="020B0502020202020204" pitchFamily="34" charset="0"/>
                <a:cs typeface="Arial" panose="020B0604020202020204" pitchFamily="34" charset="0"/>
              </a:rPr>
              <a:t> en la pobreza monetaria.</a:t>
            </a:r>
          </a:p>
          <a:p>
            <a:pPr marL="171446" indent="-171446" algn="just">
              <a:buFont typeface="Wingdings" panose="05000000000000000000" pitchFamily="2" charset="2"/>
              <a:buChar char="ü"/>
            </a:pPr>
            <a:r>
              <a:rPr lang="es-CO" sz="1100">
                <a:solidFill>
                  <a:srgbClr val="404040"/>
                </a:solidFill>
                <a:latin typeface="Century Gothic" panose="020B0502020202020204" pitchFamily="34" charset="0"/>
                <a:cs typeface="Arial" panose="020B0604020202020204" pitchFamily="34" charset="0"/>
              </a:rPr>
              <a:t>Reducción en </a:t>
            </a:r>
            <a:r>
              <a:rPr lang="es-CO" sz="1100" b="1">
                <a:solidFill>
                  <a:srgbClr val="AA1F93"/>
                </a:solidFill>
                <a:latin typeface="Century Gothic" panose="020B0502020202020204" pitchFamily="34" charset="0"/>
                <a:cs typeface="Arial" panose="020B0604020202020204" pitchFamily="34" charset="0"/>
              </a:rPr>
              <a:t>4,0pp</a:t>
            </a:r>
            <a:r>
              <a:rPr lang="es-CO" sz="1100">
                <a:solidFill>
                  <a:srgbClr val="404040"/>
                </a:solidFill>
                <a:latin typeface="Century Gothic" panose="020B0502020202020204" pitchFamily="34" charset="0"/>
                <a:cs typeface="Arial" panose="020B0604020202020204" pitchFamily="34" charset="0"/>
              </a:rPr>
              <a:t> en la pobreza extrema.</a:t>
            </a:r>
          </a:p>
        </p:txBody>
      </p:sp>
      <p:sp>
        <p:nvSpPr>
          <p:cNvPr id="25" name="TextBox 24">
            <a:extLst>
              <a:ext uri="{FF2B5EF4-FFF2-40B4-BE49-F238E27FC236}">
                <a16:creationId xmlns:a16="http://schemas.microsoft.com/office/drawing/2014/main" id="{A154D00A-18CC-DCCD-937F-52D341A54AAB}"/>
              </a:ext>
            </a:extLst>
          </p:cNvPr>
          <p:cNvSpPr txBox="1"/>
          <p:nvPr/>
        </p:nvSpPr>
        <p:spPr>
          <a:xfrm>
            <a:off x="5915311" y="5114622"/>
            <a:ext cx="3168173" cy="600164"/>
          </a:xfrm>
          <a:prstGeom prst="rect">
            <a:avLst/>
          </a:prstGeom>
          <a:noFill/>
        </p:spPr>
        <p:txBody>
          <a:bodyPr wrap="square" rtlCol="0">
            <a:spAutoFit/>
          </a:bodyPr>
          <a:lstStyle/>
          <a:p>
            <a:pPr marL="171446" indent="-171446" algn="just">
              <a:buFont typeface="Wingdings" panose="05000000000000000000" pitchFamily="2" charset="2"/>
              <a:buChar char="ü"/>
            </a:pPr>
            <a:r>
              <a:rPr lang="es-CO" sz="1100">
                <a:solidFill>
                  <a:srgbClr val="404040"/>
                </a:solidFill>
                <a:latin typeface="Century Gothic" panose="020B0502020202020204" pitchFamily="34" charset="0"/>
                <a:cs typeface="Arial" panose="020B0604020202020204" pitchFamily="34" charset="0"/>
              </a:rPr>
              <a:t>Disminución de la brecha de ingreso entre el 10% más pudiente y el 10% más vulnerable.</a:t>
            </a:r>
          </a:p>
        </p:txBody>
      </p:sp>
      <p:sp>
        <p:nvSpPr>
          <p:cNvPr id="33" name="TextBox 32">
            <a:extLst>
              <a:ext uri="{FF2B5EF4-FFF2-40B4-BE49-F238E27FC236}">
                <a16:creationId xmlns:a16="http://schemas.microsoft.com/office/drawing/2014/main" id="{C2C99D36-25FF-1310-4053-16A73A9D84BD}"/>
              </a:ext>
            </a:extLst>
          </p:cNvPr>
          <p:cNvSpPr txBox="1"/>
          <p:nvPr/>
        </p:nvSpPr>
        <p:spPr>
          <a:xfrm>
            <a:off x="3201864" y="1842172"/>
            <a:ext cx="2443863" cy="430887"/>
          </a:xfrm>
          <a:prstGeom prst="rect">
            <a:avLst/>
          </a:prstGeom>
          <a:noFill/>
        </p:spPr>
        <p:txBody>
          <a:bodyPr wrap="square" rtlCol="0">
            <a:spAutoFit/>
          </a:bodyPr>
          <a:lstStyle/>
          <a:p>
            <a:pPr algn="ctr"/>
            <a:r>
              <a:rPr lang="es-CO" sz="1100" b="1">
                <a:solidFill>
                  <a:srgbClr val="404040"/>
                </a:solidFill>
                <a:latin typeface="Century Gothic" panose="020B0502020202020204" pitchFamily="34" charset="0"/>
                <a:cs typeface="Arial" panose="020B0604020202020204" pitchFamily="34" charset="0"/>
              </a:rPr>
              <a:t>Cambio en el Coeficiente de Gini</a:t>
            </a:r>
          </a:p>
        </p:txBody>
      </p:sp>
      <p:sp>
        <p:nvSpPr>
          <p:cNvPr id="34" name="TextBox 33">
            <a:extLst>
              <a:ext uri="{FF2B5EF4-FFF2-40B4-BE49-F238E27FC236}">
                <a16:creationId xmlns:a16="http://schemas.microsoft.com/office/drawing/2014/main" id="{FC6CF27F-9692-8601-7F0C-E68BF3CF97BE}"/>
              </a:ext>
            </a:extLst>
          </p:cNvPr>
          <p:cNvSpPr txBox="1"/>
          <p:nvPr/>
        </p:nvSpPr>
        <p:spPr>
          <a:xfrm>
            <a:off x="2876883" y="5054743"/>
            <a:ext cx="2878537" cy="938719"/>
          </a:xfrm>
          <a:prstGeom prst="rect">
            <a:avLst/>
          </a:prstGeom>
          <a:noFill/>
        </p:spPr>
        <p:txBody>
          <a:bodyPr wrap="square" rtlCol="0">
            <a:spAutoFit/>
          </a:bodyPr>
          <a:lstStyle/>
          <a:p>
            <a:pPr marL="171446" indent="-171446" algn="just">
              <a:buFont typeface="Wingdings" panose="05000000000000000000" pitchFamily="2" charset="2"/>
              <a:buChar char="ü"/>
            </a:pPr>
            <a:r>
              <a:rPr lang="es-CO" sz="1100" b="1">
                <a:solidFill>
                  <a:srgbClr val="AA1F93"/>
                </a:solidFill>
                <a:latin typeface="Century Gothic" panose="020B0502020202020204" pitchFamily="34" charset="0"/>
                <a:cs typeface="Arial" panose="020B0604020202020204" pitchFamily="34" charset="0"/>
              </a:rPr>
              <a:t>El nuevo esquema tributario sería más progresivo que el actual</a:t>
            </a:r>
            <a:r>
              <a:rPr lang="es-CO" sz="1100">
                <a:solidFill>
                  <a:srgbClr val="404040"/>
                </a:solidFill>
                <a:latin typeface="Century Gothic" panose="020B0502020202020204" pitchFamily="34" charset="0"/>
                <a:cs typeface="Arial" panose="020B0604020202020204" pitchFamily="34" charset="0"/>
              </a:rPr>
              <a:t>.</a:t>
            </a:r>
          </a:p>
          <a:p>
            <a:pPr marL="171446" indent="-171446" algn="just">
              <a:buFont typeface="Wingdings" panose="05000000000000000000" pitchFamily="2" charset="2"/>
              <a:buChar char="ü"/>
            </a:pPr>
            <a:r>
              <a:rPr lang="es-CO" sz="1100">
                <a:solidFill>
                  <a:srgbClr val="404040"/>
                </a:solidFill>
                <a:latin typeface="Century Gothic" panose="020B0502020202020204" pitchFamily="34" charset="0"/>
                <a:cs typeface="Arial" panose="020B0604020202020204" pitchFamily="34" charset="0"/>
              </a:rPr>
              <a:t> Esto se reflejaría en una reducción del Gini que casi duplica lo observado actualmente.</a:t>
            </a:r>
          </a:p>
        </p:txBody>
      </p:sp>
      <p:sp>
        <p:nvSpPr>
          <p:cNvPr id="35" name="TextBox 34">
            <a:extLst>
              <a:ext uri="{FF2B5EF4-FFF2-40B4-BE49-F238E27FC236}">
                <a16:creationId xmlns:a16="http://schemas.microsoft.com/office/drawing/2014/main" id="{4A411D39-FB09-6904-5C46-3C287FA7AA91}"/>
              </a:ext>
            </a:extLst>
          </p:cNvPr>
          <p:cNvSpPr txBox="1"/>
          <p:nvPr/>
        </p:nvSpPr>
        <p:spPr>
          <a:xfrm>
            <a:off x="470004" y="1005476"/>
            <a:ext cx="8203992" cy="646331"/>
          </a:xfrm>
          <a:prstGeom prst="rect">
            <a:avLst/>
          </a:prstGeom>
          <a:noFill/>
        </p:spPr>
        <p:txBody>
          <a:bodyPr wrap="square" rtlCol="0">
            <a:spAutoFit/>
          </a:bodyPr>
          <a:lstStyle/>
          <a:p>
            <a:pPr algn="ctr"/>
            <a:r>
              <a:rPr lang="es-CO" b="1" dirty="0">
                <a:solidFill>
                  <a:srgbClr val="262626"/>
                </a:solidFill>
                <a:highlight>
                  <a:srgbClr val="FFFFFF"/>
                </a:highlight>
                <a:latin typeface="Century Gothic" panose="020B0502020202020204" pitchFamily="34" charset="0"/>
                <a:ea typeface="Calibri" panose="020F0502020204030204" pitchFamily="34" charset="0"/>
              </a:rPr>
              <a:t>La reforma fiscal contribuirá a saldar la deuda social histórica del Estado</a:t>
            </a:r>
            <a:endParaRPr lang="es-CO" b="1" dirty="0">
              <a:solidFill>
                <a:srgbClr val="262626"/>
              </a:solidFill>
              <a:highlight>
                <a:srgbClr val="FFFFFF"/>
              </a:highlight>
              <a:latin typeface="Century Gothic" panose="020B0502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D7185FBA-A969-7BEE-5AA8-7D76E525E37B}"/>
              </a:ext>
            </a:extLst>
          </p:cNvPr>
          <p:cNvSpPr/>
          <p:nvPr/>
        </p:nvSpPr>
        <p:spPr>
          <a:xfrm>
            <a:off x="3023187" y="4864306"/>
            <a:ext cx="2026961" cy="213585"/>
          </a:xfrm>
          <a:prstGeom prst="rect">
            <a:avLst/>
          </a:prstGeom>
        </p:spPr>
        <p:txBody>
          <a:bodyPr wrap="square">
            <a:spAutoFit/>
          </a:bodyPr>
          <a:lstStyle/>
          <a:p>
            <a:pPr defTabSz="342900">
              <a:defRPr/>
            </a:pPr>
            <a:r>
              <a:rPr lang="es-ES" sz="788" b="1">
                <a:solidFill>
                  <a:prstClr val="black">
                    <a:lumMod val="75000"/>
                    <a:lumOff val="25000"/>
                  </a:prstClr>
                </a:solidFill>
                <a:latin typeface="Century Gothic" panose="020B0502020202020204" pitchFamily="34" charset="0"/>
                <a:cs typeface="Arial" panose="020B0604020202020204" pitchFamily="34" charset="0"/>
              </a:rPr>
              <a:t>Fuente: </a:t>
            </a:r>
            <a:r>
              <a:rPr lang="es-ES" sz="788">
                <a:solidFill>
                  <a:prstClr val="black">
                    <a:lumMod val="75000"/>
                    <a:lumOff val="25000"/>
                  </a:prstClr>
                </a:solidFill>
                <a:latin typeface="Century Gothic" panose="020B0502020202020204" pitchFamily="34" charset="0"/>
                <a:cs typeface="Arial" panose="020B0604020202020204" pitchFamily="34" charset="0"/>
              </a:rPr>
              <a:t>Elaboración</a:t>
            </a:r>
            <a:r>
              <a:rPr lang="es-ES" sz="788" b="1">
                <a:solidFill>
                  <a:prstClr val="black">
                    <a:lumMod val="75000"/>
                    <a:lumOff val="25000"/>
                  </a:prstClr>
                </a:solidFill>
                <a:latin typeface="Century Gothic" panose="020B0502020202020204" pitchFamily="34" charset="0"/>
                <a:cs typeface="Arial" panose="020B0604020202020204" pitchFamily="34" charset="0"/>
              </a:rPr>
              <a:t> </a:t>
            </a:r>
            <a:r>
              <a:rPr lang="es-ES" sz="788">
                <a:solidFill>
                  <a:prstClr val="black">
                    <a:lumMod val="75000"/>
                    <a:lumOff val="25000"/>
                  </a:prstClr>
                </a:solidFill>
                <a:latin typeface="Century Gothic" panose="020B0502020202020204" pitchFamily="34" charset="0"/>
                <a:cs typeface="Arial" panose="020B0604020202020204" pitchFamily="34" charset="0"/>
              </a:rPr>
              <a:t>MHCP-</a:t>
            </a:r>
            <a:r>
              <a:rPr lang="es-CO" sz="788">
                <a:solidFill>
                  <a:prstClr val="black"/>
                </a:solidFill>
                <a:latin typeface="Century Gothic" panose="020B0502020202020204" pitchFamily="34" charset="0"/>
                <a:cs typeface="Arial" panose="020B0604020202020204" pitchFamily="34" charset="0"/>
                <a:sym typeface="Calibri"/>
              </a:rPr>
              <a:t>DGPM.</a:t>
            </a:r>
          </a:p>
        </p:txBody>
      </p:sp>
      <p:sp>
        <p:nvSpPr>
          <p:cNvPr id="19" name="Rectángulo 18">
            <a:extLst>
              <a:ext uri="{FF2B5EF4-FFF2-40B4-BE49-F238E27FC236}">
                <a16:creationId xmlns:a16="http://schemas.microsoft.com/office/drawing/2014/main" id="{1BBD645C-DADF-17FC-5E9A-1896F8B634BC}"/>
              </a:ext>
            </a:extLst>
          </p:cNvPr>
          <p:cNvSpPr/>
          <p:nvPr/>
        </p:nvSpPr>
        <p:spPr>
          <a:xfrm>
            <a:off x="6096130" y="4802998"/>
            <a:ext cx="2880272" cy="334835"/>
          </a:xfrm>
          <a:prstGeom prst="rect">
            <a:avLst/>
          </a:prstGeom>
        </p:spPr>
        <p:txBody>
          <a:bodyPr wrap="square">
            <a:spAutoFit/>
          </a:bodyPr>
          <a:lstStyle/>
          <a:p>
            <a:pPr defTabSz="342900">
              <a:defRPr/>
            </a:pPr>
            <a:r>
              <a:rPr lang="es-ES" sz="788">
                <a:solidFill>
                  <a:prstClr val="black">
                    <a:lumMod val="75000"/>
                    <a:lumOff val="25000"/>
                  </a:prstClr>
                </a:solidFill>
                <a:latin typeface="Century Gothic" panose="020B0502020202020204" pitchFamily="34" charset="0"/>
                <a:cs typeface="Arial" panose="020B0604020202020204" pitchFamily="34" charset="0"/>
              </a:rPr>
              <a:t>*El dato de Brasil corresponde a 2019.</a:t>
            </a:r>
          </a:p>
          <a:p>
            <a:pPr defTabSz="342900">
              <a:defRPr/>
            </a:pPr>
            <a:r>
              <a:rPr lang="es-ES" sz="788" b="1">
                <a:solidFill>
                  <a:prstClr val="black">
                    <a:lumMod val="75000"/>
                    <a:lumOff val="25000"/>
                  </a:prstClr>
                </a:solidFill>
                <a:latin typeface="Century Gothic" panose="020B0502020202020204" pitchFamily="34" charset="0"/>
                <a:cs typeface="Arial" panose="020B0604020202020204" pitchFamily="34" charset="0"/>
              </a:rPr>
              <a:t>Fuente: </a:t>
            </a:r>
            <a:r>
              <a:rPr lang="es-ES" sz="788">
                <a:solidFill>
                  <a:prstClr val="black">
                    <a:lumMod val="75000"/>
                    <a:lumOff val="25000"/>
                  </a:prstClr>
                </a:solidFill>
                <a:latin typeface="Century Gothic" panose="020B0502020202020204" pitchFamily="34" charset="0"/>
                <a:cs typeface="Arial" panose="020B0604020202020204" pitchFamily="34" charset="0"/>
              </a:rPr>
              <a:t>Banco Mundial (2020). Cálculos MHCP-</a:t>
            </a:r>
            <a:r>
              <a:rPr lang="es-CO" sz="788">
                <a:solidFill>
                  <a:prstClr val="black"/>
                </a:solidFill>
                <a:latin typeface="Century Gothic" panose="020B0502020202020204" pitchFamily="34" charset="0"/>
                <a:cs typeface="Arial" panose="020B0604020202020204" pitchFamily="34" charset="0"/>
                <a:sym typeface="Calibri"/>
              </a:rPr>
              <a:t>DGPM.</a:t>
            </a:r>
          </a:p>
        </p:txBody>
      </p:sp>
      <p:grpSp>
        <p:nvGrpSpPr>
          <p:cNvPr id="6" name="Group 5">
            <a:extLst>
              <a:ext uri="{FF2B5EF4-FFF2-40B4-BE49-F238E27FC236}">
                <a16:creationId xmlns:a16="http://schemas.microsoft.com/office/drawing/2014/main" id="{3D65078E-CD45-7E3F-6542-27D4DA5622A8}"/>
              </a:ext>
            </a:extLst>
          </p:cNvPr>
          <p:cNvGrpSpPr/>
          <p:nvPr/>
        </p:nvGrpSpPr>
        <p:grpSpPr>
          <a:xfrm>
            <a:off x="2741373" y="2188145"/>
            <a:ext cx="3048825" cy="2568762"/>
            <a:chOff x="3644023" y="1716492"/>
            <a:chExt cx="4065100" cy="3425016"/>
          </a:xfrm>
        </p:grpSpPr>
        <p:graphicFrame>
          <p:nvGraphicFramePr>
            <p:cNvPr id="5" name="Chart 4">
              <a:extLst>
                <a:ext uri="{FF2B5EF4-FFF2-40B4-BE49-F238E27FC236}">
                  <a16:creationId xmlns:a16="http://schemas.microsoft.com/office/drawing/2014/main" id="{05BEDA4C-51B6-0373-0830-576F1D22882A}"/>
                </a:ext>
              </a:extLst>
            </p:cNvPr>
            <p:cNvGraphicFramePr>
              <a:graphicFrameLocks/>
            </p:cNvGraphicFramePr>
            <p:nvPr/>
          </p:nvGraphicFramePr>
          <p:xfrm>
            <a:off x="3644023" y="1716492"/>
            <a:ext cx="4031026" cy="3425016"/>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Arrow Connector 3">
              <a:extLst>
                <a:ext uri="{FF2B5EF4-FFF2-40B4-BE49-F238E27FC236}">
                  <a16:creationId xmlns:a16="http://schemas.microsoft.com/office/drawing/2014/main" id="{46A39820-5520-DC57-8C56-B67630EF2599}"/>
                </a:ext>
              </a:extLst>
            </p:cNvPr>
            <p:cNvCxnSpPr/>
            <p:nvPr/>
          </p:nvCxnSpPr>
          <p:spPr>
            <a:xfrm>
              <a:off x="4753448" y="1996256"/>
              <a:ext cx="250510" cy="55933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5">
              <a:extLst>
                <a:ext uri="{FF2B5EF4-FFF2-40B4-BE49-F238E27FC236}">
                  <a16:creationId xmlns:a16="http://schemas.microsoft.com/office/drawing/2014/main" id="{7CCA933D-65D8-B83D-E8E0-A2AC2C2543F3}"/>
                </a:ext>
              </a:extLst>
            </p:cNvPr>
            <p:cNvCxnSpPr>
              <a:cxnSpLocks/>
            </p:cNvCxnSpPr>
            <p:nvPr/>
          </p:nvCxnSpPr>
          <p:spPr>
            <a:xfrm>
              <a:off x="6655883" y="1996256"/>
              <a:ext cx="317572" cy="120876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
              <a:extLst>
                <a:ext uri="{FF2B5EF4-FFF2-40B4-BE49-F238E27FC236}">
                  <a16:creationId xmlns:a16="http://schemas.microsoft.com/office/drawing/2014/main" id="{F4C6F5E7-5E3B-B0BE-2114-F2D9C72FFEC3}"/>
                </a:ext>
              </a:extLst>
            </p:cNvPr>
            <p:cNvSpPr txBox="1"/>
            <p:nvPr/>
          </p:nvSpPr>
          <p:spPr>
            <a:xfrm>
              <a:off x="4873583" y="2114709"/>
              <a:ext cx="817369" cy="2447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O" b="1">
                  <a:solidFill>
                    <a:srgbClr val="00B0F0"/>
                  </a:solidFill>
                  <a:latin typeface="Century Gothic" panose="020B0502020202020204" pitchFamily="34" charset="0"/>
                </a:rPr>
                <a:t>-0,029</a:t>
              </a:r>
            </a:p>
          </p:txBody>
        </p:sp>
        <p:sp>
          <p:nvSpPr>
            <p:cNvPr id="31" name="TextBox 3">
              <a:extLst>
                <a:ext uri="{FF2B5EF4-FFF2-40B4-BE49-F238E27FC236}">
                  <a16:creationId xmlns:a16="http://schemas.microsoft.com/office/drawing/2014/main" id="{6AD97BD0-14A5-0173-B767-3A9CFEBF07C0}"/>
                </a:ext>
              </a:extLst>
            </p:cNvPr>
            <p:cNvSpPr txBox="1"/>
            <p:nvPr/>
          </p:nvSpPr>
          <p:spPr>
            <a:xfrm>
              <a:off x="6851899" y="2429901"/>
              <a:ext cx="857224" cy="2291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O" b="1">
                  <a:solidFill>
                    <a:srgbClr val="00B0F0"/>
                  </a:solidFill>
                  <a:latin typeface="Century Gothic" panose="020B0502020202020204" pitchFamily="34" charset="0"/>
                </a:rPr>
                <a:t>-0,053</a:t>
              </a:r>
            </a:p>
          </p:txBody>
        </p:sp>
      </p:grpSp>
      <p:sp>
        <p:nvSpPr>
          <p:cNvPr id="17" name="Rectángulo 16">
            <a:extLst>
              <a:ext uri="{FF2B5EF4-FFF2-40B4-BE49-F238E27FC236}">
                <a16:creationId xmlns:a16="http://schemas.microsoft.com/office/drawing/2014/main" id="{C6AC5707-5ECF-1C01-21EC-A7E012FDADF9}"/>
              </a:ext>
            </a:extLst>
          </p:cNvPr>
          <p:cNvSpPr/>
          <p:nvPr/>
        </p:nvSpPr>
        <p:spPr>
          <a:xfrm>
            <a:off x="167599" y="4864306"/>
            <a:ext cx="2368574" cy="213585"/>
          </a:xfrm>
          <a:prstGeom prst="rect">
            <a:avLst/>
          </a:prstGeom>
        </p:spPr>
        <p:txBody>
          <a:bodyPr wrap="square">
            <a:spAutoFit/>
          </a:bodyPr>
          <a:lstStyle/>
          <a:p>
            <a:pPr defTabSz="342900">
              <a:defRPr/>
            </a:pPr>
            <a:r>
              <a:rPr lang="es-ES" sz="788" b="1">
                <a:solidFill>
                  <a:prstClr val="black">
                    <a:lumMod val="75000"/>
                    <a:lumOff val="25000"/>
                  </a:prstClr>
                </a:solidFill>
                <a:latin typeface="Century Gothic" panose="020B0502020202020204" pitchFamily="34" charset="0"/>
                <a:cs typeface="Arial" panose="020B0604020202020204" pitchFamily="34" charset="0"/>
              </a:rPr>
              <a:t>Fuente: </a:t>
            </a:r>
            <a:r>
              <a:rPr lang="es-ES" sz="788">
                <a:solidFill>
                  <a:prstClr val="black">
                    <a:lumMod val="75000"/>
                    <a:lumOff val="25000"/>
                  </a:prstClr>
                </a:solidFill>
                <a:latin typeface="Century Gothic" panose="020B0502020202020204" pitchFamily="34" charset="0"/>
                <a:cs typeface="Arial" panose="020B0604020202020204" pitchFamily="34" charset="0"/>
              </a:rPr>
              <a:t>Elaboración MHCP-</a:t>
            </a:r>
            <a:r>
              <a:rPr lang="es-CO" sz="788">
                <a:solidFill>
                  <a:prstClr val="black"/>
                </a:solidFill>
                <a:latin typeface="Century Gothic" panose="020B0502020202020204" pitchFamily="34" charset="0"/>
                <a:cs typeface="Arial" panose="020B0604020202020204" pitchFamily="34" charset="0"/>
                <a:sym typeface="Calibri"/>
              </a:rPr>
              <a:t>DGPM.</a:t>
            </a:r>
          </a:p>
        </p:txBody>
      </p:sp>
      <p:graphicFrame>
        <p:nvGraphicFramePr>
          <p:cNvPr id="4" name="Gráfico 2">
            <a:extLst>
              <a:ext uri="{FF2B5EF4-FFF2-40B4-BE49-F238E27FC236}">
                <a16:creationId xmlns:a16="http://schemas.microsoft.com/office/drawing/2014/main" id="{E6EA3184-D939-4E78-AC4A-D4A981CA23D6}"/>
              </a:ext>
            </a:extLst>
          </p:cNvPr>
          <p:cNvGraphicFramePr>
            <a:graphicFrameLocks/>
          </p:cNvGraphicFramePr>
          <p:nvPr/>
        </p:nvGraphicFramePr>
        <p:xfrm>
          <a:off x="71102" y="2355023"/>
          <a:ext cx="2530602" cy="25168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1">
            <a:extLst>
              <a:ext uri="{FF2B5EF4-FFF2-40B4-BE49-F238E27FC236}">
                <a16:creationId xmlns:a16="http://schemas.microsoft.com/office/drawing/2014/main" id="{0EABB460-9019-4D90-BE24-DE8264AD0343}"/>
              </a:ext>
            </a:extLst>
          </p:cNvPr>
          <p:cNvGraphicFramePr>
            <a:graphicFrameLocks/>
          </p:cNvGraphicFramePr>
          <p:nvPr/>
        </p:nvGraphicFramePr>
        <p:xfrm>
          <a:off x="5980240" y="2354443"/>
          <a:ext cx="3092658" cy="24485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587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AF3FA87-BDE0-1E6C-2AB8-27FD9D58AB77}"/>
              </a:ext>
            </a:extLst>
          </p:cNvPr>
          <p:cNvSpPr txBox="1"/>
          <p:nvPr/>
        </p:nvSpPr>
        <p:spPr>
          <a:xfrm>
            <a:off x="262851" y="926164"/>
            <a:ext cx="8618295" cy="415498"/>
          </a:xfrm>
          <a:prstGeom prst="rect">
            <a:avLst/>
          </a:prstGeom>
          <a:noFill/>
        </p:spPr>
        <p:txBody>
          <a:bodyPr wrap="square" lIns="68580" tIns="34290" rIns="68580" bIns="34290" rtlCol="0" anchor="t">
            <a:spAutoFit/>
          </a:bodyPr>
          <a:lstStyle/>
          <a:p>
            <a:pPr algn="ctr" defTabSz="457189"/>
            <a:r>
              <a:rPr lang="es-ES" sz="2250" b="1">
                <a:solidFill>
                  <a:schemeClr val="tx1">
                    <a:lumMod val="85000"/>
                    <a:lumOff val="15000"/>
                  </a:schemeClr>
                </a:solidFill>
                <a:latin typeface="Century Gothic" panose="020B0502020202020204" pitchFamily="34" charset="0"/>
                <a:cs typeface="Arial" panose="020B0604020202020204" pitchFamily="34" charset="0"/>
              </a:rPr>
              <a:t>Principales mensajes</a:t>
            </a:r>
          </a:p>
        </p:txBody>
      </p:sp>
      <p:sp>
        <p:nvSpPr>
          <p:cNvPr id="3" name="CuadroTexto 2">
            <a:extLst>
              <a:ext uri="{FF2B5EF4-FFF2-40B4-BE49-F238E27FC236}">
                <a16:creationId xmlns:a16="http://schemas.microsoft.com/office/drawing/2014/main" id="{A107E6F2-AB5A-39F7-16D0-0DFA61DF7FB5}"/>
              </a:ext>
            </a:extLst>
          </p:cNvPr>
          <p:cNvSpPr txBox="1"/>
          <p:nvPr/>
        </p:nvSpPr>
        <p:spPr>
          <a:xfrm>
            <a:off x="264743" y="1770239"/>
            <a:ext cx="8618296" cy="4016484"/>
          </a:xfrm>
          <a:prstGeom prst="rect">
            <a:avLst/>
          </a:prstGeom>
          <a:noFill/>
        </p:spPr>
        <p:txBody>
          <a:bodyPr wrap="square" rtlCol="0">
            <a:spAutoFit/>
          </a:bodyPr>
          <a:lstStyle/>
          <a:p>
            <a:pPr marL="257175" indent="-257175">
              <a:buFont typeface="Arial" panose="020B0604020202020204" pitchFamily="34" charset="0"/>
              <a:buChar char="•"/>
            </a:pPr>
            <a:r>
              <a:rPr lang="es-CO" sz="1500" dirty="0">
                <a:latin typeface="Century Gothic" panose="020B0502020202020204" pitchFamily="34" charset="0"/>
              </a:rPr>
              <a:t>La reforma tributaria propuesta se construye sobre los principios </a:t>
            </a:r>
            <a:r>
              <a:rPr lang="es-CO" sz="1500" b="1" dirty="0">
                <a:solidFill>
                  <a:srgbClr val="6B049E"/>
                </a:solidFill>
                <a:latin typeface="Century Gothic" panose="020B0502020202020204" pitchFamily="34" charset="0"/>
              </a:rPr>
              <a:t>constitucionales de equidad, eficiencia y progresividad, </a:t>
            </a:r>
            <a:r>
              <a:rPr lang="es-CO" sz="1500" dirty="0">
                <a:latin typeface="Century Gothic" panose="020B0502020202020204" pitchFamily="34" charset="0"/>
              </a:rPr>
              <a:t>y tiene como propósito </a:t>
            </a:r>
            <a:r>
              <a:rPr lang="es-CO" sz="1500" b="1" dirty="0">
                <a:solidFill>
                  <a:srgbClr val="6B049E"/>
                </a:solidFill>
                <a:latin typeface="Century Gothic" panose="020B0502020202020204" pitchFamily="34" charset="0"/>
              </a:rPr>
              <a:t>saldar parte de la deuda social histórica del Estado con la población colombiana</a:t>
            </a:r>
            <a:r>
              <a:rPr lang="es-CO" sz="1500" dirty="0">
                <a:latin typeface="Century Gothic" panose="020B0502020202020204" pitchFamily="34" charset="0"/>
              </a:rPr>
              <a:t>. </a:t>
            </a:r>
          </a:p>
          <a:p>
            <a:pPr marL="214313" indent="-214313">
              <a:buFont typeface="Wingdings" panose="05000000000000000000" pitchFamily="2" charset="2"/>
              <a:buChar char="ü"/>
            </a:pPr>
            <a:endParaRPr lang="es-CO" sz="1500" b="1" dirty="0">
              <a:solidFill>
                <a:srgbClr val="6B049E"/>
              </a:solidFill>
              <a:latin typeface="Century Gothic" panose="020B0502020202020204" pitchFamily="34" charset="0"/>
            </a:endParaRPr>
          </a:p>
          <a:p>
            <a:pPr marL="257175" indent="-257175">
              <a:buFont typeface="Arial" panose="020B0604020202020204" pitchFamily="34" charset="0"/>
              <a:buChar char="•"/>
            </a:pPr>
            <a:r>
              <a:rPr lang="es-CO" sz="1500" b="1" dirty="0">
                <a:solidFill>
                  <a:srgbClr val="6B049E"/>
                </a:solidFill>
                <a:latin typeface="Century Gothic" panose="020B0502020202020204" pitchFamily="34" charset="0"/>
              </a:rPr>
              <a:t>Los principales ejes tributarios son: </a:t>
            </a:r>
          </a:p>
          <a:p>
            <a:pPr marL="557213" lvl="1" indent="-214313">
              <a:buFont typeface="Wingdings" panose="05000000000000000000" pitchFamily="2" charset="2"/>
              <a:buChar char="ü"/>
            </a:pPr>
            <a:r>
              <a:rPr lang="es-CO" sz="1500" b="1" dirty="0">
                <a:solidFill>
                  <a:srgbClr val="AA1F93"/>
                </a:solidFill>
                <a:latin typeface="Century Gothic" panose="020B0502020202020204" pitchFamily="34" charset="0"/>
              </a:rPr>
              <a:t>Reducción de exenciones </a:t>
            </a:r>
            <a:r>
              <a:rPr lang="es-CO" sz="1500" dirty="0">
                <a:latin typeface="Century Gothic" panose="020B0502020202020204" pitchFamily="34" charset="0"/>
              </a:rPr>
              <a:t>que han beneficiado a las personas de mayores ingresos, que serían redistribuidas hacia la población vulnerable</a:t>
            </a:r>
          </a:p>
          <a:p>
            <a:pPr marL="557213" lvl="1" indent="-214313">
              <a:buFont typeface="Wingdings" panose="05000000000000000000" pitchFamily="2" charset="2"/>
              <a:buChar char="ü"/>
            </a:pPr>
            <a:r>
              <a:rPr lang="es-CO" sz="1500" b="1" dirty="0">
                <a:solidFill>
                  <a:srgbClr val="AA1F93"/>
                </a:solidFill>
                <a:latin typeface="Century Gothic" panose="020B0502020202020204" pitchFamily="34" charset="0"/>
              </a:rPr>
              <a:t>Mejoras en la eficiencia de la asignación de recursos,</a:t>
            </a:r>
            <a:r>
              <a:rPr lang="es-CO" sz="1500" dirty="0">
                <a:latin typeface="Century Gothic" panose="020B0502020202020204" pitchFamily="34" charset="0"/>
              </a:rPr>
              <a:t> priorizando estímulos focalizados a sectores estratégicos de acuerdo con el plan del Gobierno</a:t>
            </a:r>
          </a:p>
          <a:p>
            <a:pPr marL="557213" lvl="1" indent="-214313">
              <a:buFont typeface="Wingdings" panose="05000000000000000000" pitchFamily="2" charset="2"/>
              <a:buChar char="ü"/>
            </a:pPr>
            <a:r>
              <a:rPr lang="es-CO" sz="1500" dirty="0">
                <a:latin typeface="Century Gothic" panose="020B0502020202020204" pitchFamily="34" charset="0"/>
              </a:rPr>
              <a:t>Ampliación de fuentes de recaudo a través de medidas para mitigar </a:t>
            </a:r>
            <a:r>
              <a:rPr lang="es-CO" sz="1500" b="1" dirty="0">
                <a:solidFill>
                  <a:srgbClr val="AA1F93"/>
                </a:solidFill>
                <a:latin typeface="Century Gothic" panose="020B0502020202020204" pitchFamily="34" charset="0"/>
              </a:rPr>
              <a:t>externalidades ambientales y de salud </a:t>
            </a:r>
          </a:p>
          <a:p>
            <a:pPr marL="557213" lvl="1" indent="-214313">
              <a:buFont typeface="Wingdings" panose="05000000000000000000" pitchFamily="2" charset="2"/>
              <a:buChar char="ü"/>
            </a:pPr>
            <a:r>
              <a:rPr lang="es-CO" sz="1500" dirty="0">
                <a:latin typeface="Century Gothic" panose="020B0502020202020204" pitchFamily="34" charset="0"/>
              </a:rPr>
              <a:t>Medidas para combatir la </a:t>
            </a:r>
            <a:r>
              <a:rPr lang="es-CO" sz="1500" b="1" dirty="0">
                <a:solidFill>
                  <a:srgbClr val="AA1F93"/>
                </a:solidFill>
                <a:latin typeface="Century Gothic" panose="020B0502020202020204" pitchFamily="34" charset="0"/>
              </a:rPr>
              <a:t>evasión y elusión de impuestos</a:t>
            </a:r>
          </a:p>
          <a:p>
            <a:pPr marL="557213" lvl="1" indent="-214313">
              <a:buFont typeface="Wingdings" panose="05000000000000000000" pitchFamily="2" charset="2"/>
              <a:buChar char="ü"/>
            </a:pPr>
            <a:endParaRPr lang="es-CO" sz="1500" dirty="0">
              <a:latin typeface="Century Gothic" panose="020B0502020202020204" pitchFamily="34" charset="0"/>
            </a:endParaRPr>
          </a:p>
          <a:p>
            <a:pPr marL="257175" lvl="1" indent="-257175">
              <a:buFont typeface="Arial" panose="020B0604020202020204" pitchFamily="34" charset="0"/>
              <a:buChar char="•"/>
            </a:pPr>
            <a:r>
              <a:rPr lang="es-CO" sz="1500" dirty="0">
                <a:latin typeface="Century Gothic" panose="020B0502020202020204" pitchFamily="34" charset="0"/>
              </a:rPr>
              <a:t>El recaudo alcanzaría los </a:t>
            </a:r>
            <a:r>
              <a:rPr lang="es-CO" sz="1500" b="1" dirty="0">
                <a:solidFill>
                  <a:srgbClr val="6B049E"/>
                </a:solidFill>
                <a:latin typeface="Century Gothic" panose="020B0502020202020204" pitchFamily="34" charset="0"/>
              </a:rPr>
              <a:t>$25 billones de pesos (1,72% del PIB) en 2023. A 2026 </a:t>
            </a:r>
            <a:r>
              <a:rPr lang="es-CO" sz="1500" dirty="0">
                <a:latin typeface="Century Gothic" panose="020B0502020202020204" pitchFamily="34" charset="0"/>
              </a:rPr>
              <a:t>se generarán paulatinamente ingresos por </a:t>
            </a:r>
            <a:r>
              <a:rPr lang="es-CO" sz="1500" b="1" dirty="0">
                <a:solidFill>
                  <a:srgbClr val="6B049E"/>
                </a:solidFill>
                <a:latin typeface="Century Gothic" panose="020B0502020202020204" pitchFamily="34" charset="0"/>
              </a:rPr>
              <a:t>$50 billones de pesos</a:t>
            </a:r>
            <a:r>
              <a:rPr lang="es-CO" sz="1500" dirty="0">
                <a:latin typeface="Century Gothic" panose="020B0502020202020204" pitchFamily="34" charset="0"/>
              </a:rPr>
              <a:t>, vía reducción en la evasión.</a:t>
            </a:r>
          </a:p>
          <a:p>
            <a:pPr marL="557213" lvl="1" indent="-214313">
              <a:buFont typeface="Wingdings" panose="05000000000000000000" pitchFamily="2" charset="2"/>
              <a:buChar char="ü"/>
            </a:pPr>
            <a:endParaRPr lang="es-CO" sz="1500" dirty="0">
              <a:latin typeface="Century Gothic" panose="020B0502020202020204" pitchFamily="34" charset="0"/>
            </a:endParaRPr>
          </a:p>
        </p:txBody>
      </p:sp>
    </p:spTree>
    <p:extLst>
      <p:ext uri="{BB962C8B-B14F-4D97-AF65-F5344CB8AC3E}">
        <p14:creationId xmlns:p14="http://schemas.microsoft.com/office/powerpoint/2010/main" val="315985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1657B6B-B161-2292-5CC5-A9B3569303A6}"/>
              </a:ext>
            </a:extLst>
          </p:cNvPr>
          <p:cNvSpPr txBox="1"/>
          <p:nvPr/>
        </p:nvSpPr>
        <p:spPr>
          <a:xfrm>
            <a:off x="1" y="5541217"/>
            <a:ext cx="5549705" cy="473206"/>
          </a:xfrm>
          <a:prstGeom prst="rect">
            <a:avLst/>
          </a:prstGeom>
          <a:noFill/>
        </p:spPr>
        <p:txBody>
          <a:bodyPr wrap="square" rtlCol="0">
            <a:spAutoFit/>
          </a:bodyPr>
          <a:lstStyle/>
          <a:p>
            <a:pPr marL="128588" indent="-128588" algn="just">
              <a:buFont typeface="Arial" panose="020B0604020202020204" pitchFamily="34" charset="0"/>
              <a:buChar char="•"/>
            </a:pPr>
            <a:r>
              <a:rPr lang="es-CO" sz="825">
                <a:solidFill>
                  <a:schemeClr val="tx1">
                    <a:lumMod val="75000"/>
                    <a:lumOff val="25000"/>
                  </a:schemeClr>
                </a:solidFill>
                <a:latin typeface="Century Gothic" panose="020B0502020202020204" pitchFamily="34" charset="0"/>
              </a:rPr>
              <a:t>El tope nominal es consistente con que cualquier persona que tiene ingresos superiores a 10 millones mensuales no pueda tener una renta exenta mayor que la persona ubicada en este nivel.</a:t>
            </a:r>
          </a:p>
          <a:p>
            <a:pPr marL="128588" indent="-128588">
              <a:buFont typeface="Arial" panose="020B0604020202020204" pitchFamily="34" charset="0"/>
              <a:buChar char="•"/>
            </a:pPr>
            <a:r>
              <a:rPr lang="es-CO" sz="825">
                <a:solidFill>
                  <a:schemeClr val="tx1">
                    <a:lumMod val="75000"/>
                    <a:lumOff val="25000"/>
                  </a:schemeClr>
                </a:solidFill>
                <a:latin typeface="Century Gothic" panose="020B0502020202020204" pitchFamily="34" charset="0"/>
              </a:rPr>
              <a:t>Las estimaciones se hacen a precios de 2023. </a:t>
            </a:r>
          </a:p>
        </p:txBody>
      </p:sp>
      <p:sp>
        <p:nvSpPr>
          <p:cNvPr id="7" name="CuadroTexto 6">
            <a:extLst>
              <a:ext uri="{FF2B5EF4-FFF2-40B4-BE49-F238E27FC236}">
                <a16:creationId xmlns:a16="http://schemas.microsoft.com/office/drawing/2014/main" id="{DB685BE4-E8A0-3221-9F6B-6F09DA42AB60}"/>
              </a:ext>
            </a:extLst>
          </p:cNvPr>
          <p:cNvSpPr txBox="1"/>
          <p:nvPr/>
        </p:nvSpPr>
        <p:spPr>
          <a:xfrm>
            <a:off x="6246841" y="5559143"/>
            <a:ext cx="2645573" cy="346249"/>
          </a:xfrm>
          <a:prstGeom prst="rect">
            <a:avLst/>
          </a:prstGeom>
          <a:noFill/>
        </p:spPr>
        <p:txBody>
          <a:bodyPr wrap="square">
            <a:spAutoFit/>
          </a:bodyPr>
          <a:lstStyle/>
          <a:p>
            <a:r>
              <a:rPr lang="es-CO" sz="825">
                <a:solidFill>
                  <a:srgbClr val="1E5C7B"/>
                </a:solidFill>
                <a:latin typeface="Century Gothic"/>
                <a:cs typeface="Helvetica"/>
              </a:rPr>
              <a:t>Fortalece la gestión de la administración tributaria</a:t>
            </a:r>
            <a:endParaRPr lang="es-CO" sz="825">
              <a:solidFill>
                <a:srgbClr val="1E5C7B"/>
              </a:solidFill>
            </a:endParaRPr>
          </a:p>
        </p:txBody>
      </p:sp>
      <p:pic>
        <p:nvPicPr>
          <p:cNvPr id="9" name="Imagen 8" descr="Icono&#10;&#10;Descripción generada automáticamente">
            <a:extLst>
              <a:ext uri="{FF2B5EF4-FFF2-40B4-BE49-F238E27FC236}">
                <a16:creationId xmlns:a16="http://schemas.microsoft.com/office/drawing/2014/main" id="{1F3E2961-2329-6569-5EF7-CF6B5FBA100E}"/>
              </a:ext>
            </a:extLst>
          </p:cNvPr>
          <p:cNvPicPr>
            <a:picLocks noChangeAspect="1"/>
          </p:cNvPicPr>
          <p:nvPr/>
        </p:nvPicPr>
        <p:blipFill>
          <a:blip r:embed="rId3"/>
          <a:stretch>
            <a:fillRect/>
          </a:stretch>
        </p:blipFill>
        <p:spPr>
          <a:xfrm>
            <a:off x="5959679" y="5577144"/>
            <a:ext cx="287163" cy="287163"/>
          </a:xfrm>
          <a:prstGeom prst="rect">
            <a:avLst/>
          </a:prstGeom>
        </p:spPr>
      </p:pic>
      <p:cxnSp>
        <p:nvCxnSpPr>
          <p:cNvPr id="10" name="Conector recto 9">
            <a:extLst>
              <a:ext uri="{FF2B5EF4-FFF2-40B4-BE49-F238E27FC236}">
                <a16:creationId xmlns:a16="http://schemas.microsoft.com/office/drawing/2014/main" id="{3D2B5EB3-71EB-4631-CE0B-AEB9051A5187}"/>
              </a:ext>
            </a:extLst>
          </p:cNvPr>
          <p:cNvCxnSpPr>
            <a:cxnSpLocks/>
          </p:cNvCxnSpPr>
          <p:nvPr/>
        </p:nvCxnSpPr>
        <p:spPr>
          <a:xfrm>
            <a:off x="5653391" y="5533424"/>
            <a:ext cx="0" cy="33866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CuadroTexto 1">
            <a:extLst>
              <a:ext uri="{FF2B5EF4-FFF2-40B4-BE49-F238E27FC236}">
                <a16:creationId xmlns:a16="http://schemas.microsoft.com/office/drawing/2014/main" id="{1812E66D-18F9-F833-A226-C7425ED90F6D}"/>
              </a:ext>
            </a:extLst>
          </p:cNvPr>
          <p:cNvSpPr txBox="1"/>
          <p:nvPr/>
        </p:nvSpPr>
        <p:spPr>
          <a:xfrm>
            <a:off x="381212" y="944530"/>
            <a:ext cx="8587596" cy="623248"/>
          </a:xfrm>
          <a:prstGeom prst="rect">
            <a:avLst/>
          </a:prstGeom>
          <a:noFill/>
        </p:spPr>
        <p:txBody>
          <a:bodyPr wrap="square" lIns="68580" tIns="34290" rIns="68580" bIns="34290" rtlCol="0" anchor="t">
            <a:spAutoFit/>
          </a:bodyPr>
          <a:lstStyle>
            <a:defPPr>
              <a:defRPr lang="es-ES"/>
            </a:defPPr>
            <a:lvl1pPr algn="ctr" defTabSz="609585">
              <a:defRPr sz="2400" b="1">
                <a:solidFill>
                  <a:schemeClr val="tx1">
                    <a:lumMod val="85000"/>
                    <a:lumOff val="15000"/>
                  </a:schemeClr>
                </a:solidFill>
                <a:latin typeface="Century Gothic" panose="020B0502020202020204" pitchFamily="34" charset="0"/>
                <a:cs typeface="Arial" panose="020B0604020202020204" pitchFamily="34" charset="0"/>
              </a:defRPr>
            </a:lvl1pPr>
          </a:lstStyle>
          <a:p>
            <a:r>
              <a:rPr lang="es-ES" sz="1800"/>
              <a:t>Limitar las rentas exentas que benefician principalmente a los más pudientes</a:t>
            </a:r>
          </a:p>
        </p:txBody>
      </p:sp>
      <p:sp>
        <p:nvSpPr>
          <p:cNvPr id="12" name="Rectángulo: esquinas redondeadas 24">
            <a:extLst>
              <a:ext uri="{FF2B5EF4-FFF2-40B4-BE49-F238E27FC236}">
                <a16:creationId xmlns:a16="http://schemas.microsoft.com/office/drawing/2014/main" id="{1D53EFFF-B113-18E3-421F-5BDD822A885D}"/>
              </a:ext>
            </a:extLst>
          </p:cNvPr>
          <p:cNvSpPr/>
          <p:nvPr/>
        </p:nvSpPr>
        <p:spPr>
          <a:xfrm>
            <a:off x="125772" y="2228918"/>
            <a:ext cx="1581766" cy="185731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b="1">
                <a:solidFill>
                  <a:schemeClr val="bg1"/>
                </a:solidFill>
                <a:latin typeface="Century Gothic" panose="020B0502020202020204" pitchFamily="34" charset="0"/>
              </a:rPr>
              <a:t>Laboral, capital, no laboral</a:t>
            </a:r>
          </a:p>
          <a:p>
            <a:pPr algn="ctr"/>
            <a:endParaRPr lang="es-ES" sz="1350" b="1">
              <a:solidFill>
                <a:schemeClr val="bg1"/>
              </a:solidFill>
              <a:latin typeface="Century Gothic" panose="020B0502020202020204" pitchFamily="34" charset="0"/>
            </a:endParaRPr>
          </a:p>
          <a:p>
            <a:pPr algn="ctr"/>
            <a:endParaRPr lang="es-ES" sz="1350" b="1">
              <a:solidFill>
                <a:schemeClr val="bg1"/>
              </a:solidFill>
              <a:latin typeface="Century Gothic" panose="020B0502020202020204" pitchFamily="34" charset="0"/>
            </a:endParaRPr>
          </a:p>
          <a:p>
            <a:pPr algn="ctr"/>
            <a:endParaRPr lang="es-ES" sz="1350" b="1">
              <a:solidFill>
                <a:schemeClr val="bg1"/>
              </a:solidFill>
              <a:latin typeface="Century Gothic" panose="020B0502020202020204" pitchFamily="34" charset="0"/>
            </a:endParaRPr>
          </a:p>
          <a:p>
            <a:pPr algn="ctr"/>
            <a:endParaRPr lang="es-ES" sz="1350" b="1">
              <a:solidFill>
                <a:schemeClr val="bg1"/>
              </a:solidFill>
              <a:latin typeface="Century Gothic" panose="020B0502020202020204" pitchFamily="34" charset="0"/>
            </a:endParaRPr>
          </a:p>
          <a:p>
            <a:pPr algn="ctr"/>
            <a:endParaRPr lang="es-ES" sz="1350" b="1">
              <a:solidFill>
                <a:schemeClr val="bg1"/>
              </a:solidFill>
              <a:latin typeface="Century Gothic" panose="020B0502020202020204" pitchFamily="34" charset="0"/>
            </a:endParaRPr>
          </a:p>
        </p:txBody>
      </p:sp>
      <p:grpSp>
        <p:nvGrpSpPr>
          <p:cNvPr id="25" name="Grupo 24">
            <a:extLst>
              <a:ext uri="{FF2B5EF4-FFF2-40B4-BE49-F238E27FC236}">
                <a16:creationId xmlns:a16="http://schemas.microsoft.com/office/drawing/2014/main" id="{DD7B02FD-F780-A31E-45D7-C4E208756C0D}"/>
              </a:ext>
            </a:extLst>
          </p:cNvPr>
          <p:cNvGrpSpPr/>
          <p:nvPr/>
        </p:nvGrpSpPr>
        <p:grpSpPr>
          <a:xfrm>
            <a:off x="96837" y="4142572"/>
            <a:ext cx="1639635" cy="1276886"/>
            <a:chOff x="-81631" y="3883142"/>
            <a:chExt cx="2186180" cy="1800448"/>
          </a:xfrm>
        </p:grpSpPr>
        <p:sp>
          <p:nvSpPr>
            <p:cNvPr id="19" name="Rectángulo: esquinas redondeadas 32">
              <a:extLst>
                <a:ext uri="{FF2B5EF4-FFF2-40B4-BE49-F238E27FC236}">
                  <a16:creationId xmlns:a16="http://schemas.microsoft.com/office/drawing/2014/main" id="{EE138878-045B-CE7D-5A63-905B6B6A2B56}"/>
                </a:ext>
              </a:extLst>
            </p:cNvPr>
            <p:cNvSpPr/>
            <p:nvPr/>
          </p:nvSpPr>
          <p:spPr>
            <a:xfrm>
              <a:off x="-81631" y="3883142"/>
              <a:ext cx="2186180" cy="1800448"/>
            </a:xfrm>
            <a:prstGeom prst="roundRect">
              <a:avLst/>
            </a:prstGeom>
            <a:solidFill>
              <a:srgbClr val="AA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b="1">
                  <a:latin typeface="Century Gothic" panose="020B0502020202020204" pitchFamily="34" charset="0"/>
                </a:rPr>
                <a:t>Pensiones</a:t>
              </a:r>
            </a:p>
            <a:p>
              <a:pPr algn="ctr"/>
              <a:endParaRPr lang="es-ES" sz="1350" b="1">
                <a:latin typeface="Century Gothic" panose="020B0502020202020204" pitchFamily="34" charset="0"/>
              </a:endParaRPr>
            </a:p>
            <a:p>
              <a:pPr algn="ctr"/>
              <a:endParaRPr lang="es-ES" sz="1350" b="1">
                <a:latin typeface="Century Gothic" panose="020B0502020202020204" pitchFamily="34" charset="0"/>
              </a:endParaRPr>
            </a:p>
            <a:p>
              <a:pPr algn="ctr"/>
              <a:endParaRPr lang="es-ES" sz="1350" b="1">
                <a:latin typeface="Century Gothic" panose="020B0502020202020204" pitchFamily="34" charset="0"/>
              </a:endParaRPr>
            </a:p>
          </p:txBody>
        </p:sp>
        <p:pic>
          <p:nvPicPr>
            <p:cNvPr id="23" name="Imagen 22" descr="Icono&#10;&#10;Descripción generada automáticamente">
              <a:extLst>
                <a:ext uri="{FF2B5EF4-FFF2-40B4-BE49-F238E27FC236}">
                  <a16:creationId xmlns:a16="http://schemas.microsoft.com/office/drawing/2014/main" id="{AD924E71-3623-012B-19C5-E2C1A450E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37" y="4472316"/>
              <a:ext cx="1083645" cy="1083645"/>
            </a:xfrm>
            <a:prstGeom prst="rect">
              <a:avLst/>
            </a:prstGeom>
          </p:spPr>
        </p:pic>
      </p:grpSp>
      <p:sp>
        <p:nvSpPr>
          <p:cNvPr id="27" name="CuadroTexto 26">
            <a:extLst>
              <a:ext uri="{FF2B5EF4-FFF2-40B4-BE49-F238E27FC236}">
                <a16:creationId xmlns:a16="http://schemas.microsoft.com/office/drawing/2014/main" id="{9E07603B-BAE1-C830-0021-C00C0AAA88D9}"/>
              </a:ext>
            </a:extLst>
          </p:cNvPr>
          <p:cNvSpPr txBox="1"/>
          <p:nvPr/>
        </p:nvSpPr>
        <p:spPr>
          <a:xfrm>
            <a:off x="6377067" y="2252891"/>
            <a:ext cx="2591741" cy="1864994"/>
          </a:xfrm>
          <a:prstGeom prst="roundRect">
            <a:avLst/>
          </a:prstGeom>
          <a:solidFill>
            <a:schemeClr val="accent5">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defPPr>
              <a:defRPr lang="es-ES"/>
            </a:defPPr>
            <a:lvl1pPr marL="114300" lvl="0" defTabSz="355600">
              <a:lnSpc>
                <a:spcPct val="90000"/>
              </a:lnSpc>
              <a:spcBef>
                <a:spcPct val="0"/>
              </a:spcBef>
              <a:spcAft>
                <a:spcPct val="35000"/>
              </a:spcAft>
              <a:buClrTx/>
              <a:buSzTx/>
              <a:defRPr kumimoji="0" sz="1400" b="1" i="0" u="none" strike="noStrike" cap="none" spc="0" normalizeH="0" baseline="0">
                <a:ln>
                  <a:noFill/>
                </a:ln>
                <a:solidFill>
                  <a:schemeClr val="tx1">
                    <a:lumMod val="75000"/>
                    <a:lumOff val="25000"/>
                  </a:schemeClr>
                </a:solidFill>
                <a:effectLst/>
                <a:uLnTx/>
                <a:uFillTx/>
                <a:latin typeface="Century Gothic" panose="020B0502020202020204" pitchFamily="34" charset="0"/>
                <a:ea typeface="+mj-ea"/>
                <a:cs typeface="Calibri"/>
              </a:defRPr>
            </a:lvl1pPr>
            <a:lvl2pPr marL="96838" lvl="1">
              <a:defRPr sz="1500" b="1">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r>
              <a:rPr lang="es-ES" sz="1125" b="0">
                <a:solidFill>
                  <a:schemeClr val="tx1"/>
                </a:solidFill>
              </a:rPr>
              <a:t>Reducción de topes nominales* de las Rentas Exentas y Deducciones </a:t>
            </a:r>
          </a:p>
          <a:p>
            <a:pPr lvl="1"/>
            <a:endParaRPr lang="es-ES" sz="1125" b="0">
              <a:solidFill>
                <a:schemeClr val="tx1"/>
              </a:solidFill>
            </a:endParaRPr>
          </a:p>
          <a:p>
            <a:pPr lvl="1"/>
            <a:endParaRPr lang="es-ES" sz="1125" b="0">
              <a:solidFill>
                <a:schemeClr val="tx1"/>
              </a:solidFill>
            </a:endParaRPr>
          </a:p>
          <a:p>
            <a:pPr lvl="1"/>
            <a:endParaRPr lang="es-ES" sz="1125" b="0">
              <a:solidFill>
                <a:schemeClr val="tx1"/>
              </a:solidFill>
            </a:endParaRPr>
          </a:p>
          <a:p>
            <a:pPr lvl="1"/>
            <a:endParaRPr lang="es-ES" sz="1125" b="0">
              <a:solidFill>
                <a:schemeClr val="tx1"/>
              </a:solidFill>
            </a:endParaRPr>
          </a:p>
          <a:p>
            <a:pPr lvl="1"/>
            <a:endParaRPr lang="es-ES" sz="1125" b="0">
              <a:solidFill>
                <a:schemeClr val="tx1"/>
              </a:solidFill>
            </a:endParaRPr>
          </a:p>
          <a:p>
            <a:pPr lvl="1"/>
            <a:endParaRPr lang="es-ES" sz="1125" b="0">
              <a:solidFill>
                <a:schemeClr val="tx1"/>
              </a:solidFill>
            </a:endParaRPr>
          </a:p>
        </p:txBody>
      </p:sp>
      <p:sp>
        <p:nvSpPr>
          <p:cNvPr id="29" name="CuadroTexto 28">
            <a:extLst>
              <a:ext uri="{FF2B5EF4-FFF2-40B4-BE49-F238E27FC236}">
                <a16:creationId xmlns:a16="http://schemas.microsoft.com/office/drawing/2014/main" id="{64D104F2-CC62-BF2F-8F3C-10BE6FD2FE44}"/>
              </a:ext>
            </a:extLst>
          </p:cNvPr>
          <p:cNvSpPr txBox="1"/>
          <p:nvPr/>
        </p:nvSpPr>
        <p:spPr>
          <a:xfrm>
            <a:off x="1756303" y="2221238"/>
            <a:ext cx="4562896" cy="783000"/>
          </a:xfrm>
          <a:prstGeom prst="roundRect">
            <a:avLst/>
          </a:prstGeom>
          <a:solidFill>
            <a:schemeClr val="accent5">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defPPr>
              <a:defRPr lang="es-ES"/>
            </a:defPPr>
            <a:lvl1pPr marL="114300" lvl="0" defTabSz="355600">
              <a:lnSpc>
                <a:spcPct val="90000"/>
              </a:lnSpc>
              <a:spcBef>
                <a:spcPct val="0"/>
              </a:spcBef>
              <a:spcAft>
                <a:spcPct val="35000"/>
              </a:spcAft>
              <a:buClrTx/>
              <a:buSzTx/>
              <a:defRPr kumimoji="0" sz="1400" b="1" i="0" u="none" strike="noStrike" cap="none" spc="0" normalizeH="0" baseline="0">
                <a:ln>
                  <a:noFill/>
                </a:ln>
                <a:solidFill>
                  <a:schemeClr val="tx1">
                    <a:lumMod val="75000"/>
                    <a:lumOff val="25000"/>
                  </a:schemeClr>
                </a:solidFill>
                <a:effectLst/>
                <a:uLnTx/>
                <a:uFillTx/>
                <a:latin typeface="Century Gothic" panose="020B0502020202020204" pitchFamily="34" charset="0"/>
                <a:ea typeface="+mj-ea"/>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72629" lvl="1"/>
            <a:r>
              <a:rPr lang="es-ES" sz="1125" dirty="0">
                <a:solidFill>
                  <a:schemeClr val="tx1">
                    <a:lumMod val="75000"/>
                    <a:lumOff val="25000"/>
                  </a:schemeClr>
                </a:solidFill>
                <a:latin typeface="Century Gothic" panose="020B0502020202020204" pitchFamily="34" charset="0"/>
              </a:rPr>
              <a:t>Las personas que ganan </a:t>
            </a:r>
            <a:r>
              <a:rPr lang="es-ES" sz="1125" b="1" dirty="0">
                <a:solidFill>
                  <a:schemeClr val="tx1">
                    <a:lumMod val="75000"/>
                    <a:lumOff val="25000"/>
                  </a:schemeClr>
                </a:solidFill>
                <a:latin typeface="Century Gothic" panose="020B0502020202020204" pitchFamily="34" charset="0"/>
              </a:rPr>
              <a:t>10 millones mensuales o menos no pagarán más. </a:t>
            </a:r>
            <a:r>
              <a:rPr lang="es-ES" sz="1125" dirty="0">
                <a:solidFill>
                  <a:schemeClr val="tx1">
                    <a:lumMod val="75000"/>
                    <a:lumOff val="25000"/>
                  </a:schemeClr>
                </a:solidFill>
                <a:latin typeface="Century Gothic" panose="020B0502020202020204" pitchFamily="34" charset="0"/>
              </a:rPr>
              <a:t>El ingreso adicional provendrá del 2,4% de las personas con mayores ingresos.</a:t>
            </a:r>
          </a:p>
        </p:txBody>
      </p:sp>
      <p:sp>
        <p:nvSpPr>
          <p:cNvPr id="30" name="CuadroTexto 29">
            <a:extLst>
              <a:ext uri="{FF2B5EF4-FFF2-40B4-BE49-F238E27FC236}">
                <a16:creationId xmlns:a16="http://schemas.microsoft.com/office/drawing/2014/main" id="{4E407FDC-C9AE-443B-C967-747707BB38E8}"/>
              </a:ext>
            </a:extLst>
          </p:cNvPr>
          <p:cNvSpPr txBox="1"/>
          <p:nvPr/>
        </p:nvSpPr>
        <p:spPr>
          <a:xfrm>
            <a:off x="1756303" y="3027697"/>
            <a:ext cx="4562896" cy="1070633"/>
          </a:xfrm>
          <a:prstGeom prst="roundRect">
            <a:avLst/>
          </a:prstGeom>
          <a:solidFill>
            <a:schemeClr val="accent5">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defPPr>
              <a:defRPr lang="es-ES"/>
            </a:defPPr>
            <a:lvl1pPr marL="114300" lvl="0" defTabSz="355600">
              <a:lnSpc>
                <a:spcPct val="90000"/>
              </a:lnSpc>
              <a:spcBef>
                <a:spcPct val="0"/>
              </a:spcBef>
              <a:spcAft>
                <a:spcPct val="35000"/>
              </a:spcAft>
              <a:buClrTx/>
              <a:buSzTx/>
              <a:defRPr kumimoji="0" sz="1400" b="1" i="0" u="none" strike="noStrike" cap="none" spc="0" normalizeH="0" baseline="0">
                <a:ln>
                  <a:noFill/>
                </a:ln>
                <a:solidFill>
                  <a:schemeClr val="tx1">
                    <a:lumMod val="75000"/>
                    <a:lumOff val="25000"/>
                  </a:schemeClr>
                </a:solidFill>
                <a:effectLst/>
                <a:uLnTx/>
                <a:uFillTx/>
                <a:latin typeface="Century Gothic" panose="020B0502020202020204" pitchFamily="34" charset="0"/>
                <a:ea typeface="+mj-ea"/>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72629" lvl="1"/>
            <a:r>
              <a:rPr lang="es-MX" sz="1125" b="1" dirty="0">
                <a:solidFill>
                  <a:schemeClr val="tx1">
                    <a:lumMod val="75000"/>
                    <a:lumOff val="25000"/>
                  </a:schemeClr>
                </a:solidFill>
                <a:latin typeface="Century Gothic" panose="020B0502020202020204" pitchFamily="34" charset="0"/>
              </a:rPr>
              <a:t>Incorporación de topes de costos indicativos y no vinculantes </a:t>
            </a:r>
            <a:r>
              <a:rPr lang="es-MX" sz="1125" dirty="0">
                <a:solidFill>
                  <a:schemeClr val="tx1">
                    <a:lumMod val="75000"/>
                    <a:lumOff val="25000"/>
                  </a:schemeClr>
                </a:solidFill>
                <a:latin typeface="Century Gothic" panose="020B0502020202020204" pitchFamily="34" charset="0"/>
              </a:rPr>
              <a:t>para evitar, a través de fiscalización, el uso excesivo de beneficios tributarios</a:t>
            </a:r>
          </a:p>
        </p:txBody>
      </p:sp>
      <p:sp>
        <p:nvSpPr>
          <p:cNvPr id="31" name="Rectángulo: esquinas redondeadas 24">
            <a:extLst>
              <a:ext uri="{FF2B5EF4-FFF2-40B4-BE49-F238E27FC236}">
                <a16:creationId xmlns:a16="http://schemas.microsoft.com/office/drawing/2014/main" id="{BBF9B0D8-873A-AA03-5824-9AD7D0C5F81E}"/>
              </a:ext>
            </a:extLst>
          </p:cNvPr>
          <p:cNvSpPr/>
          <p:nvPr/>
        </p:nvSpPr>
        <p:spPr>
          <a:xfrm>
            <a:off x="58800" y="1862778"/>
            <a:ext cx="1639635" cy="35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lumMod val="75000"/>
                    <a:lumOff val="25000"/>
                  </a:schemeClr>
                </a:solidFill>
                <a:latin typeface="Century Gothic" panose="020B0502020202020204" pitchFamily="34" charset="0"/>
              </a:rPr>
              <a:t>Tipo de ingreso</a:t>
            </a:r>
          </a:p>
        </p:txBody>
      </p:sp>
      <p:sp>
        <p:nvSpPr>
          <p:cNvPr id="32" name="Rectángulo: esquinas redondeadas 24">
            <a:extLst>
              <a:ext uri="{FF2B5EF4-FFF2-40B4-BE49-F238E27FC236}">
                <a16:creationId xmlns:a16="http://schemas.microsoft.com/office/drawing/2014/main" id="{1B32395E-A849-A89F-661B-A9F1A382B495}"/>
              </a:ext>
            </a:extLst>
          </p:cNvPr>
          <p:cNvSpPr/>
          <p:nvPr/>
        </p:nvSpPr>
        <p:spPr>
          <a:xfrm>
            <a:off x="1756303" y="1862778"/>
            <a:ext cx="4562897" cy="35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lumMod val="75000"/>
                    <a:lumOff val="25000"/>
                  </a:schemeClr>
                </a:solidFill>
                <a:latin typeface="Century Gothic" panose="020B0502020202020204" pitchFamily="34" charset="0"/>
              </a:rPr>
              <a:t>Propuesta</a:t>
            </a:r>
          </a:p>
        </p:txBody>
      </p:sp>
      <p:sp>
        <p:nvSpPr>
          <p:cNvPr id="33" name="Rectángulo: esquinas redondeadas 24">
            <a:extLst>
              <a:ext uri="{FF2B5EF4-FFF2-40B4-BE49-F238E27FC236}">
                <a16:creationId xmlns:a16="http://schemas.microsoft.com/office/drawing/2014/main" id="{CE3EA7B6-395B-836C-901B-62F74B4F711C}"/>
              </a:ext>
            </a:extLst>
          </p:cNvPr>
          <p:cNvSpPr/>
          <p:nvPr/>
        </p:nvSpPr>
        <p:spPr>
          <a:xfrm>
            <a:off x="6377067" y="1860239"/>
            <a:ext cx="2591741" cy="35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lumMod val="75000"/>
                    <a:lumOff val="25000"/>
                  </a:schemeClr>
                </a:solidFill>
                <a:latin typeface="Century Gothic" panose="020B0502020202020204" pitchFamily="34" charset="0"/>
              </a:rPr>
              <a:t>Rentas exentas y detracciones</a:t>
            </a:r>
          </a:p>
        </p:txBody>
      </p:sp>
      <p:pic>
        <p:nvPicPr>
          <p:cNvPr id="37" name="Imagen 36" descr="Icono&#10;&#10;Descripción generada automáticamente">
            <a:extLst>
              <a:ext uri="{FF2B5EF4-FFF2-40B4-BE49-F238E27FC236}">
                <a16:creationId xmlns:a16="http://schemas.microsoft.com/office/drawing/2014/main" id="{70023E83-948D-922B-C14B-DB8F2ED61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9837" flipV="1">
            <a:off x="7809247" y="2611473"/>
            <a:ext cx="769691" cy="455812"/>
          </a:xfrm>
          <a:prstGeom prst="rect">
            <a:avLst/>
          </a:prstGeom>
        </p:spPr>
      </p:pic>
      <p:graphicFrame>
        <p:nvGraphicFramePr>
          <p:cNvPr id="38" name="Tabla 37">
            <a:extLst>
              <a:ext uri="{FF2B5EF4-FFF2-40B4-BE49-F238E27FC236}">
                <a16:creationId xmlns:a16="http://schemas.microsoft.com/office/drawing/2014/main" id="{C3A6D62C-F80D-9A7C-5A7C-DE834A3230B2}"/>
              </a:ext>
            </a:extLst>
          </p:cNvPr>
          <p:cNvGraphicFramePr>
            <a:graphicFrameLocks noGrp="1"/>
          </p:cNvGraphicFramePr>
          <p:nvPr/>
        </p:nvGraphicFramePr>
        <p:xfrm>
          <a:off x="6511984" y="2927735"/>
          <a:ext cx="2380430" cy="1208695"/>
        </p:xfrm>
        <a:graphic>
          <a:graphicData uri="http://schemas.openxmlformats.org/drawingml/2006/table">
            <a:tbl>
              <a:tblPr/>
              <a:tblGrid>
                <a:gridCol w="1015830">
                  <a:extLst>
                    <a:ext uri="{9D8B030D-6E8A-4147-A177-3AD203B41FA5}">
                      <a16:colId xmlns:a16="http://schemas.microsoft.com/office/drawing/2014/main" val="2026780483"/>
                    </a:ext>
                  </a:extLst>
                </a:gridCol>
                <a:gridCol w="674454">
                  <a:extLst>
                    <a:ext uri="{9D8B030D-6E8A-4147-A177-3AD203B41FA5}">
                      <a16:colId xmlns:a16="http://schemas.microsoft.com/office/drawing/2014/main" val="2925654399"/>
                    </a:ext>
                  </a:extLst>
                </a:gridCol>
                <a:gridCol w="690146">
                  <a:extLst>
                    <a:ext uri="{9D8B030D-6E8A-4147-A177-3AD203B41FA5}">
                      <a16:colId xmlns:a16="http://schemas.microsoft.com/office/drawing/2014/main" val="1680784416"/>
                    </a:ext>
                  </a:extLst>
                </a:gridCol>
              </a:tblGrid>
              <a:tr h="167164">
                <a:tc rowSpan="2">
                  <a:txBody>
                    <a:bodyPr/>
                    <a:lstStyle/>
                    <a:p>
                      <a:pPr algn="ctr" fontAlgn="b"/>
                      <a:endParaRPr lang="es-CO" sz="1100" b="0" i="0" u="none" strike="noStrike">
                        <a:solidFill>
                          <a:schemeClr val="bg1"/>
                        </a:solidFill>
                        <a:effectLst/>
                        <a:latin typeface="Century Gothic" panose="020B0502020202020204" pitchFamily="34" charset="0"/>
                      </a:endParaRPr>
                    </a:p>
                  </a:txBody>
                  <a:tcPr marL="7144" marR="7144" marT="7144"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6B049E"/>
                    </a:solidFill>
                  </a:tcPr>
                </a:tc>
                <a:tc gridSpan="2">
                  <a:txBody>
                    <a:bodyPr/>
                    <a:lstStyle/>
                    <a:p>
                      <a:pPr algn="ctr" fontAlgn="b"/>
                      <a:r>
                        <a:rPr lang="es-CO" sz="1100" b="0" i="0" u="none" strike="noStrike">
                          <a:solidFill>
                            <a:schemeClr val="bg1"/>
                          </a:solidFill>
                          <a:effectLst/>
                          <a:latin typeface="Century Gothic" panose="020B0502020202020204" pitchFamily="34" charset="0"/>
                        </a:rPr>
                        <a:t>Límites en UVT</a:t>
                      </a:r>
                    </a:p>
                  </a:txBody>
                  <a:tcPr marL="7144" marR="7144" marT="7144"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6B049E"/>
                    </a:solidFill>
                  </a:tcPr>
                </a:tc>
                <a:tc hMerge="1">
                  <a:txBody>
                    <a:bodyPr/>
                    <a:lstStyle/>
                    <a:p>
                      <a:pPr algn="ctr" fontAlgn="b"/>
                      <a:endParaRPr lang="es-CO" sz="1400" b="0" i="0" u="none" strike="noStrike">
                        <a:solidFill>
                          <a:schemeClr val="bg1"/>
                        </a:solidFill>
                        <a:effectLst/>
                        <a:latin typeface="Century Gothic" panose="020B0502020202020204" pitchFamily="34" charset="0"/>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6B049E"/>
                    </a:solidFill>
                  </a:tcPr>
                </a:tc>
                <a:extLst>
                  <a:ext uri="{0D108BD9-81ED-4DB2-BD59-A6C34878D82A}">
                    <a16:rowId xmlns:a16="http://schemas.microsoft.com/office/drawing/2014/main" val="58889224"/>
                  </a:ext>
                </a:extLst>
              </a:tr>
              <a:tr h="167164">
                <a:tc vMerge="1">
                  <a:txBody>
                    <a:bodyPr/>
                    <a:lstStyle/>
                    <a:p>
                      <a:pPr algn="ctr" fontAlgn="b"/>
                      <a:endParaRPr lang="es-CO" sz="1400" b="0" i="0" u="none" strike="noStrike">
                        <a:solidFill>
                          <a:schemeClr val="bg1"/>
                        </a:solidFill>
                        <a:effectLst/>
                        <a:latin typeface="Century Gothic" panose="020B0502020202020204" pitchFamily="34" charset="0"/>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6B049E"/>
                    </a:solidFill>
                  </a:tcPr>
                </a:tc>
                <a:tc>
                  <a:txBody>
                    <a:bodyPr/>
                    <a:lstStyle/>
                    <a:p>
                      <a:pPr algn="ctr" fontAlgn="b"/>
                      <a:r>
                        <a:rPr lang="es-CO" sz="1100" b="0" i="0" u="none" strike="noStrike">
                          <a:solidFill>
                            <a:schemeClr val="bg1"/>
                          </a:solidFill>
                          <a:effectLst/>
                          <a:latin typeface="Century Gothic" panose="020B0502020202020204" pitchFamily="34" charset="0"/>
                        </a:rPr>
                        <a:t>Actual</a:t>
                      </a:r>
                    </a:p>
                  </a:txBody>
                  <a:tcPr marL="7144" marR="7144" marT="7144"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6B049E"/>
                    </a:solidFill>
                  </a:tcPr>
                </a:tc>
                <a:tc>
                  <a:txBody>
                    <a:bodyPr/>
                    <a:lstStyle/>
                    <a:p>
                      <a:pPr algn="ctr" fontAlgn="b"/>
                      <a:r>
                        <a:rPr lang="es-CO" sz="1100" b="0" i="0" u="none" strike="noStrike">
                          <a:solidFill>
                            <a:schemeClr val="bg1"/>
                          </a:solidFill>
                          <a:effectLst/>
                          <a:latin typeface="Century Gothic" panose="020B0502020202020204" pitchFamily="34" charset="0"/>
                        </a:rPr>
                        <a:t>Reforma</a:t>
                      </a:r>
                    </a:p>
                  </a:txBody>
                  <a:tcPr marL="7144" marR="7144" marT="7144"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6B049E"/>
                    </a:solidFill>
                  </a:tcPr>
                </a:tc>
                <a:extLst>
                  <a:ext uri="{0D108BD9-81ED-4DB2-BD59-A6C34878D82A}">
                    <a16:rowId xmlns:a16="http://schemas.microsoft.com/office/drawing/2014/main" val="2840499946"/>
                  </a:ext>
                </a:extLst>
              </a:tr>
              <a:tr h="487204">
                <a:tc>
                  <a:txBody>
                    <a:bodyPr/>
                    <a:lstStyle/>
                    <a:p>
                      <a:pPr algn="ctr" fontAlgn="b"/>
                      <a:r>
                        <a:rPr lang="es-CO" sz="1100" b="0" i="0" u="none" strike="noStrike">
                          <a:solidFill>
                            <a:schemeClr val="tx1">
                              <a:lumMod val="75000"/>
                              <a:lumOff val="25000"/>
                            </a:schemeClr>
                          </a:solidFill>
                          <a:effectLst/>
                          <a:latin typeface="Century Gothic" panose="020B0502020202020204" pitchFamily="34" charset="0"/>
                        </a:rPr>
                        <a:t>Renta automática exenta</a:t>
                      </a:r>
                    </a:p>
                  </a:txBody>
                  <a:tcPr marL="7144" marR="7144" marT="7144" marB="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accent1"/>
                      </a:solidFill>
                      <a:prstDash val="sysDot"/>
                      <a:round/>
                      <a:headEnd type="none" w="med" len="med"/>
                      <a:tailEnd type="none" w="med" len="med"/>
                    </a:lnB>
                  </a:tcPr>
                </a:tc>
                <a:tc>
                  <a:txBody>
                    <a:bodyPr/>
                    <a:lstStyle/>
                    <a:p>
                      <a:pPr algn="ctr" fontAlgn="b"/>
                      <a:r>
                        <a:rPr lang="es-CO" sz="1100" b="0" i="0" u="none" strike="noStrike">
                          <a:solidFill>
                            <a:schemeClr val="tx1">
                              <a:lumMod val="75000"/>
                              <a:lumOff val="25000"/>
                            </a:schemeClr>
                          </a:solidFill>
                          <a:effectLst/>
                          <a:latin typeface="Century Gothic" panose="020B0502020202020204" pitchFamily="34" charset="0"/>
                        </a:rPr>
                        <a:t>2.880</a:t>
                      </a:r>
                    </a:p>
                  </a:txBody>
                  <a:tcPr marL="7144" marR="7144" marT="7144" marB="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accent1"/>
                      </a:solidFill>
                      <a:prstDash val="sysDot"/>
                      <a:round/>
                      <a:headEnd type="none" w="med" len="med"/>
                      <a:tailEnd type="none" w="med" len="med"/>
                    </a:lnB>
                  </a:tcPr>
                </a:tc>
                <a:tc>
                  <a:txBody>
                    <a:bodyPr/>
                    <a:lstStyle/>
                    <a:p>
                      <a:pPr algn="ctr" fontAlgn="b"/>
                      <a:r>
                        <a:rPr lang="es-CO" sz="1100" b="0" i="0" u="none" strike="noStrike">
                          <a:solidFill>
                            <a:schemeClr val="tx1">
                              <a:lumMod val="75000"/>
                              <a:lumOff val="25000"/>
                            </a:schemeClr>
                          </a:solidFill>
                          <a:effectLst/>
                          <a:latin typeface="Century Gothic" panose="020B0502020202020204" pitchFamily="34" charset="0"/>
                        </a:rPr>
                        <a:t>790</a:t>
                      </a:r>
                    </a:p>
                  </a:txBody>
                  <a:tcPr marL="7144" marR="7144" marT="7144" marB="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3993942"/>
                  </a:ext>
                </a:extLst>
              </a:tr>
              <a:tr h="349063">
                <a:tc>
                  <a:txBody>
                    <a:bodyPr/>
                    <a:lstStyle/>
                    <a:p>
                      <a:pPr algn="ctr" fontAlgn="b"/>
                      <a:r>
                        <a:rPr lang="es-CO" sz="1100" b="0" i="0" u="none" strike="noStrike" dirty="0">
                          <a:solidFill>
                            <a:schemeClr val="tx1">
                              <a:lumMod val="75000"/>
                              <a:lumOff val="25000"/>
                            </a:schemeClr>
                          </a:solidFill>
                          <a:effectLst/>
                          <a:latin typeface="Century Gothic" panose="020B0502020202020204" pitchFamily="34" charset="0"/>
                        </a:rPr>
                        <a:t>Detracciones</a:t>
                      </a:r>
                    </a:p>
                  </a:txBody>
                  <a:tcPr marL="7144" marR="7144" marT="7144" marB="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tcPr>
                </a:tc>
                <a:tc>
                  <a:txBody>
                    <a:bodyPr/>
                    <a:lstStyle/>
                    <a:p>
                      <a:pPr algn="ctr" fontAlgn="b"/>
                      <a:r>
                        <a:rPr lang="es-CO" sz="1100" b="0" i="0" u="none" strike="noStrike">
                          <a:solidFill>
                            <a:schemeClr val="tx1">
                              <a:lumMod val="75000"/>
                              <a:lumOff val="25000"/>
                            </a:schemeClr>
                          </a:solidFill>
                          <a:effectLst/>
                          <a:latin typeface="Century Gothic" panose="020B0502020202020204" pitchFamily="34" charset="0"/>
                        </a:rPr>
                        <a:t>5.040</a:t>
                      </a:r>
                    </a:p>
                  </a:txBody>
                  <a:tcPr marL="7144" marR="7144" marT="7144" marB="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tcPr>
                </a:tc>
                <a:tc>
                  <a:txBody>
                    <a:bodyPr/>
                    <a:lstStyle/>
                    <a:p>
                      <a:pPr algn="ctr" fontAlgn="b"/>
                      <a:r>
                        <a:rPr lang="es-CO" sz="1100" b="0" i="0" u="none" strike="noStrike" dirty="0">
                          <a:solidFill>
                            <a:schemeClr val="tx1">
                              <a:lumMod val="75000"/>
                              <a:lumOff val="25000"/>
                            </a:schemeClr>
                          </a:solidFill>
                          <a:effectLst/>
                          <a:latin typeface="Century Gothic" panose="020B0502020202020204" pitchFamily="34" charset="0"/>
                        </a:rPr>
                        <a:t>1.210</a:t>
                      </a:r>
                    </a:p>
                  </a:txBody>
                  <a:tcPr marL="7144" marR="7144" marT="7144" marB="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287744058"/>
                  </a:ext>
                </a:extLst>
              </a:tr>
            </a:tbl>
          </a:graphicData>
        </a:graphic>
      </p:graphicFrame>
      <p:sp>
        <p:nvSpPr>
          <p:cNvPr id="41" name="Forma libre: forma 38">
            <a:extLst>
              <a:ext uri="{FF2B5EF4-FFF2-40B4-BE49-F238E27FC236}">
                <a16:creationId xmlns:a16="http://schemas.microsoft.com/office/drawing/2014/main" id="{11678C46-15D4-2218-B5A5-3B6B90C51A5F}"/>
              </a:ext>
            </a:extLst>
          </p:cNvPr>
          <p:cNvSpPr/>
          <p:nvPr/>
        </p:nvSpPr>
        <p:spPr>
          <a:xfrm>
            <a:off x="1791344" y="4160169"/>
            <a:ext cx="4527855" cy="1259288"/>
          </a:xfrm>
          <a:prstGeom prst="roundRect">
            <a:avLst/>
          </a:prstGeom>
          <a:solidFill>
            <a:schemeClr val="accent1">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marL="85725" algn="just" defTabSz="266700">
              <a:lnSpc>
                <a:spcPct val="90000"/>
              </a:lnSpc>
              <a:spcBef>
                <a:spcPct val="0"/>
              </a:spcBef>
              <a:spcAft>
                <a:spcPct val="35000"/>
              </a:spcAft>
              <a:tabLst>
                <a:tab pos="4175522" algn="l"/>
              </a:tabLst>
            </a:pPr>
            <a:r>
              <a:rPr lang="es-MX" sz="1125" b="1" dirty="0">
                <a:solidFill>
                  <a:schemeClr val="tx1">
                    <a:lumMod val="75000"/>
                    <a:lumOff val="25000"/>
                  </a:schemeClr>
                </a:solidFill>
                <a:latin typeface="Century Gothic" panose="020B0502020202020204" pitchFamily="34" charset="0"/>
                <a:ea typeface="+mj-ea"/>
                <a:cs typeface="Calibri"/>
                <a:sym typeface="Calibri"/>
              </a:rPr>
              <a:t>Ningún pensionado que gane 10 millones o menos -solo por ese concepto- va a pagar</a:t>
            </a:r>
            <a:r>
              <a:rPr lang="es-MX" sz="1125" dirty="0">
                <a:solidFill>
                  <a:schemeClr val="tx1">
                    <a:lumMod val="75000"/>
                    <a:lumOff val="25000"/>
                  </a:schemeClr>
                </a:solidFill>
                <a:latin typeface="Century Gothic" panose="020B0502020202020204" pitchFamily="34" charset="0"/>
                <a:ea typeface="+mj-ea"/>
                <a:cs typeface="Calibri"/>
                <a:sym typeface="Calibri"/>
              </a:rPr>
              <a:t>.</a:t>
            </a:r>
          </a:p>
          <a:p>
            <a:pPr marL="85725" algn="just" defTabSz="266700">
              <a:lnSpc>
                <a:spcPct val="90000"/>
              </a:lnSpc>
              <a:spcBef>
                <a:spcPct val="0"/>
              </a:spcBef>
              <a:spcAft>
                <a:spcPct val="35000"/>
              </a:spcAft>
            </a:pPr>
            <a:endParaRPr lang="es-MX" sz="1125" dirty="0">
              <a:solidFill>
                <a:schemeClr val="tx1">
                  <a:lumMod val="75000"/>
                  <a:lumOff val="25000"/>
                </a:schemeClr>
              </a:solidFill>
              <a:latin typeface="Century Gothic" panose="020B0502020202020204" pitchFamily="34" charset="0"/>
              <a:ea typeface="+mj-ea"/>
              <a:cs typeface="Calibri"/>
              <a:sym typeface="Calibri"/>
            </a:endParaRPr>
          </a:p>
          <a:p>
            <a:pPr marL="642938" lvl="1" indent="-214313" algn="just" defTabSz="266700">
              <a:lnSpc>
                <a:spcPct val="90000"/>
              </a:lnSpc>
              <a:spcBef>
                <a:spcPct val="0"/>
              </a:spcBef>
              <a:spcAft>
                <a:spcPct val="35000"/>
              </a:spcAft>
              <a:buFont typeface="Arial" panose="020B0604020202020204" pitchFamily="34" charset="0"/>
              <a:buChar char="•"/>
            </a:pPr>
            <a:r>
              <a:rPr lang="es-MX" sz="1125" dirty="0">
                <a:solidFill>
                  <a:schemeClr val="tx1">
                    <a:lumMod val="75000"/>
                    <a:lumOff val="25000"/>
                  </a:schemeClr>
                </a:solidFill>
                <a:latin typeface="Century Gothic" panose="020B0502020202020204" pitchFamily="34" charset="0"/>
                <a:ea typeface="+mj-ea"/>
                <a:cs typeface="Calibri"/>
                <a:sym typeface="Calibri"/>
              </a:rPr>
              <a:t>Solo el </a:t>
            </a:r>
            <a:r>
              <a:rPr lang="es-MX" sz="1125" b="1" dirty="0">
                <a:solidFill>
                  <a:schemeClr val="tx1">
                    <a:lumMod val="75000"/>
                    <a:lumOff val="25000"/>
                  </a:schemeClr>
                </a:solidFill>
                <a:latin typeface="Century Gothic" panose="020B0502020202020204" pitchFamily="34" charset="0"/>
                <a:ea typeface="+mj-ea"/>
                <a:cs typeface="Calibri"/>
                <a:sym typeface="Calibri"/>
              </a:rPr>
              <a:t>0,2%</a:t>
            </a:r>
            <a:r>
              <a:rPr lang="es-MX" sz="1125" dirty="0">
                <a:solidFill>
                  <a:schemeClr val="tx1">
                    <a:lumMod val="75000"/>
                    <a:lumOff val="25000"/>
                  </a:schemeClr>
                </a:solidFill>
                <a:latin typeface="Century Gothic" panose="020B0502020202020204" pitchFamily="34" charset="0"/>
                <a:ea typeface="+mj-ea"/>
                <a:cs typeface="Calibri"/>
                <a:sym typeface="Calibri"/>
              </a:rPr>
              <a:t> de los pensionados contribuirían al mayor recaudo de este impuesto</a:t>
            </a:r>
          </a:p>
        </p:txBody>
      </p:sp>
      <p:sp>
        <p:nvSpPr>
          <p:cNvPr id="44" name="CuadroTexto 43">
            <a:extLst>
              <a:ext uri="{FF2B5EF4-FFF2-40B4-BE49-F238E27FC236}">
                <a16:creationId xmlns:a16="http://schemas.microsoft.com/office/drawing/2014/main" id="{3EF07850-78E6-1E94-1965-CF6848CF795D}"/>
              </a:ext>
            </a:extLst>
          </p:cNvPr>
          <p:cNvSpPr txBox="1"/>
          <p:nvPr/>
        </p:nvSpPr>
        <p:spPr>
          <a:xfrm>
            <a:off x="6377067" y="4143713"/>
            <a:ext cx="2591741" cy="1275744"/>
          </a:xfrm>
          <a:prstGeom prst="roundRect">
            <a:avLst/>
          </a:prstGeom>
          <a:solidFill>
            <a:schemeClr val="accent1">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defPPr>
              <a:defRPr lang="es-ES"/>
            </a:defPPr>
            <a:lvl1pPr marL="114300" algn="just" defTabSz="355600">
              <a:lnSpc>
                <a:spcPct val="90000"/>
              </a:lnSpc>
              <a:spcBef>
                <a:spcPct val="0"/>
              </a:spcBef>
              <a:spcAft>
                <a:spcPct val="35000"/>
              </a:spcAft>
              <a:tabLst>
                <a:tab pos="5567363" algn="l"/>
              </a:tabLst>
              <a:defRPr sz="1500" b="1">
                <a:solidFill>
                  <a:schemeClr val="tx1"/>
                </a:solidFill>
                <a:latin typeface="Century Gothic" panose="020B0502020202020204" pitchFamily="34" charset="0"/>
                <a:ea typeface="+mj-ea"/>
                <a:cs typeface="Calibri"/>
              </a:defRPr>
            </a:lvl1pPr>
            <a:lvl2pPr marL="857250" lvl="1" indent="-285750" algn="just" defTabSz="355600">
              <a:lnSpc>
                <a:spcPct val="90000"/>
              </a:lnSpc>
              <a:spcBef>
                <a:spcPct val="0"/>
              </a:spcBef>
              <a:spcAft>
                <a:spcPct val="35000"/>
              </a:spcAft>
              <a:buFont typeface="Arial" panose="020B0604020202020204" pitchFamily="34" charset="0"/>
              <a:buChar char="•"/>
              <a:defRPr sz="1500">
                <a:solidFill>
                  <a:schemeClr val="tx1"/>
                </a:solidFill>
                <a:latin typeface="Century Gothic" panose="020B0502020202020204" pitchFamily="34" charset="0"/>
                <a:ea typeface="+mj-ea"/>
                <a:cs typeface="Calibri"/>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72629" lvl="1" indent="0">
              <a:buNone/>
            </a:pPr>
            <a:r>
              <a:rPr lang="es-ES" sz="1125" b="1">
                <a:solidFill>
                  <a:schemeClr val="tx1">
                    <a:lumMod val="75000"/>
                    <a:lumOff val="25000"/>
                  </a:schemeClr>
                </a:solidFill>
              </a:rPr>
              <a:t>Reducción de la renta exenta </a:t>
            </a:r>
          </a:p>
          <a:p>
            <a:pPr marL="72629" lvl="1" indent="0">
              <a:buNone/>
            </a:pPr>
            <a:endParaRPr lang="es-ES" sz="1125" b="1">
              <a:solidFill>
                <a:schemeClr val="tx1">
                  <a:lumMod val="75000"/>
                  <a:lumOff val="25000"/>
                </a:schemeClr>
              </a:solidFill>
            </a:endParaRPr>
          </a:p>
          <a:p>
            <a:pPr marL="72629" lvl="1" indent="0">
              <a:buNone/>
            </a:pPr>
            <a:endParaRPr lang="es-ES" sz="1125" b="1">
              <a:solidFill>
                <a:schemeClr val="tx1">
                  <a:lumMod val="75000"/>
                  <a:lumOff val="25000"/>
                </a:schemeClr>
              </a:solidFill>
            </a:endParaRPr>
          </a:p>
          <a:p>
            <a:pPr marL="72629" lvl="1" indent="0" algn="ctr">
              <a:buNone/>
            </a:pPr>
            <a:r>
              <a:rPr lang="es-ES" sz="1125" b="1">
                <a:solidFill>
                  <a:schemeClr val="tx1">
                    <a:lumMod val="75000"/>
                    <a:lumOff val="25000"/>
                  </a:schemeClr>
                </a:solidFill>
              </a:rPr>
              <a:t>12.000 UVT           1.790 UVT</a:t>
            </a:r>
          </a:p>
        </p:txBody>
      </p:sp>
      <p:pic>
        <p:nvPicPr>
          <p:cNvPr id="47" name="Imagen 46" descr="Icono&#10;&#10;Descripción generada automáticamente">
            <a:extLst>
              <a:ext uri="{FF2B5EF4-FFF2-40B4-BE49-F238E27FC236}">
                <a16:creationId xmlns:a16="http://schemas.microsoft.com/office/drawing/2014/main" id="{0458E521-27D6-2D51-6E36-4D5F5E3FF1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9837" flipV="1">
            <a:off x="7404338" y="4621698"/>
            <a:ext cx="769691" cy="455812"/>
          </a:xfrm>
          <a:prstGeom prst="rect">
            <a:avLst/>
          </a:prstGeom>
        </p:spPr>
      </p:pic>
      <p:pic>
        <p:nvPicPr>
          <p:cNvPr id="8" name="Imagen 7" descr="Icono&#10;&#10;Descripción generada automáticamente">
            <a:extLst>
              <a:ext uri="{FF2B5EF4-FFF2-40B4-BE49-F238E27FC236}">
                <a16:creationId xmlns:a16="http://schemas.microsoft.com/office/drawing/2014/main" id="{12158306-A374-8CAB-2A57-FBBD16FDA1A0}"/>
              </a:ext>
            </a:extLst>
          </p:cNvPr>
          <p:cNvPicPr>
            <a:picLocks noChangeAspect="1"/>
          </p:cNvPicPr>
          <p:nvPr/>
        </p:nvPicPr>
        <p:blipFill>
          <a:blip r:embed="rId3"/>
          <a:stretch>
            <a:fillRect/>
          </a:stretch>
        </p:blipFill>
        <p:spPr>
          <a:xfrm>
            <a:off x="5930850" y="3659219"/>
            <a:ext cx="315992" cy="315992"/>
          </a:xfrm>
          <a:prstGeom prst="rect">
            <a:avLst/>
          </a:prstGeom>
        </p:spPr>
      </p:pic>
      <p:pic>
        <p:nvPicPr>
          <p:cNvPr id="28" name="Imagen 27" descr="Icono&#10;&#10;Descripción generada automáticamente">
            <a:extLst>
              <a:ext uri="{FF2B5EF4-FFF2-40B4-BE49-F238E27FC236}">
                <a16:creationId xmlns:a16="http://schemas.microsoft.com/office/drawing/2014/main" id="{98768841-75DB-DC22-B725-109AF58101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637" y="3027697"/>
            <a:ext cx="857859" cy="794414"/>
          </a:xfrm>
          <a:prstGeom prst="rect">
            <a:avLst/>
          </a:prstGeom>
        </p:spPr>
      </p:pic>
    </p:spTree>
    <p:extLst>
      <p:ext uri="{BB962C8B-B14F-4D97-AF65-F5344CB8AC3E}">
        <p14:creationId xmlns:p14="http://schemas.microsoft.com/office/powerpoint/2010/main" val="123700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24">
            <a:extLst>
              <a:ext uri="{FF2B5EF4-FFF2-40B4-BE49-F238E27FC236}">
                <a16:creationId xmlns:a16="http://schemas.microsoft.com/office/drawing/2014/main" id="{1D53EFFF-B113-18E3-421F-5BDD822A885D}"/>
              </a:ext>
            </a:extLst>
          </p:cNvPr>
          <p:cNvSpPr/>
          <p:nvPr/>
        </p:nvSpPr>
        <p:spPr>
          <a:xfrm>
            <a:off x="184297" y="2262416"/>
            <a:ext cx="1581766" cy="891000"/>
          </a:xfrm>
          <a:prstGeom prst="roundRect">
            <a:avLst/>
          </a:prstGeom>
          <a:solidFill>
            <a:srgbClr val="6B0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b="1">
                <a:solidFill>
                  <a:schemeClr val="bg1"/>
                </a:solidFill>
                <a:latin typeface="Century Gothic" panose="020B0502020202020204" pitchFamily="34" charset="0"/>
              </a:rPr>
              <a:t>Dividendos</a:t>
            </a:r>
          </a:p>
          <a:p>
            <a:pPr algn="ctr"/>
            <a:endParaRPr lang="es-ES" sz="1350" b="1">
              <a:solidFill>
                <a:schemeClr val="bg1"/>
              </a:solidFill>
              <a:latin typeface="Century Gothic" panose="020B0502020202020204" pitchFamily="34" charset="0"/>
            </a:endParaRPr>
          </a:p>
          <a:p>
            <a:pPr algn="ctr"/>
            <a:endParaRPr lang="es-ES" sz="1350" b="1">
              <a:solidFill>
                <a:schemeClr val="bg1"/>
              </a:solidFill>
              <a:latin typeface="Century Gothic" panose="020B0502020202020204" pitchFamily="34" charset="0"/>
            </a:endParaRPr>
          </a:p>
        </p:txBody>
      </p:sp>
      <p:sp>
        <p:nvSpPr>
          <p:cNvPr id="19" name="Rectángulo: esquinas redondeadas 32">
            <a:extLst>
              <a:ext uri="{FF2B5EF4-FFF2-40B4-BE49-F238E27FC236}">
                <a16:creationId xmlns:a16="http://schemas.microsoft.com/office/drawing/2014/main" id="{EE138878-045B-CE7D-5A63-905B6B6A2B56}"/>
              </a:ext>
            </a:extLst>
          </p:cNvPr>
          <p:cNvSpPr/>
          <p:nvPr/>
        </p:nvSpPr>
        <p:spPr>
          <a:xfrm>
            <a:off x="175193" y="4296938"/>
            <a:ext cx="1639635" cy="1323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b="1">
                <a:latin typeface="Century Gothic" panose="020B0502020202020204" pitchFamily="34" charset="0"/>
              </a:rPr>
              <a:t>Patrimonio</a:t>
            </a:r>
          </a:p>
          <a:p>
            <a:pPr algn="ctr"/>
            <a:endParaRPr lang="es-ES" sz="1350" b="1">
              <a:latin typeface="Century Gothic" panose="020B0502020202020204" pitchFamily="34" charset="0"/>
            </a:endParaRPr>
          </a:p>
          <a:p>
            <a:pPr algn="ctr"/>
            <a:endParaRPr lang="es-ES" sz="1350" b="1">
              <a:latin typeface="Century Gothic" panose="020B0502020202020204" pitchFamily="34" charset="0"/>
            </a:endParaRPr>
          </a:p>
          <a:p>
            <a:pPr algn="ctr"/>
            <a:endParaRPr lang="es-ES" sz="1350" b="1">
              <a:latin typeface="Century Gothic" panose="020B0502020202020204" pitchFamily="34" charset="0"/>
            </a:endParaRPr>
          </a:p>
          <a:p>
            <a:pPr algn="ctr"/>
            <a:endParaRPr lang="es-ES" sz="1350" b="1">
              <a:latin typeface="Century Gothic" panose="020B0502020202020204" pitchFamily="34" charset="0"/>
            </a:endParaRPr>
          </a:p>
          <a:p>
            <a:pPr algn="ctr"/>
            <a:endParaRPr lang="es-ES" sz="1350" b="1">
              <a:latin typeface="Century Gothic" panose="020B0502020202020204" pitchFamily="34" charset="0"/>
            </a:endParaRPr>
          </a:p>
        </p:txBody>
      </p:sp>
      <p:sp>
        <p:nvSpPr>
          <p:cNvPr id="27" name="CuadroTexto 26">
            <a:extLst>
              <a:ext uri="{FF2B5EF4-FFF2-40B4-BE49-F238E27FC236}">
                <a16:creationId xmlns:a16="http://schemas.microsoft.com/office/drawing/2014/main" id="{9E07603B-BAE1-C830-0021-C00C0AAA88D9}"/>
              </a:ext>
            </a:extLst>
          </p:cNvPr>
          <p:cNvSpPr txBox="1"/>
          <p:nvPr/>
        </p:nvSpPr>
        <p:spPr>
          <a:xfrm>
            <a:off x="6753647" y="2262415"/>
            <a:ext cx="2273685" cy="891000"/>
          </a:xfrm>
          <a:prstGeom prst="roundRect">
            <a:avLst/>
          </a:prstGeom>
          <a:solidFill>
            <a:schemeClr val="accent2">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1">
            <a:noAutofit/>
          </a:bodyPr>
          <a:lstStyle>
            <a:defPPr>
              <a:defRPr lang="es-ES"/>
            </a:defPPr>
            <a:lvl1pPr marL="114300" lvl="0" defTabSz="355600">
              <a:lnSpc>
                <a:spcPct val="90000"/>
              </a:lnSpc>
              <a:spcBef>
                <a:spcPct val="0"/>
              </a:spcBef>
              <a:spcAft>
                <a:spcPct val="35000"/>
              </a:spcAft>
              <a:buClrTx/>
              <a:buSzTx/>
              <a:defRPr kumimoji="0" sz="1400" b="1" i="0" u="none" strike="noStrike" cap="none" spc="0" normalizeH="0" baseline="0">
                <a:ln>
                  <a:noFill/>
                </a:ln>
                <a:solidFill>
                  <a:schemeClr val="tx1">
                    <a:lumMod val="75000"/>
                    <a:lumOff val="25000"/>
                  </a:schemeClr>
                </a:solidFill>
                <a:effectLst/>
                <a:uLnTx/>
                <a:uFillTx/>
                <a:latin typeface="Century Gothic" panose="020B0502020202020204" pitchFamily="34" charset="0"/>
                <a:ea typeface="+mj-ea"/>
                <a:cs typeface="Calibri"/>
              </a:defRPr>
            </a:lvl1pPr>
            <a:lvl2pPr marL="96838" lvl="1">
              <a:defRPr sz="1500" b="1">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just"/>
            <a:r>
              <a:rPr lang="es-ES" sz="1200" b="0">
                <a:solidFill>
                  <a:schemeClr val="tx1">
                    <a:lumMod val="75000"/>
                    <a:lumOff val="25000"/>
                  </a:schemeClr>
                </a:solidFill>
              </a:rPr>
              <a:t>Se amplía el tramo con tarifa de 0% de 300 UVT a 1090 UVT</a:t>
            </a:r>
            <a:endParaRPr lang="es-ES" sz="1125">
              <a:solidFill>
                <a:schemeClr val="tx1">
                  <a:lumMod val="75000"/>
                  <a:lumOff val="25000"/>
                </a:schemeClr>
              </a:solidFill>
            </a:endParaRPr>
          </a:p>
        </p:txBody>
      </p:sp>
      <p:sp>
        <p:nvSpPr>
          <p:cNvPr id="29" name="CuadroTexto 28">
            <a:extLst>
              <a:ext uri="{FF2B5EF4-FFF2-40B4-BE49-F238E27FC236}">
                <a16:creationId xmlns:a16="http://schemas.microsoft.com/office/drawing/2014/main" id="{64D104F2-CC62-BF2F-8F3C-10BE6FD2FE44}"/>
              </a:ext>
            </a:extLst>
          </p:cNvPr>
          <p:cNvSpPr txBox="1"/>
          <p:nvPr/>
        </p:nvSpPr>
        <p:spPr>
          <a:xfrm>
            <a:off x="1814828" y="2262415"/>
            <a:ext cx="4795957" cy="891000"/>
          </a:xfrm>
          <a:prstGeom prst="roundRect">
            <a:avLst/>
          </a:prstGeom>
          <a:solidFill>
            <a:schemeClr val="accent2">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defPPr>
              <a:defRPr lang="es-ES"/>
            </a:defPPr>
            <a:lvl1pPr marL="114300" lvl="0" defTabSz="355600">
              <a:lnSpc>
                <a:spcPct val="90000"/>
              </a:lnSpc>
              <a:spcBef>
                <a:spcPct val="0"/>
              </a:spcBef>
              <a:spcAft>
                <a:spcPct val="35000"/>
              </a:spcAft>
              <a:buClrTx/>
              <a:buSzTx/>
              <a:defRPr kumimoji="0" sz="1400" b="1" i="0" u="none" strike="noStrike" cap="none" spc="0" normalizeH="0" baseline="0">
                <a:ln>
                  <a:noFill/>
                </a:ln>
                <a:solidFill>
                  <a:schemeClr val="tx1">
                    <a:lumMod val="75000"/>
                    <a:lumOff val="25000"/>
                  </a:schemeClr>
                </a:solidFill>
                <a:effectLst/>
                <a:uLnTx/>
                <a:uFillTx/>
                <a:latin typeface="Century Gothic" panose="020B0502020202020204" pitchFamily="34" charset="0"/>
                <a:ea typeface="+mj-ea"/>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72629" lvl="1" algn="just"/>
            <a:r>
              <a:rPr lang="es-MX" sz="1125">
                <a:solidFill>
                  <a:schemeClr val="tx1">
                    <a:lumMod val="75000"/>
                    <a:lumOff val="25000"/>
                  </a:schemeClr>
                </a:solidFill>
                <a:latin typeface="Century Gothic" panose="020B0502020202020204" pitchFamily="34" charset="0"/>
              </a:rPr>
              <a:t>Cambia la tarifa de 10% por las tarifas marginales de la tabla general</a:t>
            </a:r>
            <a:endParaRPr lang="es-MX" sz="1125" b="1">
              <a:solidFill>
                <a:schemeClr val="tx1">
                  <a:lumMod val="75000"/>
                  <a:lumOff val="25000"/>
                </a:schemeClr>
              </a:solidFill>
              <a:latin typeface="Century Gothic" panose="020B0502020202020204" pitchFamily="34" charset="0"/>
            </a:endParaRPr>
          </a:p>
        </p:txBody>
      </p:sp>
      <p:sp>
        <p:nvSpPr>
          <p:cNvPr id="31" name="Rectángulo: esquinas redondeadas 24">
            <a:extLst>
              <a:ext uri="{FF2B5EF4-FFF2-40B4-BE49-F238E27FC236}">
                <a16:creationId xmlns:a16="http://schemas.microsoft.com/office/drawing/2014/main" id="{BBF9B0D8-873A-AA03-5824-9AD7D0C5F81E}"/>
              </a:ext>
            </a:extLst>
          </p:cNvPr>
          <p:cNvSpPr/>
          <p:nvPr/>
        </p:nvSpPr>
        <p:spPr>
          <a:xfrm>
            <a:off x="175193" y="1669660"/>
            <a:ext cx="1581767" cy="5400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lumMod val="75000"/>
                    <a:lumOff val="25000"/>
                  </a:schemeClr>
                </a:solidFill>
                <a:latin typeface="Century Gothic" panose="020B0502020202020204" pitchFamily="34" charset="0"/>
              </a:rPr>
              <a:t>Tipo de ingreso y tratamiento de la riqueza</a:t>
            </a:r>
          </a:p>
        </p:txBody>
      </p:sp>
      <p:sp>
        <p:nvSpPr>
          <p:cNvPr id="32" name="Rectángulo: esquinas redondeadas 24">
            <a:extLst>
              <a:ext uri="{FF2B5EF4-FFF2-40B4-BE49-F238E27FC236}">
                <a16:creationId xmlns:a16="http://schemas.microsoft.com/office/drawing/2014/main" id="{1B32395E-A849-A89F-661B-A9F1A382B495}"/>
              </a:ext>
            </a:extLst>
          </p:cNvPr>
          <p:cNvSpPr/>
          <p:nvPr/>
        </p:nvSpPr>
        <p:spPr>
          <a:xfrm>
            <a:off x="1814827" y="1858661"/>
            <a:ext cx="4562897" cy="35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lumMod val="75000"/>
                    <a:lumOff val="25000"/>
                  </a:schemeClr>
                </a:solidFill>
                <a:latin typeface="Century Gothic" panose="020B0502020202020204" pitchFamily="34" charset="0"/>
              </a:rPr>
              <a:t>Propuesta</a:t>
            </a:r>
          </a:p>
        </p:txBody>
      </p:sp>
      <p:sp>
        <p:nvSpPr>
          <p:cNvPr id="33" name="Rectángulo: esquinas redondeadas 24">
            <a:extLst>
              <a:ext uri="{FF2B5EF4-FFF2-40B4-BE49-F238E27FC236}">
                <a16:creationId xmlns:a16="http://schemas.microsoft.com/office/drawing/2014/main" id="{CE3EA7B6-395B-836C-901B-62F74B4F711C}"/>
              </a:ext>
            </a:extLst>
          </p:cNvPr>
          <p:cNvSpPr/>
          <p:nvPr/>
        </p:nvSpPr>
        <p:spPr>
          <a:xfrm>
            <a:off x="6565029" y="1858856"/>
            <a:ext cx="2591741" cy="35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lumMod val="75000"/>
                    <a:lumOff val="25000"/>
                  </a:schemeClr>
                </a:solidFill>
                <a:latin typeface="Century Gothic" panose="020B0502020202020204" pitchFamily="34" charset="0"/>
              </a:rPr>
              <a:t>Rentas exentas y detracciones</a:t>
            </a:r>
          </a:p>
        </p:txBody>
      </p:sp>
      <p:sp>
        <p:nvSpPr>
          <p:cNvPr id="41" name="Forma libre: forma 38">
            <a:extLst>
              <a:ext uri="{FF2B5EF4-FFF2-40B4-BE49-F238E27FC236}">
                <a16:creationId xmlns:a16="http://schemas.microsoft.com/office/drawing/2014/main" id="{11678C46-15D4-2218-B5A5-3B6B90C51A5F}"/>
              </a:ext>
            </a:extLst>
          </p:cNvPr>
          <p:cNvSpPr/>
          <p:nvPr/>
        </p:nvSpPr>
        <p:spPr>
          <a:xfrm>
            <a:off x="1869700" y="4324145"/>
            <a:ext cx="4760916" cy="675000"/>
          </a:xfrm>
          <a:prstGeom prst="roundRect">
            <a:avLst/>
          </a:prstGeom>
          <a:solidFill>
            <a:schemeClr val="accent5">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marL="85725" algn="just" defTabSz="266700">
              <a:lnSpc>
                <a:spcPct val="90000"/>
              </a:lnSpc>
              <a:spcBef>
                <a:spcPct val="0"/>
              </a:spcBef>
              <a:spcAft>
                <a:spcPct val="35000"/>
              </a:spcAft>
              <a:tabLst>
                <a:tab pos="4175522" algn="l"/>
              </a:tabLst>
            </a:pPr>
            <a:r>
              <a:rPr lang="es-MX" sz="1125">
                <a:solidFill>
                  <a:schemeClr val="tx1">
                    <a:lumMod val="75000"/>
                    <a:lumOff val="25000"/>
                  </a:schemeClr>
                </a:solidFill>
                <a:latin typeface="Century Gothic" panose="020B0502020202020204" pitchFamily="34" charset="0"/>
                <a:ea typeface="+mj-ea"/>
                <a:cs typeface="Calibri"/>
                <a:sym typeface="Calibri"/>
              </a:rPr>
              <a:t>Establecimiento de impuesto permanente al patrimonio, con un esquema de tarifas marginales en función del valor del patrimonio. Se cobra a partir de patrimonios de 3mm de COP.</a:t>
            </a:r>
          </a:p>
        </p:txBody>
      </p:sp>
      <p:sp>
        <p:nvSpPr>
          <p:cNvPr id="44" name="CuadroTexto 43">
            <a:extLst>
              <a:ext uri="{FF2B5EF4-FFF2-40B4-BE49-F238E27FC236}">
                <a16:creationId xmlns:a16="http://schemas.microsoft.com/office/drawing/2014/main" id="{3EF07850-78E6-1E94-1965-CF6848CF795D}"/>
              </a:ext>
            </a:extLst>
          </p:cNvPr>
          <p:cNvSpPr txBox="1"/>
          <p:nvPr/>
        </p:nvSpPr>
        <p:spPr>
          <a:xfrm>
            <a:off x="6773479" y="4297544"/>
            <a:ext cx="2273685" cy="1350000"/>
          </a:xfrm>
          <a:prstGeom prst="roundRect">
            <a:avLst/>
          </a:prstGeom>
          <a:solidFill>
            <a:schemeClr val="accent5">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defPPr>
              <a:defRPr lang="es-ES"/>
            </a:defPPr>
            <a:lvl1pPr marL="114300" algn="just" defTabSz="355600">
              <a:lnSpc>
                <a:spcPct val="90000"/>
              </a:lnSpc>
              <a:spcBef>
                <a:spcPct val="0"/>
              </a:spcBef>
              <a:spcAft>
                <a:spcPct val="35000"/>
              </a:spcAft>
              <a:tabLst>
                <a:tab pos="5567363" algn="l"/>
              </a:tabLst>
              <a:defRPr sz="1500" b="1">
                <a:solidFill>
                  <a:schemeClr val="tx1"/>
                </a:solidFill>
                <a:latin typeface="Century Gothic" panose="020B0502020202020204" pitchFamily="34" charset="0"/>
                <a:ea typeface="+mj-ea"/>
                <a:cs typeface="Calibri"/>
              </a:defRPr>
            </a:lvl1pPr>
            <a:lvl2pPr marL="857250" lvl="1" indent="-285750" algn="just" defTabSz="355600">
              <a:lnSpc>
                <a:spcPct val="90000"/>
              </a:lnSpc>
              <a:spcBef>
                <a:spcPct val="0"/>
              </a:spcBef>
              <a:spcAft>
                <a:spcPct val="35000"/>
              </a:spcAft>
              <a:buFont typeface="Arial" panose="020B0604020202020204" pitchFamily="34" charset="0"/>
              <a:buChar char="•"/>
              <a:defRPr sz="1500">
                <a:solidFill>
                  <a:schemeClr val="tx1"/>
                </a:solidFill>
                <a:latin typeface="Century Gothic" panose="020B0502020202020204" pitchFamily="34" charset="0"/>
                <a:ea typeface="+mj-ea"/>
                <a:cs typeface="Calibri"/>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72629" lvl="1" indent="0">
              <a:buNone/>
            </a:pPr>
            <a:r>
              <a:rPr lang="es-ES" sz="1125">
                <a:solidFill>
                  <a:schemeClr val="tx1">
                    <a:lumMod val="75000"/>
                    <a:lumOff val="25000"/>
                  </a:schemeClr>
                </a:solidFill>
              </a:rPr>
              <a:t>Se propone renta exenta de 12.000 UVT* para proteger la vivienda de habitación</a:t>
            </a:r>
          </a:p>
        </p:txBody>
      </p:sp>
      <p:pic>
        <p:nvPicPr>
          <p:cNvPr id="49" name="Imagen 48">
            <a:extLst>
              <a:ext uri="{FF2B5EF4-FFF2-40B4-BE49-F238E27FC236}">
                <a16:creationId xmlns:a16="http://schemas.microsoft.com/office/drawing/2014/main" id="{2EBAFD0F-1674-E55A-B1EC-6DB48FF91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57" y="2647652"/>
            <a:ext cx="456578" cy="456578"/>
          </a:xfrm>
          <a:prstGeom prst="rect">
            <a:avLst/>
          </a:prstGeom>
        </p:spPr>
      </p:pic>
      <p:sp>
        <p:nvSpPr>
          <p:cNvPr id="52" name="Forma libre: forma 38">
            <a:extLst>
              <a:ext uri="{FF2B5EF4-FFF2-40B4-BE49-F238E27FC236}">
                <a16:creationId xmlns:a16="http://schemas.microsoft.com/office/drawing/2014/main" id="{F5DB5C94-862B-6FAC-3A36-A53DDB4F1035}"/>
              </a:ext>
            </a:extLst>
          </p:cNvPr>
          <p:cNvSpPr/>
          <p:nvPr/>
        </p:nvSpPr>
        <p:spPr>
          <a:xfrm>
            <a:off x="1869700" y="5076782"/>
            <a:ext cx="4760916" cy="570762"/>
          </a:xfrm>
          <a:prstGeom prst="roundRect">
            <a:avLst/>
          </a:prstGeom>
          <a:solidFill>
            <a:schemeClr val="accent5">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marL="85725" algn="just" defTabSz="266700">
              <a:lnSpc>
                <a:spcPct val="90000"/>
              </a:lnSpc>
              <a:spcBef>
                <a:spcPct val="0"/>
              </a:spcBef>
              <a:spcAft>
                <a:spcPct val="35000"/>
              </a:spcAft>
              <a:tabLst>
                <a:tab pos="4175522" algn="l"/>
              </a:tabLst>
            </a:pPr>
            <a:r>
              <a:rPr lang="es-MX" sz="1125">
                <a:solidFill>
                  <a:schemeClr val="tx1">
                    <a:lumMod val="75000"/>
                    <a:lumOff val="25000"/>
                  </a:schemeClr>
                </a:solidFill>
                <a:latin typeface="Century Gothic" panose="020B0502020202020204" pitchFamily="34" charset="0"/>
                <a:ea typeface="+mj-ea"/>
                <a:cs typeface="Calibri"/>
                <a:sym typeface="Calibri"/>
              </a:rPr>
              <a:t>Modificar la valoración de los acciones de costo histórico a valor intrínseco (activos menos pasivos).</a:t>
            </a:r>
          </a:p>
        </p:txBody>
      </p:sp>
      <p:pic>
        <p:nvPicPr>
          <p:cNvPr id="54" name="Imagen 53" descr="Icono&#10;&#10;Descripción generada automáticamente">
            <a:extLst>
              <a:ext uri="{FF2B5EF4-FFF2-40B4-BE49-F238E27FC236}">
                <a16:creationId xmlns:a16="http://schemas.microsoft.com/office/drawing/2014/main" id="{5094BBE4-4262-ACFB-3DDE-1D7D6FC3F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17" y="4606580"/>
            <a:ext cx="878306" cy="878306"/>
          </a:xfrm>
          <a:prstGeom prst="rect">
            <a:avLst/>
          </a:prstGeom>
        </p:spPr>
      </p:pic>
      <p:sp>
        <p:nvSpPr>
          <p:cNvPr id="15" name="CuadroTexto 14">
            <a:extLst>
              <a:ext uri="{FF2B5EF4-FFF2-40B4-BE49-F238E27FC236}">
                <a16:creationId xmlns:a16="http://schemas.microsoft.com/office/drawing/2014/main" id="{9F1982D4-8951-3DA7-CC3D-E233D860CB7A}"/>
              </a:ext>
            </a:extLst>
          </p:cNvPr>
          <p:cNvSpPr txBox="1"/>
          <p:nvPr/>
        </p:nvSpPr>
        <p:spPr>
          <a:xfrm>
            <a:off x="0" y="5759893"/>
            <a:ext cx="5777698" cy="219291"/>
          </a:xfrm>
          <a:prstGeom prst="rect">
            <a:avLst/>
          </a:prstGeom>
          <a:noFill/>
        </p:spPr>
        <p:txBody>
          <a:bodyPr wrap="square" rtlCol="0">
            <a:spAutoFit/>
          </a:bodyPr>
          <a:lstStyle/>
          <a:p>
            <a:pPr marL="128588" indent="-128588">
              <a:buFont typeface="Arial" panose="020B0604020202020204" pitchFamily="34" charset="0"/>
              <a:buChar char="•"/>
            </a:pPr>
            <a:r>
              <a:rPr lang="es-CO" sz="825">
                <a:solidFill>
                  <a:schemeClr val="tx1">
                    <a:lumMod val="75000"/>
                    <a:lumOff val="25000"/>
                  </a:schemeClr>
                </a:solidFill>
                <a:latin typeface="Century Gothic" panose="020B0502020202020204" pitchFamily="34" charset="0"/>
              </a:rPr>
              <a:t>Las estimaciones se hacen a precios de 2023. </a:t>
            </a:r>
          </a:p>
        </p:txBody>
      </p:sp>
      <p:sp>
        <p:nvSpPr>
          <p:cNvPr id="17" name="Rectángulo: esquinas redondeadas 32">
            <a:extLst>
              <a:ext uri="{FF2B5EF4-FFF2-40B4-BE49-F238E27FC236}">
                <a16:creationId xmlns:a16="http://schemas.microsoft.com/office/drawing/2014/main" id="{53B4E6A1-7E4C-00BA-E4D8-345A1875A683}"/>
              </a:ext>
            </a:extLst>
          </p:cNvPr>
          <p:cNvSpPr/>
          <p:nvPr/>
        </p:nvSpPr>
        <p:spPr>
          <a:xfrm>
            <a:off x="175193" y="3245875"/>
            <a:ext cx="1639635" cy="929945"/>
          </a:xfrm>
          <a:prstGeom prst="roundRect">
            <a:avLst/>
          </a:prstGeom>
          <a:solidFill>
            <a:srgbClr val="AA1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b="1">
                <a:latin typeface="Century Gothic" panose="020B0502020202020204" pitchFamily="34" charset="0"/>
              </a:rPr>
              <a:t>Ganancias ocasionales</a:t>
            </a:r>
          </a:p>
          <a:p>
            <a:pPr algn="ctr"/>
            <a:endParaRPr lang="es-ES" sz="1350" b="1">
              <a:latin typeface="Century Gothic" panose="020B0502020202020204" pitchFamily="34" charset="0"/>
            </a:endParaRPr>
          </a:p>
          <a:p>
            <a:pPr algn="ctr"/>
            <a:endParaRPr lang="es-ES" sz="1350" b="1">
              <a:latin typeface="Century Gothic" panose="020B0502020202020204" pitchFamily="34" charset="0"/>
            </a:endParaRPr>
          </a:p>
        </p:txBody>
      </p:sp>
      <p:sp>
        <p:nvSpPr>
          <p:cNvPr id="20" name="Forma libre: forma 38">
            <a:extLst>
              <a:ext uri="{FF2B5EF4-FFF2-40B4-BE49-F238E27FC236}">
                <a16:creationId xmlns:a16="http://schemas.microsoft.com/office/drawing/2014/main" id="{31414539-4F0C-D1C9-5242-09C701308D61}"/>
              </a:ext>
            </a:extLst>
          </p:cNvPr>
          <p:cNvSpPr/>
          <p:nvPr/>
        </p:nvSpPr>
        <p:spPr>
          <a:xfrm>
            <a:off x="1869700" y="3273957"/>
            <a:ext cx="4760916" cy="917129"/>
          </a:xfrm>
          <a:prstGeom prst="roundRect">
            <a:avLst/>
          </a:prstGeom>
          <a:solidFill>
            <a:schemeClr val="accent1">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marL="72629" lvl="1" algn="just"/>
            <a:r>
              <a:rPr lang="es-MX" sz="1125">
                <a:solidFill>
                  <a:schemeClr val="tx1">
                    <a:lumMod val="75000"/>
                    <a:lumOff val="25000"/>
                  </a:schemeClr>
                </a:solidFill>
                <a:latin typeface="Century Gothic" panose="020B0502020202020204" pitchFamily="34" charset="0"/>
              </a:rPr>
              <a:t>Cambian las tarifas de 10% (para herencias, donaciones y enajenación de activos) y rifas y loterías (20%) por las tarifas marginales de la tabla general</a:t>
            </a:r>
          </a:p>
        </p:txBody>
      </p:sp>
      <p:sp>
        <p:nvSpPr>
          <p:cNvPr id="21" name="CuadroTexto 20">
            <a:extLst>
              <a:ext uri="{FF2B5EF4-FFF2-40B4-BE49-F238E27FC236}">
                <a16:creationId xmlns:a16="http://schemas.microsoft.com/office/drawing/2014/main" id="{7AA22F57-1119-D39A-1599-6BBDD327E0A4}"/>
              </a:ext>
            </a:extLst>
          </p:cNvPr>
          <p:cNvSpPr txBox="1"/>
          <p:nvPr/>
        </p:nvSpPr>
        <p:spPr>
          <a:xfrm>
            <a:off x="6773479" y="3273956"/>
            <a:ext cx="2253854" cy="929114"/>
          </a:xfrm>
          <a:prstGeom prst="roundRect">
            <a:avLst/>
          </a:prstGeom>
          <a:solidFill>
            <a:schemeClr val="accent1">
              <a:lumMod val="20000"/>
              <a:lumOff val="80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defPPr>
              <a:defRPr lang="es-ES"/>
            </a:defPPr>
            <a:lvl1pPr marL="114300" algn="just" defTabSz="355600">
              <a:lnSpc>
                <a:spcPct val="90000"/>
              </a:lnSpc>
              <a:spcBef>
                <a:spcPct val="0"/>
              </a:spcBef>
              <a:spcAft>
                <a:spcPct val="35000"/>
              </a:spcAft>
              <a:tabLst>
                <a:tab pos="5567363" algn="l"/>
              </a:tabLst>
              <a:defRPr sz="1500" b="1">
                <a:solidFill>
                  <a:schemeClr val="tx1"/>
                </a:solidFill>
                <a:latin typeface="Century Gothic" panose="020B0502020202020204" pitchFamily="34" charset="0"/>
                <a:ea typeface="+mj-ea"/>
                <a:cs typeface="Calibri"/>
              </a:defRPr>
            </a:lvl1pPr>
            <a:lvl2pPr marL="857250" lvl="1" indent="-285750" algn="just" defTabSz="355600">
              <a:lnSpc>
                <a:spcPct val="90000"/>
              </a:lnSpc>
              <a:spcBef>
                <a:spcPct val="0"/>
              </a:spcBef>
              <a:spcAft>
                <a:spcPct val="35000"/>
              </a:spcAft>
              <a:buFont typeface="Arial" panose="020B0604020202020204" pitchFamily="34" charset="0"/>
              <a:buChar char="•"/>
              <a:defRPr sz="1500">
                <a:solidFill>
                  <a:schemeClr val="tx1"/>
                </a:solidFill>
                <a:latin typeface="Century Gothic" panose="020B0502020202020204" pitchFamily="34" charset="0"/>
                <a:ea typeface="+mj-ea"/>
                <a:cs typeface="Calibri"/>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72629" lvl="1" indent="0" algn="l">
              <a:buNone/>
            </a:pPr>
            <a:r>
              <a:rPr lang="es-ES" sz="1125" dirty="0">
                <a:solidFill>
                  <a:schemeClr val="tx1">
                    <a:lumMod val="75000"/>
                    <a:lumOff val="25000"/>
                  </a:schemeClr>
                </a:solidFill>
              </a:rPr>
              <a:t>Eliminación de exenciones injustificadas y modificación de otras para aumentar el recaudo por parte de los más pudientes</a:t>
            </a:r>
          </a:p>
        </p:txBody>
      </p:sp>
      <p:sp>
        <p:nvSpPr>
          <p:cNvPr id="23" name="CuadroTexto 1">
            <a:extLst>
              <a:ext uri="{FF2B5EF4-FFF2-40B4-BE49-F238E27FC236}">
                <a16:creationId xmlns:a16="http://schemas.microsoft.com/office/drawing/2014/main" id="{1A64EA28-325A-FAF8-D3E0-A666A05D14BB}"/>
              </a:ext>
            </a:extLst>
          </p:cNvPr>
          <p:cNvSpPr txBox="1"/>
          <p:nvPr/>
        </p:nvSpPr>
        <p:spPr>
          <a:xfrm>
            <a:off x="385419" y="889183"/>
            <a:ext cx="8587596" cy="623248"/>
          </a:xfrm>
          <a:prstGeom prst="rect">
            <a:avLst/>
          </a:prstGeom>
          <a:noFill/>
        </p:spPr>
        <p:txBody>
          <a:bodyPr wrap="square" lIns="68580" tIns="34290" rIns="68580" bIns="34290" rtlCol="0" anchor="t">
            <a:spAutoFit/>
          </a:bodyPr>
          <a:lstStyle>
            <a:defPPr>
              <a:defRPr lang="es-ES"/>
            </a:defPPr>
            <a:lvl1pPr algn="ctr" defTabSz="609585">
              <a:defRPr sz="2400" b="1">
                <a:solidFill>
                  <a:schemeClr val="tx1">
                    <a:lumMod val="85000"/>
                    <a:lumOff val="15000"/>
                  </a:schemeClr>
                </a:solidFill>
                <a:latin typeface="Century Gothic" panose="020B0502020202020204" pitchFamily="34" charset="0"/>
                <a:cs typeface="Arial" panose="020B0604020202020204" pitchFamily="34" charset="0"/>
              </a:defRPr>
            </a:lvl1pPr>
          </a:lstStyle>
          <a:p>
            <a:r>
              <a:rPr lang="es-ES" sz="1800"/>
              <a:t>Aumento de tarifa efectiva de dividendos y ganancias ocasionales para los más pudientes; establecimiento del impuesto al patrimonio</a:t>
            </a:r>
          </a:p>
        </p:txBody>
      </p:sp>
      <p:pic>
        <p:nvPicPr>
          <p:cNvPr id="3" name="Imagen 2" descr="Icono&#10;&#10;Descripción generada automáticamente">
            <a:extLst>
              <a:ext uri="{FF2B5EF4-FFF2-40B4-BE49-F238E27FC236}">
                <a16:creationId xmlns:a16="http://schemas.microsoft.com/office/drawing/2014/main" id="{8FBF28CC-3DF1-7F6C-AD60-5C6D50791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57" y="3699918"/>
            <a:ext cx="459000" cy="459000"/>
          </a:xfrm>
          <a:prstGeom prst="rect">
            <a:avLst/>
          </a:prstGeom>
        </p:spPr>
      </p:pic>
    </p:spTree>
    <p:extLst>
      <p:ext uri="{BB962C8B-B14F-4D97-AF65-F5344CB8AC3E}">
        <p14:creationId xmlns:p14="http://schemas.microsoft.com/office/powerpoint/2010/main" val="121638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A5B44CD9-9E9C-667C-34CC-F01BF58E2F23}"/>
              </a:ext>
            </a:extLst>
          </p:cNvPr>
          <p:cNvSpPr txBox="1"/>
          <p:nvPr/>
        </p:nvSpPr>
        <p:spPr>
          <a:xfrm>
            <a:off x="278202" y="922547"/>
            <a:ext cx="8587596" cy="900246"/>
          </a:xfrm>
          <a:prstGeom prst="rect">
            <a:avLst/>
          </a:prstGeom>
          <a:noFill/>
        </p:spPr>
        <p:txBody>
          <a:bodyPr wrap="square" lIns="68580" tIns="34290" rIns="68580" bIns="34290" rtlCol="0" anchor="t">
            <a:spAutoFit/>
          </a:bodyPr>
          <a:lstStyle>
            <a:defPPr>
              <a:defRPr lang="es-ES"/>
            </a:defPPr>
            <a:lvl1pPr algn="ctr" defTabSz="609585">
              <a:defRPr sz="2400" b="1">
                <a:solidFill>
                  <a:schemeClr val="tx1">
                    <a:lumMod val="85000"/>
                    <a:lumOff val="15000"/>
                  </a:schemeClr>
                </a:solidFill>
                <a:latin typeface="Century Gothic" panose="020B0502020202020204" pitchFamily="34" charset="0"/>
                <a:cs typeface="Arial" panose="020B0604020202020204" pitchFamily="34" charset="0"/>
              </a:defRPr>
            </a:lvl1pPr>
          </a:lstStyle>
          <a:p>
            <a:r>
              <a:rPr lang="es-ES" sz="1800"/>
              <a:t>Esta reforma incrementa progresivamente la tarifa efectiva de tributación a partir del umbral de ingreso de 10M, donde la mayor proporción del incremento en el recaudo lo concentra el segmento de mayores ingresos</a:t>
            </a:r>
          </a:p>
        </p:txBody>
      </p:sp>
      <p:sp>
        <p:nvSpPr>
          <p:cNvPr id="30" name="CuadroTexto 29">
            <a:extLst>
              <a:ext uri="{FF2B5EF4-FFF2-40B4-BE49-F238E27FC236}">
                <a16:creationId xmlns:a16="http://schemas.microsoft.com/office/drawing/2014/main" id="{84BBD6CB-ECA9-748F-A7DD-7029918E5A91}"/>
              </a:ext>
            </a:extLst>
          </p:cNvPr>
          <p:cNvSpPr txBox="1"/>
          <p:nvPr/>
        </p:nvSpPr>
        <p:spPr>
          <a:xfrm>
            <a:off x="5346224" y="2064266"/>
            <a:ext cx="3712500" cy="680956"/>
          </a:xfrm>
          <a:prstGeom prst="rect">
            <a:avLst/>
          </a:prstGeom>
          <a:noFill/>
        </p:spPr>
        <p:txBody>
          <a:bodyPr wrap="square">
            <a:spAutoFit/>
          </a:bodyPr>
          <a:lstStyle>
            <a:defPPr>
              <a:defRPr lang="es-ES"/>
            </a:defPPr>
            <a:lvl1pPr algn="ctr" defTabSz="457189">
              <a:defRPr sz="1600" b="1">
                <a:solidFill>
                  <a:schemeClr val="tx1">
                    <a:lumMod val="75000"/>
                    <a:lumOff val="25000"/>
                  </a:schemeClr>
                </a:solidFill>
                <a:latin typeface="Century Gothic" panose="020B0502020202020204" pitchFamily="34" charset="0"/>
                <a:cs typeface="Arial" panose="020B0604020202020204" pitchFamily="34" charset="0"/>
              </a:defRPr>
            </a:lvl1pPr>
          </a:lstStyle>
          <a:p>
            <a:r>
              <a:rPr lang="es-CO" sz="1275" dirty="0"/>
              <a:t>Aporte en el recaudo adicional de personas naturales por rango de ingresos * (%)</a:t>
            </a:r>
          </a:p>
          <a:p>
            <a:endParaRPr lang="es-CO" sz="1275" dirty="0"/>
          </a:p>
        </p:txBody>
      </p:sp>
      <p:sp>
        <p:nvSpPr>
          <p:cNvPr id="3" name="CuadroTexto 2">
            <a:extLst>
              <a:ext uri="{FF2B5EF4-FFF2-40B4-BE49-F238E27FC236}">
                <a16:creationId xmlns:a16="http://schemas.microsoft.com/office/drawing/2014/main" id="{4DECDCE0-5C91-9686-663A-D55B6DD46A29}"/>
              </a:ext>
            </a:extLst>
          </p:cNvPr>
          <p:cNvSpPr txBox="1"/>
          <p:nvPr/>
        </p:nvSpPr>
        <p:spPr>
          <a:xfrm>
            <a:off x="5015531" y="5231469"/>
            <a:ext cx="702000" cy="334835"/>
          </a:xfrm>
          <a:prstGeom prst="rect">
            <a:avLst/>
          </a:prstGeom>
          <a:noFill/>
        </p:spPr>
        <p:txBody>
          <a:bodyPr wrap="square" rtlCol="0">
            <a:spAutoFit/>
          </a:bodyPr>
          <a:lstStyle/>
          <a:p>
            <a:pPr algn="ctr"/>
            <a:r>
              <a:rPr lang="es-CO" sz="788">
                <a:latin typeface="Century Gothic" panose="020B0502020202020204" pitchFamily="34" charset="0"/>
                <a:cs typeface="Arial" panose="020B0604020202020204" pitchFamily="34" charset="0"/>
              </a:rPr>
              <a:t>Rango de ingresos</a:t>
            </a:r>
          </a:p>
        </p:txBody>
      </p:sp>
      <p:sp>
        <p:nvSpPr>
          <p:cNvPr id="32" name="CuadroTexto 31">
            <a:extLst>
              <a:ext uri="{FF2B5EF4-FFF2-40B4-BE49-F238E27FC236}">
                <a16:creationId xmlns:a16="http://schemas.microsoft.com/office/drawing/2014/main" id="{BCAD96D2-3157-1CB0-B2C3-99810288D521}"/>
              </a:ext>
            </a:extLst>
          </p:cNvPr>
          <p:cNvSpPr txBox="1"/>
          <p:nvPr/>
        </p:nvSpPr>
        <p:spPr>
          <a:xfrm>
            <a:off x="4954550" y="5487031"/>
            <a:ext cx="779381" cy="213585"/>
          </a:xfrm>
          <a:prstGeom prst="rect">
            <a:avLst/>
          </a:prstGeom>
          <a:noFill/>
        </p:spPr>
        <p:txBody>
          <a:bodyPr wrap="none" rtlCol="0">
            <a:spAutoFit/>
          </a:bodyPr>
          <a:lstStyle/>
          <a:p>
            <a:pPr algn="ctr"/>
            <a:r>
              <a:rPr lang="es-CO" sz="788">
                <a:latin typeface="Century Gothic" panose="020B0502020202020204" pitchFamily="34" charset="0"/>
                <a:cs typeface="Arial" panose="020B0604020202020204" pitchFamily="34" charset="0"/>
              </a:rPr>
              <a:t>Declarantes</a:t>
            </a:r>
          </a:p>
        </p:txBody>
      </p:sp>
      <p:graphicFrame>
        <p:nvGraphicFramePr>
          <p:cNvPr id="5" name="Tabla 4">
            <a:extLst>
              <a:ext uri="{FF2B5EF4-FFF2-40B4-BE49-F238E27FC236}">
                <a16:creationId xmlns:a16="http://schemas.microsoft.com/office/drawing/2014/main" id="{D781322B-B425-0058-F9E7-1ABA2AED3EB0}"/>
              </a:ext>
            </a:extLst>
          </p:cNvPr>
          <p:cNvGraphicFramePr>
            <a:graphicFrameLocks noGrp="1"/>
          </p:cNvGraphicFramePr>
          <p:nvPr>
            <p:extLst>
              <p:ext uri="{D42A27DB-BD31-4B8C-83A1-F6EECF244321}">
                <p14:modId xmlns:p14="http://schemas.microsoft.com/office/powerpoint/2010/main" val="1411792880"/>
              </p:ext>
            </p:extLst>
          </p:nvPr>
        </p:nvGraphicFramePr>
        <p:xfrm>
          <a:off x="314979" y="2826091"/>
          <a:ext cx="4513870" cy="2710817"/>
        </p:xfrm>
        <a:graphic>
          <a:graphicData uri="http://schemas.openxmlformats.org/drawingml/2006/table">
            <a:tbl>
              <a:tblPr firstRow="1" firstCol="1" bandRow="1"/>
              <a:tblGrid>
                <a:gridCol w="711277">
                  <a:extLst>
                    <a:ext uri="{9D8B030D-6E8A-4147-A177-3AD203B41FA5}">
                      <a16:colId xmlns:a16="http://schemas.microsoft.com/office/drawing/2014/main" val="158427550"/>
                    </a:ext>
                  </a:extLst>
                </a:gridCol>
                <a:gridCol w="519779">
                  <a:extLst>
                    <a:ext uri="{9D8B030D-6E8A-4147-A177-3AD203B41FA5}">
                      <a16:colId xmlns:a16="http://schemas.microsoft.com/office/drawing/2014/main" val="3778071888"/>
                    </a:ext>
                  </a:extLst>
                </a:gridCol>
                <a:gridCol w="629206">
                  <a:extLst>
                    <a:ext uri="{9D8B030D-6E8A-4147-A177-3AD203B41FA5}">
                      <a16:colId xmlns:a16="http://schemas.microsoft.com/office/drawing/2014/main" val="2521670037"/>
                    </a:ext>
                  </a:extLst>
                </a:gridCol>
                <a:gridCol w="765990">
                  <a:extLst>
                    <a:ext uri="{9D8B030D-6E8A-4147-A177-3AD203B41FA5}">
                      <a16:colId xmlns:a16="http://schemas.microsoft.com/office/drawing/2014/main" val="2420368352"/>
                    </a:ext>
                  </a:extLst>
                </a:gridCol>
                <a:gridCol w="519779">
                  <a:extLst>
                    <a:ext uri="{9D8B030D-6E8A-4147-A177-3AD203B41FA5}">
                      <a16:colId xmlns:a16="http://schemas.microsoft.com/office/drawing/2014/main" val="4192625724"/>
                    </a:ext>
                  </a:extLst>
                </a:gridCol>
                <a:gridCol w="629206">
                  <a:extLst>
                    <a:ext uri="{9D8B030D-6E8A-4147-A177-3AD203B41FA5}">
                      <a16:colId xmlns:a16="http://schemas.microsoft.com/office/drawing/2014/main" val="3973725911"/>
                    </a:ext>
                  </a:extLst>
                </a:gridCol>
                <a:gridCol w="738633">
                  <a:extLst>
                    <a:ext uri="{9D8B030D-6E8A-4147-A177-3AD203B41FA5}">
                      <a16:colId xmlns:a16="http://schemas.microsoft.com/office/drawing/2014/main" val="878939120"/>
                    </a:ext>
                  </a:extLst>
                </a:gridCol>
              </a:tblGrid>
              <a:tr h="393020">
                <a:tc rowSpan="2">
                  <a:txBody>
                    <a:bodyPr/>
                    <a:lstStyle/>
                    <a:p>
                      <a:pPr algn="ctr">
                        <a:lnSpc>
                          <a:spcPct val="107000"/>
                        </a:lnSpc>
                        <a:spcAft>
                          <a:spcPts val="80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IB* mensual (millones)</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1F93"/>
                    </a:solidFill>
                  </a:tcPr>
                </a:tc>
                <a:tc gridSpan="3">
                  <a:txBody>
                    <a:bodyPr/>
                    <a:lstStyle/>
                    <a:p>
                      <a:pPr algn="ctr">
                        <a:lnSpc>
                          <a:spcPct val="107000"/>
                        </a:lnSpc>
                        <a:spcAft>
                          <a:spcPts val="80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Impuesto a Cargo IRPN mensual (millones)</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A1F93"/>
                    </a:solidFill>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TET sobre IB* </a:t>
                      </a:r>
                      <a:endParaRPr lang="es-CO" sz="1100">
                        <a:effectLst/>
                        <a:latin typeface="Century Gothic" panose="020B0502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A1F9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4920349"/>
                  </a:ext>
                </a:extLst>
              </a:tr>
              <a:tr h="430857">
                <a:tc vMerge="1">
                  <a:txBody>
                    <a:bodyPr/>
                    <a:lstStyle/>
                    <a:p>
                      <a:endParaRPr lang="en-US"/>
                    </a:p>
                  </a:txBody>
                  <a:tcPr/>
                </a:tc>
                <a:tc>
                  <a:txBody>
                    <a:bodyPr/>
                    <a:lstStyle/>
                    <a:p>
                      <a:pPr algn="ctr">
                        <a:lnSpc>
                          <a:spcPct val="107000"/>
                        </a:lnSpc>
                        <a:spcAft>
                          <a:spcPts val="80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Actual</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AA1F93"/>
                    </a:solidFill>
                  </a:tcPr>
                </a:tc>
                <a:tc>
                  <a:txBody>
                    <a:bodyPr/>
                    <a:lstStyle/>
                    <a:p>
                      <a:pPr algn="ctr">
                        <a:lnSpc>
                          <a:spcPct val="107000"/>
                        </a:lnSpc>
                        <a:spcAft>
                          <a:spcPts val="80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Reforma</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a:noFill/>
                    </a:lnL>
                    <a:lnR>
                      <a:noFill/>
                    </a:lnR>
                    <a:lnT>
                      <a:noFill/>
                    </a:lnT>
                    <a:lnB w="12700" cap="flat" cmpd="sng" algn="ctr">
                      <a:solidFill>
                        <a:srgbClr val="000000"/>
                      </a:solidFill>
                      <a:prstDash val="solid"/>
                      <a:round/>
                      <a:headEnd type="none" w="med" len="med"/>
                      <a:tailEnd type="none" w="med" len="med"/>
                    </a:lnB>
                    <a:solidFill>
                      <a:srgbClr val="AA1F93"/>
                    </a:solidFill>
                  </a:tcPr>
                </a:tc>
                <a:tc>
                  <a:txBody>
                    <a:bodyPr/>
                    <a:lstStyle/>
                    <a:p>
                      <a:pPr algn="ctr">
                        <a:lnSpc>
                          <a:spcPct val="107000"/>
                        </a:lnSpc>
                        <a:spcAft>
                          <a:spcPts val="80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Diferencia</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A1F93"/>
                    </a:solidFill>
                  </a:tcPr>
                </a:tc>
                <a:tc>
                  <a:txBody>
                    <a:bodyPr/>
                    <a:lstStyle/>
                    <a:p>
                      <a:pPr algn="ctr">
                        <a:lnSpc>
                          <a:spcPct val="107000"/>
                        </a:lnSpc>
                        <a:spcAft>
                          <a:spcPts val="80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Actual</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AA1F93"/>
                    </a:solidFill>
                  </a:tcPr>
                </a:tc>
                <a:tc>
                  <a:txBody>
                    <a:bodyPr/>
                    <a:lstStyle/>
                    <a:p>
                      <a:pPr algn="ctr">
                        <a:lnSpc>
                          <a:spcPct val="107000"/>
                        </a:lnSpc>
                        <a:spcAft>
                          <a:spcPts val="80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Reforma</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a:noFill/>
                    </a:lnL>
                    <a:lnR>
                      <a:noFill/>
                    </a:lnR>
                    <a:lnT>
                      <a:noFill/>
                    </a:lnT>
                    <a:lnB w="12700" cap="flat" cmpd="sng" algn="ctr">
                      <a:solidFill>
                        <a:srgbClr val="000000"/>
                      </a:solidFill>
                      <a:prstDash val="solid"/>
                      <a:round/>
                      <a:headEnd type="none" w="med" len="med"/>
                      <a:tailEnd type="none" w="med" len="med"/>
                    </a:lnB>
                    <a:solidFill>
                      <a:srgbClr val="AA1F93"/>
                    </a:solidFill>
                  </a:tcPr>
                </a:tc>
                <a:tc>
                  <a:txBody>
                    <a:bodyPr/>
                    <a:lstStyle/>
                    <a:p>
                      <a:pPr algn="ctr">
                        <a:lnSpc>
                          <a:spcPct val="107000"/>
                        </a:lnSpc>
                        <a:spcAft>
                          <a:spcPts val="800"/>
                        </a:spcAft>
                      </a:pPr>
                      <a:r>
                        <a:rPr lang="es-CO" sz="1100" b="1">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Diferencia (pp)</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A1F93"/>
                    </a:solidFill>
                  </a:tcPr>
                </a:tc>
                <a:extLst>
                  <a:ext uri="{0D108BD9-81ED-4DB2-BD59-A6C34878D82A}">
                    <a16:rowId xmlns:a16="http://schemas.microsoft.com/office/drawing/2014/main" val="1103064910"/>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$ 1,0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85636298"/>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$ 3,0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0606949"/>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$ 5,0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9575994"/>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$ 10,0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$ 0,4</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$ 0,5</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$ 0,2</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3,9%</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5,4%</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1,5</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8781342"/>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$ 12,0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$ 0,7</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$ 0,9</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$ 0,2</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5,7%</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7,4%</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1,7</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3520009"/>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$ 15,0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$ 1,2</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$ 1,4</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$ 0,3</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7,8%</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9,7%</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1,8</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4331285"/>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$ 20,0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$ 1,9</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$ 2,5</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$ 0,6</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9,7%</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12,5%</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2,8</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83885090"/>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$ 25,0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$ 2,9</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$ 3,8</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$ 0,8</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12,0%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15,4%</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3,4</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8599711"/>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$ 45,0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$ 6,9</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$ 9,9</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$ 3,1</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15,2%</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22,0%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a:noFill/>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6,8</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41247400"/>
                  </a:ext>
                </a:extLst>
              </a:tr>
              <a:tr h="188694">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$ 140,0</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$ 22,7</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$ 35,5</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$ 12,8</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16,4%</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25,7%</a:t>
                      </a:r>
                      <a:endParaRPr lang="es-CO" sz="110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9,3</a:t>
                      </a:r>
                      <a:endParaRPr lang="es-CO" sz="1100" dirty="0">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263869"/>
                  </a:ext>
                </a:extLst>
              </a:tr>
            </a:tbl>
          </a:graphicData>
        </a:graphic>
      </p:graphicFrame>
      <mc:AlternateContent xmlns:mc="http://schemas.openxmlformats.org/markup-compatibility/2006" xmlns:cx1="http://schemas.microsoft.com/office/drawing/2015/9/8/chartex">
        <mc:Choice Requires="cx1">
          <p:graphicFrame>
            <p:nvGraphicFramePr>
              <p:cNvPr id="34" name="Gráfico 33">
                <a:extLst>
                  <a:ext uri="{FF2B5EF4-FFF2-40B4-BE49-F238E27FC236}">
                    <a16:creationId xmlns:a16="http://schemas.microsoft.com/office/drawing/2014/main" id="{C75C51B4-CE65-412D-91A3-DF14C7D848F7}"/>
                  </a:ext>
                </a:extLst>
              </p:cNvPr>
              <p:cNvGraphicFramePr/>
              <p:nvPr/>
            </p:nvGraphicFramePr>
            <p:xfrm>
              <a:off x="5514975" y="2578440"/>
              <a:ext cx="3375000" cy="31050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4" name="Gráfico 33">
                <a:extLst>
                  <a:ext uri="{FF2B5EF4-FFF2-40B4-BE49-F238E27FC236}">
                    <a16:creationId xmlns:a16="http://schemas.microsoft.com/office/drawing/2014/main" id="{C75C51B4-CE65-412D-91A3-DF14C7D848F7}"/>
                  </a:ext>
                </a:extLst>
              </p:cNvPr>
              <p:cNvPicPr>
                <a:picLocks noGrp="1" noRot="1" noChangeAspect="1" noMove="1" noResize="1" noEditPoints="1" noAdjustHandles="1" noChangeArrowheads="1" noChangeShapeType="1"/>
              </p:cNvPicPr>
              <p:nvPr/>
            </p:nvPicPr>
            <p:blipFill>
              <a:blip r:embed="rId4"/>
              <a:stretch>
                <a:fillRect/>
              </a:stretch>
            </p:blipFill>
            <p:spPr>
              <a:xfrm>
                <a:off x="5514975" y="2578440"/>
                <a:ext cx="3375000" cy="3105000"/>
              </a:xfrm>
              <a:prstGeom prst="rect">
                <a:avLst/>
              </a:prstGeom>
            </p:spPr>
          </p:pic>
        </mc:Fallback>
      </mc:AlternateContent>
      <p:sp>
        <p:nvSpPr>
          <p:cNvPr id="35" name="CuadroTexto 34">
            <a:extLst>
              <a:ext uri="{FF2B5EF4-FFF2-40B4-BE49-F238E27FC236}">
                <a16:creationId xmlns:a16="http://schemas.microsoft.com/office/drawing/2014/main" id="{85E36001-F420-E3E8-F2F2-50BBBD1C81D1}"/>
              </a:ext>
            </a:extLst>
          </p:cNvPr>
          <p:cNvSpPr txBox="1"/>
          <p:nvPr/>
        </p:nvSpPr>
        <p:spPr>
          <a:xfrm>
            <a:off x="254025" y="2077914"/>
            <a:ext cx="4440933" cy="680956"/>
          </a:xfrm>
          <a:prstGeom prst="rect">
            <a:avLst/>
          </a:prstGeom>
          <a:noFill/>
        </p:spPr>
        <p:txBody>
          <a:bodyPr wrap="square">
            <a:spAutoFit/>
          </a:bodyPr>
          <a:lstStyle>
            <a:defPPr>
              <a:defRPr lang="es-ES"/>
            </a:defPPr>
            <a:lvl1pPr algn="ctr" defTabSz="457189">
              <a:defRPr sz="1600" b="1">
                <a:solidFill>
                  <a:schemeClr val="tx1">
                    <a:lumMod val="75000"/>
                    <a:lumOff val="25000"/>
                  </a:schemeClr>
                </a:solidFill>
                <a:latin typeface="Century Gothic" panose="020B0502020202020204" pitchFamily="34" charset="0"/>
                <a:cs typeface="Arial" panose="020B0604020202020204" pitchFamily="34" charset="0"/>
              </a:defRPr>
            </a:lvl1pPr>
          </a:lstStyle>
          <a:p>
            <a:r>
              <a:rPr lang="es-ES" sz="1275"/>
              <a:t>Impuesto a cargo mensual y Tarifa Efectiva de Tributación (TET) sobre Ingreso Bruto* (IB) del IRPN </a:t>
            </a:r>
          </a:p>
          <a:p>
            <a:r>
              <a:rPr lang="es-ES" sz="1275"/>
              <a:t>actual vs reforma</a:t>
            </a:r>
            <a:endParaRPr lang="es-CO" sz="1275"/>
          </a:p>
        </p:txBody>
      </p:sp>
      <p:sp>
        <p:nvSpPr>
          <p:cNvPr id="36" name="CuadroTexto 35">
            <a:extLst>
              <a:ext uri="{FF2B5EF4-FFF2-40B4-BE49-F238E27FC236}">
                <a16:creationId xmlns:a16="http://schemas.microsoft.com/office/drawing/2014/main" id="{2A8AE713-96F7-E9B8-9525-097B69EACDD1}"/>
              </a:ext>
            </a:extLst>
          </p:cNvPr>
          <p:cNvSpPr txBox="1"/>
          <p:nvPr/>
        </p:nvSpPr>
        <p:spPr>
          <a:xfrm>
            <a:off x="22054" y="5536903"/>
            <a:ext cx="4934606" cy="438582"/>
          </a:xfrm>
          <a:prstGeom prst="rect">
            <a:avLst/>
          </a:prstGeom>
          <a:noFill/>
        </p:spPr>
        <p:txBody>
          <a:bodyPr wrap="square">
            <a:spAutoFit/>
          </a:bodyPr>
          <a:lstStyle/>
          <a:p>
            <a:r>
              <a:rPr lang="es-ES" sz="750">
                <a:latin typeface="Century Gothic" panose="020B0502020202020204" pitchFamily="34" charset="0"/>
              </a:rPr>
              <a:t>*Definición que no considera dentro del ingreso bruto el costo incurrido para la generación de la renta, como en el caso de capital, honorarios, rentas no laborales y ganancias ocasionales.</a:t>
            </a:r>
          </a:p>
          <a:p>
            <a:r>
              <a:rPr lang="es-ES" sz="750" b="1">
                <a:latin typeface="Century Gothic" panose="020B0502020202020204" pitchFamily="34" charset="0"/>
              </a:rPr>
              <a:t>Fuente:</a:t>
            </a:r>
            <a:r>
              <a:rPr lang="es-ES" sz="750">
                <a:latin typeface="Century Gothic" panose="020B0502020202020204" pitchFamily="34" charset="0"/>
              </a:rPr>
              <a:t> DGPM-MHCP con información de declaraciones de renta agregadas AG 2020-DIAN.</a:t>
            </a:r>
          </a:p>
        </p:txBody>
      </p:sp>
      <p:sp>
        <p:nvSpPr>
          <p:cNvPr id="7" name="Rectángulo 6">
            <a:extLst>
              <a:ext uri="{FF2B5EF4-FFF2-40B4-BE49-F238E27FC236}">
                <a16:creationId xmlns:a16="http://schemas.microsoft.com/office/drawing/2014/main" id="{F0C7F9B1-67B7-FED3-82E6-E9BAC359BF8C}"/>
              </a:ext>
            </a:extLst>
          </p:cNvPr>
          <p:cNvSpPr/>
          <p:nvPr/>
        </p:nvSpPr>
        <p:spPr>
          <a:xfrm>
            <a:off x="278202" y="4187246"/>
            <a:ext cx="4568580" cy="1379058"/>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2737699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9790C7-B2E3-5CE9-BB67-AED67B4F1C8B}"/>
              </a:ext>
            </a:extLst>
          </p:cNvPr>
          <p:cNvSpPr txBox="1"/>
          <p:nvPr/>
        </p:nvSpPr>
        <p:spPr>
          <a:xfrm>
            <a:off x="136038" y="1008584"/>
            <a:ext cx="9007962" cy="346249"/>
          </a:xfrm>
          <a:prstGeom prst="rect">
            <a:avLst/>
          </a:prstGeom>
          <a:noFill/>
        </p:spPr>
        <p:txBody>
          <a:bodyPr wrap="square" lIns="68580" tIns="34290" rIns="68580" bIns="34290" rtlCol="0" anchor="t">
            <a:spAutoFit/>
          </a:bodyPr>
          <a:lstStyle>
            <a:defPPr>
              <a:defRPr lang="es-ES"/>
            </a:defPPr>
            <a:lvl1pPr algn="ctr" defTabSz="609585">
              <a:defRPr sz="2400" b="1">
                <a:solidFill>
                  <a:schemeClr val="tx1">
                    <a:lumMod val="85000"/>
                    <a:lumOff val="15000"/>
                  </a:schemeClr>
                </a:solidFill>
                <a:latin typeface="Century Gothic" panose="020B0502020202020204" pitchFamily="34" charset="0"/>
                <a:cs typeface="Arial" panose="020B0604020202020204" pitchFamily="34" charset="0"/>
              </a:defRPr>
            </a:lvl1pPr>
          </a:lstStyle>
          <a:p>
            <a:r>
              <a:rPr lang="es-CO" sz="1800"/>
              <a:t>Impuesto al patrimonio, para contribuir a la equidad</a:t>
            </a:r>
            <a:endParaRPr lang="en-US" sz="1800"/>
          </a:p>
        </p:txBody>
      </p:sp>
      <p:grpSp>
        <p:nvGrpSpPr>
          <p:cNvPr id="10" name="Group 9">
            <a:extLst>
              <a:ext uri="{FF2B5EF4-FFF2-40B4-BE49-F238E27FC236}">
                <a16:creationId xmlns:a16="http://schemas.microsoft.com/office/drawing/2014/main" id="{CA830BBB-3980-AD6E-19B2-B1A6EA4FF409}"/>
              </a:ext>
            </a:extLst>
          </p:cNvPr>
          <p:cNvGrpSpPr/>
          <p:nvPr/>
        </p:nvGrpSpPr>
        <p:grpSpPr>
          <a:xfrm>
            <a:off x="540109" y="1801291"/>
            <a:ext cx="7870461" cy="746157"/>
            <a:chOff x="787462" y="2810899"/>
            <a:chExt cx="10493948" cy="994876"/>
          </a:xfrm>
        </p:grpSpPr>
        <p:sp>
          <p:nvSpPr>
            <p:cNvPr id="8" name="Rectangle: Rounded Corners 7">
              <a:extLst>
                <a:ext uri="{FF2B5EF4-FFF2-40B4-BE49-F238E27FC236}">
                  <a16:creationId xmlns:a16="http://schemas.microsoft.com/office/drawing/2014/main" id="{B02EA884-6B6C-1F2F-1FD5-E48B0B32CE41}"/>
                </a:ext>
              </a:extLst>
            </p:cNvPr>
            <p:cNvSpPr/>
            <p:nvPr/>
          </p:nvSpPr>
          <p:spPr>
            <a:xfrm>
              <a:off x="1832610" y="3048210"/>
              <a:ext cx="3882390" cy="638707"/>
            </a:xfrm>
            <a:prstGeom prst="roundRect">
              <a:avLst/>
            </a:prstGeom>
            <a:solidFill>
              <a:srgbClr val="00B0F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b="1">
                  <a:latin typeface="Century Gothic" panose="020B0502020202020204" pitchFamily="34" charset="0"/>
                </a:rPr>
                <a:t>Permanente</a:t>
              </a:r>
              <a:endParaRPr lang="en-US" sz="1500" b="1">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5D95FB02-6A46-9DD1-7857-1594EDCC6855}"/>
                </a:ext>
              </a:extLst>
            </p:cNvPr>
            <p:cNvSpPr/>
            <p:nvPr/>
          </p:nvSpPr>
          <p:spPr>
            <a:xfrm>
              <a:off x="7395210" y="3078669"/>
              <a:ext cx="3886200" cy="608248"/>
            </a:xfrm>
            <a:prstGeom prst="roundRect">
              <a:avLst/>
            </a:prstGeom>
            <a:solidFill>
              <a:srgbClr val="6B0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b="1">
                  <a:latin typeface="Century Gothic" panose="020B0502020202020204" pitchFamily="34" charset="0"/>
                </a:rPr>
                <a:t>Tarifas marginales</a:t>
              </a:r>
              <a:endParaRPr lang="en-US" sz="1500" b="1">
                <a:latin typeface="Century Gothic" panose="020B0502020202020204" pitchFamily="34" charset="0"/>
              </a:endParaRPr>
            </a:p>
          </p:txBody>
        </p:sp>
        <p:pic>
          <p:nvPicPr>
            <p:cNvPr id="4098" name="Picture 2">
              <a:extLst>
                <a:ext uri="{FF2B5EF4-FFF2-40B4-BE49-F238E27FC236}">
                  <a16:creationId xmlns:a16="http://schemas.microsoft.com/office/drawing/2014/main" id="{3D0157E0-93A6-CD4E-847A-BA4DA7960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62" y="2874927"/>
              <a:ext cx="930848" cy="9308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09E157E2-01F0-C9C9-7910-A7EAB24B8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10899"/>
              <a:ext cx="930848" cy="93084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Table 10">
            <a:extLst>
              <a:ext uri="{FF2B5EF4-FFF2-40B4-BE49-F238E27FC236}">
                <a16:creationId xmlns:a16="http://schemas.microsoft.com/office/drawing/2014/main" id="{6374687C-9FD9-1A04-399A-8A2F07531356}"/>
              </a:ext>
            </a:extLst>
          </p:cNvPr>
          <p:cNvGraphicFramePr>
            <a:graphicFrameLocks noGrp="1"/>
          </p:cNvGraphicFramePr>
          <p:nvPr/>
        </p:nvGraphicFramePr>
        <p:xfrm>
          <a:off x="767733" y="3144704"/>
          <a:ext cx="7415214" cy="1369505"/>
        </p:xfrm>
        <a:graphic>
          <a:graphicData uri="http://schemas.openxmlformats.org/drawingml/2006/table">
            <a:tbl>
              <a:tblPr firstRow="1" firstCol="1" bandRow="1">
                <a:tableStyleId>{5C22544A-7EE6-4342-B048-85BDC9FD1C3A}</a:tableStyleId>
              </a:tblPr>
              <a:tblGrid>
                <a:gridCol w="1109508">
                  <a:extLst>
                    <a:ext uri="{9D8B030D-6E8A-4147-A177-3AD203B41FA5}">
                      <a16:colId xmlns:a16="http://schemas.microsoft.com/office/drawing/2014/main" val="3036327156"/>
                    </a:ext>
                  </a:extLst>
                </a:gridCol>
                <a:gridCol w="1266689">
                  <a:extLst>
                    <a:ext uri="{9D8B030D-6E8A-4147-A177-3AD203B41FA5}">
                      <a16:colId xmlns:a16="http://schemas.microsoft.com/office/drawing/2014/main" val="1875166217"/>
                    </a:ext>
                  </a:extLst>
                </a:gridCol>
                <a:gridCol w="952328">
                  <a:extLst>
                    <a:ext uri="{9D8B030D-6E8A-4147-A177-3AD203B41FA5}">
                      <a16:colId xmlns:a16="http://schemas.microsoft.com/office/drawing/2014/main" val="2588288288"/>
                    </a:ext>
                  </a:extLst>
                </a:gridCol>
                <a:gridCol w="4086689">
                  <a:extLst>
                    <a:ext uri="{9D8B030D-6E8A-4147-A177-3AD203B41FA5}">
                      <a16:colId xmlns:a16="http://schemas.microsoft.com/office/drawing/2014/main" val="3998840014"/>
                    </a:ext>
                  </a:extLst>
                </a:gridCol>
              </a:tblGrid>
              <a:tr h="157544">
                <a:tc gridSpan="2">
                  <a:txBody>
                    <a:bodyPr/>
                    <a:lstStyle/>
                    <a:p>
                      <a:pPr algn="ctr">
                        <a:lnSpc>
                          <a:spcPct val="107000"/>
                        </a:lnSpc>
                        <a:spcAft>
                          <a:spcPts val="800"/>
                        </a:spcAft>
                      </a:pPr>
                      <a:r>
                        <a:rPr lang="es-CO" sz="1100" b="1">
                          <a:solidFill>
                            <a:schemeClr val="bg1"/>
                          </a:solidFill>
                          <a:effectLst/>
                          <a:latin typeface="Century Gothic" panose="020B0502020202020204" pitchFamily="34" charset="0"/>
                        </a:rPr>
                        <a:t>Rangos UVT de patrimonio líquido</a:t>
                      </a:r>
                      <a:endParaRPr lang="en-US" sz="1100" b="1">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1F93"/>
                    </a:solidFill>
                  </a:tcPr>
                </a:tc>
                <a:tc hMerge="1">
                  <a:txBody>
                    <a:bodyPr/>
                    <a:lstStyle/>
                    <a:p>
                      <a:endParaRPr lang="en-US"/>
                    </a:p>
                  </a:txBody>
                  <a:tcPr/>
                </a:tc>
                <a:tc rowSpan="2">
                  <a:txBody>
                    <a:bodyPr/>
                    <a:lstStyle/>
                    <a:p>
                      <a:pPr algn="ctr">
                        <a:lnSpc>
                          <a:spcPct val="107000"/>
                        </a:lnSpc>
                        <a:spcAft>
                          <a:spcPts val="800"/>
                        </a:spcAft>
                      </a:pPr>
                      <a:r>
                        <a:rPr lang="es-CO" sz="1100" b="1">
                          <a:solidFill>
                            <a:schemeClr val="bg1"/>
                          </a:solidFill>
                          <a:effectLst/>
                          <a:latin typeface="Century Gothic" panose="020B0502020202020204" pitchFamily="34" charset="0"/>
                        </a:rPr>
                        <a:t>Tarifa marginal</a:t>
                      </a:r>
                      <a:endParaRPr lang="en-US" sz="1100" b="1">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1F93"/>
                    </a:solidFill>
                  </a:tcPr>
                </a:tc>
                <a:tc rowSpan="2">
                  <a:txBody>
                    <a:bodyPr/>
                    <a:lstStyle/>
                    <a:p>
                      <a:pPr algn="ctr">
                        <a:lnSpc>
                          <a:spcPct val="107000"/>
                        </a:lnSpc>
                        <a:spcAft>
                          <a:spcPts val="800"/>
                        </a:spcAft>
                      </a:pPr>
                      <a:r>
                        <a:rPr lang="es-CO" sz="1100" b="1">
                          <a:solidFill>
                            <a:schemeClr val="bg1"/>
                          </a:solidFill>
                          <a:effectLst/>
                          <a:latin typeface="Century Gothic" panose="020B0502020202020204" pitchFamily="34" charset="0"/>
                        </a:rPr>
                        <a:t>Impuesto</a:t>
                      </a:r>
                      <a:endParaRPr lang="en-US" sz="1100" b="1">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1F93"/>
                    </a:solidFill>
                  </a:tcPr>
                </a:tc>
                <a:extLst>
                  <a:ext uri="{0D108BD9-81ED-4DB2-BD59-A6C34878D82A}">
                    <a16:rowId xmlns:a16="http://schemas.microsoft.com/office/drawing/2014/main" val="2689730436"/>
                  </a:ext>
                </a:extLst>
              </a:tr>
              <a:tr h="171212">
                <a:tc>
                  <a:txBody>
                    <a:bodyPr/>
                    <a:lstStyle/>
                    <a:p>
                      <a:pPr algn="ctr">
                        <a:lnSpc>
                          <a:spcPct val="107000"/>
                        </a:lnSpc>
                        <a:spcAft>
                          <a:spcPts val="800"/>
                        </a:spcAft>
                      </a:pPr>
                      <a:r>
                        <a:rPr lang="es-CO" sz="1100">
                          <a:solidFill>
                            <a:schemeClr val="bg1"/>
                          </a:solidFill>
                          <a:effectLst/>
                          <a:latin typeface="Century Gothic" panose="020B0502020202020204" pitchFamily="34" charset="0"/>
                        </a:rPr>
                        <a:t>Desde</a:t>
                      </a:r>
                      <a:endParaRPr lang="en-US" sz="110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1F93"/>
                    </a:solidFill>
                  </a:tcPr>
                </a:tc>
                <a:tc>
                  <a:txBody>
                    <a:bodyPr/>
                    <a:lstStyle/>
                    <a:p>
                      <a:pPr algn="ctr">
                        <a:lnSpc>
                          <a:spcPct val="107000"/>
                        </a:lnSpc>
                        <a:spcAft>
                          <a:spcPts val="800"/>
                        </a:spcAft>
                      </a:pPr>
                      <a:r>
                        <a:rPr lang="es-CO" sz="1100" b="1">
                          <a:solidFill>
                            <a:schemeClr val="bg1"/>
                          </a:solidFill>
                          <a:effectLst/>
                          <a:latin typeface="Century Gothic" panose="020B0502020202020204" pitchFamily="34" charset="0"/>
                        </a:rPr>
                        <a:t>Hasta</a:t>
                      </a:r>
                      <a:endParaRPr lang="en-US" sz="1100" b="1">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1F9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5002339"/>
                  </a:ext>
                </a:extLst>
              </a:tr>
              <a:tr h="320040">
                <a:tc>
                  <a:txBody>
                    <a:bodyPr/>
                    <a:lstStyle/>
                    <a:p>
                      <a:pPr algn="ctr">
                        <a:lnSpc>
                          <a:spcPct val="107000"/>
                        </a:lnSpc>
                        <a:spcAft>
                          <a:spcPts val="800"/>
                        </a:spcAft>
                      </a:pPr>
                      <a:r>
                        <a:rPr lang="es-CO" sz="1100" b="0">
                          <a:solidFill>
                            <a:schemeClr val="tx1">
                              <a:lumMod val="75000"/>
                              <a:lumOff val="25000"/>
                            </a:schemeClr>
                          </a:solidFill>
                          <a:effectLst/>
                          <a:latin typeface="Century Gothic" panose="020B0502020202020204" pitchFamily="34" charset="0"/>
                        </a:rPr>
                        <a:t>0</a:t>
                      </a:r>
                      <a:endPar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s-CO" sz="1100" b="0">
                          <a:solidFill>
                            <a:schemeClr val="tx1">
                              <a:lumMod val="75000"/>
                              <a:lumOff val="25000"/>
                            </a:schemeClr>
                          </a:solidFill>
                          <a:effectLst/>
                          <a:latin typeface="Century Gothic" panose="020B0502020202020204" pitchFamily="34" charset="0"/>
                        </a:rPr>
                        <a:t>72.000</a:t>
                      </a:r>
                    </a:p>
                    <a:p>
                      <a:pPr algn="ctr">
                        <a:lnSpc>
                          <a:spcPct val="100000"/>
                        </a:lnSpc>
                        <a:spcAft>
                          <a:spcPts val="0"/>
                        </a:spcAft>
                      </a:pPr>
                      <a:r>
                        <a:rPr lang="es-CO"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rPr>
                        <a:t>(3.000m)</a:t>
                      </a:r>
                      <a:endPar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100" b="0">
                          <a:solidFill>
                            <a:schemeClr val="tx1">
                              <a:lumMod val="75000"/>
                              <a:lumOff val="25000"/>
                            </a:schemeClr>
                          </a:solidFill>
                          <a:effectLst/>
                          <a:latin typeface="Century Gothic" panose="020B0502020202020204" pitchFamily="34" charset="0"/>
                        </a:rPr>
                        <a:t>0,0%</a:t>
                      </a:r>
                      <a:endPar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100" b="0">
                          <a:solidFill>
                            <a:schemeClr val="tx1">
                              <a:lumMod val="75000"/>
                              <a:lumOff val="25000"/>
                            </a:schemeClr>
                          </a:solidFill>
                          <a:effectLst/>
                          <a:latin typeface="Century Gothic" panose="020B0502020202020204" pitchFamily="34" charset="0"/>
                        </a:rPr>
                        <a:t>0</a:t>
                      </a:r>
                      <a:endPar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3312272"/>
                  </a:ext>
                </a:extLst>
              </a:tr>
              <a:tr h="329232">
                <a:tc>
                  <a:txBody>
                    <a:bodyPr/>
                    <a:lstStyle/>
                    <a:p>
                      <a:pPr algn="ctr">
                        <a:lnSpc>
                          <a:spcPct val="107000"/>
                        </a:lnSpc>
                        <a:spcAft>
                          <a:spcPts val="0"/>
                        </a:spcAft>
                      </a:pPr>
                      <a:r>
                        <a:rPr lang="es-CO" sz="1100" b="0">
                          <a:solidFill>
                            <a:schemeClr val="tx1">
                              <a:lumMod val="75000"/>
                              <a:lumOff val="25000"/>
                            </a:schemeClr>
                          </a:solidFill>
                          <a:effectLst/>
                          <a:latin typeface="Century Gothic" panose="020B0502020202020204" pitchFamily="34" charset="0"/>
                        </a:rPr>
                        <a:t>72.000</a:t>
                      </a:r>
                    </a:p>
                    <a:p>
                      <a:pPr algn="ctr">
                        <a:lnSpc>
                          <a:spcPct val="107000"/>
                        </a:lnSpc>
                        <a:spcAft>
                          <a:spcPts val="0"/>
                        </a:spcAft>
                      </a:pPr>
                      <a:r>
                        <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rPr>
                        <a:t>(3.000m)</a:t>
                      </a: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100" b="0">
                          <a:solidFill>
                            <a:schemeClr val="tx1">
                              <a:lumMod val="75000"/>
                              <a:lumOff val="25000"/>
                            </a:schemeClr>
                          </a:solidFill>
                          <a:effectLst/>
                          <a:latin typeface="Century Gothic" panose="020B0502020202020204" pitchFamily="34" charset="0"/>
                        </a:rPr>
                        <a:t>122.000</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rPr>
                        <a:t>(5.000m)</a:t>
                      </a: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100" b="0">
                          <a:solidFill>
                            <a:schemeClr val="tx1">
                              <a:lumMod val="75000"/>
                              <a:lumOff val="25000"/>
                            </a:schemeClr>
                          </a:solidFill>
                          <a:effectLst/>
                          <a:latin typeface="Century Gothic" panose="020B0502020202020204" pitchFamily="34" charset="0"/>
                        </a:rPr>
                        <a:t>0,5%</a:t>
                      </a:r>
                      <a:endPar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100" b="0">
                          <a:solidFill>
                            <a:schemeClr val="tx1">
                              <a:lumMod val="75000"/>
                              <a:lumOff val="25000"/>
                            </a:schemeClr>
                          </a:solidFill>
                          <a:effectLst/>
                          <a:latin typeface="Century Gothic" panose="020B0502020202020204" pitchFamily="34" charset="0"/>
                        </a:rPr>
                        <a:t>(Base Gravable en UVT menos 72.000 UVT) x 0,5%</a:t>
                      </a:r>
                      <a:endPar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126296"/>
                  </a:ext>
                </a:extLst>
              </a:tr>
              <a:tr h="329232">
                <a:tc>
                  <a:txBody>
                    <a:bodyPr/>
                    <a:lstStyle/>
                    <a:p>
                      <a:pPr algn="ctr">
                        <a:lnSpc>
                          <a:spcPct val="107000"/>
                        </a:lnSpc>
                        <a:spcAft>
                          <a:spcPts val="0"/>
                        </a:spcAft>
                      </a:pPr>
                      <a:r>
                        <a:rPr lang="es-CO" sz="1100" b="0">
                          <a:solidFill>
                            <a:schemeClr val="tx1">
                              <a:lumMod val="75000"/>
                              <a:lumOff val="25000"/>
                            </a:schemeClr>
                          </a:solidFill>
                          <a:effectLst/>
                          <a:latin typeface="Century Gothic" panose="020B0502020202020204" pitchFamily="34" charset="0"/>
                        </a:rPr>
                        <a:t>122.000</a:t>
                      </a:r>
                    </a:p>
                    <a:p>
                      <a:pPr algn="ctr">
                        <a:lnSpc>
                          <a:spcPct val="107000"/>
                        </a:lnSpc>
                        <a:spcAft>
                          <a:spcPts val="0"/>
                        </a:spcAft>
                      </a:pPr>
                      <a:r>
                        <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rPr>
                        <a:t>(5.000m)</a:t>
                      </a: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100" b="0">
                          <a:solidFill>
                            <a:schemeClr val="tx1">
                              <a:lumMod val="75000"/>
                              <a:lumOff val="25000"/>
                            </a:schemeClr>
                          </a:solidFill>
                          <a:effectLst/>
                          <a:latin typeface="Century Gothic" panose="020B0502020202020204" pitchFamily="34" charset="0"/>
                        </a:rPr>
                        <a:t>En adelante</a:t>
                      </a:r>
                      <a:endPar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100" b="0">
                          <a:solidFill>
                            <a:schemeClr val="tx1">
                              <a:lumMod val="75000"/>
                              <a:lumOff val="25000"/>
                            </a:schemeClr>
                          </a:solidFill>
                          <a:effectLst/>
                          <a:latin typeface="Century Gothic" panose="020B0502020202020204" pitchFamily="34" charset="0"/>
                        </a:rPr>
                        <a:t>1,0%</a:t>
                      </a:r>
                      <a:endPar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O" sz="1100" b="0">
                          <a:solidFill>
                            <a:schemeClr val="tx1">
                              <a:lumMod val="75000"/>
                              <a:lumOff val="25000"/>
                            </a:schemeClr>
                          </a:solidFill>
                          <a:effectLst/>
                          <a:latin typeface="Century Gothic" panose="020B0502020202020204" pitchFamily="34" charset="0"/>
                        </a:rPr>
                        <a:t>(Base Gravable en UVT menos 122.000 UVT) x 1,0% +250 UVT</a:t>
                      </a:r>
                      <a:endParaRPr lang="en-US" sz="1100" b="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9223964"/>
                  </a:ext>
                </a:extLst>
              </a:tr>
            </a:tbl>
          </a:graphicData>
        </a:graphic>
      </p:graphicFrame>
      <p:sp>
        <p:nvSpPr>
          <p:cNvPr id="15" name="TextBox 14">
            <a:extLst>
              <a:ext uri="{FF2B5EF4-FFF2-40B4-BE49-F238E27FC236}">
                <a16:creationId xmlns:a16="http://schemas.microsoft.com/office/drawing/2014/main" id="{ADA25D84-D686-89C9-2C01-411C1921A470}"/>
              </a:ext>
            </a:extLst>
          </p:cNvPr>
          <p:cNvSpPr txBox="1"/>
          <p:nvPr/>
        </p:nvSpPr>
        <p:spPr>
          <a:xfrm>
            <a:off x="767733" y="2717164"/>
            <a:ext cx="7415213" cy="276999"/>
          </a:xfrm>
          <a:prstGeom prst="rect">
            <a:avLst/>
          </a:prstGeom>
          <a:noFill/>
        </p:spPr>
        <p:txBody>
          <a:bodyPr wrap="square">
            <a:spAutoFit/>
          </a:bodyPr>
          <a:lstStyle/>
          <a:p>
            <a:pPr algn="ctr"/>
            <a:r>
              <a:rPr lang="es-CO" sz="1200" b="1">
                <a:solidFill>
                  <a:schemeClr val="tx1">
                    <a:lumMod val="75000"/>
                    <a:lumOff val="25000"/>
                  </a:schemeClr>
                </a:solidFill>
                <a:latin typeface="Century Gothic" panose="020B0502020202020204" pitchFamily="34" charset="0"/>
                <a:cs typeface="Arial" panose="020B0604020202020204" pitchFamily="34" charset="0"/>
              </a:rPr>
              <a:t>Tarifas</a:t>
            </a:r>
            <a:r>
              <a:rPr lang="en-US" sz="1200" b="1">
                <a:solidFill>
                  <a:schemeClr val="tx1">
                    <a:lumMod val="75000"/>
                    <a:lumOff val="25000"/>
                  </a:schemeClr>
                </a:solidFill>
                <a:latin typeface="Century Gothic" panose="020B0502020202020204" pitchFamily="34" charset="0"/>
                <a:cs typeface="Arial" panose="020B0604020202020204" pitchFamily="34" charset="0"/>
              </a:rPr>
              <a:t> para </a:t>
            </a:r>
            <a:r>
              <a:rPr lang="es-CO" sz="1200" b="1">
                <a:solidFill>
                  <a:schemeClr val="tx1">
                    <a:lumMod val="75000"/>
                    <a:lumOff val="25000"/>
                  </a:schemeClr>
                </a:solidFill>
                <a:latin typeface="Century Gothic" panose="020B0502020202020204" pitchFamily="34" charset="0"/>
                <a:cs typeface="Arial" panose="020B0604020202020204" pitchFamily="34" charset="0"/>
              </a:rPr>
              <a:t>el</a:t>
            </a:r>
            <a:r>
              <a:rPr lang="en-US" sz="1200" b="1">
                <a:solidFill>
                  <a:schemeClr val="tx1">
                    <a:lumMod val="75000"/>
                    <a:lumOff val="25000"/>
                  </a:schemeClr>
                </a:solidFill>
                <a:latin typeface="Century Gothic" panose="020B0502020202020204" pitchFamily="34" charset="0"/>
                <a:cs typeface="Arial" panose="020B0604020202020204" pitchFamily="34" charset="0"/>
              </a:rPr>
              <a:t> </a:t>
            </a:r>
            <a:r>
              <a:rPr lang="es-CO" sz="1200" b="1">
                <a:solidFill>
                  <a:schemeClr val="tx1">
                    <a:lumMod val="75000"/>
                    <a:lumOff val="25000"/>
                  </a:schemeClr>
                </a:solidFill>
                <a:latin typeface="Century Gothic" panose="020B0502020202020204" pitchFamily="34" charset="0"/>
                <a:cs typeface="Arial" panose="020B0604020202020204" pitchFamily="34" charset="0"/>
              </a:rPr>
              <a:t>impuesto</a:t>
            </a:r>
            <a:r>
              <a:rPr lang="en-US" sz="1200" b="1">
                <a:solidFill>
                  <a:schemeClr val="tx1">
                    <a:lumMod val="75000"/>
                    <a:lumOff val="25000"/>
                  </a:schemeClr>
                </a:solidFill>
                <a:latin typeface="Century Gothic" panose="020B0502020202020204" pitchFamily="34" charset="0"/>
                <a:cs typeface="Arial" panose="020B0604020202020204" pitchFamily="34" charset="0"/>
              </a:rPr>
              <a:t> al </a:t>
            </a:r>
            <a:r>
              <a:rPr lang="es-CO" sz="1200" b="1">
                <a:solidFill>
                  <a:schemeClr val="tx1">
                    <a:lumMod val="75000"/>
                    <a:lumOff val="25000"/>
                  </a:schemeClr>
                </a:solidFill>
                <a:latin typeface="Century Gothic" panose="020B0502020202020204" pitchFamily="34" charset="0"/>
                <a:cs typeface="Arial" panose="020B0604020202020204" pitchFamily="34" charset="0"/>
              </a:rPr>
              <a:t>patrimonio</a:t>
            </a:r>
            <a:r>
              <a:rPr lang="en-US" sz="1200" b="1">
                <a:solidFill>
                  <a:schemeClr val="tx1">
                    <a:lumMod val="75000"/>
                    <a:lumOff val="25000"/>
                  </a:schemeClr>
                </a:solidFill>
                <a:latin typeface="Century Gothic" panose="020B0502020202020204" pitchFamily="34" charset="0"/>
                <a:cs typeface="Arial" panose="020B0604020202020204" pitchFamily="34" charset="0"/>
              </a:rPr>
              <a:t> de personas naturales</a:t>
            </a:r>
          </a:p>
        </p:txBody>
      </p:sp>
      <p:sp>
        <p:nvSpPr>
          <p:cNvPr id="17" name="TextBox 16">
            <a:extLst>
              <a:ext uri="{FF2B5EF4-FFF2-40B4-BE49-F238E27FC236}">
                <a16:creationId xmlns:a16="http://schemas.microsoft.com/office/drawing/2014/main" id="{0BA0BE15-164A-5F64-42DC-C5C575D7E0F3}"/>
              </a:ext>
            </a:extLst>
          </p:cNvPr>
          <p:cNvSpPr txBox="1"/>
          <p:nvPr/>
        </p:nvSpPr>
        <p:spPr>
          <a:xfrm>
            <a:off x="402426" y="4619606"/>
            <a:ext cx="8238173" cy="1092498"/>
          </a:xfrm>
          <a:prstGeom prst="roundRect">
            <a:avLst/>
          </a:prstGeom>
          <a:noFill/>
          <a:ln w="28575">
            <a:noFill/>
          </a:ln>
        </p:spPr>
        <p:txBody>
          <a:bodyPr wrap="square">
            <a:spAutoFit/>
          </a:bodyPr>
          <a:lstStyle>
            <a:defPPr>
              <a:defRPr lang="es-ES"/>
            </a:defPPr>
            <a:lvl1pPr algn="ctr">
              <a:defRPr>
                <a:effectLst/>
                <a:latin typeface="Century Gothic" panose="020B0502020202020204" pitchFamily="34" charset="0"/>
                <a:ea typeface="Arial" panose="020B0604020202020204" pitchFamily="34" charset="0"/>
              </a:defRPr>
            </a:lvl1pPr>
          </a:lstStyle>
          <a:p>
            <a:pPr marL="214313" indent="-214313" algn="l">
              <a:spcAft>
                <a:spcPts val="450"/>
              </a:spcAft>
              <a:buClr>
                <a:srgbClr val="AA1F93"/>
              </a:buClr>
              <a:buFont typeface="Arial" panose="020B0604020202020204" pitchFamily="34" charset="0"/>
              <a:buChar char="•"/>
            </a:pPr>
            <a:r>
              <a:rPr lang="es-ES" sz="1350" b="1" dirty="0">
                <a:solidFill>
                  <a:srgbClr val="AA1F93"/>
                </a:solidFill>
              </a:rPr>
              <a:t>Se propone que las primeras 12.000 UVT* del valor patrimonial de la vivienda de habitación </a:t>
            </a:r>
            <a:r>
              <a:rPr lang="es-ES" sz="1350" dirty="0">
                <a:solidFill>
                  <a:schemeClr val="tx1">
                    <a:lumMod val="75000"/>
                    <a:lumOff val="25000"/>
                  </a:schemeClr>
                </a:solidFill>
              </a:rPr>
              <a:t>se resten de la base gravable del impuesto, protegiendo la vivienda de los colombianos.</a:t>
            </a:r>
            <a:endParaRPr lang="es-CO" sz="1350" dirty="0">
              <a:solidFill>
                <a:schemeClr val="tx1">
                  <a:lumMod val="75000"/>
                  <a:lumOff val="25000"/>
                </a:schemeClr>
              </a:solidFill>
            </a:endParaRPr>
          </a:p>
          <a:p>
            <a:pPr marL="214313" indent="-214313" algn="l">
              <a:buClr>
                <a:srgbClr val="AA1F93"/>
              </a:buClr>
              <a:buFont typeface="Arial" panose="020B0604020202020204" pitchFamily="34" charset="0"/>
              <a:buChar char="•"/>
            </a:pPr>
            <a:r>
              <a:rPr lang="es-CO" sz="1350" dirty="0">
                <a:solidFill>
                  <a:schemeClr val="tx1">
                    <a:lumMod val="75000"/>
                    <a:lumOff val="25000"/>
                  </a:schemeClr>
                </a:solidFill>
              </a:rPr>
              <a:t>Este esquema representa un </a:t>
            </a:r>
            <a:r>
              <a:rPr lang="es-CO" sz="1350" b="1" dirty="0">
                <a:solidFill>
                  <a:srgbClr val="AA1F93"/>
                </a:solidFill>
              </a:rPr>
              <a:t>desincentivo a la adquisición de patrimonios improductivos, y disminuye la desigualdad </a:t>
            </a:r>
            <a:r>
              <a:rPr lang="es-CO" sz="1350" dirty="0">
                <a:solidFill>
                  <a:schemeClr val="tx1">
                    <a:lumMod val="75000"/>
                    <a:lumOff val="25000"/>
                  </a:schemeClr>
                </a:solidFill>
              </a:rPr>
              <a:t>mediante una mayor carga efectiva para los ingresos más altos.</a:t>
            </a:r>
            <a:endParaRPr lang="en-US" sz="1350" dirty="0">
              <a:solidFill>
                <a:schemeClr val="tx1">
                  <a:lumMod val="75000"/>
                  <a:lumOff val="25000"/>
                </a:schemeClr>
              </a:solidFill>
            </a:endParaRPr>
          </a:p>
        </p:txBody>
      </p:sp>
    </p:spTree>
    <p:extLst>
      <p:ext uri="{BB962C8B-B14F-4D97-AF65-F5344CB8AC3E}">
        <p14:creationId xmlns:p14="http://schemas.microsoft.com/office/powerpoint/2010/main" val="250056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D9B34-F68E-231E-B70E-91A2D661A64F}"/>
              </a:ext>
            </a:extLst>
          </p:cNvPr>
          <p:cNvSpPr>
            <a:spLocks noGrp="1"/>
          </p:cNvSpPr>
          <p:nvPr>
            <p:ph type="title"/>
          </p:nvPr>
        </p:nvSpPr>
        <p:spPr>
          <a:xfrm>
            <a:off x="248412" y="1179791"/>
            <a:ext cx="8522609" cy="900246"/>
          </a:xfrm>
          <a:noFill/>
        </p:spPr>
        <p:txBody>
          <a:bodyPr wrap="square" lIns="68580" tIns="34290" rIns="68580" bIns="34290" rtlCol="0" anchor="t">
            <a:spAutoFit/>
          </a:bodyPr>
          <a:lstStyle/>
          <a:p>
            <a:pPr defTabSz="457189"/>
            <a:r>
              <a:rPr lang="es-CO" sz="1800" b="1" dirty="0">
                <a:solidFill>
                  <a:schemeClr val="tx1">
                    <a:lumMod val="85000"/>
                    <a:lumOff val="15000"/>
                  </a:schemeClr>
                </a:solidFill>
                <a:latin typeface="Century Gothic" panose="020B0502020202020204" pitchFamily="34" charset="0"/>
                <a:ea typeface="+mn-ea"/>
                <a:cs typeface="Arial" panose="020B0604020202020204" pitchFamily="34" charset="0"/>
              </a:rPr>
              <a:t>Hay oportunidad para “nivelar la cancha” a través de la reducción de beneficios tributarios asimétricos, priorizando sectores clave como </a:t>
            </a:r>
            <a:r>
              <a:rPr lang="es-ES" sz="1800" b="1" dirty="0">
                <a:solidFill>
                  <a:schemeClr val="accent1"/>
                </a:solidFill>
                <a:latin typeface="Century Gothic" panose="020B0502020202020204" pitchFamily="34" charset="0"/>
                <a:ea typeface="+mn-lt"/>
                <a:cs typeface="Calibri" panose="020F0502020204030204"/>
              </a:rPr>
              <a:t>educación, salud y protección del medio ambiente</a:t>
            </a:r>
            <a:endParaRPr lang="es-CO" sz="1800" b="1" dirty="0">
              <a:solidFill>
                <a:schemeClr val="tx1">
                  <a:lumMod val="85000"/>
                  <a:lumOff val="15000"/>
                </a:schemeClr>
              </a:solidFill>
              <a:latin typeface="Century Gothic" panose="020B0502020202020204" pitchFamily="34" charset="0"/>
              <a:ea typeface="+mn-ea"/>
              <a:cs typeface="Arial" panose="020B0604020202020204" pitchFamily="34" charset="0"/>
            </a:endParaRPr>
          </a:p>
        </p:txBody>
      </p:sp>
      <p:graphicFrame>
        <p:nvGraphicFramePr>
          <p:cNvPr id="5" name="Gráfico 4">
            <a:extLst>
              <a:ext uri="{FF2B5EF4-FFF2-40B4-BE49-F238E27FC236}">
                <a16:creationId xmlns:a16="http://schemas.microsoft.com/office/drawing/2014/main" id="{0D4B4E7A-74BB-9212-BD60-2D918FB61B8B}"/>
              </a:ext>
            </a:extLst>
          </p:cNvPr>
          <p:cNvGraphicFramePr/>
          <p:nvPr/>
        </p:nvGraphicFramePr>
        <p:xfrm>
          <a:off x="140836" y="3057656"/>
          <a:ext cx="4730098" cy="283924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8B145609-836D-4512-E0CA-CAB2228D0352}"/>
              </a:ext>
            </a:extLst>
          </p:cNvPr>
          <p:cNvSpPr txBox="1"/>
          <p:nvPr/>
        </p:nvSpPr>
        <p:spPr>
          <a:xfrm>
            <a:off x="595899" y="2409175"/>
            <a:ext cx="3819970" cy="461665"/>
          </a:xfrm>
          <a:prstGeom prst="rect">
            <a:avLst/>
          </a:prstGeom>
          <a:noFill/>
        </p:spPr>
        <p:txBody>
          <a:bodyPr wrap="square">
            <a:spAutoFit/>
          </a:bodyPr>
          <a:lstStyle>
            <a:defPPr>
              <a:defRPr lang="es-ES"/>
            </a:defPPr>
            <a:lvl1pPr algn="ctr" defTabSz="457189">
              <a:defRPr sz="1600" b="1">
                <a:solidFill>
                  <a:schemeClr val="tx1">
                    <a:lumMod val="75000"/>
                    <a:lumOff val="25000"/>
                  </a:schemeClr>
                </a:solidFill>
                <a:latin typeface="Century Gothic" panose="020B0502020202020204" pitchFamily="34" charset="0"/>
                <a:cs typeface="Arial" panose="020B0604020202020204" pitchFamily="34" charset="0"/>
              </a:defRPr>
            </a:lvl1pPr>
          </a:lstStyle>
          <a:p>
            <a:r>
              <a:rPr lang="es-CO" sz="1200" dirty="0"/>
              <a:t>Tasas efectivas de tributación del impuesto de renta por sector económico, pronóstico 2022</a:t>
            </a:r>
          </a:p>
        </p:txBody>
      </p:sp>
      <p:sp>
        <p:nvSpPr>
          <p:cNvPr id="20" name="TextBox 19">
            <a:extLst>
              <a:ext uri="{FF2B5EF4-FFF2-40B4-BE49-F238E27FC236}">
                <a16:creationId xmlns:a16="http://schemas.microsoft.com/office/drawing/2014/main" id="{20ED188D-6FEA-71F9-8190-94BE220A817D}"/>
              </a:ext>
            </a:extLst>
          </p:cNvPr>
          <p:cNvSpPr txBox="1"/>
          <p:nvPr/>
        </p:nvSpPr>
        <p:spPr>
          <a:xfrm>
            <a:off x="4964489" y="2847756"/>
            <a:ext cx="4038675" cy="715089"/>
          </a:xfrm>
          <a:prstGeom prst="roundRect">
            <a:avLst/>
          </a:prstGeom>
          <a:solidFill>
            <a:schemeClr val="accent1">
              <a:lumMod val="20000"/>
              <a:lumOff val="80000"/>
            </a:schemeClr>
          </a:solidFill>
        </p:spPr>
        <p:txBody>
          <a:bodyPr wrap="square">
            <a:spAutoFit/>
          </a:bodyPr>
          <a:lstStyle/>
          <a:p>
            <a:pPr algn="just" fontAlgn="base">
              <a:tabLst>
                <a:tab pos="457189" algn="l"/>
              </a:tabLst>
            </a:pPr>
            <a:r>
              <a:rPr lang="es-CO" sz="1200">
                <a:latin typeface="Century Gothic" panose="020B0502020202020204" pitchFamily="34" charset="0"/>
                <a:ea typeface="Times New Roman" panose="02020603050405020304" pitchFamily="18" charset="0"/>
                <a:cs typeface="Times New Roman" panose="02020603050405020304" pitchFamily="18" charset="0"/>
              </a:rPr>
              <a:t>De los 146 beneficios tributarios identificados, </a:t>
            </a:r>
            <a:r>
              <a:rPr lang="es-CO" sz="1200" b="1">
                <a:solidFill>
                  <a:srgbClr val="6B049E"/>
                </a:solidFill>
                <a:latin typeface="Century Gothic" panose="020B0502020202020204" pitchFamily="34" charset="0"/>
                <a:ea typeface="Times New Roman" panose="02020603050405020304" pitchFamily="18" charset="0"/>
                <a:cs typeface="Times New Roman" panose="02020603050405020304" pitchFamily="18" charset="0"/>
              </a:rPr>
              <a:t>el 18% corresponden a beneficios asimétricos </a:t>
            </a:r>
            <a:r>
              <a:rPr lang="es-CO" sz="1200">
                <a:latin typeface="Century Gothic" panose="020B0502020202020204" pitchFamily="34" charset="0"/>
                <a:ea typeface="Times New Roman" panose="02020603050405020304" pitchFamily="18" charset="0"/>
                <a:cs typeface="Times New Roman" panose="02020603050405020304" pitchFamily="18" charset="0"/>
              </a:rPr>
              <a:t>sectoriales y/o regionales.</a:t>
            </a:r>
          </a:p>
        </p:txBody>
      </p:sp>
      <p:sp>
        <p:nvSpPr>
          <p:cNvPr id="24" name="TextBox 23">
            <a:extLst>
              <a:ext uri="{FF2B5EF4-FFF2-40B4-BE49-F238E27FC236}">
                <a16:creationId xmlns:a16="http://schemas.microsoft.com/office/drawing/2014/main" id="{DFD0ABED-72AE-FD8F-51AD-EF3E9D38604A}"/>
              </a:ext>
            </a:extLst>
          </p:cNvPr>
          <p:cNvSpPr txBox="1"/>
          <p:nvPr/>
        </p:nvSpPr>
        <p:spPr>
          <a:xfrm>
            <a:off x="4964489" y="3941195"/>
            <a:ext cx="4038675" cy="919401"/>
          </a:xfrm>
          <a:prstGeom prst="roundRect">
            <a:avLst/>
          </a:prstGeom>
          <a:solidFill>
            <a:schemeClr val="accent1">
              <a:lumMod val="20000"/>
              <a:lumOff val="80000"/>
            </a:schemeClr>
          </a:solidFill>
        </p:spPr>
        <p:txBody>
          <a:bodyPr wrap="square">
            <a:spAutoFit/>
          </a:bodyPr>
          <a:lstStyle/>
          <a:p>
            <a:pPr algn="just" fontAlgn="base">
              <a:tabLst>
                <a:tab pos="457189" algn="l"/>
              </a:tabLst>
            </a:pPr>
            <a:r>
              <a:rPr lang="es-CO" sz="1200">
                <a:latin typeface="Century Gothic" panose="020B0502020202020204" pitchFamily="34" charset="0"/>
                <a:ea typeface="Times New Roman" panose="02020603050405020304" pitchFamily="18" charset="0"/>
                <a:cs typeface="Times New Roman" panose="02020603050405020304" pitchFamily="18" charset="0"/>
              </a:rPr>
              <a:t>Un uso excesivo de los beneficios tributarios genera </a:t>
            </a:r>
            <a:r>
              <a:rPr lang="es-CO" sz="1200" b="1">
                <a:solidFill>
                  <a:srgbClr val="6B049E"/>
                </a:solidFill>
                <a:latin typeface="Century Gothic" panose="020B0502020202020204" pitchFamily="34" charset="0"/>
                <a:ea typeface="Times New Roman" panose="02020603050405020304" pitchFamily="18" charset="0"/>
                <a:cs typeface="Times New Roman" panose="02020603050405020304" pitchFamily="18" charset="0"/>
              </a:rPr>
              <a:t>inequidad sectorial, que se puede traducir en ineficiencia en la asignación de factores productivos</a:t>
            </a:r>
            <a:r>
              <a:rPr lang="es-CO" sz="1200">
                <a:latin typeface="Century Gothic" panose="020B0502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585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0A9F1-F6B7-793D-9F65-C0B341543236}"/>
              </a:ext>
            </a:extLst>
          </p:cNvPr>
          <p:cNvSpPr>
            <a:spLocks noGrp="1"/>
          </p:cNvSpPr>
          <p:nvPr>
            <p:ph type="title"/>
          </p:nvPr>
        </p:nvSpPr>
        <p:spPr>
          <a:xfrm>
            <a:off x="594991" y="920832"/>
            <a:ext cx="8229600" cy="900246"/>
          </a:xfrm>
          <a:noFill/>
        </p:spPr>
        <p:txBody>
          <a:bodyPr vert="horz" wrap="square" lIns="68580" tIns="34290" rIns="68580" bIns="34290" rtlCol="0" anchor="t">
            <a:spAutoFit/>
          </a:bodyPr>
          <a:lstStyle/>
          <a:p>
            <a:pPr defTabSz="457189"/>
            <a:r>
              <a:rPr lang="es-ES" sz="1800" b="1" dirty="0">
                <a:solidFill>
                  <a:schemeClr val="tx1">
                    <a:lumMod val="85000"/>
                    <a:lumOff val="15000"/>
                  </a:schemeClr>
                </a:solidFill>
                <a:latin typeface="Century Gothic" panose="020B0502020202020204" pitchFamily="34" charset="0"/>
                <a:ea typeface="+mn-ea"/>
                <a:cs typeface="Arial" panose="020B0604020202020204" pitchFamily="34" charset="0"/>
              </a:rPr>
              <a:t>Reducir los beneficios asimétricos e imponer un tope máximo a la tarifa de beneficios tributarios para las empresas promueve la equidad horizontal y simplicidad del sistema tributario</a:t>
            </a:r>
            <a:endParaRPr lang="es-CO" sz="1800" b="1" dirty="0">
              <a:solidFill>
                <a:schemeClr val="tx1">
                  <a:lumMod val="85000"/>
                  <a:lumOff val="15000"/>
                </a:schemeClr>
              </a:solidFill>
              <a:latin typeface="Century Gothic" panose="020B0502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38C2C9C9-2E7A-A42D-81A3-CCE195EB57E2}"/>
              </a:ext>
            </a:extLst>
          </p:cNvPr>
          <p:cNvGrpSpPr/>
          <p:nvPr/>
        </p:nvGrpSpPr>
        <p:grpSpPr>
          <a:xfrm>
            <a:off x="319409" y="2179207"/>
            <a:ext cx="3808298" cy="1328023"/>
            <a:chOff x="432736" y="1164769"/>
            <a:chExt cx="5077730" cy="1770698"/>
          </a:xfrm>
        </p:grpSpPr>
        <p:sp>
          <p:nvSpPr>
            <p:cNvPr id="4" name="Círculo: vacío 6">
              <a:extLst>
                <a:ext uri="{FF2B5EF4-FFF2-40B4-BE49-F238E27FC236}">
                  <a16:creationId xmlns:a16="http://schemas.microsoft.com/office/drawing/2014/main" id="{5E7FF558-1FEA-1221-93EC-6DDBB727892F}"/>
                </a:ext>
              </a:extLst>
            </p:cNvPr>
            <p:cNvSpPr/>
            <p:nvPr/>
          </p:nvSpPr>
          <p:spPr>
            <a:xfrm>
              <a:off x="432736" y="1713052"/>
              <a:ext cx="640080" cy="64008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rgbClr val="AA1F93"/>
                  </a:solidFill>
                  <a:latin typeface="Century Gothic" panose="020B0502020202020204" pitchFamily="34" charset="0"/>
                </a:rPr>
                <a:t>1</a:t>
              </a:r>
            </a:p>
          </p:txBody>
        </p:sp>
        <p:sp>
          <p:nvSpPr>
            <p:cNvPr id="5" name="CuadroTexto 9">
              <a:extLst>
                <a:ext uri="{FF2B5EF4-FFF2-40B4-BE49-F238E27FC236}">
                  <a16:creationId xmlns:a16="http://schemas.microsoft.com/office/drawing/2014/main" id="{19DA3023-99EA-9B87-3A91-3D03A8C7219B}"/>
                </a:ext>
              </a:extLst>
            </p:cNvPr>
            <p:cNvSpPr txBox="1"/>
            <p:nvPr/>
          </p:nvSpPr>
          <p:spPr>
            <a:xfrm>
              <a:off x="1293799" y="1164769"/>
              <a:ext cx="4216667" cy="1770698"/>
            </a:xfrm>
            <a:prstGeom prst="roundRect">
              <a:avLst/>
            </a:prstGeom>
            <a:solidFill>
              <a:schemeClr val="accent5">
                <a:lumMod val="20000"/>
                <a:lumOff val="80000"/>
              </a:schemeClr>
            </a:solidFill>
          </p:spPr>
          <p:txBody>
            <a:bodyPr wrap="square">
              <a:spAutoFit/>
            </a:bodyPr>
            <a:lstStyle/>
            <a:p>
              <a:pPr lvl="0" algn="just"/>
              <a:r>
                <a:rPr lang="es-CO" sz="1200" b="1">
                  <a:solidFill>
                    <a:schemeClr val="tx1">
                      <a:lumMod val="75000"/>
                      <a:lumOff val="25000"/>
                    </a:schemeClr>
                  </a:solidFill>
                  <a:latin typeface="Century Gothic" panose="020B0502020202020204" pitchFamily="34" charset="0"/>
                </a:rPr>
                <a:t>Eliminar  algunos beneficios tributarios </a:t>
              </a:r>
              <a:r>
                <a:rPr lang="es-CO" sz="1200">
                  <a:solidFill>
                    <a:schemeClr val="tx1">
                      <a:lumMod val="75000"/>
                      <a:lumOff val="25000"/>
                    </a:schemeClr>
                  </a:solidFill>
                  <a:latin typeface="Century Gothic" panose="020B0502020202020204" pitchFamily="34" charset="0"/>
                </a:rPr>
                <a:t>que son considerados asimétricos sectoriales y/o regionales, con el fin </a:t>
              </a:r>
              <a:r>
                <a:rPr lang="es-CO" sz="1200" b="1">
                  <a:solidFill>
                    <a:schemeClr val="tx1">
                      <a:lumMod val="75000"/>
                      <a:lumOff val="25000"/>
                    </a:schemeClr>
                  </a:solidFill>
                  <a:latin typeface="Century Gothic" panose="020B0502020202020204" pitchFamily="34" charset="0"/>
                </a:rPr>
                <a:t>disminuir considerablemente la inequidad horizontal</a:t>
              </a:r>
              <a:r>
                <a:rPr lang="es-CO" sz="1200">
                  <a:solidFill>
                    <a:schemeClr val="tx1">
                      <a:lumMod val="75000"/>
                      <a:lumOff val="25000"/>
                    </a:schemeClr>
                  </a:solidFill>
                  <a:latin typeface="Century Gothic" panose="020B0502020202020204" pitchFamily="34" charset="0"/>
                </a:rPr>
                <a:t> que se presenta entre sectores productivos. </a:t>
              </a:r>
            </a:p>
          </p:txBody>
        </p:sp>
      </p:grpSp>
      <p:sp>
        <p:nvSpPr>
          <p:cNvPr id="10" name="TextBox 9">
            <a:extLst>
              <a:ext uri="{FF2B5EF4-FFF2-40B4-BE49-F238E27FC236}">
                <a16:creationId xmlns:a16="http://schemas.microsoft.com/office/drawing/2014/main" id="{9EBE8590-34DA-5BB2-9618-6668B4BCBC5C}"/>
              </a:ext>
            </a:extLst>
          </p:cNvPr>
          <p:cNvSpPr txBox="1"/>
          <p:nvPr/>
        </p:nvSpPr>
        <p:spPr>
          <a:xfrm>
            <a:off x="954872" y="4121817"/>
            <a:ext cx="6938221" cy="715089"/>
          </a:xfrm>
          <a:prstGeom prst="roundRect">
            <a:avLst/>
          </a:prstGeom>
          <a:solidFill>
            <a:schemeClr val="accent3">
              <a:lumMod val="20000"/>
              <a:lumOff val="80000"/>
            </a:schemeClr>
          </a:solidFill>
        </p:spPr>
        <p:txBody>
          <a:bodyPr wrap="square">
            <a:spAutoFit/>
          </a:bodyPr>
          <a:lstStyle>
            <a:defPPr>
              <a:defRPr lang="es-ES"/>
            </a:defPPr>
            <a:lvl1pPr lvl="0" algn="just">
              <a:defRPr sz="1600" b="1">
                <a:latin typeface="Century Gothic" panose="020B0502020202020204" pitchFamily="34" charset="0"/>
              </a:defRPr>
            </a:lvl1pPr>
          </a:lstStyle>
          <a:p>
            <a:r>
              <a:rPr lang="es-CO" sz="1200" dirty="0">
                <a:solidFill>
                  <a:schemeClr val="tx1">
                    <a:lumMod val="75000"/>
                    <a:lumOff val="25000"/>
                  </a:schemeClr>
                </a:solidFill>
              </a:rPr>
              <a:t>Imponer un tope de 3pp sobre la renta líquida ordinaria a los beneficios tributarios que se mantengan </a:t>
            </a:r>
            <a:r>
              <a:rPr lang="es-CO" sz="1200" b="0" dirty="0">
                <a:solidFill>
                  <a:schemeClr val="tx1">
                    <a:lumMod val="75000"/>
                    <a:lumOff val="25000"/>
                  </a:schemeClr>
                </a:solidFill>
              </a:rPr>
              <a:t>(renta exenta, deducciones, descuentos, ingresos no constitutivos de renta), con el fin de evitar el abuso de estas detracciones por parte de personas jurídicas.</a:t>
            </a:r>
          </a:p>
        </p:txBody>
      </p:sp>
      <p:sp>
        <p:nvSpPr>
          <p:cNvPr id="11" name="Círculo: vacío 6">
            <a:extLst>
              <a:ext uri="{FF2B5EF4-FFF2-40B4-BE49-F238E27FC236}">
                <a16:creationId xmlns:a16="http://schemas.microsoft.com/office/drawing/2014/main" id="{72824043-5A59-114B-9355-3638F3BA6B6E}"/>
              </a:ext>
            </a:extLst>
          </p:cNvPr>
          <p:cNvSpPr/>
          <p:nvPr/>
        </p:nvSpPr>
        <p:spPr>
          <a:xfrm>
            <a:off x="319409" y="4194195"/>
            <a:ext cx="480060" cy="48006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rgbClr val="AA1F93"/>
                </a:solidFill>
                <a:latin typeface="Century Gothic" panose="020B0502020202020204" pitchFamily="34" charset="0"/>
              </a:rPr>
              <a:t>2</a:t>
            </a:r>
          </a:p>
        </p:txBody>
      </p:sp>
      <p:sp>
        <p:nvSpPr>
          <p:cNvPr id="15" name="Rectángulo 12">
            <a:extLst>
              <a:ext uri="{FF2B5EF4-FFF2-40B4-BE49-F238E27FC236}">
                <a16:creationId xmlns:a16="http://schemas.microsoft.com/office/drawing/2014/main" id="{ACB71D13-710C-1439-6B15-01ED87B4304F}"/>
              </a:ext>
            </a:extLst>
          </p:cNvPr>
          <p:cNvSpPr/>
          <p:nvPr/>
        </p:nvSpPr>
        <p:spPr>
          <a:xfrm>
            <a:off x="4566857" y="2351999"/>
            <a:ext cx="4163378" cy="992579"/>
          </a:xfrm>
          <a:prstGeom prst="rect">
            <a:avLst/>
          </a:prstGeom>
        </p:spPr>
        <p:txBody>
          <a:bodyPr wrap="square" lIns="68580" tIns="34290" rIns="68580" bIns="34290" anchor="t">
            <a:spAutoFit/>
          </a:bodyPr>
          <a:lstStyle/>
          <a:p>
            <a:pPr algn="just" defTabSz="342892">
              <a:spcAft>
                <a:spcPts val="450"/>
              </a:spcAft>
            </a:pPr>
            <a:r>
              <a:rPr lang="es-CO" sz="1200">
                <a:solidFill>
                  <a:schemeClr val="tx1">
                    <a:lumMod val="75000"/>
                    <a:lumOff val="25000"/>
                  </a:schemeClr>
                </a:solidFill>
                <a:latin typeface="Century Gothic"/>
                <a:ea typeface="+mn-lt"/>
                <a:cs typeface="+mn-lt"/>
              </a:rPr>
              <a:t>En los casos en los que se pretenda implementar medidas para </a:t>
            </a:r>
            <a:r>
              <a:rPr lang="es-CO" sz="1200" b="1">
                <a:solidFill>
                  <a:srgbClr val="AA1F93"/>
                </a:solidFill>
                <a:latin typeface="Century Gothic"/>
                <a:ea typeface="+mn-lt"/>
                <a:cs typeface="+mn-lt"/>
              </a:rPr>
              <a:t>impulsar un sector en específico</a:t>
            </a:r>
            <a:r>
              <a:rPr lang="es-CO" sz="1200">
                <a:latin typeface="Century Gothic"/>
                <a:ea typeface="+mn-lt"/>
                <a:cs typeface="+mn-lt"/>
              </a:rPr>
              <a:t>, </a:t>
            </a:r>
            <a:r>
              <a:rPr lang="es-CO" sz="1200">
                <a:solidFill>
                  <a:schemeClr val="tx1">
                    <a:lumMod val="75000"/>
                    <a:lumOff val="25000"/>
                  </a:schemeClr>
                </a:solidFill>
                <a:latin typeface="Century Gothic"/>
                <a:ea typeface="+mn-lt"/>
                <a:cs typeface="+mn-lt"/>
              </a:rPr>
              <a:t>el Gobierno Nacional buscará, como mecanismo principal, la</a:t>
            </a:r>
            <a:r>
              <a:rPr lang="es-CO" sz="1200">
                <a:latin typeface="Century Gothic"/>
                <a:ea typeface="+mn-lt"/>
                <a:cs typeface="+mn-lt"/>
              </a:rPr>
              <a:t> </a:t>
            </a:r>
            <a:r>
              <a:rPr lang="es-CO" sz="1200" b="1">
                <a:solidFill>
                  <a:srgbClr val="AA1F93"/>
                </a:solidFill>
                <a:latin typeface="Century Gothic"/>
                <a:ea typeface="+mn-lt"/>
                <a:cs typeface="+mn-lt"/>
              </a:rPr>
              <a:t>inclusión de partidas de gasto en el Presupuesto General de la Nación (PGN)</a:t>
            </a:r>
            <a:r>
              <a:rPr lang="es-CO" sz="1200">
                <a:latin typeface="Century Gothic"/>
                <a:ea typeface="+mn-lt"/>
                <a:cs typeface="+mn-lt"/>
              </a:rPr>
              <a:t>. </a:t>
            </a:r>
            <a:endParaRPr lang="en-US" sz="1200">
              <a:latin typeface="Century Gothic"/>
              <a:ea typeface="+mn-lt"/>
              <a:cs typeface="+mn-lt"/>
            </a:endParaRPr>
          </a:p>
        </p:txBody>
      </p:sp>
      <p:sp>
        <p:nvSpPr>
          <p:cNvPr id="9" name="Left Brace 8">
            <a:extLst>
              <a:ext uri="{FF2B5EF4-FFF2-40B4-BE49-F238E27FC236}">
                <a16:creationId xmlns:a16="http://schemas.microsoft.com/office/drawing/2014/main" id="{CB5B2CC6-B5AD-7C37-FF7D-059210F4B707}"/>
              </a:ext>
            </a:extLst>
          </p:cNvPr>
          <p:cNvSpPr/>
          <p:nvPr/>
        </p:nvSpPr>
        <p:spPr>
          <a:xfrm>
            <a:off x="4325398" y="2139416"/>
            <a:ext cx="197168" cy="1479435"/>
          </a:xfrm>
          <a:prstGeom prst="lef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7170" name="Picture 2">
            <a:extLst>
              <a:ext uri="{FF2B5EF4-FFF2-40B4-BE49-F238E27FC236}">
                <a16:creationId xmlns:a16="http://schemas.microsoft.com/office/drawing/2014/main" id="{F1A67848-7885-4B70-3E15-DDFC7D519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639" y="4481658"/>
            <a:ext cx="728663" cy="7286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9F0DE055-CF34-8395-E241-37412EDE8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45" y="3201696"/>
            <a:ext cx="559019" cy="5590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23">
            <a:extLst>
              <a:ext uri="{FF2B5EF4-FFF2-40B4-BE49-F238E27FC236}">
                <a16:creationId xmlns:a16="http://schemas.microsoft.com/office/drawing/2014/main" id="{2C3CF8B5-C09F-B996-058F-B48309ABC690}"/>
              </a:ext>
            </a:extLst>
          </p:cNvPr>
          <p:cNvSpPr txBox="1"/>
          <p:nvPr/>
        </p:nvSpPr>
        <p:spPr>
          <a:xfrm>
            <a:off x="142777" y="5306353"/>
            <a:ext cx="8848160" cy="510778"/>
          </a:xfrm>
          <a:prstGeom prst="roundRect">
            <a:avLst/>
          </a:prstGeom>
          <a:solidFill>
            <a:schemeClr val="accent1">
              <a:lumMod val="20000"/>
              <a:lumOff val="80000"/>
            </a:schemeClr>
          </a:solidFill>
        </p:spPr>
        <p:txBody>
          <a:bodyPr wrap="square">
            <a:spAutoFit/>
          </a:bodyPr>
          <a:lstStyle/>
          <a:p>
            <a:pPr algn="just" fontAlgn="base">
              <a:tabLst>
                <a:tab pos="457189" algn="l"/>
              </a:tabLst>
            </a:pPr>
            <a:r>
              <a:rPr lang="es-MX" sz="1200" dirty="0">
                <a:latin typeface="Century Gothic" panose="020B0502020202020204" pitchFamily="34" charset="0"/>
                <a:ea typeface="Times New Roman" panose="02020603050405020304" pitchFamily="18" charset="0"/>
                <a:cs typeface="Times New Roman" panose="02020603050405020304" pitchFamily="18" charset="0"/>
              </a:rPr>
              <a:t>Estas medidas se alinean con la </a:t>
            </a:r>
            <a:r>
              <a:rPr lang="es-MX" sz="1200" b="1" dirty="0">
                <a:solidFill>
                  <a:srgbClr val="6B049E"/>
                </a:solidFill>
                <a:latin typeface="Century Gothic" panose="020B0502020202020204" pitchFamily="34" charset="0"/>
                <a:ea typeface="Times New Roman" panose="02020603050405020304" pitchFamily="18" charset="0"/>
                <a:cs typeface="Times New Roman" panose="02020603050405020304" pitchFamily="18" charset="0"/>
              </a:rPr>
              <a:t>priorización de algunos estímulos focalizados </a:t>
            </a:r>
            <a:r>
              <a:rPr lang="es-MX" sz="1200" dirty="0">
                <a:latin typeface="Century Gothic" panose="020B0502020202020204" pitchFamily="34" charset="0"/>
                <a:ea typeface="Times New Roman" panose="02020603050405020304" pitchFamily="18" charset="0"/>
                <a:cs typeface="Times New Roman" panose="02020603050405020304" pitchFamily="18" charset="0"/>
              </a:rPr>
              <a:t>en sectores estratégicos de acuerdo con el plan de Gobierno, como por ejemplo </a:t>
            </a:r>
            <a:r>
              <a:rPr lang="es-MX" sz="1200" b="1" dirty="0">
                <a:solidFill>
                  <a:srgbClr val="6B049E"/>
                </a:solidFill>
                <a:latin typeface="Century Gothic" panose="020B0502020202020204" pitchFamily="34" charset="0"/>
                <a:ea typeface="Times New Roman" panose="02020603050405020304" pitchFamily="18" charset="0"/>
                <a:cs typeface="Times New Roman" panose="02020603050405020304" pitchFamily="18" charset="0"/>
              </a:rPr>
              <a:t>la educación, la salud y la protección del medio ambiente.</a:t>
            </a:r>
            <a:endParaRPr lang="es-CO" sz="1200" b="1" dirty="0">
              <a:solidFill>
                <a:srgbClr val="6B049E"/>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30895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219200" y="1488240"/>
            <a:ext cx="7837714" cy="2400657"/>
          </a:xfrm>
          <a:prstGeom prst="rect">
            <a:avLst/>
          </a:prstGeom>
          <a:noFill/>
        </p:spPr>
        <p:txBody>
          <a:bodyPr wrap="square" rtlCol="0">
            <a:spAutoFit/>
          </a:bodyPr>
          <a:lstStyle/>
          <a:p>
            <a:pPr>
              <a:lnSpc>
                <a:spcPts val="6000"/>
              </a:lnSpc>
            </a:pPr>
            <a:r>
              <a:rPr lang="es-ES" sz="5400" dirty="0">
                <a:solidFill>
                  <a:schemeClr val="tx2"/>
                </a:solidFill>
                <a:latin typeface="Arial Black" panose="020B0A04020102020204" pitchFamily="34" charset="0"/>
                <a:cs typeface="Arial"/>
              </a:rPr>
              <a:t>Reforma tributaria para la igualdad y justicia social</a:t>
            </a:r>
          </a:p>
        </p:txBody>
      </p:sp>
      <p:sp>
        <p:nvSpPr>
          <p:cNvPr id="6" name="CuadroTexto 5"/>
          <p:cNvSpPr txBox="1"/>
          <p:nvPr/>
        </p:nvSpPr>
        <p:spPr>
          <a:xfrm>
            <a:off x="2390548" y="4169431"/>
            <a:ext cx="4861034" cy="523220"/>
          </a:xfrm>
          <a:prstGeom prst="rect">
            <a:avLst/>
          </a:prstGeom>
          <a:noFill/>
        </p:spPr>
        <p:txBody>
          <a:bodyPr wrap="square" rtlCol="0">
            <a:spAutoFit/>
          </a:bodyPr>
          <a:lstStyle/>
          <a:p>
            <a:r>
              <a:rPr lang="es-ES" sz="1400" b="1" dirty="0">
                <a:solidFill>
                  <a:srgbClr val="EFB223"/>
                </a:solidFill>
                <a:latin typeface="Arial"/>
                <a:cs typeface="Arial"/>
              </a:rPr>
              <a:t>Ministerio de Hacienda y Crédito Público</a:t>
            </a:r>
          </a:p>
          <a:p>
            <a:r>
              <a:rPr lang="es-ES" sz="1400" dirty="0">
                <a:solidFill>
                  <a:srgbClr val="EFB223"/>
                </a:solidFill>
                <a:latin typeface="Arial"/>
                <a:cs typeface="Arial"/>
              </a:rPr>
              <a:t>Vice Ministerio General – </a:t>
            </a:r>
            <a:r>
              <a:rPr lang="es-ES" sz="1400" dirty="0" err="1">
                <a:solidFill>
                  <a:srgbClr val="EFB223"/>
                </a:solidFill>
                <a:latin typeface="Arial"/>
                <a:cs typeface="Arial"/>
              </a:rPr>
              <a:t>Dr</a:t>
            </a:r>
            <a:r>
              <a:rPr lang="es-ES" sz="1400" dirty="0">
                <a:solidFill>
                  <a:srgbClr val="EFB223"/>
                </a:solidFill>
                <a:latin typeface="Arial"/>
                <a:cs typeface="Arial"/>
              </a:rPr>
              <a:t> Diego Guevara</a:t>
            </a:r>
          </a:p>
        </p:txBody>
      </p:sp>
    </p:spTree>
    <p:extLst>
      <p:ext uri="{BB962C8B-B14F-4D97-AF65-F5344CB8AC3E}">
        <p14:creationId xmlns:p14="http://schemas.microsoft.com/office/powerpoint/2010/main" val="35850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C2C9C9-2E7A-A42D-81A3-CCE195EB57E2}"/>
              </a:ext>
            </a:extLst>
          </p:cNvPr>
          <p:cNvGrpSpPr/>
          <p:nvPr/>
        </p:nvGrpSpPr>
        <p:grpSpPr>
          <a:xfrm>
            <a:off x="324552" y="2185634"/>
            <a:ext cx="2710113" cy="1532334"/>
            <a:chOff x="428227" y="1409892"/>
            <a:chExt cx="3613484" cy="2043113"/>
          </a:xfrm>
        </p:grpSpPr>
        <p:sp>
          <p:nvSpPr>
            <p:cNvPr id="4" name="Círculo: vacío 6">
              <a:extLst>
                <a:ext uri="{FF2B5EF4-FFF2-40B4-BE49-F238E27FC236}">
                  <a16:creationId xmlns:a16="http://schemas.microsoft.com/office/drawing/2014/main" id="{5E7FF558-1FEA-1221-93EC-6DDBB727892F}"/>
                </a:ext>
              </a:extLst>
            </p:cNvPr>
            <p:cNvSpPr/>
            <p:nvPr/>
          </p:nvSpPr>
          <p:spPr>
            <a:xfrm>
              <a:off x="428227" y="1958175"/>
              <a:ext cx="640080" cy="64008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rgbClr val="AA1F93"/>
                  </a:solidFill>
                  <a:latin typeface="Century Gothic" panose="020B0502020202020204" pitchFamily="34" charset="0"/>
                </a:rPr>
                <a:t>3</a:t>
              </a:r>
            </a:p>
          </p:txBody>
        </p:sp>
        <p:sp>
          <p:nvSpPr>
            <p:cNvPr id="5" name="CuadroTexto 9">
              <a:extLst>
                <a:ext uri="{FF2B5EF4-FFF2-40B4-BE49-F238E27FC236}">
                  <a16:creationId xmlns:a16="http://schemas.microsoft.com/office/drawing/2014/main" id="{19DA3023-99EA-9B87-3A91-3D03A8C7219B}"/>
                </a:ext>
              </a:extLst>
            </p:cNvPr>
            <p:cNvSpPr txBox="1"/>
            <p:nvPr/>
          </p:nvSpPr>
          <p:spPr>
            <a:xfrm>
              <a:off x="1293798" y="1409892"/>
              <a:ext cx="2747913" cy="2043113"/>
            </a:xfrm>
            <a:prstGeom prst="roundRect">
              <a:avLst/>
            </a:prstGeom>
            <a:solidFill>
              <a:schemeClr val="accent1">
                <a:lumMod val="20000"/>
                <a:lumOff val="80000"/>
              </a:schemeClr>
            </a:solidFill>
          </p:spPr>
          <p:txBody>
            <a:bodyPr wrap="square">
              <a:spAutoFit/>
            </a:bodyPr>
            <a:lstStyle/>
            <a:p>
              <a:pPr algn="ctr"/>
              <a:r>
                <a:rPr lang="es-CO" sz="1200">
                  <a:solidFill>
                    <a:schemeClr val="tx1">
                      <a:lumMod val="75000"/>
                      <a:lumOff val="25000"/>
                    </a:schemeClr>
                  </a:solidFill>
                  <a:latin typeface="Century Gothic" panose="020B0502020202020204" pitchFamily="34" charset="0"/>
                </a:rPr>
                <a:t>Se propone </a:t>
              </a:r>
              <a:r>
                <a:rPr lang="es-CO" sz="1200" b="1">
                  <a:solidFill>
                    <a:schemeClr val="tx1">
                      <a:lumMod val="75000"/>
                      <a:lumOff val="25000"/>
                    </a:schemeClr>
                  </a:solidFill>
                  <a:latin typeface="Century Gothic" panose="020B0502020202020204" pitchFamily="34" charset="0"/>
                </a:rPr>
                <a:t>mantener de forma permanente la sobretasa de 3 puntos porcentuales</a:t>
              </a:r>
              <a:r>
                <a:rPr lang="es-CO" sz="1200">
                  <a:solidFill>
                    <a:schemeClr val="tx1">
                      <a:lumMod val="75000"/>
                      <a:lumOff val="25000"/>
                    </a:schemeClr>
                  </a:solidFill>
                  <a:latin typeface="Century Gothic" panose="020B0502020202020204" pitchFamily="34" charset="0"/>
                </a:rPr>
                <a:t> sobre el impuesto de renta de las actividades financieras </a:t>
              </a:r>
            </a:p>
          </p:txBody>
        </p:sp>
      </p:grpSp>
      <p:sp>
        <p:nvSpPr>
          <p:cNvPr id="15" name="Rectángulo 12">
            <a:extLst>
              <a:ext uri="{FF2B5EF4-FFF2-40B4-BE49-F238E27FC236}">
                <a16:creationId xmlns:a16="http://schemas.microsoft.com/office/drawing/2014/main" id="{ACB71D13-710C-1439-6B15-01ED87B4304F}"/>
              </a:ext>
            </a:extLst>
          </p:cNvPr>
          <p:cNvSpPr/>
          <p:nvPr/>
        </p:nvSpPr>
        <p:spPr>
          <a:xfrm>
            <a:off x="3406664" y="2200122"/>
            <a:ext cx="5384136" cy="3404778"/>
          </a:xfrm>
          <a:prstGeom prst="rect">
            <a:avLst/>
          </a:prstGeom>
        </p:spPr>
        <p:txBody>
          <a:bodyPr wrap="square" lIns="68580" tIns="34290" rIns="68580" bIns="34290" anchor="t">
            <a:spAutoFit/>
          </a:bodyPr>
          <a:lstStyle/>
          <a:p>
            <a:pPr marL="214313" indent="-214313" algn="just">
              <a:buFont typeface="Arial" panose="020B0604020202020204" pitchFamily="34" charset="0"/>
              <a:buChar char="•"/>
            </a:pPr>
            <a:r>
              <a:rPr lang="es-CO" sz="1200">
                <a:latin typeface="Century Gothic" panose="020B0502020202020204" pitchFamily="34" charset="0"/>
              </a:rPr>
              <a:t>Las actividades del sector financiero cuentan con una de las tasas efectivas de tributación (TET) más bajas frente a otros sectores económicos. </a:t>
            </a:r>
          </a:p>
          <a:p>
            <a:pPr marL="214313" indent="-214313" algn="just">
              <a:buFont typeface="Arial" panose="020B0604020202020204" pitchFamily="34" charset="0"/>
              <a:buChar char="•"/>
            </a:pPr>
            <a:endParaRPr lang="es-CO" sz="1200">
              <a:latin typeface="Century Gothic" panose="020B0502020202020204" pitchFamily="34" charset="0"/>
            </a:endParaRPr>
          </a:p>
          <a:p>
            <a:pPr marL="214313" indent="-214313" algn="just">
              <a:buFont typeface="Arial" panose="020B0604020202020204" pitchFamily="34" charset="0"/>
              <a:buChar char="•"/>
            </a:pPr>
            <a:r>
              <a:rPr lang="es-CO" sz="1200">
                <a:latin typeface="Century Gothic" panose="020B0502020202020204" pitchFamily="34" charset="0"/>
              </a:rPr>
              <a:t>Además de no cumplir el principio de equidad horizontal entre las empresas, </a:t>
            </a:r>
            <a:r>
              <a:rPr lang="es-CO" sz="1200" b="1">
                <a:solidFill>
                  <a:srgbClr val="6B049E"/>
                </a:solidFill>
                <a:latin typeface="Century Gothic" panose="020B0502020202020204" pitchFamily="34" charset="0"/>
              </a:rPr>
              <a:t>la baja TET del sector financiero priva al Estado de recursos indispensables para cubrir las demandas sociales</a:t>
            </a:r>
            <a:r>
              <a:rPr lang="es-CO" sz="1200">
                <a:latin typeface="Century Gothic" panose="020B0502020202020204" pitchFamily="34" charset="0"/>
              </a:rPr>
              <a:t>.</a:t>
            </a:r>
          </a:p>
          <a:p>
            <a:pPr marL="214313" indent="-214313" algn="just">
              <a:buFont typeface="Arial" panose="020B0604020202020204" pitchFamily="34" charset="0"/>
              <a:buChar char="•"/>
            </a:pPr>
            <a:endParaRPr lang="es-CO" sz="1200">
              <a:latin typeface="Century Gothic" panose="020B0502020202020204" pitchFamily="34" charset="0"/>
            </a:endParaRPr>
          </a:p>
          <a:p>
            <a:pPr marL="214313" indent="-214313" algn="just">
              <a:buFont typeface="Arial" panose="020B0604020202020204" pitchFamily="34" charset="0"/>
              <a:buChar char="•"/>
            </a:pPr>
            <a:endParaRPr lang="es-CO" sz="825">
              <a:latin typeface="Century Gothic" panose="020B0502020202020204" pitchFamily="34" charset="0"/>
            </a:endParaRPr>
          </a:p>
          <a:p>
            <a:pPr marL="214313" indent="-214313" algn="just">
              <a:buFont typeface="Arial" panose="020B0604020202020204" pitchFamily="34" charset="0"/>
              <a:buChar char="•"/>
            </a:pPr>
            <a:endParaRPr lang="es-CO" sz="825">
              <a:latin typeface="Century Gothic" panose="020B0502020202020204" pitchFamily="34" charset="0"/>
            </a:endParaRPr>
          </a:p>
          <a:p>
            <a:pPr marL="214313" indent="-214313" algn="just">
              <a:buFont typeface="Arial" panose="020B0604020202020204" pitchFamily="34" charset="0"/>
              <a:buChar char="•"/>
            </a:pPr>
            <a:endParaRPr lang="es-CO" sz="825">
              <a:latin typeface="Century Gothic" panose="020B0502020202020204" pitchFamily="34" charset="0"/>
            </a:endParaRPr>
          </a:p>
          <a:p>
            <a:pPr algn="just"/>
            <a:endParaRPr lang="es-CO" sz="1200">
              <a:latin typeface="Century Gothic" panose="020B0502020202020204" pitchFamily="34" charset="0"/>
            </a:endParaRPr>
          </a:p>
          <a:p>
            <a:pPr marL="214313" indent="-214313" algn="just">
              <a:buFont typeface="Arial" panose="020B0604020202020204" pitchFamily="34" charset="0"/>
              <a:buChar char="•"/>
            </a:pPr>
            <a:r>
              <a:rPr lang="es-CO" sz="1200">
                <a:latin typeface="Century Gothic" panose="020B0502020202020204" pitchFamily="34" charset="0"/>
              </a:rPr>
              <a:t>La política nacional de estabilización de precios de combustible motiva la eliminación de beneficios económicos otorgados a las zonas de frontera.</a:t>
            </a:r>
          </a:p>
          <a:p>
            <a:pPr marL="214313" indent="-214313" algn="just">
              <a:buFont typeface="Arial" panose="020B0604020202020204" pitchFamily="34" charset="0"/>
              <a:buChar char="•"/>
            </a:pPr>
            <a:endParaRPr lang="es-ES" sz="1200">
              <a:latin typeface="Century Gothic" panose="020B0502020202020204" pitchFamily="34" charset="0"/>
            </a:endParaRPr>
          </a:p>
          <a:p>
            <a:pPr marL="214313" indent="-214313" algn="just">
              <a:buFont typeface="Arial" panose="020B0604020202020204" pitchFamily="34" charset="0"/>
              <a:buChar char="•"/>
            </a:pPr>
            <a:r>
              <a:rPr lang="es-ES" sz="1200">
                <a:latin typeface="Century Gothic" panose="020B0502020202020204" pitchFamily="34" charset="0"/>
              </a:rPr>
              <a:t>Las Zonas de Frontera </a:t>
            </a:r>
            <a:r>
              <a:rPr lang="es-ES" sz="1200" b="1">
                <a:solidFill>
                  <a:srgbClr val="AA1F93"/>
                </a:solidFill>
                <a:latin typeface="Century Gothic" panose="020B0502020202020204" pitchFamily="34" charset="0"/>
              </a:rPr>
              <a:t>seguirán disfrutando de tratamientos económicos especiales </a:t>
            </a:r>
            <a:r>
              <a:rPr lang="es-ES" sz="1200">
                <a:latin typeface="Century Gothic" panose="020B0502020202020204" pitchFamily="34" charset="0"/>
              </a:rPr>
              <a:t>y de una política social más robusta y focalizada.</a:t>
            </a:r>
          </a:p>
        </p:txBody>
      </p:sp>
      <p:sp>
        <p:nvSpPr>
          <p:cNvPr id="16" name="TextBox 15">
            <a:extLst>
              <a:ext uri="{FF2B5EF4-FFF2-40B4-BE49-F238E27FC236}">
                <a16:creationId xmlns:a16="http://schemas.microsoft.com/office/drawing/2014/main" id="{3A8AD9B2-473B-56BC-11AF-F22E488E0087}"/>
              </a:ext>
            </a:extLst>
          </p:cNvPr>
          <p:cNvSpPr txBox="1"/>
          <p:nvPr/>
        </p:nvSpPr>
        <p:spPr>
          <a:xfrm>
            <a:off x="970349" y="4431367"/>
            <a:ext cx="2060935" cy="919401"/>
          </a:xfrm>
          <a:prstGeom prst="roundRect">
            <a:avLst/>
          </a:prstGeom>
          <a:solidFill>
            <a:schemeClr val="accent3">
              <a:lumMod val="20000"/>
              <a:lumOff val="80000"/>
            </a:schemeClr>
          </a:solidFill>
        </p:spPr>
        <p:txBody>
          <a:bodyPr wrap="square">
            <a:spAutoFit/>
          </a:bodyPr>
          <a:lstStyle>
            <a:defPPr>
              <a:defRPr lang="es-ES"/>
            </a:defPPr>
            <a:lvl1pPr lvl="0" algn="just">
              <a:defRPr sz="1600" b="1">
                <a:latin typeface="Century Gothic" panose="020B0502020202020204" pitchFamily="34" charset="0"/>
              </a:defRPr>
            </a:lvl1pPr>
          </a:lstStyle>
          <a:p>
            <a:pPr algn="ctr"/>
            <a:r>
              <a:rPr lang="es-ES" sz="1200" b="0" dirty="0">
                <a:solidFill>
                  <a:schemeClr val="tx1">
                    <a:lumMod val="75000"/>
                    <a:lumOff val="25000"/>
                  </a:schemeClr>
                </a:solidFill>
              </a:rPr>
              <a:t>Eliminación de los tratamientos tributarios preferenciales en</a:t>
            </a:r>
          </a:p>
          <a:p>
            <a:pPr algn="ctr"/>
            <a:r>
              <a:rPr lang="es-ES" sz="1200" dirty="0">
                <a:solidFill>
                  <a:schemeClr val="tx1">
                    <a:lumMod val="75000"/>
                    <a:lumOff val="25000"/>
                  </a:schemeClr>
                </a:solidFill>
              </a:rPr>
              <a:t>Zonas de Frontera</a:t>
            </a:r>
            <a:endParaRPr lang="es-CO" sz="1200" dirty="0">
              <a:solidFill>
                <a:schemeClr val="tx1">
                  <a:lumMod val="75000"/>
                  <a:lumOff val="25000"/>
                </a:schemeClr>
              </a:solidFill>
            </a:endParaRPr>
          </a:p>
        </p:txBody>
      </p:sp>
      <p:sp>
        <p:nvSpPr>
          <p:cNvPr id="17" name="Círculo: vacío 6">
            <a:extLst>
              <a:ext uri="{FF2B5EF4-FFF2-40B4-BE49-F238E27FC236}">
                <a16:creationId xmlns:a16="http://schemas.microsoft.com/office/drawing/2014/main" id="{A2EFEC84-9D6C-9FFB-CD68-43C253116999}"/>
              </a:ext>
            </a:extLst>
          </p:cNvPr>
          <p:cNvSpPr/>
          <p:nvPr/>
        </p:nvSpPr>
        <p:spPr>
          <a:xfrm>
            <a:off x="324552" y="4666951"/>
            <a:ext cx="480060" cy="48006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rgbClr val="AA1F93"/>
                </a:solidFill>
                <a:latin typeface="Century Gothic" panose="020B0502020202020204" pitchFamily="34" charset="0"/>
              </a:rPr>
              <a:t>4</a:t>
            </a:r>
          </a:p>
        </p:txBody>
      </p:sp>
      <p:sp>
        <p:nvSpPr>
          <p:cNvPr id="18" name="Left Brace 17">
            <a:extLst>
              <a:ext uri="{FF2B5EF4-FFF2-40B4-BE49-F238E27FC236}">
                <a16:creationId xmlns:a16="http://schemas.microsoft.com/office/drawing/2014/main" id="{E3A3CAD1-0730-63BD-F7E5-929962B9DAA8}"/>
              </a:ext>
            </a:extLst>
          </p:cNvPr>
          <p:cNvSpPr/>
          <p:nvPr/>
        </p:nvSpPr>
        <p:spPr>
          <a:xfrm>
            <a:off x="3102080" y="2185634"/>
            <a:ext cx="233789" cy="1604285"/>
          </a:xfrm>
          <a:prstGeom prst="leftBrace">
            <a:avLst/>
          </a:prstGeom>
          <a:ln>
            <a:solidFill>
              <a:srgbClr val="AA1F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 name="Left Brace 18">
            <a:extLst>
              <a:ext uri="{FF2B5EF4-FFF2-40B4-BE49-F238E27FC236}">
                <a16:creationId xmlns:a16="http://schemas.microsoft.com/office/drawing/2014/main" id="{6C51E5FD-930F-6799-C432-20107BBBE0B1}"/>
              </a:ext>
            </a:extLst>
          </p:cNvPr>
          <p:cNvSpPr/>
          <p:nvPr/>
        </p:nvSpPr>
        <p:spPr>
          <a:xfrm>
            <a:off x="3102080" y="4112113"/>
            <a:ext cx="233789" cy="1604285"/>
          </a:xfrm>
          <a:prstGeom prst="leftBrace">
            <a:avLst/>
          </a:prstGeom>
          <a:ln>
            <a:solidFill>
              <a:srgbClr val="6B04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8194" name="Picture 2">
            <a:extLst>
              <a:ext uri="{FF2B5EF4-FFF2-40B4-BE49-F238E27FC236}">
                <a16:creationId xmlns:a16="http://schemas.microsoft.com/office/drawing/2014/main" id="{70AB9B62-774D-44BE-B054-2D33F9980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933" y="3399518"/>
            <a:ext cx="551498" cy="55149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57E738CB-485C-1B12-0F74-F8B567F7B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462" y="5233896"/>
            <a:ext cx="453820" cy="453820"/>
          </a:xfrm>
          <a:prstGeom prst="rect">
            <a:avLst/>
          </a:prstGeom>
          <a:noFill/>
          <a:extLst>
            <a:ext uri="{909E8E84-426E-40DD-AFC4-6F175D3DCCD1}">
              <a14:hiddenFill xmlns:a14="http://schemas.microsoft.com/office/drawing/2010/main">
                <a:solidFill>
                  <a:srgbClr val="FFFFFF"/>
                </a:solidFill>
              </a14:hiddenFill>
            </a:ext>
          </a:extLst>
        </p:spPr>
      </p:pic>
      <p:sp>
        <p:nvSpPr>
          <p:cNvPr id="20" name="Título 1">
            <a:extLst>
              <a:ext uri="{FF2B5EF4-FFF2-40B4-BE49-F238E27FC236}">
                <a16:creationId xmlns:a16="http://schemas.microsoft.com/office/drawing/2014/main" id="{2DFC5D8E-C72E-DE05-F153-CACCF12E6CA9}"/>
              </a:ext>
            </a:extLst>
          </p:cNvPr>
          <p:cNvSpPr txBox="1">
            <a:spLocks/>
          </p:cNvSpPr>
          <p:nvPr/>
        </p:nvSpPr>
        <p:spPr>
          <a:xfrm>
            <a:off x="594991" y="1047403"/>
            <a:ext cx="8229600" cy="817147"/>
          </a:xfrm>
          <a:prstGeom prst="rect">
            <a:avLst/>
          </a:prstGeom>
          <a:noFill/>
        </p:spPr>
        <p:txBody>
          <a:bodyPr vert="horz" wrap="square" lIns="68580" tIns="34290" rIns="68580" bIns="3429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189"/>
            <a:r>
              <a:rPr lang="es-ES" sz="1800" b="1">
                <a:solidFill>
                  <a:schemeClr val="tx1">
                    <a:lumMod val="85000"/>
                    <a:lumOff val="15000"/>
                  </a:schemeClr>
                </a:solidFill>
                <a:latin typeface="Century Gothic" panose="020B0502020202020204" pitchFamily="34" charset="0"/>
                <a:ea typeface="+mn-ea"/>
                <a:cs typeface="Arial" panose="020B0604020202020204" pitchFamily="34" charset="0"/>
              </a:rPr>
              <a:t>Reducir los beneficios asimétricos e imponer un tope máximo a la tarifa de beneficios tributarios para las empresas promueve la equidad horizontal y simplicidad del sistema tributario</a:t>
            </a:r>
            <a:endParaRPr lang="es-CO" sz="1800" b="1">
              <a:solidFill>
                <a:schemeClr val="tx1">
                  <a:lumMod val="85000"/>
                  <a:lumOff val="15000"/>
                </a:schemeClr>
              </a:solidFill>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60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9">
            <a:extLst>
              <a:ext uri="{FF2B5EF4-FFF2-40B4-BE49-F238E27FC236}">
                <a16:creationId xmlns:a16="http://schemas.microsoft.com/office/drawing/2014/main" id="{F5AE51B9-E784-7614-88CF-8D01426F8E70}"/>
              </a:ext>
            </a:extLst>
          </p:cNvPr>
          <p:cNvSpPr txBox="1"/>
          <p:nvPr/>
        </p:nvSpPr>
        <p:spPr>
          <a:xfrm>
            <a:off x="301273" y="4193940"/>
            <a:ext cx="2372108" cy="306467"/>
          </a:xfrm>
          <a:prstGeom prst="roundRect">
            <a:avLst/>
          </a:prstGeom>
          <a:solidFill>
            <a:schemeClr val="accent1">
              <a:lumMod val="20000"/>
              <a:lumOff val="80000"/>
            </a:schemeClr>
          </a:solidFill>
        </p:spPr>
        <p:txBody>
          <a:bodyPr wrap="square">
            <a:spAutoFit/>
          </a:bodyPr>
          <a:lstStyle/>
          <a:p>
            <a:pPr algn="ctr"/>
            <a:endParaRPr lang="es-CO" sz="1200">
              <a:latin typeface="Century Gothic" panose="020B0502020202020204" pitchFamily="34" charset="0"/>
            </a:endParaRPr>
          </a:p>
        </p:txBody>
      </p:sp>
      <p:sp>
        <p:nvSpPr>
          <p:cNvPr id="12" name="CuadroTexto 9">
            <a:extLst>
              <a:ext uri="{FF2B5EF4-FFF2-40B4-BE49-F238E27FC236}">
                <a16:creationId xmlns:a16="http://schemas.microsoft.com/office/drawing/2014/main" id="{DEC79621-0AA7-BAB6-F09F-F41B479EF843}"/>
              </a:ext>
            </a:extLst>
          </p:cNvPr>
          <p:cNvSpPr txBox="1"/>
          <p:nvPr/>
        </p:nvSpPr>
        <p:spPr>
          <a:xfrm>
            <a:off x="312420" y="2486915"/>
            <a:ext cx="2372105" cy="306467"/>
          </a:xfrm>
          <a:prstGeom prst="roundRect">
            <a:avLst/>
          </a:prstGeom>
          <a:solidFill>
            <a:schemeClr val="accent1">
              <a:lumMod val="20000"/>
              <a:lumOff val="80000"/>
            </a:schemeClr>
          </a:solidFill>
        </p:spPr>
        <p:txBody>
          <a:bodyPr wrap="square">
            <a:spAutoFit/>
          </a:bodyPr>
          <a:lstStyle/>
          <a:p>
            <a:pPr algn="ctr"/>
            <a:endParaRPr lang="es-CO" sz="1200">
              <a:latin typeface="Century Gothic" panose="020B0502020202020204" pitchFamily="34" charset="0"/>
            </a:endParaRPr>
          </a:p>
        </p:txBody>
      </p:sp>
      <p:sp>
        <p:nvSpPr>
          <p:cNvPr id="7" name="Círculo: vacío 6">
            <a:extLst>
              <a:ext uri="{FF2B5EF4-FFF2-40B4-BE49-F238E27FC236}">
                <a16:creationId xmlns:a16="http://schemas.microsoft.com/office/drawing/2014/main" id="{3830C9D6-9240-47C3-96E3-EB17BDAB19B4}"/>
              </a:ext>
            </a:extLst>
          </p:cNvPr>
          <p:cNvSpPr/>
          <p:nvPr/>
        </p:nvSpPr>
        <p:spPr>
          <a:xfrm>
            <a:off x="101019" y="2225268"/>
            <a:ext cx="480060" cy="48006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rgbClr val="AA1F93"/>
                </a:solidFill>
                <a:latin typeface="Century Gothic" panose="020B0502020202020204" pitchFamily="34" charset="0"/>
              </a:rPr>
              <a:t>1</a:t>
            </a:r>
          </a:p>
        </p:txBody>
      </p:sp>
      <p:sp>
        <p:nvSpPr>
          <p:cNvPr id="11" name="Rectángulo 10">
            <a:extLst>
              <a:ext uri="{FF2B5EF4-FFF2-40B4-BE49-F238E27FC236}">
                <a16:creationId xmlns:a16="http://schemas.microsoft.com/office/drawing/2014/main" id="{96D9EFE6-1AF6-410A-B97F-07A3C613F5AB}"/>
              </a:ext>
            </a:extLst>
          </p:cNvPr>
          <p:cNvSpPr/>
          <p:nvPr/>
        </p:nvSpPr>
        <p:spPr>
          <a:xfrm>
            <a:off x="437639" y="2561224"/>
            <a:ext cx="2094295" cy="807913"/>
          </a:xfrm>
          <a:prstGeom prst="rect">
            <a:avLst/>
          </a:prstGeom>
        </p:spPr>
        <p:txBody>
          <a:bodyPr wrap="square" lIns="68580" tIns="34290" rIns="68580" bIns="34290" anchor="t">
            <a:spAutoFit/>
          </a:bodyPr>
          <a:lstStyle/>
          <a:p>
            <a:pPr algn="ctr" defTabSz="342892">
              <a:defRPr/>
            </a:pPr>
            <a:r>
              <a:rPr lang="es-CO" sz="1200" b="1">
                <a:solidFill>
                  <a:schemeClr val="tx1">
                    <a:lumMod val="75000"/>
                    <a:lumOff val="25000"/>
                  </a:schemeClr>
                </a:solidFill>
                <a:latin typeface="Century Gothic"/>
                <a:ea typeface="+mn-lt"/>
                <a:cs typeface="+mn-lt"/>
              </a:rPr>
              <a:t>Impedir la deducibilidad del pago de regalías de la depuración del impuesto de renta</a:t>
            </a:r>
            <a:endParaRPr lang="es" sz="1200">
              <a:solidFill>
                <a:schemeClr val="tx1">
                  <a:lumMod val="75000"/>
                  <a:lumOff val="25000"/>
                </a:schemeClr>
              </a:solidFill>
              <a:latin typeface="Century Gothic"/>
              <a:ea typeface="+mn-lt"/>
              <a:cs typeface="+mn-lt"/>
            </a:endParaRPr>
          </a:p>
        </p:txBody>
      </p:sp>
      <p:sp>
        <p:nvSpPr>
          <p:cNvPr id="13" name="Rectángulo 12">
            <a:extLst>
              <a:ext uri="{FF2B5EF4-FFF2-40B4-BE49-F238E27FC236}">
                <a16:creationId xmlns:a16="http://schemas.microsoft.com/office/drawing/2014/main" id="{FB90D40E-68DB-44C6-A622-54257E56C0F6}"/>
              </a:ext>
            </a:extLst>
          </p:cNvPr>
          <p:cNvSpPr/>
          <p:nvPr/>
        </p:nvSpPr>
        <p:spPr>
          <a:xfrm>
            <a:off x="3393522" y="2529159"/>
            <a:ext cx="5171998" cy="3159839"/>
          </a:xfrm>
          <a:prstGeom prst="rect">
            <a:avLst/>
          </a:prstGeom>
        </p:spPr>
        <p:txBody>
          <a:bodyPr wrap="square" lIns="68580" tIns="34290" rIns="68580" bIns="34290" anchor="t">
            <a:spAutoFit/>
          </a:bodyPr>
          <a:lstStyle/>
          <a:p>
            <a:pPr marL="300031" indent="-300031" algn="just" defTabSz="342892">
              <a:spcAft>
                <a:spcPts val="450"/>
              </a:spcAft>
              <a:buFont typeface="+mj-lt"/>
              <a:buAutoNum type="romanLcPeriod"/>
              <a:defRPr/>
            </a:pPr>
            <a:r>
              <a:rPr lang="es-CO" sz="1200" b="1">
                <a:solidFill>
                  <a:srgbClr val="6B049E"/>
                </a:solidFill>
                <a:latin typeface="Century Gothic"/>
                <a:ea typeface="+mn-lt"/>
                <a:cs typeface="+mn-lt"/>
              </a:rPr>
              <a:t>Corregir externalidades negativas </a:t>
            </a:r>
            <a:r>
              <a:rPr lang="es-CO" sz="1200">
                <a:latin typeface="Century Gothic"/>
                <a:ea typeface="+mn-lt"/>
                <a:cs typeface="+mn-lt"/>
              </a:rPr>
              <a:t>sobre el medio ambiente.</a:t>
            </a:r>
          </a:p>
          <a:p>
            <a:pPr marL="300031" indent="-300031" algn="just" defTabSz="342892">
              <a:spcAft>
                <a:spcPts val="450"/>
              </a:spcAft>
              <a:buFont typeface="+mj-lt"/>
              <a:buAutoNum type="romanLcPeriod"/>
              <a:defRPr/>
            </a:pPr>
            <a:r>
              <a:rPr lang="es-CO" sz="1200">
                <a:latin typeface="Century Gothic"/>
                <a:ea typeface="+mn-lt"/>
                <a:cs typeface="+mn-lt"/>
              </a:rPr>
              <a:t>Contribuir con la </a:t>
            </a:r>
            <a:r>
              <a:rPr lang="es-CO" sz="1200" b="1">
                <a:solidFill>
                  <a:srgbClr val="6B049E"/>
                </a:solidFill>
                <a:latin typeface="Century Gothic"/>
                <a:ea typeface="+mn-lt"/>
                <a:cs typeface="+mn-lt"/>
              </a:rPr>
              <a:t>transición energética y la transformación productiva</a:t>
            </a:r>
            <a:r>
              <a:rPr lang="es-CO" sz="1200" b="1">
                <a:latin typeface="Century Gothic"/>
                <a:ea typeface="+mn-lt"/>
                <a:cs typeface="+mn-lt"/>
              </a:rPr>
              <a:t> </a:t>
            </a:r>
            <a:r>
              <a:rPr lang="es-CO" sz="1200">
                <a:latin typeface="Century Gothic"/>
                <a:ea typeface="+mn-lt"/>
                <a:cs typeface="+mn-lt"/>
              </a:rPr>
              <a:t>a través del desarrollo de actividades no tradicionales.</a:t>
            </a:r>
          </a:p>
          <a:p>
            <a:pPr marL="300031" indent="-300031" algn="just" defTabSz="342892">
              <a:spcAft>
                <a:spcPts val="450"/>
              </a:spcAft>
              <a:buFont typeface="+mj-lt"/>
              <a:buAutoNum type="romanLcPeriod"/>
              <a:defRPr/>
            </a:pPr>
            <a:r>
              <a:rPr lang="es-ES" sz="1200" b="1">
                <a:solidFill>
                  <a:srgbClr val="6B049E"/>
                </a:solidFill>
                <a:latin typeface="Century Gothic"/>
                <a:ea typeface="+mn-lt"/>
                <a:cs typeface="+mn-lt"/>
              </a:rPr>
              <a:t>Las regalías no corresponden a un gasto </a:t>
            </a:r>
            <a:r>
              <a:rPr lang="es-ES" sz="1200">
                <a:latin typeface="Century Gothic"/>
                <a:ea typeface="+mn-lt"/>
                <a:cs typeface="+mn-lt"/>
              </a:rPr>
              <a:t>asociado a la explotación de los recursos naturales, </a:t>
            </a:r>
            <a:r>
              <a:rPr lang="es-ES" sz="1200" b="1">
                <a:solidFill>
                  <a:srgbClr val="6B049E"/>
                </a:solidFill>
                <a:latin typeface="Century Gothic"/>
                <a:ea typeface="+mn-lt"/>
                <a:cs typeface="+mn-lt"/>
              </a:rPr>
              <a:t>sino a la contraprestación por el uso de un activo del Estado.</a:t>
            </a:r>
            <a:endParaRPr lang="es-CO" sz="1200" b="1">
              <a:solidFill>
                <a:srgbClr val="6B049E"/>
              </a:solidFill>
              <a:latin typeface="Century Gothic"/>
              <a:ea typeface="+mn-lt"/>
              <a:cs typeface="+mn-lt"/>
            </a:endParaRPr>
          </a:p>
          <a:p>
            <a:pPr marL="300031" indent="-300031" algn="just" defTabSz="342892">
              <a:spcAft>
                <a:spcPts val="450"/>
              </a:spcAft>
              <a:buFont typeface="+mj-lt"/>
              <a:buAutoNum type="romanLcPeriod"/>
              <a:defRPr/>
            </a:pPr>
            <a:r>
              <a:rPr lang="es-CO" sz="1200">
                <a:latin typeface="Century Gothic"/>
                <a:ea typeface="+mn-lt"/>
                <a:cs typeface="+mn-lt"/>
              </a:rPr>
              <a:t>Las empresas del sector compensarían el uso de los recursos naturales no renovables del</a:t>
            </a:r>
            <a:r>
              <a:rPr lang="es-CO" sz="1200">
                <a:solidFill>
                  <a:srgbClr val="6B049E"/>
                </a:solidFill>
                <a:latin typeface="Century Gothic"/>
                <a:ea typeface="+mn-lt"/>
                <a:cs typeface="+mn-lt"/>
              </a:rPr>
              <a:t> </a:t>
            </a:r>
            <a:r>
              <a:rPr lang="es-CO" sz="1200" b="1">
                <a:solidFill>
                  <a:srgbClr val="6B049E"/>
                </a:solidFill>
                <a:latin typeface="Century Gothic"/>
                <a:ea typeface="+mn-lt"/>
                <a:cs typeface="+mn-lt"/>
              </a:rPr>
              <a:t>subsuelo colombiano que pertenecen al Estado.</a:t>
            </a:r>
          </a:p>
          <a:p>
            <a:pPr marL="300031" indent="-300031" algn="just" defTabSz="342892">
              <a:spcAft>
                <a:spcPts val="450"/>
              </a:spcAft>
              <a:buFont typeface="+mj-lt"/>
              <a:buAutoNum type="romanLcPeriod"/>
              <a:defRPr/>
            </a:pPr>
            <a:r>
              <a:rPr lang="es-CO" sz="1200" b="1">
                <a:solidFill>
                  <a:srgbClr val="6B049E"/>
                </a:solidFill>
                <a:latin typeface="Century Gothic"/>
                <a:ea typeface="+mn-lt"/>
                <a:cs typeface="+mn-lt"/>
              </a:rPr>
              <a:t>Redistribución de los impactos </a:t>
            </a:r>
            <a:r>
              <a:rPr lang="es-CO" sz="1200">
                <a:latin typeface="Century Gothic"/>
                <a:ea typeface="+mn-lt"/>
                <a:cs typeface="+mn-lt"/>
              </a:rPr>
              <a:t>derivados de la coyuntura internacional, que ha favorecido a las empresas del sector minero energético y ha afectado a los demás agentes de la economía colombiana vía un mayor nivel de precios.</a:t>
            </a:r>
          </a:p>
          <a:p>
            <a:pPr marL="300031" indent="-300031" algn="just" defTabSz="342892">
              <a:spcAft>
                <a:spcPts val="450"/>
              </a:spcAft>
              <a:buFont typeface="+mj-lt"/>
              <a:buAutoNum type="romanLcPeriod"/>
              <a:defRPr/>
            </a:pPr>
            <a:endParaRPr lang="es-CO" sz="1200" b="1" u="sng">
              <a:solidFill>
                <a:schemeClr val="accent5">
                  <a:lumMod val="50000"/>
                </a:schemeClr>
              </a:solidFill>
              <a:latin typeface="Century Gothic"/>
              <a:ea typeface="+mn-lt"/>
              <a:cs typeface="+mn-lt"/>
            </a:endParaRPr>
          </a:p>
        </p:txBody>
      </p:sp>
      <p:sp>
        <p:nvSpPr>
          <p:cNvPr id="15" name="Círculo: vacío 14">
            <a:extLst>
              <a:ext uri="{FF2B5EF4-FFF2-40B4-BE49-F238E27FC236}">
                <a16:creationId xmlns:a16="http://schemas.microsoft.com/office/drawing/2014/main" id="{7868F0FF-E4E0-4F95-88CE-E31D5B666DB7}"/>
              </a:ext>
            </a:extLst>
          </p:cNvPr>
          <p:cNvSpPr/>
          <p:nvPr/>
        </p:nvSpPr>
        <p:spPr>
          <a:xfrm>
            <a:off x="72389" y="3937445"/>
            <a:ext cx="480060" cy="48006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rgbClr val="AA1F93"/>
                </a:solidFill>
                <a:latin typeface="Century Gothic" panose="020B0502020202020204" pitchFamily="34" charset="0"/>
              </a:rPr>
              <a:t>2</a:t>
            </a:r>
          </a:p>
        </p:txBody>
      </p:sp>
      <p:sp>
        <p:nvSpPr>
          <p:cNvPr id="22" name="Rectángulo 21">
            <a:extLst>
              <a:ext uri="{FF2B5EF4-FFF2-40B4-BE49-F238E27FC236}">
                <a16:creationId xmlns:a16="http://schemas.microsoft.com/office/drawing/2014/main" id="{1AA58685-F604-4BBB-A54D-A7958B69732E}"/>
              </a:ext>
            </a:extLst>
          </p:cNvPr>
          <p:cNvSpPr/>
          <p:nvPr/>
        </p:nvSpPr>
        <p:spPr>
          <a:xfrm>
            <a:off x="604949" y="4278551"/>
            <a:ext cx="1710773" cy="1108252"/>
          </a:xfrm>
          <a:prstGeom prst="rect">
            <a:avLst/>
          </a:prstGeom>
        </p:spPr>
        <p:txBody>
          <a:bodyPr wrap="square" lIns="68580" tIns="34290" rIns="68580" bIns="34290" anchor="t">
            <a:spAutoFit/>
          </a:bodyPr>
          <a:lstStyle/>
          <a:p>
            <a:pPr algn="ctr" defTabSz="342892">
              <a:defRPr/>
            </a:pPr>
            <a:r>
              <a:rPr lang="es-ES" sz="1200" b="1">
                <a:solidFill>
                  <a:schemeClr val="tx1">
                    <a:lumMod val="75000"/>
                    <a:lumOff val="25000"/>
                  </a:schemeClr>
                </a:solidFill>
                <a:latin typeface="Century Gothic"/>
                <a:ea typeface="+mn-lt"/>
                <a:cs typeface="+mn-lt"/>
              </a:rPr>
              <a:t>Impuesto de 10% a las exportaciones extraordinarias </a:t>
            </a:r>
          </a:p>
          <a:p>
            <a:pPr algn="ctr" defTabSz="342892">
              <a:defRPr/>
            </a:pPr>
            <a:r>
              <a:rPr lang="es-ES" sz="788">
                <a:solidFill>
                  <a:schemeClr val="tx1">
                    <a:lumMod val="75000"/>
                    <a:lumOff val="25000"/>
                  </a:schemeClr>
                </a:solidFill>
                <a:latin typeface="Century Gothic"/>
                <a:ea typeface="+mn-lt"/>
                <a:cs typeface="+mn-lt"/>
              </a:rPr>
              <a:t>(sobre </a:t>
            </a:r>
            <a:r>
              <a:rPr lang="es-CO" sz="788">
                <a:solidFill>
                  <a:schemeClr val="tx1">
                    <a:lumMod val="75000"/>
                    <a:lumOff val="25000"/>
                  </a:schemeClr>
                </a:solidFill>
                <a:latin typeface="Century Gothic"/>
                <a:ea typeface="+mn-lt"/>
                <a:cs typeface="+mn-lt"/>
              </a:rPr>
              <a:t>la proporción del valor de las exportaciones derivada de un precio internacional superior al umbral</a:t>
            </a:r>
            <a:r>
              <a:rPr lang="es-ES" sz="788">
                <a:solidFill>
                  <a:schemeClr val="tx1">
                    <a:lumMod val="75000"/>
                    <a:lumOff val="25000"/>
                  </a:schemeClr>
                </a:solidFill>
                <a:latin typeface="Century Gothic"/>
                <a:ea typeface="+mn-lt"/>
                <a:cs typeface="+mn-lt"/>
              </a:rPr>
              <a:t>)*</a:t>
            </a:r>
            <a:endParaRPr lang="es" sz="1200">
              <a:solidFill>
                <a:schemeClr val="tx1">
                  <a:lumMod val="75000"/>
                  <a:lumOff val="25000"/>
                </a:schemeClr>
              </a:solidFill>
              <a:latin typeface="Century Gothic"/>
              <a:ea typeface="+mn-lt"/>
              <a:cs typeface="+mn-lt"/>
            </a:endParaRPr>
          </a:p>
        </p:txBody>
      </p:sp>
      <p:sp>
        <p:nvSpPr>
          <p:cNvPr id="27" name="CuadroTexto 26">
            <a:extLst>
              <a:ext uri="{FF2B5EF4-FFF2-40B4-BE49-F238E27FC236}">
                <a16:creationId xmlns:a16="http://schemas.microsoft.com/office/drawing/2014/main" id="{6513EB31-6220-A359-194A-02556469AEC8}"/>
              </a:ext>
            </a:extLst>
          </p:cNvPr>
          <p:cNvSpPr txBox="1"/>
          <p:nvPr/>
        </p:nvSpPr>
        <p:spPr>
          <a:xfrm>
            <a:off x="200844" y="1175192"/>
            <a:ext cx="8742312" cy="817147"/>
          </a:xfrm>
          <a:prstGeom prst="rect">
            <a:avLst/>
          </a:prstGeom>
          <a:noFill/>
        </p:spPr>
        <p:txBody>
          <a:bodyPr vert="horz" wrap="square" lIns="68580" tIns="34290" rIns="68580" bIns="34290" rtlCol="0" anchor="t">
            <a:spAutoFit/>
          </a:bodyPr>
          <a:lstStyle>
            <a:defPPr>
              <a:defRPr lang="es-ES"/>
            </a:defPPr>
            <a:lvl1pPr algn="ctr" defTabSz="609585">
              <a:lnSpc>
                <a:spcPct val="90000"/>
              </a:lnSpc>
              <a:spcBef>
                <a:spcPct val="0"/>
              </a:spcBef>
              <a:buNone/>
              <a:defRPr sz="2400" b="1">
                <a:solidFill>
                  <a:schemeClr val="tx1">
                    <a:lumMod val="85000"/>
                    <a:lumOff val="15000"/>
                  </a:schemeClr>
                </a:solidFill>
                <a:latin typeface="Century Gothic" panose="020B0502020202020204" pitchFamily="34" charset="0"/>
                <a:cs typeface="Arial" panose="020B0604020202020204" pitchFamily="34" charset="0"/>
              </a:defRPr>
            </a:lvl1pPr>
          </a:lstStyle>
          <a:p>
            <a:r>
              <a:rPr lang="es-CO" sz="1800" dirty="0"/>
              <a:t>Las rentas del subsuelo del Estado, que se derivan de la explotación de un activo público, deben ser vistas como un mecanismo de redistribución dirigido hacia los más vulnerables</a:t>
            </a:r>
            <a:endParaRPr lang="es-ES" sz="1800" dirty="0"/>
          </a:p>
        </p:txBody>
      </p:sp>
      <p:cxnSp>
        <p:nvCxnSpPr>
          <p:cNvPr id="31" name="Conector recto 30">
            <a:extLst>
              <a:ext uri="{FF2B5EF4-FFF2-40B4-BE49-F238E27FC236}">
                <a16:creationId xmlns:a16="http://schemas.microsoft.com/office/drawing/2014/main" id="{6F09019C-7312-29B5-8395-6BC663069380}"/>
              </a:ext>
            </a:extLst>
          </p:cNvPr>
          <p:cNvCxnSpPr>
            <a:cxnSpLocks/>
          </p:cNvCxnSpPr>
          <p:nvPr/>
        </p:nvCxnSpPr>
        <p:spPr>
          <a:xfrm>
            <a:off x="3075281" y="2212349"/>
            <a:ext cx="0" cy="3508043"/>
          </a:xfrm>
          <a:prstGeom prst="line">
            <a:avLst/>
          </a:prstGeom>
          <a:ln w="38100">
            <a:solidFill>
              <a:srgbClr val="1D5977"/>
            </a:solidFill>
          </a:ln>
        </p:spPr>
        <p:style>
          <a:lnRef idx="2">
            <a:schemeClr val="dk1"/>
          </a:lnRef>
          <a:fillRef idx="0">
            <a:schemeClr val="dk1"/>
          </a:fillRef>
          <a:effectRef idx="1">
            <a:schemeClr val="dk1"/>
          </a:effectRef>
          <a:fontRef idx="minor">
            <a:schemeClr val="tx1"/>
          </a:fontRef>
        </p:style>
      </p:cxnSp>
      <p:pic>
        <p:nvPicPr>
          <p:cNvPr id="9218" name="Picture 2">
            <a:extLst>
              <a:ext uri="{FF2B5EF4-FFF2-40B4-BE49-F238E27FC236}">
                <a16:creationId xmlns:a16="http://schemas.microsoft.com/office/drawing/2014/main" id="{B64457E0-705D-72C1-3A44-48C6E0832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426" y="3107491"/>
            <a:ext cx="525408" cy="5254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BEA01275-07DA-0748-CBD1-EFE013598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693" y="5088153"/>
            <a:ext cx="525409" cy="525409"/>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B21FBCA6-E5DB-1006-734B-03F2CAA0C418}"/>
              </a:ext>
            </a:extLst>
          </p:cNvPr>
          <p:cNvSpPr txBox="1"/>
          <p:nvPr/>
        </p:nvSpPr>
        <p:spPr>
          <a:xfrm>
            <a:off x="0" y="5759893"/>
            <a:ext cx="5777698" cy="219291"/>
          </a:xfrm>
          <a:prstGeom prst="rect">
            <a:avLst/>
          </a:prstGeom>
          <a:noFill/>
        </p:spPr>
        <p:txBody>
          <a:bodyPr wrap="square" rtlCol="0">
            <a:spAutoFit/>
          </a:bodyPr>
          <a:lstStyle/>
          <a:p>
            <a:pPr marL="128588" indent="-128588">
              <a:buFont typeface="Arial" panose="020B0604020202020204" pitchFamily="34" charset="0"/>
              <a:buChar char="•"/>
            </a:pPr>
            <a:r>
              <a:rPr lang="es-CO" sz="825">
                <a:solidFill>
                  <a:schemeClr val="tx1">
                    <a:lumMod val="75000"/>
                    <a:lumOff val="25000"/>
                  </a:schemeClr>
                </a:solidFill>
                <a:latin typeface="Century Gothic" panose="020B0502020202020204" pitchFamily="34" charset="0"/>
              </a:rPr>
              <a:t>El precio umbral quedará explícito en el Proyecto de Ley.  </a:t>
            </a:r>
          </a:p>
        </p:txBody>
      </p:sp>
    </p:spTree>
    <p:extLst>
      <p:ext uri="{BB962C8B-B14F-4D97-AF65-F5344CB8AC3E}">
        <p14:creationId xmlns:p14="http://schemas.microsoft.com/office/powerpoint/2010/main" val="228883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9">
            <a:extLst>
              <a:ext uri="{FF2B5EF4-FFF2-40B4-BE49-F238E27FC236}">
                <a16:creationId xmlns:a16="http://schemas.microsoft.com/office/drawing/2014/main" id="{5A561A54-587B-A5DC-EAFD-248DAC046E0E}"/>
              </a:ext>
            </a:extLst>
          </p:cNvPr>
          <p:cNvSpPr txBox="1"/>
          <p:nvPr/>
        </p:nvSpPr>
        <p:spPr>
          <a:xfrm>
            <a:off x="195286" y="2011127"/>
            <a:ext cx="2372105" cy="306467"/>
          </a:xfrm>
          <a:prstGeom prst="roundRect">
            <a:avLst/>
          </a:prstGeom>
          <a:solidFill>
            <a:schemeClr val="accent5">
              <a:lumMod val="20000"/>
              <a:lumOff val="80000"/>
            </a:schemeClr>
          </a:solidFill>
        </p:spPr>
        <p:txBody>
          <a:bodyPr wrap="square">
            <a:spAutoFit/>
          </a:bodyPr>
          <a:lstStyle/>
          <a:p>
            <a:pPr algn="ctr"/>
            <a:endParaRPr lang="es-CO" sz="1200">
              <a:latin typeface="Century Gothic" panose="020B0502020202020204" pitchFamily="34" charset="0"/>
            </a:endParaRPr>
          </a:p>
        </p:txBody>
      </p:sp>
      <p:sp>
        <p:nvSpPr>
          <p:cNvPr id="11" name="Rectángulo 10">
            <a:extLst>
              <a:ext uri="{FF2B5EF4-FFF2-40B4-BE49-F238E27FC236}">
                <a16:creationId xmlns:a16="http://schemas.microsoft.com/office/drawing/2014/main" id="{96D9EFE6-1AF6-410A-B97F-07A3C613F5AB}"/>
              </a:ext>
            </a:extLst>
          </p:cNvPr>
          <p:cNvSpPr/>
          <p:nvPr/>
        </p:nvSpPr>
        <p:spPr>
          <a:xfrm>
            <a:off x="247339" y="1953705"/>
            <a:ext cx="2320048" cy="992579"/>
          </a:xfrm>
          <a:prstGeom prst="rect">
            <a:avLst/>
          </a:prstGeom>
        </p:spPr>
        <p:txBody>
          <a:bodyPr wrap="square" lIns="68580" tIns="34290" rIns="68580" bIns="34290" anchor="t">
            <a:spAutoFit/>
          </a:bodyPr>
          <a:lstStyle/>
          <a:p>
            <a:pPr algn="ctr" defTabSz="342892">
              <a:defRPr/>
            </a:pPr>
            <a:r>
              <a:rPr lang="es-CO" sz="1200">
                <a:solidFill>
                  <a:schemeClr val="tx1">
                    <a:lumMod val="75000"/>
                    <a:lumOff val="25000"/>
                  </a:schemeClr>
                </a:solidFill>
                <a:latin typeface="Century Gothic"/>
                <a:ea typeface="+mn-lt"/>
                <a:cs typeface="+mn-lt"/>
              </a:rPr>
              <a:t>Requisito de Plan de internacionalización para empresas beneficiarias de la tarifa de renta del 20% en </a:t>
            </a:r>
            <a:r>
              <a:rPr lang="es-CO" sz="1200" b="1">
                <a:solidFill>
                  <a:schemeClr val="tx1">
                    <a:lumMod val="75000"/>
                    <a:lumOff val="25000"/>
                  </a:schemeClr>
                </a:solidFill>
                <a:latin typeface="Century Gothic"/>
                <a:ea typeface="+mn-lt"/>
                <a:cs typeface="+mn-lt"/>
              </a:rPr>
              <a:t>Zonas Francas</a:t>
            </a:r>
            <a:endParaRPr lang="es" sz="1200" b="1">
              <a:solidFill>
                <a:schemeClr val="tx1">
                  <a:lumMod val="75000"/>
                  <a:lumOff val="25000"/>
                </a:schemeClr>
              </a:solidFill>
              <a:latin typeface="Century Gothic"/>
              <a:ea typeface="+mn-lt"/>
              <a:cs typeface="+mn-lt"/>
            </a:endParaRPr>
          </a:p>
        </p:txBody>
      </p:sp>
      <p:sp>
        <p:nvSpPr>
          <p:cNvPr id="13" name="Rectángulo 12">
            <a:extLst>
              <a:ext uri="{FF2B5EF4-FFF2-40B4-BE49-F238E27FC236}">
                <a16:creationId xmlns:a16="http://schemas.microsoft.com/office/drawing/2014/main" id="{FB90D40E-68DB-44C6-A622-54257E56C0F6}"/>
              </a:ext>
            </a:extLst>
          </p:cNvPr>
          <p:cNvSpPr/>
          <p:nvPr/>
        </p:nvSpPr>
        <p:spPr>
          <a:xfrm>
            <a:off x="3004060" y="1676692"/>
            <a:ext cx="5944655" cy="1923604"/>
          </a:xfrm>
          <a:prstGeom prst="rect">
            <a:avLst/>
          </a:prstGeom>
        </p:spPr>
        <p:txBody>
          <a:bodyPr wrap="square" lIns="68580" tIns="34290" rIns="68580" bIns="34290" anchor="t">
            <a:spAutoFit/>
          </a:bodyPr>
          <a:lstStyle/>
          <a:p>
            <a:pPr marL="300031" indent="-300031" algn="just" defTabSz="342892">
              <a:spcAft>
                <a:spcPts val="450"/>
              </a:spcAft>
              <a:buFont typeface="+mj-lt"/>
              <a:buAutoNum type="romanLcPeriod"/>
              <a:defRPr/>
            </a:pPr>
            <a:r>
              <a:rPr lang="es-CO" sz="1200">
                <a:latin typeface="Century Gothic"/>
                <a:ea typeface="+mn-lt"/>
                <a:cs typeface="+mn-lt"/>
              </a:rPr>
              <a:t>Se propende por el </a:t>
            </a:r>
            <a:r>
              <a:rPr lang="es-CO" sz="1200" b="1">
                <a:solidFill>
                  <a:srgbClr val="AA1F93"/>
                </a:solidFill>
                <a:latin typeface="Century Gothic"/>
                <a:ea typeface="+mn-lt"/>
                <a:cs typeface="+mn-lt"/>
              </a:rPr>
              <a:t>aumento de las exportaciones del segmento productivo que genera valor agregado.</a:t>
            </a:r>
          </a:p>
          <a:p>
            <a:pPr marL="300031" indent="-300031" algn="just" defTabSz="342892">
              <a:spcAft>
                <a:spcPts val="450"/>
              </a:spcAft>
              <a:buFont typeface="+mj-lt"/>
              <a:buAutoNum type="romanLcPeriod"/>
              <a:defRPr/>
            </a:pPr>
            <a:r>
              <a:rPr lang="es-CO" sz="1200">
                <a:latin typeface="Century Gothic"/>
                <a:ea typeface="+mn-lt"/>
                <a:cs typeface="+mn-lt"/>
              </a:rPr>
              <a:t>Alineada con el avance de las recomendaciones de la Misión de Internacionalización, </a:t>
            </a:r>
            <a:r>
              <a:rPr lang="es-CO" sz="1200" b="1">
                <a:solidFill>
                  <a:srgbClr val="AA1F93"/>
                </a:solidFill>
                <a:latin typeface="Century Gothic"/>
                <a:ea typeface="+mn-lt"/>
                <a:cs typeface="+mn-lt"/>
              </a:rPr>
              <a:t>generando inversión, empleo, y diversificación de la canasta exportadora.</a:t>
            </a:r>
          </a:p>
          <a:p>
            <a:pPr marL="300031" indent="-300031" algn="just" defTabSz="342892">
              <a:spcAft>
                <a:spcPts val="450"/>
              </a:spcAft>
              <a:buFont typeface="+mj-lt"/>
              <a:buAutoNum type="romanLcPeriod"/>
              <a:defRPr/>
            </a:pPr>
            <a:r>
              <a:rPr lang="es-CO" sz="1200">
                <a:latin typeface="Century Gothic"/>
                <a:ea typeface="+mn-lt"/>
                <a:cs typeface="+mn-lt"/>
              </a:rPr>
              <a:t>La medida fomentaría el desarrollo de encadenamientos en los sectores productivos no tradicionales, </a:t>
            </a:r>
            <a:r>
              <a:rPr lang="es-CO" sz="1200" b="1">
                <a:solidFill>
                  <a:srgbClr val="AA1F93"/>
                </a:solidFill>
                <a:latin typeface="Century Gothic"/>
                <a:ea typeface="+mn-lt"/>
                <a:cs typeface="+mn-lt"/>
              </a:rPr>
              <a:t>aumentando la productividad y competitividad del país</a:t>
            </a:r>
            <a:r>
              <a:rPr lang="es-CO" sz="1200" b="1">
                <a:latin typeface="Century Gothic"/>
                <a:ea typeface="+mn-lt"/>
                <a:cs typeface="+mn-lt"/>
              </a:rPr>
              <a:t>.</a:t>
            </a:r>
          </a:p>
          <a:p>
            <a:pPr marL="300031" indent="-300031" algn="just" defTabSz="342892">
              <a:spcAft>
                <a:spcPts val="450"/>
              </a:spcAft>
              <a:buFont typeface="+mj-lt"/>
              <a:buAutoNum type="romanLcPeriod"/>
              <a:defRPr/>
            </a:pPr>
            <a:endParaRPr lang="es-CO" sz="1200" b="1" u="sng">
              <a:solidFill>
                <a:schemeClr val="accent5">
                  <a:lumMod val="50000"/>
                </a:schemeClr>
              </a:solidFill>
              <a:latin typeface="Century Gothic"/>
              <a:ea typeface="+mn-lt"/>
              <a:cs typeface="+mn-lt"/>
            </a:endParaRPr>
          </a:p>
        </p:txBody>
      </p:sp>
      <p:sp>
        <p:nvSpPr>
          <p:cNvPr id="27" name="CuadroTexto 26">
            <a:extLst>
              <a:ext uri="{FF2B5EF4-FFF2-40B4-BE49-F238E27FC236}">
                <a16:creationId xmlns:a16="http://schemas.microsoft.com/office/drawing/2014/main" id="{6513EB31-6220-A359-194A-02556469AEC8}"/>
              </a:ext>
            </a:extLst>
          </p:cNvPr>
          <p:cNvSpPr txBox="1"/>
          <p:nvPr/>
        </p:nvSpPr>
        <p:spPr>
          <a:xfrm>
            <a:off x="315478" y="1172168"/>
            <a:ext cx="8633237" cy="318549"/>
          </a:xfrm>
          <a:prstGeom prst="rect">
            <a:avLst/>
          </a:prstGeom>
          <a:noFill/>
        </p:spPr>
        <p:txBody>
          <a:bodyPr vert="horz" wrap="square" lIns="68580" tIns="34290" rIns="68580" bIns="34290" rtlCol="0" anchor="t">
            <a:spAutoFit/>
          </a:bodyPr>
          <a:lstStyle>
            <a:defPPr>
              <a:defRPr lang="es-ES"/>
            </a:defPPr>
            <a:lvl1pPr algn="ctr" defTabSz="609585">
              <a:lnSpc>
                <a:spcPct val="90000"/>
              </a:lnSpc>
              <a:spcBef>
                <a:spcPct val="0"/>
              </a:spcBef>
              <a:buNone/>
              <a:defRPr sz="2400" b="1">
                <a:solidFill>
                  <a:schemeClr val="tx1">
                    <a:lumMod val="85000"/>
                    <a:lumOff val="15000"/>
                  </a:schemeClr>
                </a:solidFill>
                <a:latin typeface="Century Gothic" panose="020B0502020202020204" pitchFamily="34" charset="0"/>
                <a:cs typeface="Arial" panose="020B0604020202020204" pitchFamily="34" charset="0"/>
              </a:defRPr>
            </a:lvl1pPr>
          </a:lstStyle>
          <a:p>
            <a:r>
              <a:rPr lang="es-CO" sz="1800"/>
              <a:t>Incentivo a las exportaciones de sectores productivos</a:t>
            </a:r>
            <a:endParaRPr lang="es-ES" sz="1800"/>
          </a:p>
        </p:txBody>
      </p:sp>
      <p:cxnSp>
        <p:nvCxnSpPr>
          <p:cNvPr id="31" name="Conector recto 30">
            <a:extLst>
              <a:ext uri="{FF2B5EF4-FFF2-40B4-BE49-F238E27FC236}">
                <a16:creationId xmlns:a16="http://schemas.microsoft.com/office/drawing/2014/main" id="{6F09019C-7312-29B5-8395-6BC663069380}"/>
              </a:ext>
            </a:extLst>
          </p:cNvPr>
          <p:cNvCxnSpPr>
            <a:cxnSpLocks/>
          </p:cNvCxnSpPr>
          <p:nvPr/>
        </p:nvCxnSpPr>
        <p:spPr>
          <a:xfrm>
            <a:off x="2809534" y="1793599"/>
            <a:ext cx="0" cy="1319395"/>
          </a:xfrm>
          <a:prstGeom prst="line">
            <a:avLst/>
          </a:prstGeom>
          <a:ln w="38100">
            <a:solidFill>
              <a:srgbClr val="1D5977"/>
            </a:solidFill>
          </a:ln>
        </p:spPr>
        <p:style>
          <a:lnRef idx="2">
            <a:schemeClr val="dk1"/>
          </a:lnRef>
          <a:fillRef idx="0">
            <a:schemeClr val="dk1"/>
          </a:fillRef>
          <a:effectRef idx="1">
            <a:schemeClr val="dk1"/>
          </a:effectRef>
          <a:fontRef idx="minor">
            <a:schemeClr val="tx1"/>
          </a:fontRef>
        </p:style>
      </p:cxnSp>
      <p:pic>
        <p:nvPicPr>
          <p:cNvPr id="10242" name="Picture 2">
            <a:extLst>
              <a:ext uri="{FF2B5EF4-FFF2-40B4-BE49-F238E27FC236}">
                <a16:creationId xmlns:a16="http://schemas.microsoft.com/office/drawing/2014/main" id="{61AA5B73-A321-9850-CBE1-2321B9BCB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93" y="2761963"/>
            <a:ext cx="587597" cy="58759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92AAA446-5E15-464A-16E2-ACF7BD33F57D}"/>
              </a:ext>
            </a:extLst>
          </p:cNvPr>
          <p:cNvSpPr txBox="1"/>
          <p:nvPr/>
        </p:nvSpPr>
        <p:spPr>
          <a:xfrm>
            <a:off x="441271" y="3483384"/>
            <a:ext cx="8599931" cy="318549"/>
          </a:xfrm>
          <a:prstGeom prst="rect">
            <a:avLst/>
          </a:prstGeom>
          <a:noFill/>
        </p:spPr>
        <p:txBody>
          <a:bodyPr vert="horz" wrap="square" lIns="68580" tIns="34290" rIns="68580" bIns="34290" rtlCol="0" anchor="t">
            <a:spAutoFit/>
          </a:bodyPr>
          <a:lstStyle>
            <a:defPPr>
              <a:defRPr lang="es-ES"/>
            </a:defPPr>
            <a:lvl1pPr algn="ctr" defTabSz="609585">
              <a:lnSpc>
                <a:spcPct val="90000"/>
              </a:lnSpc>
              <a:spcBef>
                <a:spcPct val="0"/>
              </a:spcBef>
              <a:buNone/>
              <a:defRPr sz="2400" b="1">
                <a:solidFill>
                  <a:schemeClr val="tx1">
                    <a:lumMod val="85000"/>
                    <a:lumOff val="15000"/>
                  </a:schemeClr>
                </a:solidFill>
                <a:latin typeface="Century Gothic" panose="020B0502020202020204" pitchFamily="34" charset="0"/>
                <a:cs typeface="Arial" panose="020B0604020202020204" pitchFamily="34" charset="0"/>
              </a:defRPr>
            </a:lvl1pPr>
          </a:lstStyle>
          <a:p>
            <a:r>
              <a:rPr lang="es-CO" sz="1800"/>
              <a:t>Ganancias ocasionales de personas jurídicas</a:t>
            </a:r>
            <a:endParaRPr lang="es-ES" sz="1800"/>
          </a:p>
        </p:txBody>
      </p:sp>
      <p:sp>
        <p:nvSpPr>
          <p:cNvPr id="18" name="Rectángulo 17">
            <a:extLst>
              <a:ext uri="{FF2B5EF4-FFF2-40B4-BE49-F238E27FC236}">
                <a16:creationId xmlns:a16="http://schemas.microsoft.com/office/drawing/2014/main" id="{8465F1FB-7136-E2E7-C8EF-9A724769CC48}"/>
              </a:ext>
            </a:extLst>
          </p:cNvPr>
          <p:cNvSpPr/>
          <p:nvPr/>
        </p:nvSpPr>
        <p:spPr>
          <a:xfrm>
            <a:off x="247339" y="4256686"/>
            <a:ext cx="2502470" cy="992579"/>
          </a:xfrm>
          <a:prstGeom prst="rect">
            <a:avLst/>
          </a:prstGeom>
        </p:spPr>
        <p:txBody>
          <a:bodyPr wrap="square" lIns="68580" tIns="34290" rIns="68580" bIns="34290" anchor="t">
            <a:spAutoFit/>
          </a:bodyPr>
          <a:lstStyle/>
          <a:p>
            <a:pPr algn="ctr" defTabSz="342892">
              <a:defRPr/>
            </a:pPr>
            <a:r>
              <a:rPr lang="es-CO" sz="1200" b="1" dirty="0">
                <a:solidFill>
                  <a:schemeClr val="tx1">
                    <a:lumMod val="75000"/>
                    <a:lumOff val="25000"/>
                  </a:schemeClr>
                </a:solidFill>
                <a:latin typeface="Century Gothic"/>
                <a:ea typeface="+mn-lt"/>
                <a:cs typeface="+mn-lt"/>
              </a:rPr>
              <a:t>Revisión de tarifa de ganancias ocasionales de empresas a 30%, en consistencia con la tarifa aplicada en personas naturales</a:t>
            </a:r>
            <a:endParaRPr lang="es" sz="1200" dirty="0">
              <a:solidFill>
                <a:schemeClr val="tx1">
                  <a:lumMod val="75000"/>
                  <a:lumOff val="25000"/>
                </a:schemeClr>
              </a:solidFill>
              <a:latin typeface="Century Gothic"/>
              <a:ea typeface="+mn-lt"/>
              <a:cs typeface="+mn-lt"/>
            </a:endParaRPr>
          </a:p>
        </p:txBody>
      </p:sp>
      <p:sp>
        <p:nvSpPr>
          <p:cNvPr id="22" name="Rectángulo 21">
            <a:extLst>
              <a:ext uri="{FF2B5EF4-FFF2-40B4-BE49-F238E27FC236}">
                <a16:creationId xmlns:a16="http://schemas.microsoft.com/office/drawing/2014/main" id="{DE3E7AB7-34AC-8FE6-5F80-F1E8AF22F04F}"/>
              </a:ext>
            </a:extLst>
          </p:cNvPr>
          <p:cNvSpPr/>
          <p:nvPr/>
        </p:nvSpPr>
        <p:spPr>
          <a:xfrm>
            <a:off x="3004060" y="4213196"/>
            <a:ext cx="5807827" cy="964367"/>
          </a:xfrm>
          <a:prstGeom prst="rect">
            <a:avLst/>
          </a:prstGeom>
        </p:spPr>
        <p:txBody>
          <a:bodyPr wrap="square" lIns="68580" tIns="34290" rIns="68580" bIns="34290" anchor="t">
            <a:spAutoFit/>
          </a:bodyPr>
          <a:lstStyle/>
          <a:p>
            <a:pPr marL="300031" indent="-300031" defTabSz="342892">
              <a:spcAft>
                <a:spcPts val="450"/>
              </a:spcAft>
              <a:buFont typeface="+mj-lt"/>
              <a:buAutoNum type="romanLcPeriod"/>
              <a:defRPr/>
            </a:pPr>
            <a:r>
              <a:rPr lang="es-CO" sz="1350" b="1" dirty="0">
                <a:solidFill>
                  <a:srgbClr val="AA1F93"/>
                </a:solidFill>
                <a:latin typeface="Century Gothic"/>
                <a:ea typeface="+mn-lt"/>
                <a:cs typeface="+mn-lt"/>
              </a:rPr>
              <a:t>Se propende por la paridad del tratamiento entre personas naturales y jurídicas.</a:t>
            </a:r>
          </a:p>
          <a:p>
            <a:pPr marL="300031" indent="-300031" defTabSz="342892">
              <a:spcAft>
                <a:spcPts val="450"/>
              </a:spcAft>
              <a:buFont typeface="+mj-lt"/>
              <a:buAutoNum type="romanLcPeriod"/>
              <a:defRPr/>
            </a:pPr>
            <a:r>
              <a:rPr lang="es-CO" sz="1350" dirty="0">
                <a:latin typeface="Century Gothic"/>
                <a:ea typeface="+mn-lt"/>
                <a:cs typeface="+mn-lt"/>
              </a:rPr>
              <a:t>Esta medida se traduciría en </a:t>
            </a:r>
            <a:r>
              <a:rPr lang="es-CO" sz="1350" b="1" dirty="0">
                <a:solidFill>
                  <a:srgbClr val="AA1F93"/>
                </a:solidFill>
                <a:latin typeface="Century Gothic"/>
                <a:ea typeface="+mn-lt"/>
                <a:cs typeface="+mn-lt"/>
              </a:rPr>
              <a:t>mayor disponibilidad de recursos para la Nación.</a:t>
            </a:r>
          </a:p>
        </p:txBody>
      </p:sp>
      <p:cxnSp>
        <p:nvCxnSpPr>
          <p:cNvPr id="23" name="Conector recto 22">
            <a:extLst>
              <a:ext uri="{FF2B5EF4-FFF2-40B4-BE49-F238E27FC236}">
                <a16:creationId xmlns:a16="http://schemas.microsoft.com/office/drawing/2014/main" id="{2D24C794-E0EB-A079-FC87-437B313CEFBA}"/>
              </a:ext>
            </a:extLst>
          </p:cNvPr>
          <p:cNvCxnSpPr>
            <a:cxnSpLocks/>
          </p:cNvCxnSpPr>
          <p:nvPr/>
        </p:nvCxnSpPr>
        <p:spPr>
          <a:xfrm>
            <a:off x="2805217" y="4124286"/>
            <a:ext cx="3535" cy="1440180"/>
          </a:xfrm>
          <a:prstGeom prst="line">
            <a:avLst/>
          </a:prstGeom>
          <a:ln w="38100">
            <a:solidFill>
              <a:srgbClr val="1D5977"/>
            </a:solidFill>
          </a:ln>
        </p:spPr>
        <p:style>
          <a:lnRef idx="2">
            <a:schemeClr val="dk1"/>
          </a:lnRef>
          <a:fillRef idx="0">
            <a:schemeClr val="dk1"/>
          </a:fillRef>
          <a:effectRef idx="1">
            <a:schemeClr val="dk1"/>
          </a:effectRef>
          <a:fontRef idx="minor">
            <a:schemeClr val="tx1"/>
          </a:fontRef>
        </p:style>
      </p:cxnSp>
      <p:pic>
        <p:nvPicPr>
          <p:cNvPr id="24" name="Picture 2">
            <a:extLst>
              <a:ext uri="{FF2B5EF4-FFF2-40B4-BE49-F238E27FC236}">
                <a16:creationId xmlns:a16="http://schemas.microsoft.com/office/drawing/2014/main" id="{F1B1BB75-6589-DB67-9559-A400CFA2F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503" y="5346223"/>
            <a:ext cx="548306" cy="54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52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uadroTexto 26">
            <a:extLst>
              <a:ext uri="{FF2B5EF4-FFF2-40B4-BE49-F238E27FC236}">
                <a16:creationId xmlns:a16="http://schemas.microsoft.com/office/drawing/2014/main" id="{6513EB31-6220-A359-194A-02556469AEC8}"/>
              </a:ext>
            </a:extLst>
          </p:cNvPr>
          <p:cNvSpPr txBox="1"/>
          <p:nvPr/>
        </p:nvSpPr>
        <p:spPr>
          <a:xfrm>
            <a:off x="913586" y="1030886"/>
            <a:ext cx="7563681" cy="369332"/>
          </a:xfrm>
          <a:prstGeom prst="rect">
            <a:avLst/>
          </a:prstGeom>
          <a:noFill/>
        </p:spPr>
        <p:txBody>
          <a:bodyPr wrap="square" rtlCol="0">
            <a:spAutoFit/>
          </a:bodyPr>
          <a:lstStyle>
            <a:defPPr>
              <a:defRPr lang="es-ES"/>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262626"/>
                </a:solidFill>
                <a:effectLst/>
                <a:uLnTx/>
                <a:uFillTx/>
                <a:latin typeface="Century Gothic" panose="020B0502020202020204" pitchFamily="34" charset="0"/>
                <a:ea typeface="Calibri" panose="020F0502020204030204" pitchFamily="34" charset="0"/>
              </a:defRPr>
            </a:lvl1pPr>
          </a:lstStyle>
          <a:p>
            <a:r>
              <a:rPr lang="es-CO" sz="1800"/>
              <a:t>Impuestos saludables y ambientales</a:t>
            </a:r>
            <a:endParaRPr lang="es-ES" sz="1800"/>
          </a:p>
        </p:txBody>
      </p:sp>
      <p:sp>
        <p:nvSpPr>
          <p:cNvPr id="11" name="Rectángulo 10">
            <a:extLst>
              <a:ext uri="{FF2B5EF4-FFF2-40B4-BE49-F238E27FC236}">
                <a16:creationId xmlns:a16="http://schemas.microsoft.com/office/drawing/2014/main" id="{96D9EFE6-1AF6-410A-B97F-07A3C613F5AB}"/>
              </a:ext>
            </a:extLst>
          </p:cNvPr>
          <p:cNvSpPr/>
          <p:nvPr/>
        </p:nvSpPr>
        <p:spPr>
          <a:xfrm>
            <a:off x="111443" y="1595617"/>
            <a:ext cx="2743200" cy="689550"/>
          </a:xfrm>
          <a:prstGeom prst="roundRect">
            <a:avLst/>
          </a:prstGeom>
          <a:solidFill>
            <a:srgbClr val="AA1F93"/>
          </a:solidFill>
        </p:spPr>
        <p:txBody>
          <a:bodyPr wrap="square" lIns="68580" tIns="34290" rIns="68580" bIns="34290" anchor="t">
            <a:spAutoFit/>
          </a:bodyPr>
          <a:lstStyle/>
          <a:p>
            <a:pPr algn="ctr" defTabSz="342892">
              <a:defRPr/>
            </a:pPr>
            <a:r>
              <a:rPr lang="es-CO" sz="1200" b="1">
                <a:solidFill>
                  <a:schemeClr val="bg1"/>
                </a:solidFill>
                <a:latin typeface="Century Gothic"/>
                <a:ea typeface="+mn-lt"/>
                <a:cs typeface="Calibri" panose="020F0502020204030204"/>
              </a:rPr>
              <a:t>Impuesto a las bebidas azucaradas y productos comestibles ultraprocesados</a:t>
            </a:r>
            <a:endParaRPr lang="es" sz="1200">
              <a:solidFill>
                <a:schemeClr val="bg1"/>
              </a:solidFill>
              <a:latin typeface="Century Gothic"/>
              <a:ea typeface="+mn-lt"/>
              <a:cs typeface="Calibri" panose="020F0502020204030204"/>
            </a:endParaRPr>
          </a:p>
        </p:txBody>
      </p:sp>
      <p:sp>
        <p:nvSpPr>
          <p:cNvPr id="13" name="Rectángulo 12">
            <a:extLst>
              <a:ext uri="{FF2B5EF4-FFF2-40B4-BE49-F238E27FC236}">
                <a16:creationId xmlns:a16="http://schemas.microsoft.com/office/drawing/2014/main" id="{FB90D40E-68DB-44C6-A622-54257E56C0F6}"/>
              </a:ext>
            </a:extLst>
          </p:cNvPr>
          <p:cNvSpPr/>
          <p:nvPr/>
        </p:nvSpPr>
        <p:spPr>
          <a:xfrm>
            <a:off x="68580" y="2570906"/>
            <a:ext cx="2743200" cy="2782813"/>
          </a:xfrm>
          <a:prstGeom prst="rect">
            <a:avLst/>
          </a:prstGeom>
          <a:ln>
            <a:noFill/>
          </a:ln>
        </p:spPr>
        <p:txBody>
          <a:bodyPr wrap="square" lIns="68580" tIns="34290" rIns="68580" bIns="34290" anchor="t">
            <a:spAutoFit/>
          </a:bodyPr>
          <a:lstStyle/>
          <a:p>
            <a:pPr marL="300031" indent="-300031" algn="just" defTabSz="342892">
              <a:spcAft>
                <a:spcPts val="450"/>
              </a:spcAft>
              <a:buFont typeface="+mj-lt"/>
              <a:buAutoNum type="romanLcPeriod"/>
              <a:defRPr/>
            </a:pPr>
            <a:r>
              <a:rPr lang="es-CO" sz="1200">
                <a:solidFill>
                  <a:prstClr val="black"/>
                </a:solidFill>
                <a:latin typeface="Century Gothic"/>
                <a:ea typeface="+mn-lt"/>
                <a:cs typeface="Calibri" panose="020F0502020204030204"/>
              </a:rPr>
              <a:t>El consumo de estos productos genera </a:t>
            </a:r>
            <a:r>
              <a:rPr lang="es-CO" sz="1200" b="1">
                <a:solidFill>
                  <a:srgbClr val="AA1F93"/>
                </a:solidFill>
                <a:latin typeface="Century Gothic"/>
                <a:ea typeface="+mn-lt"/>
                <a:cs typeface="Calibri" panose="020F0502020204030204"/>
              </a:rPr>
              <a:t>externalidades negativas sobre la salud</a:t>
            </a:r>
            <a:r>
              <a:rPr lang="es-CO" sz="1200">
                <a:solidFill>
                  <a:srgbClr val="AA1F93"/>
                </a:solidFill>
                <a:latin typeface="Century Gothic"/>
                <a:ea typeface="+mn-lt"/>
                <a:cs typeface="Calibri" panose="020F0502020204030204"/>
              </a:rPr>
              <a:t> </a:t>
            </a:r>
            <a:r>
              <a:rPr lang="es-CO" sz="1200">
                <a:solidFill>
                  <a:prstClr val="black"/>
                </a:solidFill>
                <a:latin typeface="Century Gothic"/>
                <a:ea typeface="+mn-lt"/>
                <a:cs typeface="Calibri" panose="020F0502020204030204"/>
              </a:rPr>
              <a:t>de los colombianos, e incrementa el </a:t>
            </a:r>
            <a:r>
              <a:rPr lang="es-CO" sz="1200" b="1">
                <a:solidFill>
                  <a:srgbClr val="AA1F93"/>
                </a:solidFill>
                <a:latin typeface="Century Gothic"/>
                <a:ea typeface="+mn-lt"/>
                <a:cs typeface="Calibri" panose="020F0502020204030204"/>
              </a:rPr>
              <a:t>gasto del gobierno en salud</a:t>
            </a:r>
            <a:r>
              <a:rPr lang="es-CO" sz="1200">
                <a:solidFill>
                  <a:prstClr val="black"/>
                </a:solidFill>
                <a:latin typeface="Century Gothic"/>
                <a:ea typeface="+mn-lt"/>
                <a:cs typeface="Calibri" panose="020F0502020204030204"/>
              </a:rPr>
              <a:t>.</a:t>
            </a:r>
          </a:p>
          <a:p>
            <a:pPr marL="300031" indent="-300031" algn="just" defTabSz="342892">
              <a:spcAft>
                <a:spcPts val="450"/>
              </a:spcAft>
              <a:buFont typeface="+mj-lt"/>
              <a:buAutoNum type="romanLcPeriod"/>
              <a:defRPr/>
            </a:pPr>
            <a:r>
              <a:rPr lang="es-CO" sz="1200">
                <a:solidFill>
                  <a:prstClr val="black"/>
                </a:solidFill>
                <a:latin typeface="Century Gothic"/>
                <a:ea typeface="+mn-lt"/>
                <a:cs typeface="Calibri" panose="020F0502020204030204"/>
              </a:rPr>
              <a:t>La experiencia internacional muestra que un buen diseño de estos impuestos son efectivos para </a:t>
            </a:r>
            <a:r>
              <a:rPr lang="es-CO" sz="1200" b="1">
                <a:solidFill>
                  <a:srgbClr val="AA1F93"/>
                </a:solidFill>
                <a:latin typeface="Century Gothic"/>
                <a:ea typeface="+mn-lt"/>
                <a:cs typeface="Calibri" panose="020F0502020204030204"/>
              </a:rPr>
              <a:t>desincentivar el consumo </a:t>
            </a:r>
            <a:r>
              <a:rPr lang="es-CO" sz="1200">
                <a:solidFill>
                  <a:prstClr val="black"/>
                </a:solidFill>
                <a:latin typeface="Century Gothic"/>
                <a:ea typeface="+mn-lt"/>
                <a:cs typeface="Calibri" panose="020F0502020204030204"/>
              </a:rPr>
              <a:t>de estos productos. </a:t>
            </a:r>
            <a:endParaRPr lang="es-ES" sz="1200">
              <a:solidFill>
                <a:prstClr val="black"/>
              </a:solidFill>
              <a:latin typeface="Century Gothic"/>
              <a:ea typeface="+mn-lt"/>
              <a:cs typeface="Calibri" panose="020F0502020204030204"/>
            </a:endParaRPr>
          </a:p>
          <a:p>
            <a:pPr marL="300031" indent="-300031" algn="just" defTabSz="342892">
              <a:spcAft>
                <a:spcPts val="450"/>
              </a:spcAft>
              <a:buFont typeface="+mj-lt"/>
              <a:buAutoNum type="romanLcPeriod"/>
              <a:defRPr/>
            </a:pPr>
            <a:r>
              <a:rPr lang="es-ES" sz="1200">
                <a:solidFill>
                  <a:prstClr val="black"/>
                </a:solidFill>
                <a:latin typeface="Century Gothic"/>
                <a:ea typeface="+mn-lt"/>
                <a:cs typeface="Calibri" panose="020F0502020204030204"/>
              </a:rPr>
              <a:t>Colombia es </a:t>
            </a:r>
            <a:r>
              <a:rPr lang="es-ES" sz="1200" b="1">
                <a:solidFill>
                  <a:srgbClr val="AA1F93"/>
                </a:solidFill>
                <a:latin typeface="Century Gothic"/>
                <a:ea typeface="+mn-lt"/>
                <a:cs typeface="Calibri" panose="020F0502020204030204"/>
              </a:rPr>
              <a:t>uno de los pocos países de la región </a:t>
            </a:r>
            <a:r>
              <a:rPr lang="es-ES" sz="1200">
                <a:solidFill>
                  <a:prstClr val="black"/>
                </a:solidFill>
                <a:latin typeface="Century Gothic"/>
                <a:ea typeface="+mn-lt"/>
                <a:cs typeface="Calibri" panose="020F0502020204030204"/>
              </a:rPr>
              <a:t>que </a:t>
            </a:r>
            <a:r>
              <a:rPr lang="es-ES" sz="1200" b="1">
                <a:solidFill>
                  <a:srgbClr val="AA1F93"/>
                </a:solidFill>
                <a:latin typeface="Century Gothic"/>
                <a:ea typeface="+mn-lt"/>
                <a:cs typeface="Calibri" panose="020F0502020204030204"/>
              </a:rPr>
              <a:t>no ha implementado este tipo de impuestos. </a:t>
            </a:r>
          </a:p>
        </p:txBody>
      </p:sp>
      <p:sp>
        <p:nvSpPr>
          <p:cNvPr id="28" name="Rectángulo 27">
            <a:extLst>
              <a:ext uri="{FF2B5EF4-FFF2-40B4-BE49-F238E27FC236}">
                <a16:creationId xmlns:a16="http://schemas.microsoft.com/office/drawing/2014/main" id="{B17484F9-5BF3-CFA8-4E17-574B769B4BFA}"/>
              </a:ext>
            </a:extLst>
          </p:cNvPr>
          <p:cNvSpPr/>
          <p:nvPr/>
        </p:nvSpPr>
        <p:spPr>
          <a:xfrm>
            <a:off x="3128206" y="1643572"/>
            <a:ext cx="2836154" cy="485239"/>
          </a:xfrm>
          <a:prstGeom prst="roundRect">
            <a:avLst/>
          </a:prstGeom>
          <a:solidFill>
            <a:srgbClr val="6B049E"/>
          </a:solidFill>
        </p:spPr>
        <p:txBody>
          <a:bodyPr wrap="square" lIns="68580" tIns="34290" rIns="68580" bIns="34290" anchor="t">
            <a:spAutoFit/>
          </a:bodyPr>
          <a:lstStyle/>
          <a:p>
            <a:pPr algn="ctr" defTabSz="342892">
              <a:defRPr/>
            </a:pPr>
            <a:r>
              <a:rPr lang="es-CO" sz="1200" b="1">
                <a:solidFill>
                  <a:schemeClr val="bg1"/>
                </a:solidFill>
                <a:latin typeface="Century Gothic"/>
                <a:ea typeface="+mn-lt"/>
                <a:cs typeface="Calibri" panose="020F0502020204030204"/>
              </a:rPr>
              <a:t>Impuesto a los plásticos de un solo uso</a:t>
            </a:r>
            <a:endParaRPr lang="es" sz="1200">
              <a:solidFill>
                <a:schemeClr val="bg1"/>
              </a:solidFill>
              <a:latin typeface="Century Gothic"/>
              <a:ea typeface="+mn-lt"/>
              <a:cs typeface="Calibri" panose="020F0502020204030204"/>
            </a:endParaRPr>
          </a:p>
        </p:txBody>
      </p:sp>
      <p:sp>
        <p:nvSpPr>
          <p:cNvPr id="30" name="Rectángulo 29">
            <a:extLst>
              <a:ext uri="{FF2B5EF4-FFF2-40B4-BE49-F238E27FC236}">
                <a16:creationId xmlns:a16="http://schemas.microsoft.com/office/drawing/2014/main" id="{867DA447-1223-A1E8-0260-7CE267AE3B2B}"/>
              </a:ext>
            </a:extLst>
          </p:cNvPr>
          <p:cNvSpPr/>
          <p:nvPr/>
        </p:nvSpPr>
        <p:spPr>
          <a:xfrm>
            <a:off x="3120390" y="2570906"/>
            <a:ext cx="2743200" cy="2164695"/>
          </a:xfrm>
          <a:prstGeom prst="rect">
            <a:avLst/>
          </a:prstGeom>
          <a:ln>
            <a:noFill/>
          </a:ln>
        </p:spPr>
        <p:txBody>
          <a:bodyPr wrap="square" lIns="68580" tIns="34290" rIns="68580" bIns="34290" anchor="t">
            <a:spAutoFit/>
          </a:bodyPr>
          <a:lstStyle/>
          <a:p>
            <a:pPr marL="300031" indent="-300031" algn="just" defTabSz="342892">
              <a:spcAft>
                <a:spcPts val="450"/>
              </a:spcAft>
              <a:buFont typeface="+mj-lt"/>
              <a:buAutoNum type="romanLcPeriod"/>
              <a:defRPr/>
            </a:pPr>
            <a:r>
              <a:rPr lang="es-CO" sz="1200">
                <a:solidFill>
                  <a:prstClr val="black"/>
                </a:solidFill>
                <a:latin typeface="Century Gothic"/>
                <a:ea typeface="+mn-lt"/>
                <a:cs typeface="Calibri" panose="020F0502020204030204"/>
              </a:rPr>
              <a:t>El </a:t>
            </a:r>
            <a:r>
              <a:rPr lang="es-CO" sz="1200" b="1">
                <a:solidFill>
                  <a:srgbClr val="6B049E"/>
                </a:solidFill>
                <a:latin typeface="Century Gothic"/>
                <a:ea typeface="+mn-lt"/>
                <a:cs typeface="Calibri" panose="020F0502020204030204"/>
              </a:rPr>
              <a:t>uso extensivo de los plásticos de un solo uso </a:t>
            </a:r>
            <a:r>
              <a:rPr lang="es-CO" sz="1200">
                <a:solidFill>
                  <a:prstClr val="black"/>
                </a:solidFill>
                <a:latin typeface="Century Gothic"/>
                <a:ea typeface="+mn-lt"/>
                <a:cs typeface="Calibri" panose="020F0502020204030204"/>
              </a:rPr>
              <a:t>a nivel mundial ha llevado a </a:t>
            </a:r>
            <a:r>
              <a:rPr lang="es-CO" sz="1200" b="1">
                <a:solidFill>
                  <a:srgbClr val="6B049E"/>
                </a:solidFill>
                <a:latin typeface="Century Gothic"/>
                <a:ea typeface="+mn-lt"/>
                <a:cs typeface="Calibri" panose="020F0502020204030204"/>
              </a:rPr>
              <a:t>efectos negativos </a:t>
            </a:r>
            <a:r>
              <a:rPr lang="es-CO" sz="1200">
                <a:solidFill>
                  <a:prstClr val="black"/>
                </a:solidFill>
                <a:latin typeface="Century Gothic"/>
                <a:ea typeface="+mn-lt"/>
                <a:cs typeface="Calibri" panose="020F0502020204030204"/>
              </a:rPr>
              <a:t>en términos de </a:t>
            </a:r>
            <a:r>
              <a:rPr lang="es-CO" sz="1200" b="1">
                <a:solidFill>
                  <a:srgbClr val="6B049E"/>
                </a:solidFill>
                <a:latin typeface="Century Gothic"/>
                <a:ea typeface="+mn-lt"/>
                <a:cs typeface="Calibri" panose="020F0502020204030204"/>
              </a:rPr>
              <a:t>contaminación ambiental</a:t>
            </a:r>
            <a:r>
              <a:rPr lang="es-CO" sz="1200">
                <a:solidFill>
                  <a:srgbClr val="6B049E"/>
                </a:solidFill>
                <a:latin typeface="Century Gothic"/>
                <a:ea typeface="+mn-lt"/>
                <a:cs typeface="Calibri" panose="020F0502020204030204"/>
              </a:rPr>
              <a:t>.</a:t>
            </a:r>
          </a:p>
          <a:p>
            <a:pPr marL="300031" indent="-300031" algn="just" defTabSz="342892">
              <a:spcAft>
                <a:spcPts val="450"/>
              </a:spcAft>
              <a:buFont typeface="+mj-lt"/>
              <a:buAutoNum type="romanLcPeriod"/>
              <a:defRPr/>
            </a:pPr>
            <a:r>
              <a:rPr lang="es-CO" sz="1200">
                <a:solidFill>
                  <a:prstClr val="black"/>
                </a:solidFill>
                <a:latin typeface="Century Gothic"/>
                <a:ea typeface="+mn-lt"/>
                <a:cs typeface="Calibri" panose="020F0502020204030204"/>
              </a:rPr>
              <a:t>El </a:t>
            </a:r>
            <a:r>
              <a:rPr lang="es-CO" sz="1200" b="1">
                <a:solidFill>
                  <a:srgbClr val="6B049E"/>
                </a:solidFill>
                <a:latin typeface="Century Gothic"/>
                <a:ea typeface="+mn-lt"/>
                <a:cs typeface="Calibri" panose="020F0502020204030204"/>
              </a:rPr>
              <a:t>precio del plástico en Colombia es relativamente bajo </a:t>
            </a:r>
            <a:r>
              <a:rPr lang="es-CO" sz="1200">
                <a:solidFill>
                  <a:prstClr val="black"/>
                </a:solidFill>
                <a:latin typeface="Century Gothic"/>
                <a:ea typeface="+mn-lt"/>
                <a:cs typeface="Calibri" panose="020F0502020204030204"/>
              </a:rPr>
              <a:t>en comparación con los costos generados para la sociedad ante su uso (WWF, 2021).</a:t>
            </a:r>
            <a:endParaRPr lang="es-ES" sz="1200">
              <a:solidFill>
                <a:prstClr val="black"/>
              </a:solidFill>
              <a:latin typeface="Century Gothic"/>
              <a:ea typeface="+mn-lt"/>
              <a:cs typeface="Calibri" panose="020F0502020204030204"/>
            </a:endParaRPr>
          </a:p>
        </p:txBody>
      </p:sp>
      <p:sp>
        <p:nvSpPr>
          <p:cNvPr id="33" name="Rectángulo 32">
            <a:extLst>
              <a:ext uri="{FF2B5EF4-FFF2-40B4-BE49-F238E27FC236}">
                <a16:creationId xmlns:a16="http://schemas.microsoft.com/office/drawing/2014/main" id="{78BF36DF-B2D6-6CFF-5EF6-C520575815F2}"/>
              </a:ext>
            </a:extLst>
          </p:cNvPr>
          <p:cNvSpPr/>
          <p:nvPr/>
        </p:nvSpPr>
        <p:spPr>
          <a:xfrm>
            <a:off x="6219435" y="2502326"/>
            <a:ext cx="2743200" cy="3336811"/>
          </a:xfrm>
          <a:prstGeom prst="rect">
            <a:avLst/>
          </a:prstGeom>
          <a:ln>
            <a:noFill/>
          </a:ln>
        </p:spPr>
        <p:txBody>
          <a:bodyPr wrap="square" lIns="68580" tIns="34290" rIns="68580" bIns="34290" anchor="t">
            <a:spAutoFit/>
          </a:bodyPr>
          <a:lstStyle/>
          <a:p>
            <a:pPr marL="300031" indent="-300031" algn="just" defTabSz="342892">
              <a:spcAft>
                <a:spcPts val="450"/>
              </a:spcAft>
              <a:buFont typeface="+mj-lt"/>
              <a:buAutoNum type="romanLcPeriod"/>
              <a:defRPr/>
            </a:pPr>
            <a:r>
              <a:rPr lang="es-ES" sz="1200">
                <a:solidFill>
                  <a:prstClr val="black"/>
                </a:solidFill>
                <a:latin typeface="Century Gothic"/>
                <a:ea typeface="+mn-lt"/>
                <a:cs typeface="Calibri" panose="020F0502020204030204"/>
              </a:rPr>
              <a:t>La </a:t>
            </a:r>
            <a:r>
              <a:rPr lang="es-ES" sz="1200" b="1">
                <a:solidFill>
                  <a:schemeClr val="accent5"/>
                </a:solidFill>
                <a:latin typeface="Century Gothic"/>
                <a:ea typeface="+mn-lt"/>
                <a:cs typeface="Calibri" panose="020F0502020204030204"/>
              </a:rPr>
              <a:t>base gravable </a:t>
            </a:r>
            <a:r>
              <a:rPr lang="es-ES" sz="1200">
                <a:solidFill>
                  <a:prstClr val="black"/>
                </a:solidFill>
                <a:latin typeface="Century Gothic"/>
                <a:ea typeface="+mn-lt"/>
                <a:cs typeface="Calibri" panose="020F0502020204030204"/>
              </a:rPr>
              <a:t>del impuesto al carbono en Colombia aún es </a:t>
            </a:r>
            <a:r>
              <a:rPr lang="es-ES" sz="1200" b="1">
                <a:solidFill>
                  <a:schemeClr val="accent5"/>
                </a:solidFill>
                <a:latin typeface="Century Gothic"/>
                <a:ea typeface="+mn-lt"/>
                <a:cs typeface="Calibri" panose="020F0502020204030204"/>
              </a:rPr>
              <a:t>estrecha comparada con estándares internacionales.</a:t>
            </a:r>
            <a:endParaRPr lang="es-ES" sz="1200">
              <a:solidFill>
                <a:prstClr val="black"/>
              </a:solidFill>
              <a:latin typeface="Century Gothic"/>
              <a:ea typeface="+mn-lt"/>
              <a:cs typeface="Calibri" panose="020F0502020204030204"/>
            </a:endParaRPr>
          </a:p>
          <a:p>
            <a:pPr marL="300031" indent="-300031" algn="just" defTabSz="342892">
              <a:spcAft>
                <a:spcPts val="450"/>
              </a:spcAft>
              <a:buFont typeface="+mj-lt"/>
              <a:buAutoNum type="romanLcPeriod"/>
              <a:defRPr/>
            </a:pPr>
            <a:r>
              <a:rPr lang="es-CO" sz="1200">
                <a:solidFill>
                  <a:prstClr val="black"/>
                </a:solidFill>
                <a:latin typeface="Century Gothic"/>
                <a:ea typeface="+mn-lt"/>
                <a:cs typeface="Calibri" panose="020F0502020204030204"/>
              </a:rPr>
              <a:t>Por ende, </a:t>
            </a:r>
            <a:r>
              <a:rPr lang="es-CO" sz="1200" b="1">
                <a:solidFill>
                  <a:schemeClr val="accent5"/>
                </a:solidFill>
                <a:latin typeface="Century Gothic"/>
                <a:ea typeface="+mn-lt"/>
                <a:cs typeface="Calibri" panose="020F0502020204030204"/>
              </a:rPr>
              <a:t>el recaudo por impuestos a la contaminación </a:t>
            </a:r>
            <a:r>
              <a:rPr lang="es-CO" sz="1200">
                <a:solidFill>
                  <a:prstClr val="black"/>
                </a:solidFill>
                <a:latin typeface="Century Gothic"/>
                <a:ea typeface="+mn-lt"/>
                <a:cs typeface="Calibri" panose="020F0502020204030204"/>
              </a:rPr>
              <a:t>de Colombia es significativamente </a:t>
            </a:r>
            <a:r>
              <a:rPr lang="es-CO" sz="1200" b="1">
                <a:solidFill>
                  <a:schemeClr val="accent5"/>
                </a:solidFill>
                <a:latin typeface="Century Gothic"/>
                <a:ea typeface="+mn-lt"/>
                <a:cs typeface="Calibri" panose="020F0502020204030204"/>
              </a:rPr>
              <a:t>inferior al de países de la región y de la OCDE.  </a:t>
            </a:r>
          </a:p>
          <a:p>
            <a:pPr marL="300031" indent="-300031" algn="just" defTabSz="342892">
              <a:spcAft>
                <a:spcPts val="450"/>
              </a:spcAft>
              <a:buFont typeface="+mj-lt"/>
              <a:buAutoNum type="romanLcPeriod"/>
              <a:defRPr/>
            </a:pPr>
            <a:r>
              <a:rPr lang="es-CO" sz="1200" b="1">
                <a:solidFill>
                  <a:schemeClr val="accent5"/>
                </a:solidFill>
                <a:latin typeface="Century Gothic"/>
                <a:ea typeface="+mn-lt"/>
                <a:cs typeface="Calibri" panose="020F0502020204030204"/>
              </a:rPr>
              <a:t>Ampliar la base </a:t>
            </a:r>
            <a:r>
              <a:rPr lang="es-CO" sz="1200">
                <a:solidFill>
                  <a:prstClr val="black"/>
                </a:solidFill>
                <a:latin typeface="Century Gothic"/>
                <a:ea typeface="+mn-lt"/>
                <a:cs typeface="Calibri" panose="020F0502020204030204"/>
              </a:rPr>
              <a:t>de productos gravados </a:t>
            </a:r>
            <a:r>
              <a:rPr lang="es-CO" sz="1200" b="1">
                <a:solidFill>
                  <a:schemeClr val="accent5"/>
                </a:solidFill>
                <a:latin typeface="Century Gothic"/>
                <a:ea typeface="+mn-lt"/>
                <a:cs typeface="Calibri" panose="020F0502020204030204"/>
              </a:rPr>
              <a:t>incrementa los incentivos para la transición energética y</a:t>
            </a:r>
            <a:r>
              <a:rPr lang="es-CO" sz="1200">
                <a:solidFill>
                  <a:schemeClr val="accent5"/>
                </a:solidFill>
                <a:latin typeface="Century Gothic"/>
                <a:ea typeface="+mn-lt"/>
                <a:cs typeface="Calibri" panose="020F0502020204030204"/>
              </a:rPr>
              <a:t> </a:t>
            </a:r>
            <a:r>
              <a:rPr lang="es-CO" sz="1200" b="1">
                <a:solidFill>
                  <a:schemeClr val="accent5"/>
                </a:solidFill>
                <a:latin typeface="Century Gothic"/>
                <a:ea typeface="+mn-lt"/>
                <a:cs typeface="Calibri" panose="020F0502020204030204"/>
              </a:rPr>
              <a:t>compensa el impacto ambiental </a:t>
            </a:r>
            <a:r>
              <a:rPr lang="es-CO" sz="1200">
                <a:solidFill>
                  <a:prstClr val="black"/>
                </a:solidFill>
                <a:latin typeface="Century Gothic"/>
                <a:ea typeface="+mn-lt"/>
                <a:cs typeface="Calibri" panose="020F0502020204030204"/>
              </a:rPr>
              <a:t>generado por los productos intensivos en carbono.</a:t>
            </a:r>
            <a:endParaRPr lang="es-ES" sz="1200">
              <a:solidFill>
                <a:prstClr val="black"/>
              </a:solidFill>
              <a:latin typeface="Century Gothic"/>
              <a:ea typeface="+mn-lt"/>
              <a:cs typeface="Calibri" panose="020F0502020204030204"/>
            </a:endParaRPr>
          </a:p>
        </p:txBody>
      </p:sp>
      <p:sp>
        <p:nvSpPr>
          <p:cNvPr id="36" name="Rectángulo 35">
            <a:extLst>
              <a:ext uri="{FF2B5EF4-FFF2-40B4-BE49-F238E27FC236}">
                <a16:creationId xmlns:a16="http://schemas.microsoft.com/office/drawing/2014/main" id="{91D6E332-CA14-D3F7-E518-4C67C4041FDE}"/>
              </a:ext>
            </a:extLst>
          </p:cNvPr>
          <p:cNvSpPr/>
          <p:nvPr/>
        </p:nvSpPr>
        <p:spPr>
          <a:xfrm>
            <a:off x="6211620" y="1731349"/>
            <a:ext cx="2862458" cy="280928"/>
          </a:xfrm>
          <a:prstGeom prst="roundRect">
            <a:avLst/>
          </a:prstGeom>
          <a:solidFill>
            <a:schemeClr val="accent5"/>
          </a:solidFill>
        </p:spPr>
        <p:txBody>
          <a:bodyPr wrap="square" lIns="68580" tIns="34290" rIns="68580" bIns="34290" anchor="t">
            <a:spAutoFit/>
          </a:bodyPr>
          <a:lstStyle/>
          <a:p>
            <a:pPr algn="ctr" defTabSz="342892">
              <a:defRPr/>
            </a:pPr>
            <a:r>
              <a:rPr lang="es-CO" sz="1200" b="1">
                <a:solidFill>
                  <a:schemeClr val="bg1"/>
                </a:solidFill>
                <a:latin typeface="Century Gothic"/>
                <a:ea typeface="+mn-lt"/>
                <a:cs typeface="Calibri" panose="020F0502020204030204"/>
              </a:rPr>
              <a:t>Impuesto al carbono</a:t>
            </a:r>
            <a:endParaRPr lang="es" sz="1200">
              <a:solidFill>
                <a:schemeClr val="bg1"/>
              </a:solidFill>
              <a:latin typeface="Century Gothic"/>
              <a:ea typeface="+mn-lt"/>
              <a:cs typeface="Calibri" panose="020F0502020204030204"/>
            </a:endParaRPr>
          </a:p>
        </p:txBody>
      </p:sp>
      <p:sp>
        <p:nvSpPr>
          <p:cNvPr id="18" name="Rectangle: Rounded Corners 17">
            <a:extLst>
              <a:ext uri="{FF2B5EF4-FFF2-40B4-BE49-F238E27FC236}">
                <a16:creationId xmlns:a16="http://schemas.microsoft.com/office/drawing/2014/main" id="{C3C55944-5CB1-9AE2-7AD5-9FFCD3AE5886}"/>
              </a:ext>
            </a:extLst>
          </p:cNvPr>
          <p:cNvSpPr/>
          <p:nvPr/>
        </p:nvSpPr>
        <p:spPr>
          <a:xfrm>
            <a:off x="68580" y="2502325"/>
            <a:ext cx="2786063" cy="3687020"/>
          </a:xfrm>
          <a:prstGeom prst="roundRect">
            <a:avLst>
              <a:gd name="adj" fmla="val 2821"/>
            </a:avLst>
          </a:prstGeom>
          <a:noFill/>
          <a:ln w="38100">
            <a:solidFill>
              <a:srgbClr val="AA1F9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CA494042-4029-7049-F3AB-74C761E42ED2}"/>
              </a:ext>
            </a:extLst>
          </p:cNvPr>
          <p:cNvSpPr/>
          <p:nvPr/>
        </p:nvSpPr>
        <p:spPr>
          <a:xfrm>
            <a:off x="3128206" y="2502325"/>
            <a:ext cx="2786063" cy="3687020"/>
          </a:xfrm>
          <a:prstGeom prst="roundRect">
            <a:avLst>
              <a:gd name="adj" fmla="val 2821"/>
            </a:avLst>
          </a:prstGeom>
          <a:noFill/>
          <a:ln w="38100">
            <a:solidFill>
              <a:srgbClr val="6B04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970EB934-F5FB-4283-F8FE-D537BF482BE0}"/>
              </a:ext>
            </a:extLst>
          </p:cNvPr>
          <p:cNvSpPr/>
          <p:nvPr/>
        </p:nvSpPr>
        <p:spPr>
          <a:xfrm>
            <a:off x="6211620" y="2502325"/>
            <a:ext cx="2786063" cy="3687020"/>
          </a:xfrm>
          <a:prstGeom prst="roundRect">
            <a:avLst>
              <a:gd name="adj" fmla="val 2821"/>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51725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A411D39-FB09-6904-5C46-3C287FA7AA91}"/>
              </a:ext>
            </a:extLst>
          </p:cNvPr>
          <p:cNvSpPr txBox="1"/>
          <p:nvPr/>
        </p:nvSpPr>
        <p:spPr>
          <a:xfrm>
            <a:off x="470004" y="994645"/>
            <a:ext cx="8203992" cy="646331"/>
          </a:xfrm>
          <a:prstGeom prst="rect">
            <a:avLst/>
          </a:prstGeom>
          <a:noFill/>
        </p:spPr>
        <p:txBody>
          <a:bodyPr wrap="square" rtlCol="0">
            <a:spAutoFit/>
          </a:bodyPr>
          <a:lstStyle/>
          <a:p>
            <a:pPr algn="ctr" defTabSz="685800">
              <a:defRPr/>
            </a:pPr>
            <a:r>
              <a:rPr lang="es-ES" b="1">
                <a:solidFill>
                  <a:srgbClr val="262626"/>
                </a:solidFill>
                <a:latin typeface="Century Gothic" panose="020B0502020202020204" pitchFamily="34" charset="0"/>
                <a:ea typeface="Calibri" panose="020F0502020204030204" pitchFamily="34" charset="0"/>
              </a:rPr>
              <a:t>Propuesta de medidas que le permitirán a la DIAN reducir la evasión y la elusión fiscal en aras de lograr financiar un mayor gasto social</a:t>
            </a:r>
          </a:p>
        </p:txBody>
      </p:sp>
      <p:sp>
        <p:nvSpPr>
          <p:cNvPr id="25" name="Círculo: vacío 24">
            <a:extLst>
              <a:ext uri="{FF2B5EF4-FFF2-40B4-BE49-F238E27FC236}">
                <a16:creationId xmlns:a16="http://schemas.microsoft.com/office/drawing/2014/main" id="{F22D1251-22C1-8610-078E-99A80CB3CD64}"/>
              </a:ext>
            </a:extLst>
          </p:cNvPr>
          <p:cNvSpPr/>
          <p:nvPr/>
        </p:nvSpPr>
        <p:spPr>
          <a:xfrm>
            <a:off x="601571" y="2250985"/>
            <a:ext cx="480060" cy="48006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rgbClr val="AA1F93"/>
                </a:solidFill>
                <a:latin typeface="Century Gothic" panose="020B0502020202020204" pitchFamily="34" charset="0"/>
              </a:rPr>
              <a:t>1</a:t>
            </a:r>
          </a:p>
        </p:txBody>
      </p:sp>
      <p:sp>
        <p:nvSpPr>
          <p:cNvPr id="26" name="Círculo: vacío 25">
            <a:extLst>
              <a:ext uri="{FF2B5EF4-FFF2-40B4-BE49-F238E27FC236}">
                <a16:creationId xmlns:a16="http://schemas.microsoft.com/office/drawing/2014/main" id="{C0F416F7-E0D0-7C2C-E62C-88835373DB65}"/>
              </a:ext>
            </a:extLst>
          </p:cNvPr>
          <p:cNvSpPr/>
          <p:nvPr/>
        </p:nvSpPr>
        <p:spPr>
          <a:xfrm>
            <a:off x="601571" y="3062813"/>
            <a:ext cx="480060" cy="48006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rgbClr val="AA1F93"/>
                </a:solidFill>
                <a:latin typeface="Century Gothic" panose="020B0502020202020204" pitchFamily="34" charset="0"/>
              </a:rPr>
              <a:t>2</a:t>
            </a:r>
          </a:p>
        </p:txBody>
      </p:sp>
      <p:sp>
        <p:nvSpPr>
          <p:cNvPr id="29" name="Rectángulo 28">
            <a:extLst>
              <a:ext uri="{FF2B5EF4-FFF2-40B4-BE49-F238E27FC236}">
                <a16:creationId xmlns:a16="http://schemas.microsoft.com/office/drawing/2014/main" id="{3E6F79A8-C751-6176-E043-4906E81912D5}"/>
              </a:ext>
            </a:extLst>
          </p:cNvPr>
          <p:cNvSpPr/>
          <p:nvPr/>
        </p:nvSpPr>
        <p:spPr>
          <a:xfrm>
            <a:off x="1247284" y="2172854"/>
            <a:ext cx="7468916" cy="761747"/>
          </a:xfrm>
          <a:prstGeom prst="rect">
            <a:avLst/>
          </a:prstGeom>
        </p:spPr>
        <p:txBody>
          <a:bodyPr wrap="square" lIns="68580" tIns="34290" rIns="68580" bIns="34290" anchor="t">
            <a:spAutoFit/>
          </a:bodyPr>
          <a:lstStyle/>
          <a:p>
            <a:pPr algn="just" defTabSz="342892">
              <a:spcAft>
                <a:spcPts val="450"/>
              </a:spcAft>
              <a:defRPr/>
            </a:pPr>
            <a:r>
              <a:rPr lang="es-CO" sz="1500">
                <a:latin typeface="Century Gothic" panose="020B0502020202020204" pitchFamily="34" charset="0"/>
                <a:ea typeface="Arial" panose="020B0604020202020204" pitchFamily="34" charset="0"/>
              </a:rPr>
              <a:t>Mejorar la progresividad del sistema tributario mediante la </a:t>
            </a:r>
            <a:r>
              <a:rPr lang="es-CO" sz="1500" b="1">
                <a:solidFill>
                  <a:srgbClr val="6B049E"/>
                </a:solidFill>
                <a:latin typeface="Century Gothic" panose="020B0502020202020204" pitchFamily="34" charset="0"/>
                <a:ea typeface="Arial" panose="020B0604020202020204" pitchFamily="34" charset="0"/>
              </a:rPr>
              <a:t>articulación de reglas claras para empresas de economía digital</a:t>
            </a:r>
            <a:r>
              <a:rPr lang="es-CO" sz="1500">
                <a:latin typeface="Century Gothic" panose="020B0502020202020204" pitchFamily="34" charset="0"/>
                <a:ea typeface="Arial" panose="020B0604020202020204" pitchFamily="34" charset="0"/>
              </a:rPr>
              <a:t> con presencia económica significativa en el país</a:t>
            </a:r>
            <a:endParaRPr lang="es-CO" sz="1500" b="1">
              <a:solidFill>
                <a:srgbClr val="6B049E"/>
              </a:solidFill>
              <a:latin typeface="Century Gothic" panose="020B0502020202020204" pitchFamily="34" charset="0"/>
              <a:ea typeface="+mn-lt"/>
              <a:cs typeface="+mn-lt"/>
            </a:endParaRPr>
          </a:p>
        </p:txBody>
      </p:sp>
      <p:sp>
        <p:nvSpPr>
          <p:cNvPr id="30" name="CuadroTexto 29">
            <a:extLst>
              <a:ext uri="{FF2B5EF4-FFF2-40B4-BE49-F238E27FC236}">
                <a16:creationId xmlns:a16="http://schemas.microsoft.com/office/drawing/2014/main" id="{28ACAFD9-9596-1B42-FD8E-86EF18C003DB}"/>
              </a:ext>
            </a:extLst>
          </p:cNvPr>
          <p:cNvSpPr txBox="1"/>
          <p:nvPr/>
        </p:nvSpPr>
        <p:spPr>
          <a:xfrm>
            <a:off x="1265809" y="3047057"/>
            <a:ext cx="6905129" cy="530915"/>
          </a:xfrm>
          <a:prstGeom prst="rect">
            <a:avLst/>
          </a:prstGeom>
        </p:spPr>
        <p:txBody>
          <a:bodyPr wrap="square" lIns="68580" tIns="34290" rIns="68580" bIns="34290" anchor="t">
            <a:spAutoFit/>
          </a:bodyPr>
          <a:lstStyle>
            <a:defPPr>
              <a:defRPr lang="es-ES"/>
            </a:defPPr>
            <a:lvl1pPr algn="just" defTabSz="457189">
              <a:spcAft>
                <a:spcPts val="600"/>
              </a:spcAft>
              <a:defRPr>
                <a:effectLst/>
                <a:latin typeface="Century Gothic" panose="020B0502020202020204" pitchFamily="34" charset="0"/>
                <a:ea typeface="Arial" panose="020B0604020202020204" pitchFamily="34" charset="0"/>
              </a:defRPr>
            </a:lvl1pPr>
          </a:lstStyle>
          <a:p>
            <a:r>
              <a:rPr lang="es-CO" sz="1500" b="1">
                <a:solidFill>
                  <a:srgbClr val="6B049E"/>
                </a:solidFill>
              </a:rPr>
              <a:t>Los pagos en especie no son deducibles o imputables </a:t>
            </a:r>
            <a:r>
              <a:rPr lang="es-CO" sz="1500"/>
              <a:t>a ningún título en la declaración del impuesto sobre la renta y complementarios</a:t>
            </a:r>
          </a:p>
        </p:txBody>
      </p:sp>
      <p:sp>
        <p:nvSpPr>
          <p:cNvPr id="32" name="CuadroTexto 31">
            <a:extLst>
              <a:ext uri="{FF2B5EF4-FFF2-40B4-BE49-F238E27FC236}">
                <a16:creationId xmlns:a16="http://schemas.microsoft.com/office/drawing/2014/main" id="{0C19619E-961A-58B3-A0CA-75E964C34CDA}"/>
              </a:ext>
            </a:extLst>
          </p:cNvPr>
          <p:cNvSpPr txBox="1"/>
          <p:nvPr/>
        </p:nvSpPr>
        <p:spPr>
          <a:xfrm>
            <a:off x="1241647" y="3849993"/>
            <a:ext cx="7533611" cy="530915"/>
          </a:xfrm>
          <a:prstGeom prst="rect">
            <a:avLst/>
          </a:prstGeom>
        </p:spPr>
        <p:txBody>
          <a:bodyPr wrap="square" lIns="68580" tIns="34290" rIns="68580" bIns="34290" anchor="t">
            <a:spAutoFit/>
          </a:bodyPr>
          <a:lstStyle>
            <a:defPPr>
              <a:defRPr lang="es-ES"/>
            </a:defPPr>
            <a:lvl1pPr algn="just" defTabSz="457189">
              <a:spcAft>
                <a:spcPts val="600"/>
              </a:spcAft>
              <a:defRPr>
                <a:effectLst/>
                <a:latin typeface="Century Gothic" panose="020B0502020202020204" pitchFamily="34" charset="0"/>
                <a:ea typeface="Arial" panose="020B0604020202020204" pitchFamily="34" charset="0"/>
              </a:defRPr>
            </a:lvl1pPr>
          </a:lstStyle>
          <a:p>
            <a:r>
              <a:rPr lang="es-ES" sz="1500"/>
              <a:t>Herramienta con la </a:t>
            </a:r>
            <a:r>
              <a:rPr lang="es-ES" sz="1500" b="1">
                <a:solidFill>
                  <a:srgbClr val="6B049E"/>
                </a:solidFill>
              </a:rPr>
              <a:t>indicación de costos y gastos deducibles </a:t>
            </a:r>
            <a:r>
              <a:rPr lang="es-ES" sz="1500"/>
              <a:t>y la concurrente obligación formal de informar del contribuyente cuando estos sean superados</a:t>
            </a:r>
          </a:p>
        </p:txBody>
      </p:sp>
      <p:sp>
        <p:nvSpPr>
          <p:cNvPr id="34" name="Círculo: vacío 33">
            <a:extLst>
              <a:ext uri="{FF2B5EF4-FFF2-40B4-BE49-F238E27FC236}">
                <a16:creationId xmlns:a16="http://schemas.microsoft.com/office/drawing/2014/main" id="{DE64221A-CF11-27E8-C751-136C5569F683}"/>
              </a:ext>
            </a:extLst>
          </p:cNvPr>
          <p:cNvSpPr/>
          <p:nvPr/>
        </p:nvSpPr>
        <p:spPr>
          <a:xfrm>
            <a:off x="601571" y="3849228"/>
            <a:ext cx="480060" cy="48006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rgbClr val="AA1F93"/>
                </a:solidFill>
                <a:latin typeface="Century Gothic" panose="020B0502020202020204" pitchFamily="34" charset="0"/>
              </a:rPr>
              <a:t>3</a:t>
            </a:r>
          </a:p>
        </p:txBody>
      </p:sp>
      <p:sp>
        <p:nvSpPr>
          <p:cNvPr id="37" name="CuadroTexto 36">
            <a:extLst>
              <a:ext uri="{FF2B5EF4-FFF2-40B4-BE49-F238E27FC236}">
                <a16:creationId xmlns:a16="http://schemas.microsoft.com/office/drawing/2014/main" id="{67AB5DBB-B109-CEBE-19FD-D0D7F5CAD54B}"/>
              </a:ext>
            </a:extLst>
          </p:cNvPr>
          <p:cNvSpPr txBox="1"/>
          <p:nvPr/>
        </p:nvSpPr>
        <p:spPr>
          <a:xfrm>
            <a:off x="1241648" y="4692681"/>
            <a:ext cx="6945618" cy="530915"/>
          </a:xfrm>
          <a:prstGeom prst="rect">
            <a:avLst/>
          </a:prstGeom>
        </p:spPr>
        <p:txBody>
          <a:bodyPr wrap="square" lIns="68580" tIns="34290" rIns="68580" bIns="34290" anchor="t">
            <a:spAutoFit/>
          </a:bodyPr>
          <a:lstStyle>
            <a:defPPr>
              <a:defRPr lang="es-ES"/>
            </a:defPPr>
            <a:lvl1pPr algn="just" defTabSz="457189">
              <a:spcAft>
                <a:spcPts val="600"/>
              </a:spcAft>
              <a:defRPr>
                <a:effectLst/>
                <a:latin typeface="Century Gothic" panose="020B0502020202020204" pitchFamily="34" charset="0"/>
                <a:ea typeface="Arial" panose="020B0604020202020204" pitchFamily="34" charset="0"/>
              </a:defRPr>
            </a:lvl1pPr>
          </a:lstStyle>
          <a:p>
            <a:r>
              <a:rPr lang="es-CO" sz="1500"/>
              <a:t>Establecimiento de criterios en la determinación de la </a:t>
            </a:r>
            <a:r>
              <a:rPr lang="es-CO" sz="1500" b="1">
                <a:solidFill>
                  <a:srgbClr val="6B049E"/>
                </a:solidFill>
              </a:rPr>
              <a:t>Sede Efectiva de Administración (SEA)</a:t>
            </a:r>
          </a:p>
        </p:txBody>
      </p:sp>
      <p:sp>
        <p:nvSpPr>
          <p:cNvPr id="42" name="Círculo: vacío 41">
            <a:extLst>
              <a:ext uri="{FF2B5EF4-FFF2-40B4-BE49-F238E27FC236}">
                <a16:creationId xmlns:a16="http://schemas.microsoft.com/office/drawing/2014/main" id="{E77202A0-25E6-CB60-0F38-364AE3B7D713}"/>
              </a:ext>
            </a:extLst>
          </p:cNvPr>
          <p:cNvSpPr/>
          <p:nvPr/>
        </p:nvSpPr>
        <p:spPr>
          <a:xfrm>
            <a:off x="601571" y="4670528"/>
            <a:ext cx="480060" cy="480060"/>
          </a:xfrm>
          <a:prstGeom prst="donut">
            <a:avLst>
              <a:gd name="adj" fmla="val 19033"/>
            </a:avLst>
          </a:prstGeom>
          <a:solidFill>
            <a:srgbClr val="AA1F93"/>
          </a:solidFill>
          <a:ln>
            <a:solidFill>
              <a:srgbClr val="AA1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AA1F93"/>
                </a:solidFill>
                <a:latin typeface="Century Gothic" panose="020B0502020202020204" pitchFamily="34" charset="0"/>
              </a:rPr>
              <a:t>4 </a:t>
            </a:r>
          </a:p>
        </p:txBody>
      </p:sp>
    </p:spTree>
    <p:extLst>
      <p:ext uri="{BB962C8B-B14F-4D97-AF65-F5344CB8AC3E}">
        <p14:creationId xmlns:p14="http://schemas.microsoft.com/office/powerpoint/2010/main" val="2295100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E1239DB-A5AD-18FD-1134-4B166BAA2C0E}"/>
              </a:ext>
            </a:extLst>
          </p:cNvPr>
          <p:cNvSpPr>
            <a:spLocks noGrp="1"/>
          </p:cNvSpPr>
          <p:nvPr>
            <p:ph type="body" idx="1"/>
          </p:nvPr>
        </p:nvSpPr>
        <p:spPr/>
        <p:txBody>
          <a:bodyPr>
            <a:normAutofit/>
          </a:bodyPr>
          <a:lstStyle/>
          <a:p>
            <a:pPr algn="ctr"/>
            <a:r>
              <a:rPr lang="es-CO" sz="8800" b="1" dirty="0">
                <a:solidFill>
                  <a:schemeClr val="tx1"/>
                </a:solidFill>
              </a:rPr>
              <a:t>Gracias</a:t>
            </a:r>
          </a:p>
        </p:txBody>
      </p:sp>
    </p:spTree>
    <p:extLst>
      <p:ext uri="{BB962C8B-B14F-4D97-AF65-F5344CB8AC3E}">
        <p14:creationId xmlns:p14="http://schemas.microsoft.com/office/powerpoint/2010/main" val="411360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04E586F-8293-087A-099A-6752EF4AD36E}"/>
              </a:ext>
            </a:extLst>
          </p:cNvPr>
          <p:cNvSpPr txBox="1"/>
          <p:nvPr/>
        </p:nvSpPr>
        <p:spPr>
          <a:xfrm>
            <a:off x="1066800" y="5400675"/>
            <a:ext cx="1095375" cy="300082"/>
          </a:xfrm>
          <a:prstGeom prst="rect">
            <a:avLst/>
          </a:prstGeom>
          <a:solidFill>
            <a:schemeClr val="bg1"/>
          </a:solidFill>
          <a:ln>
            <a:noFill/>
          </a:ln>
        </p:spPr>
        <p:txBody>
          <a:bodyPr wrap="square" rtlCol="0">
            <a:spAutoFit/>
          </a:bodyPr>
          <a:lstStyle/>
          <a:p>
            <a:endParaRPr lang="es-CO" sz="1350" dirty="0"/>
          </a:p>
        </p:txBody>
      </p:sp>
      <p:sp>
        <p:nvSpPr>
          <p:cNvPr id="4" name="Rectángulo 3">
            <a:extLst>
              <a:ext uri="{FF2B5EF4-FFF2-40B4-BE49-F238E27FC236}">
                <a16:creationId xmlns:a16="http://schemas.microsoft.com/office/drawing/2014/main" id="{EA0B365C-2E29-CAA4-CF1B-4690CDDDA1AE}"/>
              </a:ext>
            </a:extLst>
          </p:cNvPr>
          <p:cNvSpPr/>
          <p:nvPr/>
        </p:nvSpPr>
        <p:spPr>
          <a:xfrm>
            <a:off x="976055" y="1123240"/>
            <a:ext cx="6985038" cy="784830"/>
          </a:xfrm>
          <a:prstGeom prst="rect">
            <a:avLst/>
          </a:prstGeom>
        </p:spPr>
        <p:txBody>
          <a:bodyPr wrap="square">
            <a:spAutoFit/>
          </a:bodyPr>
          <a:lstStyle/>
          <a:p>
            <a:pPr algn="ctr"/>
            <a:r>
              <a:rPr lang="es-CO" sz="2250" b="1" dirty="0">
                <a:latin typeface="Century Gothic" panose="020B0502020202020204" pitchFamily="34" charset="0"/>
                <a:ea typeface="+mj-ea"/>
                <a:cs typeface="+mj-cs"/>
              </a:rPr>
              <a:t>Un crecimiento jalonado por un efecto base pero con alta incertidumbre</a:t>
            </a:r>
          </a:p>
        </p:txBody>
      </p:sp>
      <p:graphicFrame>
        <p:nvGraphicFramePr>
          <p:cNvPr id="10" name="Gráfico 9">
            <a:extLst>
              <a:ext uri="{FF2B5EF4-FFF2-40B4-BE49-F238E27FC236}">
                <a16:creationId xmlns:a16="http://schemas.microsoft.com/office/drawing/2014/main" id="{C2A0355E-77ED-4F2D-94D8-8D8FE9FABC88}"/>
              </a:ext>
            </a:extLst>
          </p:cNvPr>
          <p:cNvGraphicFramePr/>
          <p:nvPr>
            <p:extLst>
              <p:ext uri="{D42A27DB-BD31-4B8C-83A1-F6EECF244321}">
                <p14:modId xmlns:p14="http://schemas.microsoft.com/office/powerpoint/2010/main" val="1177422902"/>
              </p:ext>
            </p:extLst>
          </p:nvPr>
        </p:nvGraphicFramePr>
        <p:xfrm>
          <a:off x="4812757" y="1884986"/>
          <a:ext cx="4187552" cy="343174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657436" y="5316730"/>
            <a:ext cx="7622275" cy="1398844"/>
          </a:xfrm>
          <a:prstGeom prst="rect">
            <a:avLst/>
          </a:prstGeom>
        </p:spPr>
        <p:txBody>
          <a:bodyPr wrap="square">
            <a:spAutoFit/>
          </a:bodyPr>
          <a:lstStyle/>
          <a:p>
            <a:pPr marL="214313" indent="-214313">
              <a:lnSpc>
                <a:spcPct val="70000"/>
              </a:lnSpc>
              <a:buFont typeface="Arial" panose="020B0604020202020204" pitchFamily="34" charset="0"/>
              <a:buChar char="•"/>
            </a:pPr>
            <a:r>
              <a:rPr lang="es-ES" sz="2000" dirty="0"/>
              <a:t>En 2Q/22, la economía creció 10% impulsada por el consumo y la inversión privada. Proyecciones de menor crecimiento en 4Q y 2023</a:t>
            </a:r>
          </a:p>
          <a:p>
            <a:pPr marL="214313" indent="-214313">
              <a:lnSpc>
                <a:spcPct val="70000"/>
              </a:lnSpc>
              <a:buFont typeface="Arial" panose="020B0604020202020204" pitchFamily="34" charset="0"/>
              <a:buChar char="•"/>
            </a:pPr>
            <a:r>
              <a:rPr lang="es-ES" sz="2000" dirty="0"/>
              <a:t>No obstante, el ISE mostró una desaceleración mensual de 0,77% en el mes de mayo.</a:t>
            </a:r>
          </a:p>
          <a:p>
            <a:pPr marL="214313" indent="-214313">
              <a:lnSpc>
                <a:spcPct val="70000"/>
              </a:lnSpc>
              <a:buFont typeface="Arial" panose="020B0604020202020204" pitchFamily="34" charset="0"/>
              <a:buChar char="•"/>
            </a:pPr>
            <a:r>
              <a:rPr lang="es-ES" sz="2000" dirty="0"/>
              <a:t>Contexto de alta incertidumbre ante las expectativas de una recesión económica mundial y alta inflación</a:t>
            </a:r>
          </a:p>
        </p:txBody>
      </p:sp>
      <p:graphicFrame>
        <p:nvGraphicFramePr>
          <p:cNvPr id="9" name="Gráfico 8">
            <a:extLst>
              <a:ext uri="{FF2B5EF4-FFF2-40B4-BE49-F238E27FC236}">
                <a16:creationId xmlns:a16="http://schemas.microsoft.com/office/drawing/2014/main" id="{0B100A1D-E507-24AE-5247-036BEA53925E}"/>
              </a:ext>
            </a:extLst>
          </p:cNvPr>
          <p:cNvGraphicFramePr>
            <a:graphicFrameLocks/>
          </p:cNvGraphicFramePr>
          <p:nvPr>
            <p:extLst>
              <p:ext uri="{D42A27DB-BD31-4B8C-83A1-F6EECF244321}">
                <p14:modId xmlns:p14="http://schemas.microsoft.com/office/powerpoint/2010/main" val="1309243923"/>
              </p:ext>
            </p:extLst>
          </p:nvPr>
        </p:nvGraphicFramePr>
        <p:xfrm>
          <a:off x="143692" y="1884986"/>
          <a:ext cx="4669066" cy="3431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156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A0B365C-2E29-CAA4-CF1B-4690CDDDA1AE}"/>
              </a:ext>
            </a:extLst>
          </p:cNvPr>
          <p:cNvSpPr/>
          <p:nvPr/>
        </p:nvSpPr>
        <p:spPr>
          <a:xfrm>
            <a:off x="1293390" y="1336537"/>
            <a:ext cx="6438103" cy="784830"/>
          </a:xfrm>
          <a:prstGeom prst="rect">
            <a:avLst/>
          </a:prstGeom>
        </p:spPr>
        <p:txBody>
          <a:bodyPr wrap="square">
            <a:spAutoFit/>
          </a:bodyPr>
          <a:lstStyle/>
          <a:p>
            <a:pPr algn="ctr"/>
            <a:r>
              <a:rPr lang="es-ES" sz="2250" b="1" dirty="0">
                <a:latin typeface="Century Gothic" panose="020B0502020202020204" pitchFamily="34" charset="0"/>
                <a:ea typeface="+mj-ea"/>
                <a:cs typeface="+mj-cs"/>
              </a:rPr>
              <a:t>El desempleo sigue en dos dígitos y es uno de los retos grandes de nuestro gobierno</a:t>
            </a:r>
            <a:endParaRPr lang="es-CO" sz="9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8320EB83-6BD5-1D61-5F61-A4D5CF4A10BC}"/>
              </a:ext>
            </a:extLst>
          </p:cNvPr>
          <p:cNvPicPr>
            <a:picLocks noChangeAspect="1"/>
          </p:cNvPicPr>
          <p:nvPr/>
        </p:nvPicPr>
        <p:blipFill rotWithShape="1">
          <a:blip r:embed="rId2"/>
          <a:srcRect l="28000" t="35853" r="4667" b="18962"/>
          <a:stretch/>
        </p:blipFill>
        <p:spPr>
          <a:xfrm>
            <a:off x="339090" y="2098285"/>
            <a:ext cx="8465820" cy="3195638"/>
          </a:xfrm>
          <a:prstGeom prst="rect">
            <a:avLst/>
          </a:prstGeom>
        </p:spPr>
      </p:pic>
      <p:sp>
        <p:nvSpPr>
          <p:cNvPr id="7" name="Rectángulo 6">
            <a:extLst>
              <a:ext uri="{FF2B5EF4-FFF2-40B4-BE49-F238E27FC236}">
                <a16:creationId xmlns:a16="http://schemas.microsoft.com/office/drawing/2014/main" id="{2AF72809-2BB3-7EBC-24A0-7836ADAF1B3A}"/>
              </a:ext>
            </a:extLst>
          </p:cNvPr>
          <p:cNvSpPr/>
          <p:nvPr/>
        </p:nvSpPr>
        <p:spPr>
          <a:xfrm>
            <a:off x="339091" y="5340474"/>
            <a:ext cx="8465820" cy="1401602"/>
          </a:xfrm>
          <a:prstGeom prst="rect">
            <a:avLst/>
          </a:prstGeom>
        </p:spPr>
        <p:txBody>
          <a:bodyPr wrap="square">
            <a:spAutoFit/>
          </a:bodyPr>
          <a:lstStyle/>
          <a:p>
            <a:pPr marL="214313" indent="-214313">
              <a:lnSpc>
                <a:spcPct val="70000"/>
              </a:lnSpc>
              <a:buFont typeface="Arial" panose="020B0604020202020204" pitchFamily="34" charset="0"/>
              <a:buChar char="•"/>
            </a:pPr>
            <a:r>
              <a:rPr lang="es-ES" sz="2400" dirty="0"/>
              <a:t>Recuperación incompleta del mercado laboral. Si se tiene en cuenta la reducción de la Tasa Global de Participación de 3,7 </a:t>
            </a:r>
            <a:r>
              <a:rPr lang="es-ES" sz="2400" dirty="0" err="1"/>
              <a:t>pp</a:t>
            </a:r>
            <a:r>
              <a:rPr lang="es-ES" sz="2400" dirty="0"/>
              <a:t>, indica que la Tasa de Desempleo nacional estaría alrededor del 15,4%, aun muy por encima del nivel pre pandemia (alrededor del 10%)</a:t>
            </a:r>
          </a:p>
        </p:txBody>
      </p:sp>
    </p:spTree>
    <p:extLst>
      <p:ext uri="{BB962C8B-B14F-4D97-AF65-F5344CB8AC3E}">
        <p14:creationId xmlns:p14="http://schemas.microsoft.com/office/powerpoint/2010/main" val="139000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A0B365C-2E29-CAA4-CF1B-4690CDDDA1AE}"/>
              </a:ext>
            </a:extLst>
          </p:cNvPr>
          <p:cNvSpPr/>
          <p:nvPr/>
        </p:nvSpPr>
        <p:spPr>
          <a:xfrm>
            <a:off x="272582" y="857250"/>
            <a:ext cx="8502927" cy="750205"/>
          </a:xfrm>
          <a:prstGeom prst="rect">
            <a:avLst/>
          </a:prstGeom>
        </p:spPr>
        <p:txBody>
          <a:bodyPr wrap="square">
            <a:spAutoFit/>
          </a:bodyPr>
          <a:lstStyle/>
          <a:p>
            <a:pPr algn="ctr"/>
            <a:r>
              <a:rPr lang="es-ES" sz="3375" b="1" dirty="0">
                <a:latin typeface="Century Gothic" panose="020B0502020202020204" pitchFamily="34" charset="0"/>
                <a:ea typeface="+mj-ea"/>
                <a:cs typeface="+mj-cs"/>
              </a:rPr>
              <a:t>Inflación</a:t>
            </a:r>
          </a:p>
          <a:p>
            <a:pPr algn="ctr"/>
            <a:endParaRPr lang="es-CO" sz="900" b="1" dirty="0">
              <a:latin typeface="Arial" panose="020B060402020202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F2217336-16E1-4F8B-BC56-697750189697}"/>
              </a:ext>
            </a:extLst>
          </p:cNvPr>
          <p:cNvGraphicFramePr>
            <a:graphicFrameLocks/>
          </p:cNvGraphicFramePr>
          <p:nvPr/>
        </p:nvGraphicFramePr>
        <p:xfrm>
          <a:off x="387417" y="1376906"/>
          <a:ext cx="8273258" cy="364412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id="{49E7B53F-A01B-63E9-3286-A8EF1746F8DD}"/>
              </a:ext>
            </a:extLst>
          </p:cNvPr>
          <p:cNvSpPr/>
          <p:nvPr/>
        </p:nvSpPr>
        <p:spPr>
          <a:xfrm>
            <a:off x="137160" y="4882957"/>
            <a:ext cx="8905603" cy="1815882"/>
          </a:xfrm>
          <a:prstGeom prst="rect">
            <a:avLst/>
          </a:prstGeom>
        </p:spPr>
        <p:txBody>
          <a:bodyPr wrap="square">
            <a:spAutoFit/>
          </a:bodyPr>
          <a:lstStyle/>
          <a:p>
            <a:pPr marL="214313" indent="-214313">
              <a:buFont typeface="Arial" panose="020B0604020202020204" pitchFamily="34" charset="0"/>
              <a:buChar char="•"/>
            </a:pPr>
            <a:r>
              <a:rPr lang="es-ES" sz="1600" dirty="0"/>
              <a:t>La inflación es causada por componentes asociados a los costos de la oferta, especialmente por eventos exógenos (guerra Ucrania, costos de transporte de </a:t>
            </a:r>
            <a:r>
              <a:rPr lang="es-ES" sz="1600" dirty="0" err="1"/>
              <a:t>conteiners</a:t>
            </a:r>
            <a:r>
              <a:rPr lang="es-ES" sz="1600" dirty="0"/>
              <a:t>, </a:t>
            </a:r>
            <a:r>
              <a:rPr lang="es-ES" sz="1600" dirty="0" err="1"/>
              <a:t>etc</a:t>
            </a:r>
            <a:r>
              <a:rPr lang="es-ES" sz="1600" dirty="0"/>
              <a:t>). </a:t>
            </a:r>
          </a:p>
          <a:p>
            <a:pPr marL="214313" indent="-214313">
              <a:buFont typeface="Arial" panose="020B0604020202020204" pitchFamily="34" charset="0"/>
              <a:buChar char="•"/>
            </a:pPr>
            <a:r>
              <a:rPr lang="es-ES" sz="1600" dirty="0"/>
              <a:t>Es un problema internacional que se transmite vía tasa de cambio y aumento de costos a la economía Colombiana.</a:t>
            </a:r>
          </a:p>
          <a:p>
            <a:pPr marL="214313" indent="-214313">
              <a:buFont typeface="Arial" panose="020B0604020202020204" pitchFamily="34" charset="0"/>
              <a:buChar char="•"/>
            </a:pPr>
            <a:r>
              <a:rPr lang="es-ES" sz="1600" dirty="0"/>
              <a:t>El principal componente que contribuye al aumento de precios, son los alimentos. Por eso es una prioridad política del gobierno avanzar en la soberanía alimentaria y el derecho a la alimentación, atacando el hambre. </a:t>
            </a:r>
          </a:p>
        </p:txBody>
      </p:sp>
    </p:spTree>
    <p:extLst>
      <p:ext uri="{BB962C8B-B14F-4D97-AF65-F5344CB8AC3E}">
        <p14:creationId xmlns:p14="http://schemas.microsoft.com/office/powerpoint/2010/main" val="288397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4">
            <a:extLst>
              <a:ext uri="{FF2B5EF4-FFF2-40B4-BE49-F238E27FC236}">
                <a16:creationId xmlns:a16="http://schemas.microsoft.com/office/drawing/2014/main" id="{EF28A315-A076-67BA-F605-CCFBCCAC3607}"/>
              </a:ext>
            </a:extLst>
          </p:cNvPr>
          <p:cNvSpPr txBox="1"/>
          <p:nvPr/>
        </p:nvSpPr>
        <p:spPr>
          <a:xfrm>
            <a:off x="5322823" y="2007612"/>
            <a:ext cx="3152634" cy="438582"/>
          </a:xfrm>
          <a:prstGeom prst="rect">
            <a:avLst/>
          </a:prstGeom>
          <a:noFill/>
        </p:spPr>
        <p:txBody>
          <a:bodyPr wrap="square">
            <a:spAutoFit/>
          </a:bodyPr>
          <a:lstStyle/>
          <a:p>
            <a:pPr algn="ctr" defTabSz="342892">
              <a:defRPr/>
            </a:pPr>
            <a:r>
              <a:rPr lang="es-419" sz="1200" b="1">
                <a:solidFill>
                  <a:schemeClr val="tx1">
                    <a:lumMod val="75000"/>
                    <a:lumOff val="25000"/>
                  </a:schemeClr>
                </a:solidFill>
                <a:latin typeface="Century Gothic" panose="020B0502020202020204" pitchFamily="34" charset="0"/>
                <a:cs typeface="Arial" panose="020B0604020202020204" pitchFamily="34" charset="0"/>
              </a:rPr>
              <a:t>Pobreza monetaria extrema </a:t>
            </a:r>
          </a:p>
          <a:p>
            <a:pPr algn="ctr" defTabSz="342892">
              <a:defRPr/>
            </a:pPr>
            <a:r>
              <a:rPr lang="es-419" sz="1050">
                <a:solidFill>
                  <a:schemeClr val="tx1">
                    <a:lumMod val="75000"/>
                    <a:lumOff val="25000"/>
                  </a:schemeClr>
                </a:solidFill>
                <a:latin typeface="Century Gothic" panose="020B0502020202020204" pitchFamily="34" charset="0"/>
                <a:cs typeface="Arial" panose="020B0604020202020204" pitchFamily="34" charset="0"/>
              </a:rPr>
              <a:t>(2019, %)</a:t>
            </a:r>
            <a:endParaRPr lang="es-419" sz="12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AF3FA87-BDE0-1E6C-2AB8-27FD9D58AB77}"/>
              </a:ext>
            </a:extLst>
          </p:cNvPr>
          <p:cNvSpPr txBox="1"/>
          <p:nvPr/>
        </p:nvSpPr>
        <p:spPr>
          <a:xfrm>
            <a:off x="108679" y="1026972"/>
            <a:ext cx="8926642" cy="900246"/>
          </a:xfrm>
          <a:prstGeom prst="rect">
            <a:avLst/>
          </a:prstGeom>
          <a:noFill/>
        </p:spPr>
        <p:txBody>
          <a:bodyPr wrap="square" lIns="68580" tIns="34290" rIns="68580" bIns="34290" rtlCol="0" anchor="t">
            <a:spAutoFit/>
          </a:bodyPr>
          <a:lstStyle/>
          <a:p>
            <a:pPr algn="ctr" defTabSz="457189"/>
            <a:r>
              <a:rPr lang="es-ES" b="1" spc="-15">
                <a:solidFill>
                  <a:schemeClr val="tx1">
                    <a:lumMod val="85000"/>
                    <a:lumOff val="15000"/>
                  </a:schemeClr>
                </a:solidFill>
                <a:latin typeface="Century Gothic" panose="020B0502020202020204" pitchFamily="34" charset="0"/>
                <a:cs typeface="Arial" panose="020B0604020202020204" pitchFamily="34" charset="0"/>
              </a:rPr>
              <a:t>La pobreza es uno de los principales problemas estructurales del país, que se traduce en hambre y falta de acceso a bienes y servicios de primera necesidad. Los indicadores de Colombia están entre los más altos de la región</a:t>
            </a:r>
          </a:p>
        </p:txBody>
      </p:sp>
      <p:sp>
        <p:nvSpPr>
          <p:cNvPr id="22" name="CuadroTexto 4">
            <a:extLst>
              <a:ext uri="{FF2B5EF4-FFF2-40B4-BE49-F238E27FC236}">
                <a16:creationId xmlns:a16="http://schemas.microsoft.com/office/drawing/2014/main" id="{F692478C-980C-6195-B208-DC62138604EB}"/>
              </a:ext>
            </a:extLst>
          </p:cNvPr>
          <p:cNvSpPr txBox="1"/>
          <p:nvPr/>
        </p:nvSpPr>
        <p:spPr>
          <a:xfrm>
            <a:off x="1124735" y="1814812"/>
            <a:ext cx="2371596" cy="623248"/>
          </a:xfrm>
          <a:prstGeom prst="rect">
            <a:avLst/>
          </a:prstGeom>
          <a:noFill/>
        </p:spPr>
        <p:txBody>
          <a:bodyPr wrap="square">
            <a:spAutoFit/>
          </a:bodyPr>
          <a:lstStyle/>
          <a:p>
            <a:pPr algn="ctr" defTabSz="342892">
              <a:defRPr/>
            </a:pPr>
            <a:r>
              <a:rPr lang="es-419" sz="1200" b="1">
                <a:solidFill>
                  <a:schemeClr val="tx1">
                    <a:lumMod val="75000"/>
                    <a:lumOff val="25000"/>
                  </a:schemeClr>
                </a:solidFill>
                <a:latin typeface="Century Gothic" panose="020B0502020202020204" pitchFamily="34" charset="0"/>
                <a:cs typeface="Arial" panose="020B0604020202020204" pitchFamily="34" charset="0"/>
              </a:rPr>
              <a:t>Pobreza monetaria y pobreza monetaria extrema </a:t>
            </a:r>
          </a:p>
          <a:p>
            <a:pPr algn="ctr" defTabSz="342892">
              <a:defRPr/>
            </a:pPr>
            <a:r>
              <a:rPr lang="es-419" sz="1050">
                <a:solidFill>
                  <a:schemeClr val="tx1">
                    <a:lumMod val="75000"/>
                    <a:lumOff val="25000"/>
                  </a:schemeClr>
                </a:solidFill>
                <a:latin typeface="Century Gothic" panose="020B0502020202020204" pitchFamily="34" charset="0"/>
                <a:cs typeface="Arial" panose="020B0604020202020204" pitchFamily="34" charset="0"/>
              </a:rPr>
              <a:t>(Total nacional, %)</a:t>
            </a:r>
          </a:p>
        </p:txBody>
      </p:sp>
      <p:sp>
        <p:nvSpPr>
          <p:cNvPr id="11" name="CuadroTexto 10">
            <a:extLst>
              <a:ext uri="{FF2B5EF4-FFF2-40B4-BE49-F238E27FC236}">
                <a16:creationId xmlns:a16="http://schemas.microsoft.com/office/drawing/2014/main" id="{9F850458-2536-CC59-B74A-A4950C7B12D1}"/>
              </a:ext>
            </a:extLst>
          </p:cNvPr>
          <p:cNvSpPr txBox="1"/>
          <p:nvPr/>
        </p:nvSpPr>
        <p:spPr>
          <a:xfrm>
            <a:off x="-1" y="6110681"/>
            <a:ext cx="9144000" cy="553998"/>
          </a:xfrm>
          <a:prstGeom prst="rect">
            <a:avLst/>
          </a:prstGeom>
          <a:noFill/>
        </p:spPr>
        <p:txBody>
          <a:bodyPr wrap="square" rtlCol="0">
            <a:spAutoFit/>
          </a:bodyPr>
          <a:lstStyle/>
          <a:p>
            <a:pPr defTabSz="457189"/>
            <a:r>
              <a:rPr lang="es-CO" sz="750" b="1">
                <a:solidFill>
                  <a:prstClr val="black"/>
                </a:solidFill>
                <a:latin typeface="Century Gothic" panose="020B0502020202020204" pitchFamily="34" charset="0"/>
              </a:rPr>
              <a:t>Fuente: </a:t>
            </a:r>
            <a:r>
              <a:rPr lang="es-CO" sz="750">
                <a:solidFill>
                  <a:prstClr val="black"/>
                </a:solidFill>
                <a:latin typeface="Century Gothic" panose="020B0502020202020204" pitchFamily="34" charset="0"/>
              </a:rPr>
              <a:t>DANE y CEPAL. </a:t>
            </a:r>
          </a:p>
          <a:p>
            <a:pPr defTabSz="457189"/>
            <a:r>
              <a:rPr lang="es-CO" sz="750">
                <a:solidFill>
                  <a:prstClr val="black"/>
                </a:solidFill>
                <a:latin typeface="Century Gothic" panose="020B0502020202020204" pitchFamily="34" charset="0"/>
              </a:rPr>
              <a:t>Nota: La línea de pobreza monetaria extrema mide el costo de una canasta básica de alimentos que garantice 2.100 calorías diarias. Si los ingresos mensuales de una personas se encuentran por debajo de esta línea, se considera en condición de pobreza extrema. Por su parte, la línea de pobreza monetaria </a:t>
            </a:r>
            <a:r>
              <a:rPr lang="es-MX" sz="750">
                <a:solidFill>
                  <a:prstClr val="black"/>
                </a:solidFill>
                <a:latin typeface="Century Gothic" panose="020B0502020202020204" pitchFamily="34" charset="0"/>
              </a:rPr>
              <a:t>no solo tiene en cuenta la canasta básica de alimentos, sino que también incluye el costo de otros bienes y servicios de primera necesidad. Si los ingresos mensuales de una persona están por debajo de dicha línea, la persona se considera pobre. </a:t>
            </a:r>
          </a:p>
        </p:txBody>
      </p:sp>
      <p:sp>
        <p:nvSpPr>
          <p:cNvPr id="3" name="Rectángulo: esquinas redondeadas 2">
            <a:extLst>
              <a:ext uri="{FF2B5EF4-FFF2-40B4-BE49-F238E27FC236}">
                <a16:creationId xmlns:a16="http://schemas.microsoft.com/office/drawing/2014/main" id="{C1ECE207-D043-F363-314B-48E09CFBAC75}"/>
              </a:ext>
            </a:extLst>
          </p:cNvPr>
          <p:cNvSpPr/>
          <p:nvPr/>
        </p:nvSpPr>
        <p:spPr>
          <a:xfrm>
            <a:off x="166603" y="5549474"/>
            <a:ext cx="8868718" cy="406949"/>
          </a:xfrm>
          <a:prstGeom prst="round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a:solidFill>
                  <a:schemeClr val="tx1"/>
                </a:solidFill>
                <a:latin typeface="Century Gothic" panose="020B0502020202020204" pitchFamily="34" charset="0"/>
              </a:rPr>
              <a:t>En la última década, en promedio, una de cada diez personas en el país no pudo acceder a un mínimo de alimentación adecuada, problema que se agravaría con el reciente aumento en el precio de los alimentos.</a:t>
            </a:r>
            <a:endParaRPr lang="es-CO" sz="1050">
              <a:solidFill>
                <a:schemeClr val="tx1"/>
              </a:solidFill>
              <a:latin typeface="Century Gothic" panose="020B0502020202020204" pitchFamily="34" charset="0"/>
            </a:endParaRPr>
          </a:p>
        </p:txBody>
      </p:sp>
      <p:graphicFrame>
        <p:nvGraphicFramePr>
          <p:cNvPr id="10" name="Gráfico 9">
            <a:extLst>
              <a:ext uri="{FF2B5EF4-FFF2-40B4-BE49-F238E27FC236}">
                <a16:creationId xmlns:a16="http://schemas.microsoft.com/office/drawing/2014/main" id="{87AC4139-7BFD-3291-DB82-5DA945B89B13}"/>
              </a:ext>
            </a:extLst>
          </p:cNvPr>
          <p:cNvGraphicFramePr>
            <a:graphicFrameLocks/>
          </p:cNvGraphicFramePr>
          <p:nvPr>
            <p:extLst>
              <p:ext uri="{D42A27DB-BD31-4B8C-83A1-F6EECF244321}">
                <p14:modId xmlns:p14="http://schemas.microsoft.com/office/powerpoint/2010/main" val="519587317"/>
              </p:ext>
            </p:extLst>
          </p:nvPr>
        </p:nvGraphicFramePr>
        <p:xfrm>
          <a:off x="351359" y="2220686"/>
          <a:ext cx="4547211" cy="3174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0DFCB87D-4617-16AF-1760-59C0AE6738F7}"/>
              </a:ext>
            </a:extLst>
          </p:cNvPr>
          <p:cNvGraphicFramePr>
            <a:graphicFrameLocks/>
          </p:cNvGraphicFramePr>
          <p:nvPr/>
        </p:nvGraphicFramePr>
        <p:xfrm>
          <a:off x="5043082" y="2423111"/>
          <a:ext cx="3700649" cy="23932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188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A0B365C-2E29-CAA4-CF1B-4690CDDDA1AE}"/>
              </a:ext>
            </a:extLst>
          </p:cNvPr>
          <p:cNvSpPr/>
          <p:nvPr/>
        </p:nvSpPr>
        <p:spPr>
          <a:xfrm>
            <a:off x="378289" y="1100191"/>
            <a:ext cx="8502927" cy="923330"/>
          </a:xfrm>
          <a:prstGeom prst="rect">
            <a:avLst/>
          </a:prstGeom>
        </p:spPr>
        <p:txBody>
          <a:bodyPr wrap="square">
            <a:spAutoFit/>
          </a:bodyPr>
          <a:lstStyle/>
          <a:p>
            <a:pPr algn="ctr"/>
            <a:r>
              <a:rPr lang="es-ES" sz="2250" b="1" dirty="0">
                <a:latin typeface="Century Gothic" panose="020B0502020202020204" pitchFamily="34" charset="0"/>
                <a:ea typeface="+mj-ea"/>
                <a:cs typeface="+mj-cs"/>
              </a:rPr>
              <a:t>Los niveles de deuda no llegan aún a niveles prepandemia y el costo de endeudamiento es mucho mas alto</a:t>
            </a:r>
          </a:p>
          <a:p>
            <a:pPr algn="ctr"/>
            <a:endParaRPr lang="es-CO" sz="9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5032617" y="2007306"/>
            <a:ext cx="3943397" cy="3773129"/>
          </a:xfrm>
          <a:prstGeom prst="rect">
            <a:avLst/>
          </a:prstGeom>
        </p:spPr>
      </p:pic>
      <p:pic>
        <p:nvPicPr>
          <p:cNvPr id="3" name="Imagen 2"/>
          <p:cNvPicPr>
            <a:picLocks noChangeAspect="1"/>
          </p:cNvPicPr>
          <p:nvPr/>
        </p:nvPicPr>
        <p:blipFill>
          <a:blip r:embed="rId3"/>
          <a:stretch>
            <a:fillRect/>
          </a:stretch>
        </p:blipFill>
        <p:spPr>
          <a:xfrm>
            <a:off x="83127" y="2684145"/>
            <a:ext cx="4837570" cy="2419451"/>
          </a:xfrm>
          <a:prstGeom prst="rect">
            <a:avLst/>
          </a:prstGeom>
        </p:spPr>
      </p:pic>
    </p:spTree>
    <p:extLst>
      <p:ext uri="{BB962C8B-B14F-4D97-AF65-F5344CB8AC3E}">
        <p14:creationId xmlns:p14="http://schemas.microsoft.com/office/powerpoint/2010/main" val="42073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F919E-5524-420A-949A-B74C5B9282FE}"/>
              </a:ext>
            </a:extLst>
          </p:cNvPr>
          <p:cNvSpPr>
            <a:spLocks noGrp="1"/>
          </p:cNvSpPr>
          <p:nvPr>
            <p:ph type="title"/>
          </p:nvPr>
        </p:nvSpPr>
        <p:spPr>
          <a:xfrm>
            <a:off x="4783596" y="1147449"/>
            <a:ext cx="3678836" cy="323969"/>
          </a:xfrm>
        </p:spPr>
        <p:txBody>
          <a:bodyPr vert="horz" lIns="68580" tIns="34290" rIns="68580" bIns="34290" rtlCol="0" anchor="b">
            <a:noAutofit/>
          </a:bodyPr>
          <a:lstStyle/>
          <a:p>
            <a:pPr algn="ctr"/>
            <a:r>
              <a:rPr lang="es-CO" sz="2250" b="1" dirty="0">
                <a:latin typeface="Century Gothic" panose="020B0502020202020204" pitchFamily="34" charset="0"/>
              </a:rPr>
              <a:t>Propósito de la reforma</a:t>
            </a:r>
            <a:endParaRPr lang="es-CO" sz="2250" b="1" dirty="0">
              <a:solidFill>
                <a:srgbClr val="AA1F93"/>
              </a:solidFill>
              <a:latin typeface="Century Gothic" panose="020B0502020202020204" pitchFamily="34" charset="0"/>
            </a:endParaRPr>
          </a:p>
        </p:txBody>
      </p:sp>
      <p:sp>
        <p:nvSpPr>
          <p:cNvPr id="3" name="Rectángulo: esquinas redondeadas 2">
            <a:extLst>
              <a:ext uri="{FF2B5EF4-FFF2-40B4-BE49-F238E27FC236}">
                <a16:creationId xmlns:a16="http://schemas.microsoft.com/office/drawing/2014/main" id="{2C858DDC-C8F8-CE58-76E4-529EC1C6B96A}"/>
              </a:ext>
            </a:extLst>
          </p:cNvPr>
          <p:cNvSpPr/>
          <p:nvPr/>
        </p:nvSpPr>
        <p:spPr>
          <a:xfrm>
            <a:off x="4210357" y="1600200"/>
            <a:ext cx="4825314" cy="4247013"/>
          </a:xfrm>
          <a:prstGeom prst="roundRect">
            <a:avLst/>
          </a:prstGeom>
          <a:noFill/>
          <a:ln w="57150">
            <a:solidFill>
              <a:srgbClr val="6B04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2050" name="Picture 2">
            <a:extLst>
              <a:ext uri="{FF2B5EF4-FFF2-40B4-BE49-F238E27FC236}">
                <a16:creationId xmlns:a16="http://schemas.microsoft.com/office/drawing/2014/main" id="{5FD6DA29-42C9-48FA-C774-DA5136CB1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28" y="1600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4DB1766-797E-2BF2-8F2F-687DCC9C5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440" y="2817906"/>
            <a:ext cx="1171575" cy="1171575"/>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5D6FF309-6D81-65AF-F9EF-F56C43363855}"/>
              </a:ext>
            </a:extLst>
          </p:cNvPr>
          <p:cNvSpPr txBox="1"/>
          <p:nvPr/>
        </p:nvSpPr>
        <p:spPr>
          <a:xfrm>
            <a:off x="4367115" y="1854800"/>
            <a:ext cx="4674867" cy="3785652"/>
          </a:xfrm>
          <a:prstGeom prst="rect">
            <a:avLst/>
          </a:prstGeom>
          <a:noFill/>
        </p:spPr>
        <p:txBody>
          <a:bodyPr wrap="square">
            <a:spAutoFit/>
          </a:bodyPr>
          <a:lstStyle/>
          <a:p>
            <a:pPr marL="214313" indent="-214313">
              <a:buFont typeface="Arial" panose="020B0604020202020204" pitchFamily="34" charset="0"/>
              <a:buChar char="•"/>
            </a:pPr>
            <a:r>
              <a:rPr lang="es-CO" sz="1500" dirty="0">
                <a:latin typeface="Century Gothic" panose="020B0502020202020204" pitchFamily="34" charset="0"/>
                <a:ea typeface="Calibri" panose="020F0502020204030204" pitchFamily="34" charset="0"/>
              </a:rPr>
              <a:t>Adoptar una reforma tributaria que contribuya a la </a:t>
            </a:r>
            <a:r>
              <a:rPr lang="es-CO" sz="1500" b="1" dirty="0">
                <a:solidFill>
                  <a:srgbClr val="AA1F93"/>
                </a:solidFill>
                <a:latin typeface="Century Gothic" panose="020B0502020202020204" pitchFamily="34" charset="0"/>
                <a:ea typeface="Calibri" panose="020F0502020204030204" pitchFamily="34" charset="0"/>
              </a:rPr>
              <a:t>equidad, progresividad y eficiencia</a:t>
            </a:r>
            <a:r>
              <a:rPr lang="es-CO" sz="1500" dirty="0">
                <a:latin typeface="Century Gothic" panose="020B0502020202020204" pitchFamily="34" charset="0"/>
                <a:ea typeface="Calibri" panose="020F0502020204030204" pitchFamily="34" charset="0"/>
              </a:rPr>
              <a:t> del sistema impositivo</a:t>
            </a:r>
          </a:p>
          <a:p>
            <a:pPr marL="214313" indent="-214313">
              <a:buFont typeface="Arial" panose="020B0604020202020204" pitchFamily="34" charset="0"/>
              <a:buChar char="•"/>
            </a:pPr>
            <a:r>
              <a:rPr lang="es-CO" sz="1500" dirty="0">
                <a:latin typeface="Century Gothic" panose="020B0502020202020204" pitchFamily="34" charset="0"/>
                <a:ea typeface="Calibri" panose="020F0502020204030204" pitchFamily="34" charset="0"/>
              </a:rPr>
              <a:t>Implementación de medidas dirigidas a </a:t>
            </a:r>
          </a:p>
          <a:p>
            <a:pPr marL="557213" lvl="1" indent="-214313">
              <a:buFont typeface="Arial" panose="020B0604020202020204" pitchFamily="34" charset="0"/>
              <a:buChar char="•"/>
            </a:pPr>
            <a:r>
              <a:rPr lang="es-CO" sz="1500" b="1" dirty="0">
                <a:solidFill>
                  <a:srgbClr val="AA1F93"/>
                </a:solidFill>
                <a:latin typeface="Century Gothic" panose="020B0502020202020204" pitchFamily="34" charset="0"/>
                <a:ea typeface="Calibri" panose="020F0502020204030204" pitchFamily="34" charset="0"/>
              </a:rPr>
              <a:t>Fortalecer la tributación </a:t>
            </a:r>
            <a:r>
              <a:rPr lang="es-CO" sz="1500" dirty="0">
                <a:latin typeface="Century Gothic" panose="020B0502020202020204" pitchFamily="34" charset="0"/>
                <a:ea typeface="Calibri" panose="020F0502020204030204" pitchFamily="34" charset="0"/>
              </a:rPr>
              <a:t>de los sujetos con mayor capacidad contributiva </a:t>
            </a:r>
          </a:p>
          <a:p>
            <a:pPr marL="557213" lvl="1" indent="-214313">
              <a:buFont typeface="Arial" panose="020B0604020202020204" pitchFamily="34" charset="0"/>
              <a:buChar char="•"/>
            </a:pPr>
            <a:r>
              <a:rPr lang="es-CO" sz="1500" b="1" dirty="0">
                <a:solidFill>
                  <a:srgbClr val="AA1F93"/>
                </a:solidFill>
                <a:latin typeface="Century Gothic" panose="020B0502020202020204" pitchFamily="34" charset="0"/>
                <a:ea typeface="Calibri" panose="020F0502020204030204" pitchFamily="34" charset="0"/>
              </a:rPr>
              <a:t>Robustecer</a:t>
            </a:r>
            <a:r>
              <a:rPr lang="es-CO" sz="1500" dirty="0">
                <a:latin typeface="Century Gothic" panose="020B0502020202020204" pitchFamily="34" charset="0"/>
                <a:ea typeface="Calibri" panose="020F0502020204030204" pitchFamily="34" charset="0"/>
              </a:rPr>
              <a:t> los </a:t>
            </a:r>
            <a:r>
              <a:rPr lang="es-CO" sz="1500" b="1" dirty="0">
                <a:solidFill>
                  <a:srgbClr val="AA1F93"/>
                </a:solidFill>
                <a:latin typeface="Century Gothic" panose="020B0502020202020204" pitchFamily="34" charset="0"/>
                <a:ea typeface="Calibri" panose="020F0502020204030204" pitchFamily="34" charset="0"/>
              </a:rPr>
              <a:t>ingresos</a:t>
            </a:r>
            <a:r>
              <a:rPr lang="es-CO" sz="1500" dirty="0">
                <a:latin typeface="Century Gothic" panose="020B0502020202020204" pitchFamily="34" charset="0"/>
                <a:ea typeface="Calibri" panose="020F0502020204030204" pitchFamily="34" charset="0"/>
              </a:rPr>
              <a:t> del Estado </a:t>
            </a:r>
          </a:p>
          <a:p>
            <a:pPr marL="557213" lvl="1" indent="-214313">
              <a:buFont typeface="Arial" panose="020B0604020202020204" pitchFamily="34" charset="0"/>
              <a:buChar char="•"/>
            </a:pPr>
            <a:r>
              <a:rPr lang="es-CO" sz="1500" b="1" dirty="0">
                <a:solidFill>
                  <a:srgbClr val="AA1F93"/>
                </a:solidFill>
                <a:latin typeface="Century Gothic" panose="020B0502020202020204" pitchFamily="34" charset="0"/>
                <a:ea typeface="Calibri" panose="020F0502020204030204" pitchFamily="34" charset="0"/>
              </a:rPr>
              <a:t>Reforzar</a:t>
            </a:r>
            <a:r>
              <a:rPr lang="es-CO" sz="1500" dirty="0">
                <a:latin typeface="Century Gothic" panose="020B0502020202020204" pitchFamily="34" charset="0"/>
                <a:ea typeface="Calibri" panose="020F0502020204030204" pitchFamily="34" charset="0"/>
              </a:rPr>
              <a:t> la </a:t>
            </a:r>
            <a:r>
              <a:rPr lang="es-CO" sz="1500" b="1" dirty="0">
                <a:solidFill>
                  <a:srgbClr val="AA1F93"/>
                </a:solidFill>
                <a:latin typeface="Century Gothic" panose="020B0502020202020204" pitchFamily="34" charset="0"/>
                <a:ea typeface="Calibri" panose="020F0502020204030204" pitchFamily="34" charset="0"/>
              </a:rPr>
              <a:t>lucha contra la evasión</a:t>
            </a:r>
            <a:r>
              <a:rPr lang="es-CO" sz="1500" dirty="0">
                <a:latin typeface="Century Gothic" panose="020B0502020202020204" pitchFamily="34" charset="0"/>
                <a:ea typeface="Calibri" panose="020F0502020204030204" pitchFamily="34" charset="0"/>
              </a:rPr>
              <a:t>, el abuso y la elusión </a:t>
            </a:r>
          </a:p>
          <a:p>
            <a:pPr marL="557213" lvl="1" indent="-214313">
              <a:buFont typeface="Arial" panose="020B0604020202020204" pitchFamily="34" charset="0"/>
              <a:buChar char="•"/>
            </a:pPr>
            <a:r>
              <a:rPr lang="es-CO" sz="1500" b="1" dirty="0">
                <a:solidFill>
                  <a:srgbClr val="AA1F93"/>
                </a:solidFill>
                <a:latin typeface="Century Gothic" panose="020B0502020202020204" pitchFamily="34" charset="0"/>
                <a:ea typeface="Calibri" panose="020F0502020204030204" pitchFamily="34" charset="0"/>
              </a:rPr>
              <a:t>Promover</a:t>
            </a:r>
            <a:r>
              <a:rPr lang="es-CO" sz="1500" dirty="0">
                <a:latin typeface="Century Gothic" panose="020B0502020202020204" pitchFamily="34" charset="0"/>
                <a:ea typeface="Calibri" panose="020F0502020204030204" pitchFamily="34" charset="0"/>
              </a:rPr>
              <a:t> el mejoramiento de la </a:t>
            </a:r>
            <a:r>
              <a:rPr lang="es-CO" sz="1500" b="1" dirty="0">
                <a:solidFill>
                  <a:srgbClr val="AA1F93"/>
                </a:solidFill>
                <a:latin typeface="Century Gothic" panose="020B0502020202020204" pitchFamily="34" charset="0"/>
                <a:ea typeface="Calibri" panose="020F0502020204030204" pitchFamily="34" charset="0"/>
              </a:rPr>
              <a:t>salud </a:t>
            </a:r>
            <a:r>
              <a:rPr lang="es-CO" sz="1500" dirty="0">
                <a:latin typeface="Century Gothic" panose="020B0502020202020204" pitchFamily="34" charset="0"/>
                <a:ea typeface="Calibri" panose="020F0502020204030204" pitchFamily="34" charset="0"/>
              </a:rPr>
              <a:t>pública y el </a:t>
            </a:r>
            <a:r>
              <a:rPr lang="es-CO" sz="1500" b="1" dirty="0">
                <a:solidFill>
                  <a:srgbClr val="AA1F93"/>
                </a:solidFill>
                <a:latin typeface="Century Gothic" panose="020B0502020202020204" pitchFamily="34" charset="0"/>
                <a:ea typeface="Calibri" panose="020F0502020204030204" pitchFamily="34" charset="0"/>
              </a:rPr>
              <a:t>medio ambiente</a:t>
            </a:r>
          </a:p>
          <a:p>
            <a:pPr marL="557213" lvl="1" indent="-214313">
              <a:buFont typeface="Arial" panose="020B0604020202020204" pitchFamily="34" charset="0"/>
              <a:buChar char="•"/>
            </a:pPr>
            <a:endParaRPr lang="es-CO" sz="1500" dirty="0">
              <a:latin typeface="Century Gothic" panose="020B0502020202020204" pitchFamily="34" charset="0"/>
              <a:ea typeface="Calibri" panose="020F0502020204030204" pitchFamily="34" charset="0"/>
            </a:endParaRPr>
          </a:p>
          <a:p>
            <a:pPr marL="214313" lvl="1" indent="-214313">
              <a:buFont typeface="Arial" panose="020B0604020202020204" pitchFamily="34" charset="0"/>
              <a:buChar char="•"/>
            </a:pPr>
            <a:r>
              <a:rPr lang="es-CO" sz="1500" dirty="0">
                <a:latin typeface="Century Gothic" panose="020B0502020202020204" pitchFamily="34" charset="0"/>
              </a:rPr>
              <a:t>La reforma permite: </a:t>
            </a:r>
          </a:p>
          <a:p>
            <a:pPr marL="557213" lvl="2" indent="-214313">
              <a:buFont typeface="Arial" panose="020B0604020202020204" pitchFamily="34" charset="0"/>
              <a:buChar char="•"/>
            </a:pPr>
            <a:r>
              <a:rPr lang="es-MX" sz="1500" dirty="0">
                <a:latin typeface="Century Gothic" panose="020B0502020202020204" pitchFamily="34" charset="0"/>
              </a:rPr>
              <a:t>Apoyar el gasto social en la </a:t>
            </a:r>
            <a:r>
              <a:rPr lang="es-MX" sz="1500" b="1" dirty="0">
                <a:solidFill>
                  <a:srgbClr val="6B049E"/>
                </a:solidFill>
                <a:latin typeface="Century Gothic" panose="020B0502020202020204" pitchFamily="34" charset="0"/>
              </a:rPr>
              <a:t>lucha por la igualdad y la justicia social </a:t>
            </a:r>
          </a:p>
          <a:p>
            <a:pPr marL="557213" lvl="2" indent="-214313">
              <a:buFont typeface="Arial" panose="020B0604020202020204" pitchFamily="34" charset="0"/>
              <a:buChar char="•"/>
            </a:pPr>
            <a:r>
              <a:rPr lang="es-MX" sz="1500" dirty="0">
                <a:latin typeface="Century Gothic" panose="020B0502020202020204" pitchFamily="34" charset="0"/>
              </a:rPr>
              <a:t>Consolidar el </a:t>
            </a:r>
            <a:r>
              <a:rPr lang="es-MX" sz="1500" b="1" dirty="0">
                <a:solidFill>
                  <a:srgbClr val="6B049E"/>
                </a:solidFill>
                <a:latin typeface="Century Gothic" panose="020B0502020202020204" pitchFamily="34" charset="0"/>
              </a:rPr>
              <a:t>ajuste fiscal</a:t>
            </a:r>
          </a:p>
        </p:txBody>
      </p:sp>
    </p:spTree>
    <p:extLst>
      <p:ext uri="{BB962C8B-B14F-4D97-AF65-F5344CB8AC3E}">
        <p14:creationId xmlns:p14="http://schemas.microsoft.com/office/powerpoint/2010/main" val="108335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8E4D8B99-FF0D-E9F5-BF28-2AB156737937}"/>
              </a:ext>
            </a:extLst>
          </p:cNvPr>
          <p:cNvSpPr txBox="1"/>
          <p:nvPr/>
        </p:nvSpPr>
        <p:spPr>
          <a:xfrm>
            <a:off x="330146" y="1240199"/>
            <a:ext cx="8483709" cy="346249"/>
          </a:xfrm>
          <a:prstGeom prst="rect">
            <a:avLst/>
          </a:prstGeom>
          <a:noFill/>
        </p:spPr>
        <p:txBody>
          <a:bodyPr wrap="square" lIns="68580" tIns="34290" rIns="68580" bIns="34290" rtlCol="0" anchor="t">
            <a:spAutoFit/>
          </a:bodyPr>
          <a:lstStyle>
            <a:defPPr>
              <a:defRPr lang="es-ES"/>
            </a:defPPr>
            <a:lvl1pPr algn="ctr" defTabSz="609585">
              <a:defRPr sz="2400" b="1">
                <a:solidFill>
                  <a:schemeClr val="tx1">
                    <a:lumMod val="85000"/>
                    <a:lumOff val="15000"/>
                  </a:schemeClr>
                </a:solidFill>
                <a:latin typeface="Century Gothic" panose="020B0502020202020204" pitchFamily="34" charset="0"/>
                <a:cs typeface="Arial" panose="020B0604020202020204" pitchFamily="34" charset="0"/>
              </a:defRPr>
            </a:lvl1pPr>
          </a:lstStyle>
          <a:p>
            <a:r>
              <a:rPr lang="es-ES" sz="1800"/>
              <a:t>Las medidas contenidas en la reforma fiscal le apuntan a: </a:t>
            </a:r>
          </a:p>
        </p:txBody>
      </p:sp>
      <p:sp>
        <p:nvSpPr>
          <p:cNvPr id="2" name="Rectángulo: esquinas redondeadas 1">
            <a:extLst>
              <a:ext uri="{FF2B5EF4-FFF2-40B4-BE49-F238E27FC236}">
                <a16:creationId xmlns:a16="http://schemas.microsoft.com/office/drawing/2014/main" id="{42677364-6177-36F4-616E-12455F03ACF1}"/>
              </a:ext>
            </a:extLst>
          </p:cNvPr>
          <p:cNvSpPr/>
          <p:nvPr/>
        </p:nvSpPr>
        <p:spPr>
          <a:xfrm>
            <a:off x="457201" y="2135717"/>
            <a:ext cx="2277533" cy="3482084"/>
          </a:xfrm>
          <a:prstGeom prst="roundRect">
            <a:avLst/>
          </a:prstGeom>
          <a:solidFill>
            <a:schemeClr val="bg1">
              <a:lumMod val="95000"/>
            </a:schemeClr>
          </a:solid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350" b="1" dirty="0">
                <a:solidFill>
                  <a:schemeClr val="accent1"/>
                </a:solidFill>
                <a:latin typeface="Century Gothic" panose="020B0502020202020204" pitchFamily="34" charset="0"/>
                <a:ea typeface="+mn-lt"/>
                <a:cs typeface="Calibri" panose="020F0502020204030204"/>
              </a:rPr>
              <a:t>Reducir los beneficios tributarios para los segmentos de mayores ingresos </a:t>
            </a:r>
            <a:r>
              <a:rPr lang="es-ES" sz="1350" b="1" dirty="0">
                <a:solidFill>
                  <a:schemeClr val="tx1">
                    <a:lumMod val="75000"/>
                    <a:lumOff val="25000"/>
                  </a:schemeClr>
                </a:solidFill>
                <a:latin typeface="Century Gothic" panose="020B0502020202020204" pitchFamily="34" charset="0"/>
                <a:ea typeface="+mn-lt"/>
                <a:cs typeface="Calibri" panose="020F0502020204030204"/>
              </a:rPr>
              <a:t>y redistribuir en favor de los más vulnerables</a:t>
            </a:r>
          </a:p>
        </p:txBody>
      </p:sp>
      <p:sp>
        <p:nvSpPr>
          <p:cNvPr id="5" name="Rectángulo: esquinas redondeadas 4">
            <a:extLst>
              <a:ext uri="{FF2B5EF4-FFF2-40B4-BE49-F238E27FC236}">
                <a16:creationId xmlns:a16="http://schemas.microsoft.com/office/drawing/2014/main" id="{4FDF82B8-75EA-198C-233F-C3E8873A6DB5}"/>
              </a:ext>
            </a:extLst>
          </p:cNvPr>
          <p:cNvSpPr/>
          <p:nvPr/>
        </p:nvSpPr>
        <p:spPr>
          <a:xfrm>
            <a:off x="3443844" y="2135716"/>
            <a:ext cx="2277533" cy="3482084"/>
          </a:xfrm>
          <a:prstGeom prst="roundRect">
            <a:avLst/>
          </a:prstGeom>
          <a:solidFill>
            <a:schemeClr val="bg1">
              <a:lumMod val="95000"/>
            </a:schemeClr>
          </a:solid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tx1">
                    <a:lumMod val="75000"/>
                    <a:lumOff val="25000"/>
                  </a:schemeClr>
                </a:solidFill>
                <a:latin typeface="Century Gothic" panose="020B0502020202020204" pitchFamily="34" charset="0"/>
                <a:ea typeface="+mn-lt"/>
                <a:cs typeface="Calibri" panose="020F0502020204030204"/>
              </a:rPr>
              <a:t>Contribuir a la </a:t>
            </a:r>
            <a:r>
              <a:rPr lang="es-ES" sz="1350" b="1" dirty="0">
                <a:solidFill>
                  <a:schemeClr val="accent1"/>
                </a:solidFill>
                <a:latin typeface="Century Gothic" panose="020B0502020202020204" pitchFamily="34" charset="0"/>
                <a:ea typeface="+mn-lt"/>
                <a:cs typeface="Calibri" panose="020F0502020204030204"/>
              </a:rPr>
              <a:t>suficiencia</a:t>
            </a:r>
            <a:r>
              <a:rPr lang="es-ES" sz="1350" b="1" dirty="0">
                <a:solidFill>
                  <a:schemeClr val="tx1">
                    <a:lumMod val="75000"/>
                    <a:lumOff val="25000"/>
                  </a:schemeClr>
                </a:solidFill>
                <a:latin typeface="Century Gothic" panose="020B0502020202020204" pitchFamily="34" charset="0"/>
                <a:ea typeface="+mn-lt"/>
                <a:cs typeface="Calibri" panose="020F0502020204030204"/>
              </a:rPr>
              <a:t> de fuentes para gasto social a través de una asignación más </a:t>
            </a:r>
            <a:r>
              <a:rPr lang="es-ES" sz="1350" b="1" dirty="0">
                <a:solidFill>
                  <a:schemeClr val="accent1"/>
                </a:solidFill>
                <a:latin typeface="Century Gothic" panose="020B0502020202020204" pitchFamily="34" charset="0"/>
                <a:ea typeface="+mn-lt"/>
                <a:cs typeface="Calibri" panose="020F0502020204030204"/>
              </a:rPr>
              <a:t>eficiente</a:t>
            </a:r>
            <a:r>
              <a:rPr lang="es-ES" sz="1350" b="1" dirty="0">
                <a:solidFill>
                  <a:schemeClr val="tx1">
                    <a:lumMod val="75000"/>
                    <a:lumOff val="25000"/>
                  </a:schemeClr>
                </a:solidFill>
                <a:latin typeface="Century Gothic" panose="020B0502020202020204" pitchFamily="34" charset="0"/>
                <a:ea typeface="+mn-lt"/>
                <a:cs typeface="Calibri" panose="020F0502020204030204"/>
              </a:rPr>
              <a:t> de los recursos, priorizando los pilares de </a:t>
            </a:r>
            <a:r>
              <a:rPr lang="es-ES" sz="1350" b="1" dirty="0">
                <a:solidFill>
                  <a:schemeClr val="accent1"/>
                </a:solidFill>
                <a:latin typeface="Century Gothic" panose="020B0502020202020204" pitchFamily="34" charset="0"/>
                <a:ea typeface="+mn-lt"/>
                <a:cs typeface="Calibri" panose="020F0502020204030204"/>
              </a:rPr>
              <a:t>educación, salud y protección del medio ambiente</a:t>
            </a:r>
            <a:endParaRPr lang="es-ES" sz="1350" dirty="0">
              <a:solidFill>
                <a:schemeClr val="accent1"/>
              </a:solidFill>
            </a:endParaRPr>
          </a:p>
        </p:txBody>
      </p:sp>
      <p:sp>
        <p:nvSpPr>
          <p:cNvPr id="6" name="Rectángulo: esquinas redondeadas 5">
            <a:extLst>
              <a:ext uri="{FF2B5EF4-FFF2-40B4-BE49-F238E27FC236}">
                <a16:creationId xmlns:a16="http://schemas.microsoft.com/office/drawing/2014/main" id="{F1ECA22A-B7EE-3953-FF01-AF61D05284F5}"/>
              </a:ext>
            </a:extLst>
          </p:cNvPr>
          <p:cNvSpPr/>
          <p:nvPr/>
        </p:nvSpPr>
        <p:spPr>
          <a:xfrm>
            <a:off x="6430488" y="2135716"/>
            <a:ext cx="2277533" cy="3482084"/>
          </a:xfrm>
          <a:prstGeom prst="roundRect">
            <a:avLst/>
          </a:prstGeom>
          <a:solidFill>
            <a:schemeClr val="bg1">
              <a:lumMod val="95000"/>
            </a:schemeClr>
          </a:solid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350" b="1">
                <a:solidFill>
                  <a:schemeClr val="accent1"/>
                </a:solidFill>
                <a:latin typeface="Century Gothic" panose="020B0502020202020204" pitchFamily="34" charset="0"/>
                <a:ea typeface="+mn-lt"/>
                <a:cs typeface="Calibri" panose="020F0502020204030204"/>
              </a:rPr>
              <a:t>Ampliar las fuentes de recursos </a:t>
            </a:r>
            <a:r>
              <a:rPr lang="es-ES" sz="1350" b="1">
                <a:solidFill>
                  <a:schemeClr val="tx1">
                    <a:lumMod val="75000"/>
                    <a:lumOff val="25000"/>
                  </a:schemeClr>
                </a:solidFill>
                <a:latin typeface="Century Gothic" panose="020B0502020202020204" pitchFamily="34" charset="0"/>
                <a:ea typeface="+mn-lt"/>
                <a:cs typeface="Calibri" panose="020F0502020204030204"/>
              </a:rPr>
              <a:t>mientras se mitigan externalidades negativas en salud y medio ambiente</a:t>
            </a:r>
          </a:p>
        </p:txBody>
      </p:sp>
      <p:sp>
        <p:nvSpPr>
          <p:cNvPr id="8" name="Elipse 7">
            <a:extLst>
              <a:ext uri="{FF2B5EF4-FFF2-40B4-BE49-F238E27FC236}">
                <a16:creationId xmlns:a16="http://schemas.microsoft.com/office/drawing/2014/main" id="{23395080-9FDC-719B-342E-315537F0882E}"/>
              </a:ext>
            </a:extLst>
          </p:cNvPr>
          <p:cNvSpPr/>
          <p:nvPr/>
        </p:nvSpPr>
        <p:spPr>
          <a:xfrm>
            <a:off x="415894" y="2017183"/>
            <a:ext cx="498507" cy="51646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atin typeface="Century Gothic" panose="020B0502020202020204" pitchFamily="34" charset="0"/>
              </a:rPr>
              <a:t>1</a:t>
            </a:r>
            <a:endParaRPr lang="es-ES" sz="1350" b="1">
              <a:latin typeface="Century Gothic" panose="020B0502020202020204" pitchFamily="34" charset="0"/>
            </a:endParaRPr>
          </a:p>
        </p:txBody>
      </p:sp>
      <p:sp>
        <p:nvSpPr>
          <p:cNvPr id="9" name="Elipse 8">
            <a:extLst>
              <a:ext uri="{FF2B5EF4-FFF2-40B4-BE49-F238E27FC236}">
                <a16:creationId xmlns:a16="http://schemas.microsoft.com/office/drawing/2014/main" id="{84C8D240-D47E-37C4-6D99-2A1D19874AA7}"/>
              </a:ext>
            </a:extLst>
          </p:cNvPr>
          <p:cNvSpPr/>
          <p:nvPr/>
        </p:nvSpPr>
        <p:spPr>
          <a:xfrm>
            <a:off x="3423191" y="2017183"/>
            <a:ext cx="498507" cy="51646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atin typeface="Century Gothic" panose="020B0502020202020204" pitchFamily="34" charset="0"/>
              </a:rPr>
              <a:t>2</a:t>
            </a:r>
            <a:endParaRPr lang="es-ES" sz="1350" b="1">
              <a:latin typeface="Century Gothic" panose="020B0502020202020204" pitchFamily="34" charset="0"/>
            </a:endParaRPr>
          </a:p>
        </p:txBody>
      </p:sp>
      <p:sp>
        <p:nvSpPr>
          <p:cNvPr id="10" name="Elipse 9">
            <a:extLst>
              <a:ext uri="{FF2B5EF4-FFF2-40B4-BE49-F238E27FC236}">
                <a16:creationId xmlns:a16="http://schemas.microsoft.com/office/drawing/2014/main" id="{B3F8AB13-7697-8451-33B7-C1F7A7430B09}"/>
              </a:ext>
            </a:extLst>
          </p:cNvPr>
          <p:cNvSpPr/>
          <p:nvPr/>
        </p:nvSpPr>
        <p:spPr>
          <a:xfrm>
            <a:off x="6430487" y="2017183"/>
            <a:ext cx="498507" cy="51646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atin typeface="Century Gothic" panose="020B0502020202020204" pitchFamily="34" charset="0"/>
              </a:rPr>
              <a:t>3</a:t>
            </a:r>
            <a:endParaRPr lang="es-ES" sz="1350" b="1">
              <a:latin typeface="Century Gothic" panose="020B0502020202020204" pitchFamily="34" charset="0"/>
            </a:endParaRPr>
          </a:p>
        </p:txBody>
      </p:sp>
    </p:spTree>
    <p:extLst>
      <p:ext uri="{BB962C8B-B14F-4D97-AF65-F5344CB8AC3E}">
        <p14:creationId xmlns:p14="http://schemas.microsoft.com/office/powerpoint/2010/main" val="27648748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1F2E63D61B4EF4B93C738236FC81050" ma:contentTypeVersion="2" ma:contentTypeDescription="Crear nuevo documento." ma:contentTypeScope="" ma:versionID="ff10a781a61055101a412cec68910d44">
  <xsd:schema xmlns:xsd="http://www.w3.org/2001/XMLSchema" xmlns:xs="http://www.w3.org/2001/XMLSchema" xmlns:p="http://schemas.microsoft.com/office/2006/metadata/properties" xmlns:ns1="http://schemas.microsoft.com/sharepoint/v3" xmlns:ns2="aac6e9ca-a293-4c82-8e9f-9055b12d24a8" targetNamespace="http://schemas.microsoft.com/office/2006/metadata/properties" ma:root="true" ma:fieldsID="48b42b37a1e2ad92365a67a34aee8fa9" ns1:_="" ns2:_="">
    <xsd:import namespace="http://schemas.microsoft.com/sharepoint/v3"/>
    <xsd:import namespace="aac6e9ca-a293-4c82-8e9f-9055b12d24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c6e9ca-a293-4c82-8e9f-9055b12d24a8" elementFormDefault="qualified">
    <xsd:import namespace="http://schemas.microsoft.com/office/2006/documentManagement/types"/>
    <xsd:import namespace="http://schemas.microsoft.com/office/infopath/2007/PartnerControls"/>
    <xsd:element name="SharedWithUsers" ma:index="1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93CC7C-8344-4D67-866C-6F4294E97DB9}">
  <ds:schemaRefs>
    <ds:schemaRef ds:uri="http://schemas.microsoft.com/sharepoint/v3"/>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aac6e9ca-a293-4c82-8e9f-9055b12d24a8"/>
    <ds:schemaRef ds:uri="http://www.w3.org/XML/1998/namespace"/>
    <ds:schemaRef ds:uri="http://purl.org/dc/dcmitype/"/>
  </ds:schemaRefs>
</ds:datastoreItem>
</file>

<file path=customXml/itemProps2.xml><?xml version="1.0" encoding="utf-8"?>
<ds:datastoreItem xmlns:ds="http://schemas.openxmlformats.org/officeDocument/2006/customXml" ds:itemID="{491AEE4D-015A-498B-8269-B4A255D8D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c6e9ca-a293-4c82-8e9f-9055b12d2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096C8F-E9E5-474B-BD63-DBA2A86FD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2032</TotalTime>
  <Words>3272</Words>
  <Application>Microsoft Office PowerPoint</Application>
  <PresentationFormat>Presentación en pantalla (4:3)</PresentationFormat>
  <Paragraphs>368</Paragraphs>
  <Slides>25</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Arial Black</vt:lpstr>
      <vt:lpstr>Calibri</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Propósito de la reforma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Hay oportunidad para “nivelar la cancha” a través de la reducción de beneficios tributarios asimétricos, priorizando sectores clave como educación, salud y protección del medio ambiente</vt:lpstr>
      <vt:lpstr>Reducir los beneficios asimétricos e imponer un tope máximo a la tarifa de beneficios tributarios para las empresas promueve la equidad horizontal y simplicidad del sistema tributario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soporte</cp:lastModifiedBy>
  <cp:revision>11</cp:revision>
  <dcterms:created xsi:type="dcterms:W3CDTF">2018-11-28T18:31:04Z</dcterms:created>
  <dcterms:modified xsi:type="dcterms:W3CDTF">2022-09-21T23:25:13Z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0x01010041F2E63D61B4EF4B93C738236FC81050</vt:lpwstr>
  </property>
</Properties>
</file>