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61" r:id="rId4"/>
    <p:sldId id="258" r:id="rId5"/>
    <p:sldId id="260" r:id="rId6"/>
    <p:sldId id="262" r:id="rId7"/>
    <p:sldId id="259" r:id="rId8"/>
    <p:sldId id="263" r:id="rId9"/>
    <p:sldId id="277" r:id="rId10"/>
    <p:sldId id="264" r:id="rId11"/>
    <p:sldId id="273" r:id="rId12"/>
    <p:sldId id="274" r:id="rId13"/>
    <p:sldId id="275" r:id="rId14"/>
    <p:sldId id="276" r:id="rId15"/>
    <p:sldId id="265" r:id="rId16"/>
    <p:sldId id="268" r:id="rId17"/>
    <p:sldId id="267" r:id="rId18"/>
    <p:sldId id="279" r:id="rId19"/>
    <p:sldId id="278" r:id="rId20"/>
    <p:sldId id="280" r:id="rId21"/>
    <p:sldId id="281" r:id="rId22"/>
    <p:sldId id="266" r:id="rId23"/>
    <p:sldId id="270" r:id="rId24"/>
    <p:sldId id="269" r:id="rId25"/>
    <p:sldId id="271" r:id="rId26"/>
    <p:sldId id="27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94660"/>
  </p:normalViewPr>
  <p:slideViewPr>
    <p:cSldViewPr snapToGrid="0">
      <p:cViewPr varScale="1">
        <p:scale>
          <a:sx n="114" d="100"/>
          <a:sy n="114" d="100"/>
        </p:scale>
        <p:origin x="16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8/1/2022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8/1/2022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8/1/2022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8/1/2022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8/1/2022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DA16AA21-1863-4931-97CB-99D0A168701B}" type="datetimeFigureOut">
              <a:rPr lang="en-US" dirty="0"/>
              <a:t>8/1/2022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772C379-9A7C-4C87-A116-CBE9F58B04C5}" type="datetimeFigureOut">
              <a:rPr lang="en-US" dirty="0"/>
              <a:t>8/1/2022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8/1/2022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todaysmilitary.com/es/ways-to-serve/bases-around-world" TargetMode="External"/><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mundo.sputniknews.com/20190118/ejercito-rusia-bases-efectivos-1084838036.html"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granma.cu/mundo/2018-08-09/bases-militares-de-eeuu-en-america-latina-y-el-caribe-el-plan-suramerica-09-08-2018-17-08-04"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El%20momento%20coyuntural4%20(2)Mayo-2022-.pptx"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www.overdorado.com/2022/04/01/opinion-preguntas-sobre-el-conflicto-ucrania-rusia-historia-preguntas-y-opinion-abril-1-de-2022/" TargetMode="External"/><Relationship Id="rId2" Type="http://schemas.openxmlformats.org/officeDocument/2006/relationships/hyperlink" Target="http://www.overdorado.com/2022/03/01/conflicto-rusia-ucrania-comunicados-y-escritos-sobre-la-guerra-imperialista-rechazamos-la-guerra-interimperialista-en-ucrania-febrero-marzo-2022/" TargetMode="External"/><Relationship Id="rId1" Type="http://schemas.openxmlformats.org/officeDocument/2006/relationships/slideLayout" Target="../slideLayouts/slideLayout2.xml"/><Relationship Id="rId4" Type="http://schemas.openxmlformats.org/officeDocument/2006/relationships/hyperlink" Target="http://www.overdorado.com/2022/04/16/ii-mas-preguntas-sobre-el-conflicto-ucrania-rusia-abril-16-202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33476" y="1313644"/>
            <a:ext cx="10206749" cy="1287887"/>
          </a:xfrm>
        </p:spPr>
        <p:txBody>
          <a:bodyPr/>
          <a:lstStyle/>
          <a:p>
            <a:r>
              <a:rPr lang="es-CO" sz="6000" b="1" dirty="0"/>
              <a:t>El momento coyuntural</a:t>
            </a:r>
            <a:br>
              <a:rPr lang="es-CO" sz="6000" b="1" dirty="0"/>
            </a:br>
            <a:r>
              <a:rPr lang="es-CO" sz="2400" b="1" dirty="0">
                <a:solidFill>
                  <a:schemeClr val="accent2"/>
                </a:solidFill>
              </a:rPr>
              <a:t>Mayo de 2022</a:t>
            </a:r>
          </a:p>
        </p:txBody>
      </p:sp>
      <p:sp>
        <p:nvSpPr>
          <p:cNvPr id="3" name="Subtítulo 2"/>
          <p:cNvSpPr>
            <a:spLocks noGrp="1"/>
          </p:cNvSpPr>
          <p:nvPr>
            <p:ph type="subTitle" idx="1"/>
          </p:nvPr>
        </p:nvSpPr>
        <p:spPr>
          <a:xfrm>
            <a:off x="933476" y="4327300"/>
            <a:ext cx="5750659" cy="2530699"/>
          </a:xfrm>
        </p:spPr>
        <p:txBody>
          <a:bodyPr/>
          <a:lstStyle/>
          <a:p>
            <a:endParaRPr lang="es-CO"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75" y="4327300"/>
            <a:ext cx="6033995" cy="2640170"/>
          </a:xfrm>
          <a:prstGeom prst="rect">
            <a:avLst/>
          </a:prstGeom>
        </p:spPr>
      </p:pic>
    </p:spTree>
    <p:extLst>
      <p:ext uri="{BB962C8B-B14F-4D97-AF65-F5344CB8AC3E}">
        <p14:creationId xmlns:p14="http://schemas.microsoft.com/office/powerpoint/2010/main" val="111008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0945" y="1"/>
            <a:ext cx="11579630" cy="1321724"/>
          </a:xfrm>
        </p:spPr>
        <p:txBody>
          <a:bodyPr>
            <a:normAutofit fontScale="90000"/>
          </a:bodyPr>
          <a:lstStyle/>
          <a:p>
            <a:pPr algn="ctr"/>
            <a:r>
              <a:rPr lang="es-CO" sz="3600" dirty="0">
                <a:solidFill>
                  <a:srgbClr val="C00000"/>
                </a:solidFill>
              </a:rPr>
              <a:t>Conflicto #Ucrania #Rusia, ESCENARIO DE DISPUTA INTER IMPERIALISTA: #OTAN #RUSIA </a:t>
            </a:r>
            <a:br>
              <a:rPr lang="es-CO" sz="3600" dirty="0">
                <a:solidFill>
                  <a:srgbClr val="C00000"/>
                </a:solidFill>
              </a:rPr>
            </a:br>
            <a:r>
              <a:rPr lang="es-CO" sz="3600" dirty="0">
                <a:solidFill>
                  <a:srgbClr val="C00000"/>
                </a:solidFill>
              </a:rPr>
              <a:t>(ii)</a:t>
            </a:r>
          </a:p>
        </p:txBody>
      </p:sp>
      <p:pic>
        <p:nvPicPr>
          <p:cNvPr id="5" name="Marcador de contenido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74073" y="1471352"/>
            <a:ext cx="5644342" cy="5054139"/>
          </a:xfrm>
        </p:spPr>
      </p:pic>
      <p:pic>
        <p:nvPicPr>
          <p:cNvPr id="8" name="Marcador de contenido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83185" y="1554480"/>
            <a:ext cx="4555375" cy="4971011"/>
          </a:xfrm>
        </p:spPr>
      </p:pic>
    </p:spTree>
    <p:extLst>
      <p:ext uri="{BB962C8B-B14F-4D97-AF65-F5344CB8AC3E}">
        <p14:creationId xmlns:p14="http://schemas.microsoft.com/office/powerpoint/2010/main" val="2660941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0945" y="1"/>
            <a:ext cx="11579630" cy="1321724"/>
          </a:xfrm>
        </p:spPr>
        <p:txBody>
          <a:bodyPr>
            <a:normAutofit fontScale="90000"/>
          </a:bodyPr>
          <a:lstStyle/>
          <a:p>
            <a:pPr algn="ctr"/>
            <a:r>
              <a:rPr lang="es-CO" sz="3600" dirty="0">
                <a:solidFill>
                  <a:srgbClr val="C00000"/>
                </a:solidFill>
              </a:rPr>
              <a:t>Conflicto #Ucrania #Rusia, ESCENARIO DE DISPUTA INTER IMPERIALISTA: #OTAN #</a:t>
            </a:r>
            <a:r>
              <a:rPr lang="es-CO" sz="3600" dirty="0" err="1">
                <a:solidFill>
                  <a:srgbClr val="C00000"/>
                </a:solidFill>
              </a:rPr>
              <a:t>eeuu</a:t>
            </a:r>
            <a:r>
              <a:rPr lang="es-CO" sz="3600" dirty="0">
                <a:solidFill>
                  <a:srgbClr val="C00000"/>
                </a:solidFill>
              </a:rPr>
              <a:t> - #RUSIA #china</a:t>
            </a:r>
            <a:br>
              <a:rPr lang="es-CO" sz="3600" dirty="0">
                <a:solidFill>
                  <a:srgbClr val="C00000"/>
                </a:solidFill>
              </a:rPr>
            </a:br>
            <a:r>
              <a:rPr lang="es-CO" sz="3600" dirty="0">
                <a:solidFill>
                  <a:srgbClr val="C00000"/>
                </a:solidFill>
              </a:rPr>
              <a:t>(</a:t>
            </a:r>
            <a:r>
              <a:rPr lang="es-CO" sz="3600" dirty="0" err="1">
                <a:solidFill>
                  <a:srgbClr val="C00000"/>
                </a:solidFill>
              </a:rPr>
              <a:t>iII</a:t>
            </a:r>
            <a:r>
              <a:rPr lang="es-CO" sz="3600" dirty="0">
                <a:solidFill>
                  <a:srgbClr val="C00000"/>
                </a:solidFill>
              </a:rPr>
              <a:t>)</a:t>
            </a:r>
          </a:p>
        </p:txBody>
      </p:sp>
      <p:sp>
        <p:nvSpPr>
          <p:cNvPr id="3" name="Marcador de contenido 2"/>
          <p:cNvSpPr>
            <a:spLocks noGrp="1"/>
          </p:cNvSpPr>
          <p:nvPr>
            <p:ph sz="half" idx="1"/>
          </p:nvPr>
        </p:nvSpPr>
        <p:spPr>
          <a:xfrm>
            <a:off x="374073" y="1463040"/>
            <a:ext cx="5450655" cy="4709160"/>
          </a:xfrm>
        </p:spPr>
        <p:txBody>
          <a:bodyPr>
            <a:normAutofit/>
          </a:bodyPr>
          <a:lstStyle/>
          <a:p>
            <a:r>
              <a:rPr lang="es-CO" dirty="0"/>
              <a:t>¿se está creando un orden mundial nuevo y diferente?</a:t>
            </a:r>
          </a:p>
          <a:p>
            <a:r>
              <a:rPr lang="es-CO" dirty="0"/>
              <a:t>¿Sistema económico, financiero y comercial alternativo se haría con otras monedas?</a:t>
            </a:r>
          </a:p>
          <a:p>
            <a:r>
              <a:rPr lang="es-CO" dirty="0"/>
              <a:t>Estamos hablando del desplome sistemático de la economía y el desplome sistemático del sistema financiero.</a:t>
            </a:r>
          </a:p>
          <a:p>
            <a:pPr algn="just"/>
            <a:r>
              <a:rPr lang="es-CO" dirty="0"/>
              <a:t>El conflicto inter imperialista entre #Ucrania #</a:t>
            </a:r>
            <a:r>
              <a:rPr lang="es-CO" dirty="0" err="1"/>
              <a:t>Otan</a:t>
            </a:r>
            <a:r>
              <a:rPr lang="es-CO" dirty="0"/>
              <a:t> y #Rusia, pueden representar el principio del fin del orden mundial existente, que fue el resultado de la victoria del bloque occidental liderado por Estados Unidos sobre el bloque oriental liderado por la URSS a principios de los años noventa del siglo XX. </a:t>
            </a:r>
          </a:p>
        </p:txBody>
      </p:sp>
      <p:sp>
        <p:nvSpPr>
          <p:cNvPr id="4" name="Marcador de contenido 3"/>
          <p:cNvSpPr>
            <a:spLocks noGrp="1"/>
          </p:cNvSpPr>
          <p:nvPr>
            <p:ph sz="half" idx="2"/>
          </p:nvPr>
        </p:nvSpPr>
        <p:spPr>
          <a:xfrm>
            <a:off x="6364224" y="1562793"/>
            <a:ext cx="4754880" cy="4609407"/>
          </a:xfrm>
        </p:spPr>
        <p:txBody>
          <a:bodyPr>
            <a:normAutofit/>
          </a:bodyPr>
          <a:lstStyle/>
          <a:p>
            <a:r>
              <a:rPr lang="es-CO" dirty="0"/>
              <a:t>Los acontecimientos actuales son el preludio de la aparición de un nuevo orden internacional. </a:t>
            </a:r>
          </a:p>
          <a:p>
            <a:pPr marL="0" indent="0">
              <a:buNone/>
            </a:pPr>
            <a:r>
              <a:rPr lang="es-CO" dirty="0"/>
              <a:t>1.Tres polos:</a:t>
            </a:r>
          </a:p>
          <a:p>
            <a:r>
              <a:rPr lang="es-CO" dirty="0"/>
              <a:t>#EE.UU. </a:t>
            </a:r>
          </a:p>
          <a:p>
            <a:r>
              <a:rPr lang="es-CO" dirty="0"/>
              <a:t>#Rusia</a:t>
            </a:r>
          </a:p>
          <a:p>
            <a:r>
              <a:rPr lang="es-CO" dirty="0"/>
              <a:t>#China</a:t>
            </a:r>
          </a:p>
          <a:p>
            <a:pPr marL="0" indent="0">
              <a:buNone/>
            </a:pPr>
            <a:r>
              <a:rPr lang="es-CO" dirty="0"/>
              <a:t>2. Dos polos: </a:t>
            </a:r>
          </a:p>
          <a:p>
            <a:r>
              <a:rPr lang="es-CO" dirty="0"/>
              <a:t>#</a:t>
            </a:r>
            <a:r>
              <a:rPr lang="es-CO" dirty="0" err="1"/>
              <a:t>Otan</a:t>
            </a:r>
            <a:r>
              <a:rPr lang="es-CO" dirty="0"/>
              <a:t> : EEUU y sus aliados occidentales.</a:t>
            </a:r>
          </a:p>
          <a:p>
            <a:r>
              <a:rPr lang="es-CO" dirty="0"/>
              <a:t>#Rusia, #China y sus aliados orientales.</a:t>
            </a:r>
          </a:p>
        </p:txBody>
      </p:sp>
    </p:spTree>
    <p:extLst>
      <p:ext uri="{BB962C8B-B14F-4D97-AF65-F5344CB8AC3E}">
        <p14:creationId xmlns:p14="http://schemas.microsoft.com/office/powerpoint/2010/main" val="3629490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0945" y="1"/>
            <a:ext cx="11579630" cy="1321724"/>
          </a:xfrm>
        </p:spPr>
        <p:txBody>
          <a:bodyPr>
            <a:normAutofit fontScale="90000"/>
          </a:bodyPr>
          <a:lstStyle/>
          <a:p>
            <a:pPr algn="ctr"/>
            <a:r>
              <a:rPr lang="es-CO" sz="3600" dirty="0">
                <a:solidFill>
                  <a:srgbClr val="C00000"/>
                </a:solidFill>
              </a:rPr>
              <a:t>Conflicto #Ucrania #Rusia, ESCENARIO DE DISPUTA INTER IMPERIALISTA: #OTAN #</a:t>
            </a:r>
            <a:r>
              <a:rPr lang="es-CO" sz="3600" dirty="0" err="1">
                <a:solidFill>
                  <a:srgbClr val="C00000"/>
                </a:solidFill>
              </a:rPr>
              <a:t>eeuu</a:t>
            </a:r>
            <a:r>
              <a:rPr lang="es-CO" sz="3600" dirty="0">
                <a:solidFill>
                  <a:srgbClr val="C00000"/>
                </a:solidFill>
              </a:rPr>
              <a:t> - #RUSIA #china</a:t>
            </a:r>
            <a:br>
              <a:rPr lang="es-CO" sz="3600" dirty="0">
                <a:solidFill>
                  <a:srgbClr val="C00000"/>
                </a:solidFill>
              </a:rPr>
            </a:br>
            <a:r>
              <a:rPr lang="es-CO" sz="3600" dirty="0">
                <a:solidFill>
                  <a:srgbClr val="C00000"/>
                </a:solidFill>
              </a:rPr>
              <a:t>(</a:t>
            </a:r>
            <a:r>
              <a:rPr lang="es-CO" sz="3600" dirty="0" err="1">
                <a:solidFill>
                  <a:srgbClr val="C00000"/>
                </a:solidFill>
              </a:rPr>
              <a:t>iV</a:t>
            </a:r>
            <a:r>
              <a:rPr lang="es-CO" sz="3600" dirty="0">
                <a:solidFill>
                  <a:srgbClr val="C00000"/>
                </a:solidFill>
              </a:rPr>
              <a:t>)</a:t>
            </a:r>
          </a:p>
        </p:txBody>
      </p:sp>
      <p:sp>
        <p:nvSpPr>
          <p:cNvPr id="3" name="Marcador de contenido 2"/>
          <p:cNvSpPr>
            <a:spLocks noGrp="1"/>
          </p:cNvSpPr>
          <p:nvPr>
            <p:ph sz="half" idx="1"/>
          </p:nvPr>
        </p:nvSpPr>
        <p:spPr>
          <a:xfrm>
            <a:off x="374073" y="1463040"/>
            <a:ext cx="5450655" cy="4709160"/>
          </a:xfrm>
        </p:spPr>
        <p:txBody>
          <a:bodyPr>
            <a:normAutofit/>
          </a:bodyPr>
          <a:lstStyle/>
          <a:p>
            <a:pPr algn="just"/>
            <a:r>
              <a:rPr lang="es-CO" dirty="0"/>
              <a:t>Las relaciones entre #China y #Rusia han pasado de ser relaciones </a:t>
            </a:r>
            <a:r>
              <a:rPr lang="es-CO" u="sng" dirty="0"/>
              <a:t>de socios </a:t>
            </a:r>
            <a:r>
              <a:rPr lang="es-CO" dirty="0"/>
              <a:t>a relaciones </a:t>
            </a:r>
            <a:r>
              <a:rPr lang="es-CO" u="sng" dirty="0"/>
              <a:t>de aliados</a:t>
            </a:r>
            <a:r>
              <a:rPr lang="es-CO" dirty="0"/>
              <a:t>. En los últimos veinte años, las relaciones entre Moscú y Pekín experimentan un auge excepcional y ya no existe la desconfianza que imperaba en sus relaciones durante el periodo de la Unión Soviética. </a:t>
            </a:r>
          </a:p>
          <a:p>
            <a:pPr algn="just"/>
            <a:r>
              <a:rPr lang="es-CO" dirty="0"/>
              <a:t>En los últimos diez años, y en particular desde que #China se puso del lado de #Rusia tras la introducción de sanciones internacionales en 2014 a causa de la anexión de Crimea, las relaciones registraron un importante aumento y una transición gradual de una </a:t>
            </a:r>
            <a:r>
              <a:rPr lang="es-CO" u="sng" dirty="0"/>
              <a:t>fuerte asociación al concepto de "alianza"</a:t>
            </a:r>
            <a:r>
              <a:rPr lang="es-CO" dirty="0"/>
              <a:t>. </a:t>
            </a:r>
          </a:p>
        </p:txBody>
      </p:sp>
      <p:sp>
        <p:nvSpPr>
          <p:cNvPr id="4" name="Marcador de contenido 3"/>
          <p:cNvSpPr>
            <a:spLocks noGrp="1"/>
          </p:cNvSpPr>
          <p:nvPr>
            <p:ph sz="half" idx="2"/>
          </p:nvPr>
        </p:nvSpPr>
        <p:spPr>
          <a:xfrm>
            <a:off x="6364224" y="1562793"/>
            <a:ext cx="4754880" cy="4804756"/>
          </a:xfrm>
        </p:spPr>
        <p:txBody>
          <a:bodyPr>
            <a:normAutofit/>
          </a:bodyPr>
          <a:lstStyle/>
          <a:p>
            <a:pPr algn="just"/>
            <a:r>
              <a:rPr lang="es-CO" dirty="0"/>
              <a:t>#China #Rusia: sus relaciones e intereses económicos con Rusia, como el mayor país del mundo que cuenta con importantes recursos agrícolas y naturales, recursos minerales y energía. </a:t>
            </a:r>
          </a:p>
          <a:p>
            <a:pPr algn="just"/>
            <a:r>
              <a:rPr lang="es-CO" dirty="0"/>
              <a:t>En 2021, las relaciones comerciales entre #Rusia y #China registraron un crecimiento de más del 35%, lo que supone 140.000 millones de dólares. Se espera que el nivel de comercio de bienes alcance el nivel de 200.000 millones de dólares en 2024. Por lo tanto, en los próximos dos años China se convertirá en el mayor socio de Rusia y sustituirá a la UE. </a:t>
            </a:r>
          </a:p>
          <a:p>
            <a:pPr marL="0" indent="0" algn="just">
              <a:buNone/>
            </a:pPr>
            <a:endParaRPr lang="es-CO" dirty="0"/>
          </a:p>
        </p:txBody>
      </p:sp>
    </p:spTree>
    <p:extLst>
      <p:ext uri="{BB962C8B-B14F-4D97-AF65-F5344CB8AC3E}">
        <p14:creationId xmlns:p14="http://schemas.microsoft.com/office/powerpoint/2010/main" val="1960956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0945" y="1"/>
            <a:ext cx="11579630" cy="1321724"/>
          </a:xfrm>
        </p:spPr>
        <p:txBody>
          <a:bodyPr>
            <a:normAutofit fontScale="90000"/>
          </a:bodyPr>
          <a:lstStyle/>
          <a:p>
            <a:pPr algn="ctr"/>
            <a:r>
              <a:rPr lang="es-CO" sz="3600" dirty="0">
                <a:solidFill>
                  <a:srgbClr val="C00000"/>
                </a:solidFill>
              </a:rPr>
              <a:t>Conflicto #Ucrania #Rusia, ESCENARIO DE DISPUTA INTER IMPERIALISTA: #OTAN #</a:t>
            </a:r>
            <a:r>
              <a:rPr lang="es-CO" sz="3600" dirty="0" err="1">
                <a:solidFill>
                  <a:srgbClr val="C00000"/>
                </a:solidFill>
              </a:rPr>
              <a:t>eeuu</a:t>
            </a:r>
            <a:r>
              <a:rPr lang="es-CO" sz="3600" dirty="0">
                <a:solidFill>
                  <a:srgbClr val="C00000"/>
                </a:solidFill>
              </a:rPr>
              <a:t> - #RUSIA #china </a:t>
            </a:r>
            <a:br>
              <a:rPr lang="es-CO" sz="3600" dirty="0">
                <a:solidFill>
                  <a:srgbClr val="C00000"/>
                </a:solidFill>
              </a:rPr>
            </a:br>
            <a:r>
              <a:rPr lang="es-CO" sz="3600" dirty="0">
                <a:solidFill>
                  <a:srgbClr val="C00000"/>
                </a:solidFill>
              </a:rPr>
              <a:t>(V)</a:t>
            </a:r>
          </a:p>
        </p:txBody>
      </p:sp>
      <p:sp>
        <p:nvSpPr>
          <p:cNvPr id="3" name="Marcador de contenido 2"/>
          <p:cNvSpPr>
            <a:spLocks noGrp="1"/>
          </p:cNvSpPr>
          <p:nvPr>
            <p:ph sz="half" idx="1"/>
          </p:nvPr>
        </p:nvSpPr>
        <p:spPr>
          <a:xfrm>
            <a:off x="374073" y="1463040"/>
            <a:ext cx="5450655" cy="4709160"/>
          </a:xfrm>
        </p:spPr>
        <p:txBody>
          <a:bodyPr>
            <a:normAutofit/>
          </a:bodyPr>
          <a:lstStyle/>
          <a:p>
            <a:pPr algn="just"/>
            <a:r>
              <a:rPr lang="es-CO" dirty="0"/>
              <a:t>En el ámbito de los mercados y de la economía, nunca como ahora, después del conflicto #Ucrania #Rusia desde el final de la Guerra Fría, se vislumbra con tanta claridad la posibilidad de una desintegración de la arquitectura financiera, económica y comercial internacional en torno a </a:t>
            </a:r>
            <a:r>
              <a:rPr lang="es-CO" u="sng" dirty="0"/>
              <a:t>dos bloques</a:t>
            </a:r>
            <a:r>
              <a:rPr lang="es-CO" dirty="0"/>
              <a:t>: el occidental, con </a:t>
            </a:r>
            <a:r>
              <a:rPr lang="es-CO" dirty="0">
                <a:solidFill>
                  <a:srgbClr val="FF0000"/>
                </a:solidFill>
              </a:rPr>
              <a:t>#EEUU y #Europa </a:t>
            </a:r>
            <a:r>
              <a:rPr lang="es-CO" dirty="0"/>
              <a:t>al frente, y el oriental, comandado por el poder </a:t>
            </a:r>
            <a:r>
              <a:rPr lang="es-CO" dirty="0">
                <a:solidFill>
                  <a:srgbClr val="FF0000"/>
                </a:solidFill>
              </a:rPr>
              <a:t>#China </a:t>
            </a:r>
            <a:r>
              <a:rPr lang="es-CO" dirty="0"/>
              <a:t>en el terreno tecnológico, empresarial y productivo, y secundado por </a:t>
            </a:r>
            <a:r>
              <a:rPr lang="es-CO" dirty="0">
                <a:solidFill>
                  <a:srgbClr val="FF0000"/>
                </a:solidFill>
              </a:rPr>
              <a:t>#Rusia </a:t>
            </a:r>
            <a:r>
              <a:rPr lang="es-CO" dirty="0"/>
              <a:t>y su estatus nuclear.</a:t>
            </a:r>
          </a:p>
        </p:txBody>
      </p:sp>
      <p:sp>
        <p:nvSpPr>
          <p:cNvPr id="4" name="Marcador de contenido 3"/>
          <p:cNvSpPr>
            <a:spLocks noGrp="1"/>
          </p:cNvSpPr>
          <p:nvPr>
            <p:ph sz="half" idx="2"/>
          </p:nvPr>
        </p:nvSpPr>
        <p:spPr>
          <a:xfrm>
            <a:off x="6242859" y="1155469"/>
            <a:ext cx="5818908" cy="5212080"/>
          </a:xfrm>
        </p:spPr>
        <p:txBody>
          <a:bodyPr>
            <a:normAutofit/>
          </a:bodyPr>
          <a:lstStyle/>
          <a:p>
            <a:pPr algn="just"/>
            <a:r>
              <a:rPr lang="es-CO" dirty="0"/>
              <a:t>¿Qué es la zona </a:t>
            </a:r>
            <a:r>
              <a:rPr lang="es-CO" dirty="0" err="1"/>
              <a:t>Euroasiatica</a:t>
            </a:r>
            <a:r>
              <a:rPr lang="es-CO" dirty="0"/>
              <a:t>?</a:t>
            </a:r>
          </a:p>
          <a:p>
            <a:pPr marL="0" indent="0" algn="just">
              <a:buNone/>
            </a:pPr>
            <a:r>
              <a:rPr lang="es-CO" dirty="0"/>
              <a:t>La Unión Euroasiática es un proyecto de integración económica y política de derecho basado en la Unión aduanera de Bielorrusia, Kazajistán y Rusia y el Espacio Económico Único de la UEE, y ampliable a otros estados de la Comunidad Económica Eurasiática (</a:t>
            </a:r>
            <a:r>
              <a:rPr lang="es-CO" dirty="0" err="1"/>
              <a:t>EurAsEC</a:t>
            </a:r>
            <a:r>
              <a:rPr lang="es-CO" dirty="0"/>
              <a:t>) y la Comunidad de Estados Independientes.</a:t>
            </a:r>
          </a:p>
          <a:p>
            <a:pPr marL="0" indent="0" algn="just">
              <a:buNone/>
            </a:pPr>
            <a:endParaRPr lang="es-CO" dirty="0"/>
          </a:p>
        </p:txBody>
      </p:sp>
      <p:pic>
        <p:nvPicPr>
          <p:cNvPr id="5" name="Imagen 4"/>
          <p:cNvPicPr>
            <a:picLocks noChangeAspect="1"/>
          </p:cNvPicPr>
          <p:nvPr/>
        </p:nvPicPr>
        <p:blipFill>
          <a:blip r:embed="rId2"/>
          <a:stretch>
            <a:fillRect/>
          </a:stretch>
        </p:blipFill>
        <p:spPr>
          <a:xfrm>
            <a:off x="6364224" y="4069791"/>
            <a:ext cx="4957711" cy="2580391"/>
          </a:xfrm>
          <a:prstGeom prst="rect">
            <a:avLst/>
          </a:prstGeom>
        </p:spPr>
      </p:pic>
    </p:spTree>
    <p:extLst>
      <p:ext uri="{BB962C8B-B14F-4D97-AF65-F5344CB8AC3E}">
        <p14:creationId xmlns:p14="http://schemas.microsoft.com/office/powerpoint/2010/main" val="4289450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0945" y="1"/>
            <a:ext cx="11579630" cy="1180406"/>
          </a:xfrm>
        </p:spPr>
        <p:txBody>
          <a:bodyPr>
            <a:noAutofit/>
          </a:bodyPr>
          <a:lstStyle/>
          <a:p>
            <a:pPr algn="ctr"/>
            <a:r>
              <a:rPr lang="es-CO" sz="2800" dirty="0">
                <a:solidFill>
                  <a:srgbClr val="C00000"/>
                </a:solidFill>
              </a:rPr>
              <a:t>Conflicto #Ucrania #Rusia, ESCENARIO DE DISPUTA INTER IMPERIALISTA: #OTAN #</a:t>
            </a:r>
            <a:r>
              <a:rPr lang="es-CO" sz="2800" dirty="0" err="1">
                <a:solidFill>
                  <a:srgbClr val="C00000"/>
                </a:solidFill>
              </a:rPr>
              <a:t>eeuu</a:t>
            </a:r>
            <a:r>
              <a:rPr lang="es-CO" sz="2800" dirty="0">
                <a:solidFill>
                  <a:srgbClr val="C00000"/>
                </a:solidFill>
              </a:rPr>
              <a:t> - #RUSIA #china </a:t>
            </a:r>
            <a:br>
              <a:rPr lang="es-CO" sz="2800" dirty="0">
                <a:solidFill>
                  <a:srgbClr val="C00000"/>
                </a:solidFill>
              </a:rPr>
            </a:br>
            <a:r>
              <a:rPr lang="es-CO" sz="2800" dirty="0">
                <a:solidFill>
                  <a:srgbClr val="C00000"/>
                </a:solidFill>
              </a:rPr>
              <a:t>(Vi)</a:t>
            </a:r>
          </a:p>
        </p:txBody>
      </p:sp>
      <p:sp>
        <p:nvSpPr>
          <p:cNvPr id="3" name="Marcador de contenido 2"/>
          <p:cNvSpPr>
            <a:spLocks noGrp="1"/>
          </p:cNvSpPr>
          <p:nvPr>
            <p:ph sz="half" idx="1"/>
          </p:nvPr>
        </p:nvSpPr>
        <p:spPr>
          <a:xfrm>
            <a:off x="374073" y="1463040"/>
            <a:ext cx="5450655" cy="4709160"/>
          </a:xfrm>
        </p:spPr>
        <p:txBody>
          <a:bodyPr>
            <a:normAutofit lnSpcReduction="10000"/>
          </a:bodyPr>
          <a:lstStyle/>
          <a:p>
            <a:pPr algn="just"/>
            <a:r>
              <a:rPr lang="es-CO" dirty="0"/>
              <a:t>Organización de Cooperación de </a:t>
            </a:r>
            <a:r>
              <a:rPr lang="es-CO" dirty="0" err="1"/>
              <a:t>Shanghai</a:t>
            </a:r>
            <a:endParaRPr lang="es-CO" dirty="0"/>
          </a:p>
          <a:p>
            <a:pPr algn="just"/>
            <a:endParaRPr lang="es-CO" dirty="0"/>
          </a:p>
          <a:p>
            <a:pPr algn="just"/>
            <a:r>
              <a:rPr lang="es-CO" dirty="0"/>
              <a:t>La Organización de Cooperación de </a:t>
            </a:r>
            <a:r>
              <a:rPr lang="es-CO" dirty="0" err="1"/>
              <a:t>Shanghai</a:t>
            </a:r>
            <a:r>
              <a:rPr lang="es-CO" dirty="0"/>
              <a:t> (OCS) es una organización intergubernamental que se fundó en </a:t>
            </a:r>
            <a:r>
              <a:rPr lang="es-CO" dirty="0" err="1"/>
              <a:t>Shanghai</a:t>
            </a:r>
            <a:r>
              <a:rPr lang="es-CO" dirty="0"/>
              <a:t> el 15 de junio de 2001. La Organización de Cooperación de </a:t>
            </a:r>
            <a:r>
              <a:rPr lang="es-CO" dirty="0" err="1"/>
              <a:t>Shanghai</a:t>
            </a:r>
            <a:r>
              <a:rPr lang="es-CO" dirty="0"/>
              <a:t> está integrada actualmente por ocho Estados miembros (China, India, Kazajstán, Kirguistán, Rusia, Pakistán, Tayikistán y Uzbekistán), cuatro Estados observadores interesados en adherirse como miembros de pleno derecho (Afganistán, </a:t>
            </a:r>
            <a:r>
              <a:rPr lang="es-CO" dirty="0" err="1"/>
              <a:t>Belarús</a:t>
            </a:r>
            <a:r>
              <a:rPr lang="es-CO" dirty="0"/>
              <a:t>, Irán y Mongolia) y seis “Asociados en el Diálogo” (Armenia, Azerbaiyán, Camboya, Nepal, Sri Lanka y Turquía).</a:t>
            </a:r>
          </a:p>
        </p:txBody>
      </p:sp>
      <p:pic>
        <p:nvPicPr>
          <p:cNvPr id="6" name="Marcador de contenido 5"/>
          <p:cNvPicPr>
            <a:picLocks noGrp="1" noChangeAspect="1"/>
          </p:cNvPicPr>
          <p:nvPr>
            <p:ph sz="half" idx="2"/>
          </p:nvPr>
        </p:nvPicPr>
        <p:blipFill>
          <a:blip r:embed="rId2"/>
          <a:stretch>
            <a:fillRect/>
          </a:stretch>
        </p:blipFill>
        <p:spPr>
          <a:xfrm>
            <a:off x="6243638" y="1338350"/>
            <a:ext cx="5818187" cy="4763192"/>
          </a:xfrm>
          <a:prstGeom prst="rect">
            <a:avLst/>
          </a:prstGeom>
        </p:spPr>
      </p:pic>
    </p:spTree>
    <p:extLst>
      <p:ext uri="{BB962C8B-B14F-4D97-AF65-F5344CB8AC3E}">
        <p14:creationId xmlns:p14="http://schemas.microsoft.com/office/powerpoint/2010/main" val="1149865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73825" y="0"/>
            <a:ext cx="11438313" cy="1343567"/>
          </a:xfrm>
        </p:spPr>
        <p:txBody>
          <a:bodyPr>
            <a:normAutofit/>
          </a:bodyPr>
          <a:lstStyle/>
          <a:p>
            <a:pPr algn="ctr"/>
            <a:r>
              <a:rPr lang="es-CO" sz="2800" dirty="0">
                <a:solidFill>
                  <a:srgbClr val="C00000"/>
                </a:solidFill>
              </a:rPr>
              <a:t>Conflicto #Ucrania #Rusia, ESCENARIO DE DISPUTA INTER IMPERIALISTA: #OTAN #RUSIA </a:t>
            </a:r>
            <a:br>
              <a:rPr lang="es-CO" sz="2800" dirty="0">
                <a:solidFill>
                  <a:srgbClr val="C00000"/>
                </a:solidFill>
              </a:rPr>
            </a:br>
            <a:r>
              <a:rPr lang="es-CO" sz="2800" dirty="0">
                <a:solidFill>
                  <a:srgbClr val="C00000"/>
                </a:solidFill>
              </a:rPr>
              <a:t>(</a:t>
            </a:r>
            <a:r>
              <a:rPr lang="es-CO" sz="2800" dirty="0" err="1">
                <a:solidFill>
                  <a:srgbClr val="C00000"/>
                </a:solidFill>
              </a:rPr>
              <a:t>vI</a:t>
            </a:r>
            <a:r>
              <a:rPr lang="es-CO" sz="2800" dirty="0">
                <a:solidFill>
                  <a:srgbClr val="C00000"/>
                </a:solidFill>
              </a:rPr>
              <a:t>)</a:t>
            </a:r>
          </a:p>
        </p:txBody>
      </p:sp>
      <p:pic>
        <p:nvPicPr>
          <p:cNvPr id="7" name="Marcador de contenido 6"/>
          <p:cNvPicPr>
            <a:picLocks noGrp="1" noChangeAspect="1"/>
          </p:cNvPicPr>
          <p:nvPr>
            <p:ph idx="1"/>
          </p:nvPr>
        </p:nvPicPr>
        <p:blipFill>
          <a:blip r:embed="rId2"/>
          <a:stretch>
            <a:fillRect/>
          </a:stretch>
        </p:blipFill>
        <p:spPr>
          <a:xfrm>
            <a:off x="565265" y="1479664"/>
            <a:ext cx="5405895" cy="4882225"/>
          </a:xfrm>
          <a:prstGeom prst="rect">
            <a:avLst/>
          </a:prstGeom>
        </p:spPr>
      </p:pic>
      <p:sp>
        <p:nvSpPr>
          <p:cNvPr id="8" name="Rectángulo 7"/>
          <p:cNvSpPr/>
          <p:nvPr/>
        </p:nvSpPr>
        <p:spPr>
          <a:xfrm>
            <a:off x="6567056" y="5851096"/>
            <a:ext cx="5270268" cy="646331"/>
          </a:xfrm>
          <a:prstGeom prst="rect">
            <a:avLst/>
          </a:prstGeom>
        </p:spPr>
        <p:txBody>
          <a:bodyPr wrap="square">
            <a:spAutoFit/>
          </a:bodyPr>
          <a:lstStyle/>
          <a:p>
            <a:r>
              <a:rPr lang="es-CO" dirty="0">
                <a:hlinkClick r:id="rId3"/>
              </a:rPr>
              <a:t>https://www.todaysmilitary.com/es/ways-to-serve/bases-around-world</a:t>
            </a:r>
            <a:endParaRPr lang="es-CO" dirty="0"/>
          </a:p>
        </p:txBody>
      </p:sp>
      <p:pic>
        <p:nvPicPr>
          <p:cNvPr id="9" name="Imagen 8"/>
          <p:cNvPicPr>
            <a:picLocks noChangeAspect="1"/>
          </p:cNvPicPr>
          <p:nvPr/>
        </p:nvPicPr>
        <p:blipFill>
          <a:blip r:embed="rId4"/>
          <a:stretch>
            <a:fillRect/>
          </a:stretch>
        </p:blipFill>
        <p:spPr>
          <a:xfrm>
            <a:off x="6567056" y="1537855"/>
            <a:ext cx="5624944" cy="4055550"/>
          </a:xfrm>
          <a:prstGeom prst="rect">
            <a:avLst/>
          </a:prstGeom>
        </p:spPr>
      </p:pic>
    </p:spTree>
    <p:extLst>
      <p:ext uri="{BB962C8B-B14F-4D97-AF65-F5344CB8AC3E}">
        <p14:creationId xmlns:p14="http://schemas.microsoft.com/office/powerpoint/2010/main" val="416813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73825" y="0"/>
            <a:ext cx="11438313" cy="1343567"/>
          </a:xfrm>
        </p:spPr>
        <p:txBody>
          <a:bodyPr>
            <a:normAutofit/>
          </a:bodyPr>
          <a:lstStyle/>
          <a:p>
            <a:pPr algn="ctr"/>
            <a:r>
              <a:rPr lang="es-CO" sz="2800" dirty="0">
                <a:solidFill>
                  <a:srgbClr val="C00000"/>
                </a:solidFill>
              </a:rPr>
              <a:t>Conflicto #Ucrania #Rusia, ESCENARIO DE DISPUTA INTER IMPERIALISTA: #OTAN #RUSIA </a:t>
            </a:r>
            <a:br>
              <a:rPr lang="es-CO" sz="2800" dirty="0">
                <a:solidFill>
                  <a:srgbClr val="C00000"/>
                </a:solidFill>
              </a:rPr>
            </a:br>
            <a:r>
              <a:rPr lang="es-CO" sz="2800" dirty="0">
                <a:solidFill>
                  <a:srgbClr val="C00000"/>
                </a:solidFill>
              </a:rPr>
              <a:t>(</a:t>
            </a:r>
            <a:r>
              <a:rPr lang="es-CO" sz="2800" dirty="0" err="1">
                <a:solidFill>
                  <a:srgbClr val="C00000"/>
                </a:solidFill>
              </a:rPr>
              <a:t>iV</a:t>
            </a:r>
            <a:r>
              <a:rPr lang="es-CO" sz="2800" dirty="0">
                <a:solidFill>
                  <a:srgbClr val="C00000"/>
                </a:solidFill>
              </a:rPr>
              <a:t>)</a:t>
            </a:r>
          </a:p>
        </p:txBody>
      </p:sp>
      <p:sp>
        <p:nvSpPr>
          <p:cNvPr id="8" name="Rectángulo 7"/>
          <p:cNvSpPr/>
          <p:nvPr/>
        </p:nvSpPr>
        <p:spPr>
          <a:xfrm>
            <a:off x="6567056" y="5851096"/>
            <a:ext cx="5270268" cy="369332"/>
          </a:xfrm>
          <a:prstGeom prst="rect">
            <a:avLst/>
          </a:prstGeom>
        </p:spPr>
        <p:txBody>
          <a:bodyPr wrap="square">
            <a:spAutoFit/>
          </a:bodyPr>
          <a:lstStyle/>
          <a:p>
            <a:endParaRPr lang="es-CO" dirty="0"/>
          </a:p>
        </p:txBody>
      </p:sp>
      <p:pic>
        <p:nvPicPr>
          <p:cNvPr id="3" name="Marcador de contenido 2"/>
          <p:cNvPicPr>
            <a:picLocks noGrp="1" noChangeAspect="1"/>
          </p:cNvPicPr>
          <p:nvPr>
            <p:ph idx="1"/>
          </p:nvPr>
        </p:nvPicPr>
        <p:blipFill>
          <a:blip r:embed="rId2"/>
          <a:stretch>
            <a:fillRect/>
          </a:stretch>
        </p:blipFill>
        <p:spPr>
          <a:xfrm>
            <a:off x="565266" y="1343567"/>
            <a:ext cx="4197928" cy="4965793"/>
          </a:xfrm>
          <a:prstGeom prst="rect">
            <a:avLst/>
          </a:prstGeom>
        </p:spPr>
      </p:pic>
      <p:sp>
        <p:nvSpPr>
          <p:cNvPr id="4" name="Rectángulo 3"/>
          <p:cNvSpPr/>
          <p:nvPr/>
        </p:nvSpPr>
        <p:spPr>
          <a:xfrm>
            <a:off x="6384175" y="1282530"/>
            <a:ext cx="3832167" cy="646331"/>
          </a:xfrm>
          <a:prstGeom prst="rect">
            <a:avLst/>
          </a:prstGeom>
        </p:spPr>
        <p:txBody>
          <a:bodyPr wrap="square">
            <a:spAutoFit/>
          </a:bodyPr>
          <a:lstStyle/>
          <a:p>
            <a:r>
              <a:rPr lang="es-CO" dirty="0">
                <a:hlinkClick r:id="rId3"/>
              </a:rPr>
              <a:t>Bases militares y misiones de paz rusas en el extranjero</a:t>
            </a:r>
            <a:endParaRPr lang="es-CO" dirty="0"/>
          </a:p>
        </p:txBody>
      </p:sp>
    </p:spTree>
    <p:extLst>
      <p:ext uri="{BB962C8B-B14F-4D97-AF65-F5344CB8AC3E}">
        <p14:creationId xmlns:p14="http://schemas.microsoft.com/office/powerpoint/2010/main" val="80847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069848" y="0"/>
            <a:ext cx="10058400" cy="1354975"/>
          </a:xfrm>
        </p:spPr>
        <p:txBody>
          <a:bodyPr>
            <a:normAutofit fontScale="90000"/>
          </a:bodyPr>
          <a:lstStyle/>
          <a:p>
            <a:pPr algn="ctr"/>
            <a:r>
              <a:rPr lang="es-CO" sz="3200" dirty="0">
                <a:solidFill>
                  <a:srgbClr val="C00000"/>
                </a:solidFill>
              </a:rPr>
              <a:t>Bases militares de EE.UU. en América Latina y el Caribe. El Plan Suramérica</a:t>
            </a:r>
            <a:br>
              <a:rPr lang="es-CO" sz="3200" dirty="0">
                <a:solidFill>
                  <a:srgbClr val="C00000"/>
                </a:solidFill>
              </a:rPr>
            </a:br>
            <a:r>
              <a:rPr lang="es-CO" sz="3200" dirty="0">
                <a:solidFill>
                  <a:srgbClr val="C00000"/>
                </a:solidFill>
              </a:rPr>
              <a:t>INFORMACION COMPLEMENTARIA #EEUU #OTAN</a:t>
            </a:r>
          </a:p>
        </p:txBody>
      </p:sp>
      <p:pic>
        <p:nvPicPr>
          <p:cNvPr id="6" name="Marcador de contenido 5"/>
          <p:cNvPicPr>
            <a:picLocks noGrp="1" noChangeAspect="1"/>
          </p:cNvPicPr>
          <p:nvPr>
            <p:ph idx="1"/>
          </p:nvPr>
        </p:nvPicPr>
        <p:blipFill>
          <a:blip r:embed="rId2"/>
          <a:stretch>
            <a:fillRect/>
          </a:stretch>
        </p:blipFill>
        <p:spPr>
          <a:xfrm>
            <a:off x="1069848" y="1805017"/>
            <a:ext cx="4499679" cy="4051300"/>
          </a:xfrm>
          <a:prstGeom prst="rect">
            <a:avLst/>
          </a:prstGeom>
        </p:spPr>
      </p:pic>
      <p:sp>
        <p:nvSpPr>
          <p:cNvPr id="7" name="Rectángulo 6"/>
          <p:cNvSpPr/>
          <p:nvPr/>
        </p:nvSpPr>
        <p:spPr>
          <a:xfrm>
            <a:off x="6417424" y="3105835"/>
            <a:ext cx="4862947" cy="646331"/>
          </a:xfrm>
          <a:prstGeom prst="rect">
            <a:avLst/>
          </a:prstGeom>
        </p:spPr>
        <p:txBody>
          <a:bodyPr wrap="square">
            <a:spAutoFit/>
          </a:bodyPr>
          <a:lstStyle/>
          <a:p>
            <a:r>
              <a:rPr lang="es-CO" dirty="0">
                <a:hlinkClick r:id="rId3"/>
              </a:rPr>
              <a:t>Bases militares de EE.UU. en América Latina y el Caribe. El Plan Suramérica</a:t>
            </a:r>
            <a:endParaRPr lang="es-CO" dirty="0"/>
          </a:p>
        </p:txBody>
      </p:sp>
    </p:spTree>
    <p:extLst>
      <p:ext uri="{BB962C8B-B14F-4D97-AF65-F5344CB8AC3E}">
        <p14:creationId xmlns:p14="http://schemas.microsoft.com/office/powerpoint/2010/main" val="4284057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927B8-70FD-5B9C-D8FB-237B5BAC3AE3}"/>
              </a:ext>
            </a:extLst>
          </p:cNvPr>
          <p:cNvSpPr>
            <a:spLocks noGrp="1"/>
          </p:cNvSpPr>
          <p:nvPr>
            <p:ph type="title"/>
          </p:nvPr>
        </p:nvSpPr>
        <p:spPr>
          <a:xfrm>
            <a:off x="1069848" y="0"/>
            <a:ext cx="10058400" cy="956345"/>
          </a:xfrm>
        </p:spPr>
        <p:txBody>
          <a:bodyPr>
            <a:normAutofit/>
          </a:bodyPr>
          <a:lstStyle/>
          <a:p>
            <a:pPr algn="ctr"/>
            <a:r>
              <a:rPr lang="es-MX" dirty="0"/>
              <a:t> </a:t>
            </a:r>
            <a:r>
              <a:rPr lang="es-MX" dirty="0">
                <a:solidFill>
                  <a:srgbClr val="C00000"/>
                </a:solidFill>
              </a:rPr>
              <a:t>la guerra fría -1.947- 1.991-</a:t>
            </a:r>
            <a:endParaRPr lang="es-CO" dirty="0">
              <a:solidFill>
                <a:srgbClr val="C00000"/>
              </a:solidFill>
            </a:endParaRPr>
          </a:p>
        </p:txBody>
      </p:sp>
      <p:sp>
        <p:nvSpPr>
          <p:cNvPr id="5" name="Marcador de contenido 4">
            <a:extLst>
              <a:ext uri="{FF2B5EF4-FFF2-40B4-BE49-F238E27FC236}">
                <a16:creationId xmlns:a16="http://schemas.microsoft.com/office/drawing/2014/main" id="{8B676A46-4735-D035-9A73-73435B349CF1}"/>
              </a:ext>
            </a:extLst>
          </p:cNvPr>
          <p:cNvSpPr>
            <a:spLocks noGrp="1"/>
          </p:cNvSpPr>
          <p:nvPr>
            <p:ph sz="half" idx="1"/>
          </p:nvPr>
        </p:nvSpPr>
        <p:spPr>
          <a:xfrm>
            <a:off x="494950" y="1359017"/>
            <a:ext cx="5601050" cy="4813183"/>
          </a:xfrm>
        </p:spPr>
        <p:txBody>
          <a:bodyPr>
            <a:normAutofit/>
          </a:bodyPr>
          <a:lstStyle/>
          <a:p>
            <a:pPr algn="just"/>
            <a:endParaRPr lang="es-MX" sz="1400" dirty="0"/>
          </a:p>
          <a:p>
            <a:pPr algn="just"/>
            <a:r>
              <a:rPr lang="es-MX" sz="1400" dirty="0"/>
              <a:t>La 3° Guerra Mundial conocida como La Guerra Fría fue un enfrentamiento político, económico, social, ideológico, militar e informativo iniciado al término de la Segunda Guerra Mundial; entre los bloques Occidental y Oriental, liderados por Estados Unidos y la Unión Soviética respectivamente</a:t>
            </a:r>
          </a:p>
          <a:p>
            <a:pPr marL="0" indent="0" algn="just">
              <a:buNone/>
            </a:pPr>
            <a:endParaRPr lang="es-MX" sz="1400" dirty="0"/>
          </a:p>
          <a:p>
            <a:pPr algn="just"/>
            <a:r>
              <a:rPr lang="es-MX" sz="1400" dirty="0"/>
              <a:t>La desconfianza internacional que se había hecho evidente las conferencias de Yalta y Potsdam se acentuó con el final de la Segunda Guerra Mundial, dando inicio, a unos de los </a:t>
            </a:r>
            <a:r>
              <a:rPr lang="es-MX" sz="1400" dirty="0" err="1"/>
              <a:t>feno</a:t>
            </a:r>
            <a:r>
              <a:rPr lang="es-MX" sz="1400" dirty="0"/>
              <a:t> menos </a:t>
            </a:r>
            <a:r>
              <a:rPr lang="es-MX" sz="1400" dirty="0" err="1"/>
              <a:t>historicos</a:t>
            </a:r>
            <a:r>
              <a:rPr lang="es-MX" sz="1400" dirty="0"/>
              <a:t> que maco el siglo XX, la guerra </a:t>
            </a:r>
            <a:r>
              <a:rPr lang="es-MX" sz="1400" dirty="0" err="1"/>
              <a:t>fria</a:t>
            </a:r>
            <a:r>
              <a:rPr lang="es-MX" sz="1400" dirty="0"/>
              <a:t> </a:t>
            </a:r>
          </a:p>
          <a:p>
            <a:pPr algn="just"/>
            <a:r>
              <a:rPr lang="es-MX" sz="1400" dirty="0"/>
              <a:t>Mientras la Unión de Repúblicas Socialistas Soviéticas imponía regímenes comunistas en los países de Europa del Este ocupados por el Ejército Rojo, Estados Unidos y el Reino Unido acusaban a los soviéticos de destruir las libertades.</a:t>
            </a:r>
            <a:endParaRPr lang="es-CO" sz="1400" dirty="0"/>
          </a:p>
        </p:txBody>
      </p:sp>
      <p:pic>
        <p:nvPicPr>
          <p:cNvPr id="7" name="Marcador de contenido 6">
            <a:extLst>
              <a:ext uri="{FF2B5EF4-FFF2-40B4-BE49-F238E27FC236}">
                <a16:creationId xmlns:a16="http://schemas.microsoft.com/office/drawing/2014/main" id="{600AA808-34D4-9BE4-E920-F92602279EDF}"/>
              </a:ext>
            </a:extLst>
          </p:cNvPr>
          <p:cNvPicPr>
            <a:picLocks noGrp="1" noChangeAspect="1"/>
          </p:cNvPicPr>
          <p:nvPr>
            <p:ph sz="half" idx="2"/>
          </p:nvPr>
        </p:nvPicPr>
        <p:blipFill>
          <a:blip r:embed="rId2"/>
          <a:stretch>
            <a:fillRect/>
          </a:stretch>
        </p:blipFill>
        <p:spPr>
          <a:xfrm>
            <a:off x="6364288" y="1166070"/>
            <a:ext cx="5601050" cy="5083728"/>
          </a:xfrm>
          <a:prstGeom prst="rect">
            <a:avLst/>
          </a:prstGeom>
        </p:spPr>
      </p:pic>
    </p:spTree>
    <p:extLst>
      <p:ext uri="{BB962C8B-B14F-4D97-AF65-F5344CB8AC3E}">
        <p14:creationId xmlns:p14="http://schemas.microsoft.com/office/powerpoint/2010/main" val="3546982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AF83F8-AA9D-1A31-254E-099976702F83}"/>
              </a:ext>
            </a:extLst>
          </p:cNvPr>
          <p:cNvSpPr>
            <a:spLocks noGrp="1"/>
          </p:cNvSpPr>
          <p:nvPr>
            <p:ph type="title"/>
          </p:nvPr>
        </p:nvSpPr>
        <p:spPr>
          <a:xfrm>
            <a:off x="478172" y="0"/>
            <a:ext cx="11235656" cy="1535185"/>
          </a:xfrm>
        </p:spPr>
        <p:txBody>
          <a:bodyPr>
            <a:normAutofit fontScale="90000"/>
          </a:bodyPr>
          <a:lstStyle/>
          <a:p>
            <a:pPr algn="ctr"/>
            <a:br>
              <a:rPr lang="es-MX" sz="3200" dirty="0">
                <a:solidFill>
                  <a:srgbClr val="C00000"/>
                </a:solidFill>
              </a:rPr>
            </a:br>
            <a:br>
              <a:rPr lang="es-MX" sz="3200" dirty="0">
                <a:solidFill>
                  <a:srgbClr val="C00000"/>
                </a:solidFill>
              </a:rPr>
            </a:br>
            <a:br>
              <a:rPr lang="es-MX" sz="3200" dirty="0">
                <a:solidFill>
                  <a:srgbClr val="C00000"/>
                </a:solidFill>
              </a:rPr>
            </a:br>
            <a:br>
              <a:rPr lang="es-MX" sz="3200" dirty="0">
                <a:solidFill>
                  <a:srgbClr val="C00000"/>
                </a:solidFill>
              </a:rPr>
            </a:br>
            <a:r>
              <a:rPr lang="es-MX" sz="3200" dirty="0">
                <a:solidFill>
                  <a:srgbClr val="C00000"/>
                </a:solidFill>
              </a:rPr>
              <a:t>OTAN - Organización del Tratado del Atlántico Norte</a:t>
            </a:r>
            <a:br>
              <a:rPr lang="es-MX" sz="3200" dirty="0">
                <a:solidFill>
                  <a:srgbClr val="C00000"/>
                </a:solidFill>
              </a:rPr>
            </a:br>
            <a:r>
              <a:rPr lang="es-MX" sz="1100" b="0" i="0" cap="none" dirty="0">
                <a:solidFill>
                  <a:srgbClr val="333333"/>
                </a:solidFill>
                <a:effectLst/>
                <a:latin typeface="Arial" panose="020B0604020202020204" pitchFamily="34" charset="0"/>
              </a:rPr>
              <a:t>La OTAN (organización del tratado del atlántico norte) es una alianza de países de Europa y Norteamérica, cuyo objetivo es garantizar la libertad y la seguridad de sus países miembros, tanto por medios políticos como militares.</a:t>
            </a:r>
            <a:br>
              <a:rPr lang="es-MX" sz="1100" b="0" i="0" cap="none" dirty="0">
                <a:solidFill>
                  <a:srgbClr val="333333"/>
                </a:solidFill>
                <a:effectLst/>
                <a:latin typeface="Arial" panose="020B0604020202020204" pitchFamily="34" charset="0"/>
              </a:rPr>
            </a:br>
            <a:br>
              <a:rPr lang="es-MX" sz="1100" b="0" i="0" cap="none" dirty="0">
                <a:solidFill>
                  <a:srgbClr val="333333"/>
                </a:solidFill>
                <a:effectLst/>
                <a:latin typeface="Arial" panose="020B0604020202020204" pitchFamily="34" charset="0"/>
              </a:rPr>
            </a:br>
            <a:r>
              <a:rPr lang="es-MX" sz="1100" b="0" i="0" cap="none" dirty="0">
                <a:solidFill>
                  <a:srgbClr val="333333"/>
                </a:solidFill>
                <a:effectLst/>
                <a:latin typeface="Arial" panose="020B0604020202020204" pitchFamily="34" charset="0"/>
              </a:rPr>
              <a:t>Nació en 1949, con la firma del tratado de </a:t>
            </a:r>
            <a:r>
              <a:rPr lang="es-MX" sz="1100" cap="none" dirty="0">
                <a:solidFill>
                  <a:srgbClr val="333333"/>
                </a:solidFill>
                <a:latin typeface="Arial" panose="020B0604020202020204" pitchFamily="34" charset="0"/>
              </a:rPr>
              <a:t>W</a:t>
            </a:r>
            <a:r>
              <a:rPr lang="es-MX" sz="1100" b="0" i="0" cap="none" dirty="0">
                <a:solidFill>
                  <a:srgbClr val="333333"/>
                </a:solidFill>
                <a:effectLst/>
                <a:latin typeface="Arial" panose="020B0604020202020204" pitchFamily="34" charset="0"/>
              </a:rPr>
              <a:t>ashington. En el que sus diez países fundadores, Bélgica, </a:t>
            </a:r>
            <a:r>
              <a:rPr lang="es-MX" sz="1100" cap="none" dirty="0">
                <a:solidFill>
                  <a:srgbClr val="333333"/>
                </a:solidFill>
                <a:latin typeface="Arial" panose="020B0604020202020204" pitchFamily="34" charset="0"/>
              </a:rPr>
              <a:t>C</a:t>
            </a:r>
            <a:r>
              <a:rPr lang="es-MX" sz="1100" b="0" i="0" cap="none" dirty="0">
                <a:solidFill>
                  <a:srgbClr val="333333"/>
                </a:solidFill>
                <a:effectLst/>
                <a:latin typeface="Arial" panose="020B0604020202020204" pitchFamily="34" charset="0"/>
              </a:rPr>
              <a:t>anadá, Dinamarca, EEUU, </a:t>
            </a:r>
            <a:r>
              <a:rPr lang="es-MX" sz="1100" cap="none" dirty="0">
                <a:solidFill>
                  <a:srgbClr val="333333"/>
                </a:solidFill>
                <a:latin typeface="Arial" panose="020B0604020202020204" pitchFamily="34" charset="0"/>
              </a:rPr>
              <a:t>F</a:t>
            </a:r>
            <a:r>
              <a:rPr lang="es-MX" sz="1100" b="0" i="0" cap="none" dirty="0">
                <a:solidFill>
                  <a:srgbClr val="333333"/>
                </a:solidFill>
                <a:effectLst/>
                <a:latin typeface="Arial" panose="020B0604020202020204" pitchFamily="34" charset="0"/>
              </a:rPr>
              <a:t>rancia, Islandia, </a:t>
            </a:r>
            <a:r>
              <a:rPr lang="es-MX" sz="1100" cap="none" dirty="0">
                <a:solidFill>
                  <a:srgbClr val="333333"/>
                </a:solidFill>
                <a:latin typeface="Arial" panose="020B0604020202020204" pitchFamily="34" charset="0"/>
              </a:rPr>
              <a:t>I</a:t>
            </a:r>
            <a:r>
              <a:rPr lang="es-MX" sz="1100" b="0" i="0" cap="none" dirty="0">
                <a:solidFill>
                  <a:srgbClr val="333333"/>
                </a:solidFill>
                <a:effectLst/>
                <a:latin typeface="Arial" panose="020B0604020202020204" pitchFamily="34" charset="0"/>
              </a:rPr>
              <a:t>talia, Luxemburgo, </a:t>
            </a:r>
            <a:r>
              <a:rPr lang="es-MX" sz="1100" cap="none" dirty="0">
                <a:solidFill>
                  <a:srgbClr val="333333"/>
                </a:solidFill>
                <a:latin typeface="Arial" panose="020B0604020202020204" pitchFamily="34" charset="0"/>
              </a:rPr>
              <a:t>N</a:t>
            </a:r>
            <a:r>
              <a:rPr lang="es-MX" sz="1100" b="0" i="0" cap="none" dirty="0">
                <a:solidFill>
                  <a:srgbClr val="333333"/>
                </a:solidFill>
                <a:effectLst/>
                <a:latin typeface="Arial" panose="020B0604020202020204" pitchFamily="34" charset="0"/>
              </a:rPr>
              <a:t>oruega, Países Bajos, </a:t>
            </a:r>
            <a:r>
              <a:rPr lang="es-MX" sz="1100" cap="none" dirty="0">
                <a:solidFill>
                  <a:srgbClr val="333333"/>
                </a:solidFill>
                <a:latin typeface="Arial" panose="020B0604020202020204" pitchFamily="34" charset="0"/>
              </a:rPr>
              <a:t>P</a:t>
            </a:r>
            <a:r>
              <a:rPr lang="es-MX" sz="1100" b="0" i="0" cap="none" dirty="0">
                <a:solidFill>
                  <a:srgbClr val="333333"/>
                </a:solidFill>
                <a:effectLst/>
                <a:latin typeface="Arial" panose="020B0604020202020204" pitchFamily="34" charset="0"/>
              </a:rPr>
              <a:t>ortugal y Reino Unido se comprometieron a defenderse mutuamente, en caso de que produjera una agresión armada contra cualquiera de ellos.</a:t>
            </a:r>
            <a:br>
              <a:rPr lang="es-MX" sz="1100" b="0" i="0" cap="none" dirty="0">
                <a:solidFill>
                  <a:srgbClr val="333333"/>
                </a:solidFill>
                <a:effectLst/>
                <a:latin typeface="Arial" panose="020B0604020202020204" pitchFamily="34" charset="0"/>
              </a:rPr>
            </a:br>
            <a:br>
              <a:rPr lang="es-MX" sz="3200" dirty="0">
                <a:solidFill>
                  <a:srgbClr val="C00000"/>
                </a:solidFill>
              </a:rPr>
            </a:br>
            <a:br>
              <a:rPr lang="es-MX" sz="3200" dirty="0">
                <a:solidFill>
                  <a:srgbClr val="C00000"/>
                </a:solidFill>
              </a:rPr>
            </a:br>
            <a:br>
              <a:rPr lang="es-MX" sz="3200" dirty="0">
                <a:solidFill>
                  <a:srgbClr val="C00000"/>
                </a:solidFill>
              </a:rPr>
            </a:br>
            <a:endParaRPr lang="es-CO" sz="3200" dirty="0">
              <a:solidFill>
                <a:srgbClr val="C00000"/>
              </a:solidFill>
            </a:endParaRPr>
          </a:p>
        </p:txBody>
      </p:sp>
      <p:pic>
        <p:nvPicPr>
          <p:cNvPr id="4" name="Marcador de contenido 3">
            <a:extLst>
              <a:ext uri="{FF2B5EF4-FFF2-40B4-BE49-F238E27FC236}">
                <a16:creationId xmlns:a16="http://schemas.microsoft.com/office/drawing/2014/main" id="{666AEF59-689A-CFB4-CBE1-F155D52DA9B3}"/>
              </a:ext>
            </a:extLst>
          </p:cNvPr>
          <p:cNvPicPr>
            <a:picLocks noGrp="1" noChangeAspect="1"/>
          </p:cNvPicPr>
          <p:nvPr>
            <p:ph idx="1"/>
          </p:nvPr>
        </p:nvPicPr>
        <p:blipFill>
          <a:blip r:embed="rId2"/>
          <a:stretch>
            <a:fillRect/>
          </a:stretch>
        </p:blipFill>
        <p:spPr>
          <a:xfrm>
            <a:off x="478172" y="1895912"/>
            <a:ext cx="5276676" cy="4790114"/>
          </a:xfrm>
          <a:prstGeom prst="rect">
            <a:avLst/>
          </a:prstGeom>
        </p:spPr>
      </p:pic>
      <p:pic>
        <p:nvPicPr>
          <p:cNvPr id="5" name="Imagen 4">
            <a:extLst>
              <a:ext uri="{FF2B5EF4-FFF2-40B4-BE49-F238E27FC236}">
                <a16:creationId xmlns:a16="http://schemas.microsoft.com/office/drawing/2014/main" id="{1BCD524F-1912-F23E-C0FE-0F916DA9BD21}"/>
              </a:ext>
            </a:extLst>
          </p:cNvPr>
          <p:cNvPicPr>
            <a:picLocks noChangeAspect="1"/>
          </p:cNvPicPr>
          <p:nvPr/>
        </p:nvPicPr>
        <p:blipFill>
          <a:blip r:embed="rId3"/>
          <a:stretch>
            <a:fillRect/>
          </a:stretch>
        </p:blipFill>
        <p:spPr>
          <a:xfrm>
            <a:off x="6593747" y="1644650"/>
            <a:ext cx="5184396" cy="4790114"/>
          </a:xfrm>
          <a:prstGeom prst="rect">
            <a:avLst/>
          </a:prstGeom>
        </p:spPr>
      </p:pic>
    </p:spTree>
    <p:extLst>
      <p:ext uri="{BB962C8B-B14F-4D97-AF65-F5344CB8AC3E}">
        <p14:creationId xmlns:p14="http://schemas.microsoft.com/office/powerpoint/2010/main" val="3040484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6518" y="0"/>
            <a:ext cx="10651730" cy="1714500"/>
          </a:xfrm>
        </p:spPr>
        <p:txBody>
          <a:bodyPr>
            <a:normAutofit fontScale="90000"/>
          </a:bodyPr>
          <a:lstStyle/>
          <a:p>
            <a:pPr algn="ctr"/>
            <a:r>
              <a:rPr lang="es-CO" sz="4400" dirty="0"/>
              <a:t>ESCENARIOS Y CENTROS DE DISPUTA inter imperialista</a:t>
            </a:r>
            <a:br>
              <a:rPr lang="es-CO" sz="4400" dirty="0"/>
            </a:br>
            <a:r>
              <a:rPr lang="es-CO" sz="4400" dirty="0"/>
              <a:t>CRISIS MULTIDIMENSIONAL (I)</a:t>
            </a:r>
          </a:p>
        </p:txBody>
      </p:sp>
      <p:sp>
        <p:nvSpPr>
          <p:cNvPr id="4" name="Marcador de texto 3"/>
          <p:cNvSpPr>
            <a:spLocks noGrp="1"/>
          </p:cNvSpPr>
          <p:nvPr>
            <p:ph type="body" idx="1"/>
          </p:nvPr>
        </p:nvSpPr>
        <p:spPr>
          <a:xfrm>
            <a:off x="1066800" y="1714500"/>
            <a:ext cx="4754880" cy="823984"/>
          </a:xfrm>
        </p:spPr>
        <p:txBody>
          <a:bodyPr>
            <a:normAutofit/>
          </a:bodyPr>
          <a:lstStyle/>
          <a:p>
            <a:r>
              <a:rPr lang="es-CO" sz="2400" dirty="0"/>
              <a:t>Crisis Multidimensional</a:t>
            </a:r>
          </a:p>
        </p:txBody>
      </p:sp>
      <p:sp>
        <p:nvSpPr>
          <p:cNvPr id="3" name="Marcador de contenido 2"/>
          <p:cNvSpPr>
            <a:spLocks noGrp="1"/>
          </p:cNvSpPr>
          <p:nvPr>
            <p:ph sz="half" idx="2"/>
          </p:nvPr>
        </p:nvSpPr>
        <p:spPr>
          <a:xfrm>
            <a:off x="1069848" y="2743200"/>
            <a:ext cx="4754880" cy="3949700"/>
          </a:xfrm>
        </p:spPr>
        <p:txBody>
          <a:bodyPr>
            <a:normAutofit/>
          </a:bodyPr>
          <a:lstStyle/>
          <a:p>
            <a:pPr algn="just"/>
            <a:r>
              <a:rPr lang="es-CO" dirty="0"/>
              <a:t>Crisis cíclica en lo económico-su profundización por Pandemia. Desplome del sistema económico y financiero global, en especial de occidente. Conflicto #Rusia #Ucrania. Exportaciones estratégicas en el mundo afectadas. Los mercados de materias primas alrededor del mundo se han visto sacudidos por la guerra en Ucrania. </a:t>
            </a:r>
          </a:p>
        </p:txBody>
      </p:sp>
      <p:sp>
        <p:nvSpPr>
          <p:cNvPr id="5" name="Marcador de texto 4"/>
          <p:cNvSpPr>
            <a:spLocks noGrp="1"/>
          </p:cNvSpPr>
          <p:nvPr>
            <p:ph type="body" sz="quarter" idx="3"/>
          </p:nvPr>
        </p:nvSpPr>
        <p:spPr>
          <a:xfrm>
            <a:off x="6364224" y="1714500"/>
            <a:ext cx="4754880" cy="823984"/>
          </a:xfrm>
        </p:spPr>
        <p:txBody>
          <a:bodyPr>
            <a:normAutofit/>
          </a:bodyPr>
          <a:lstStyle/>
          <a:p>
            <a:r>
              <a:rPr lang="es-CO" sz="2400" dirty="0"/>
              <a:t>Escenarios y disputas inter imperialistas</a:t>
            </a:r>
          </a:p>
        </p:txBody>
      </p:sp>
      <p:sp>
        <p:nvSpPr>
          <p:cNvPr id="6" name="Marcador de contenido 5"/>
          <p:cNvSpPr>
            <a:spLocks noGrp="1"/>
          </p:cNvSpPr>
          <p:nvPr>
            <p:ph sz="quarter" idx="4"/>
          </p:nvPr>
        </p:nvSpPr>
        <p:spPr>
          <a:xfrm>
            <a:off x="6364224" y="2743200"/>
            <a:ext cx="4754880" cy="3949700"/>
          </a:xfrm>
        </p:spPr>
        <p:txBody>
          <a:bodyPr>
            <a:normAutofit/>
          </a:bodyPr>
          <a:lstStyle/>
          <a:p>
            <a:pPr algn="just"/>
            <a:r>
              <a:rPr lang="es-CO" dirty="0"/>
              <a:t>1. Conflicto #Ucrania #Rusia</a:t>
            </a:r>
          </a:p>
          <a:p>
            <a:pPr algn="just"/>
            <a:r>
              <a:rPr lang="es-CO" dirty="0"/>
              <a:t>2. </a:t>
            </a:r>
            <a:r>
              <a:rPr lang="es-MX" dirty="0"/>
              <a:t>Conflicto en la región del Báltico: #Otan: #EEUU-Suecia-Finlandia vs #Rusia.</a:t>
            </a:r>
            <a:r>
              <a:rPr lang="es-CO" dirty="0"/>
              <a:t>. </a:t>
            </a:r>
          </a:p>
          <a:p>
            <a:pPr marL="0" indent="0" algn="just">
              <a:buNone/>
            </a:pPr>
            <a:r>
              <a:rPr lang="es-CO" sz="1600" dirty="0">
                <a:solidFill>
                  <a:srgbClr val="FF0000"/>
                </a:solidFill>
              </a:rPr>
              <a:t>El Báltico bordea a Suecia, Finlandia, Rusia, Estonia, Letonia, Lituania, Polonia, Alemania y Dinamarca</a:t>
            </a:r>
            <a:r>
              <a:rPr lang="es-CO" sz="1600" dirty="0"/>
              <a:t>.</a:t>
            </a:r>
            <a:endParaRPr lang="es-CO" dirty="0"/>
          </a:p>
          <a:p>
            <a:pPr algn="just"/>
            <a:r>
              <a:rPr lang="es-CO" dirty="0"/>
              <a:t>3. Sudoeste de ASIA: China Meridional. EEUU –Australia.</a:t>
            </a:r>
          </a:p>
          <a:p>
            <a:pPr marL="0" indent="0" algn="just">
              <a:buNone/>
            </a:pPr>
            <a:endParaRPr lang="es-CO" dirty="0"/>
          </a:p>
          <a:p>
            <a:pPr marL="0" indent="0" algn="just">
              <a:buNone/>
            </a:pPr>
            <a:endParaRPr lang="es-CO" dirty="0"/>
          </a:p>
        </p:txBody>
      </p:sp>
    </p:spTree>
    <p:extLst>
      <p:ext uri="{BB962C8B-B14F-4D97-AF65-F5344CB8AC3E}">
        <p14:creationId xmlns:p14="http://schemas.microsoft.com/office/powerpoint/2010/main" val="4091487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FDD7A-E888-64D4-A2F0-9E46300F4A0E}"/>
              </a:ext>
            </a:extLst>
          </p:cNvPr>
          <p:cNvSpPr>
            <a:spLocks noGrp="1"/>
          </p:cNvSpPr>
          <p:nvPr>
            <p:ph type="title"/>
          </p:nvPr>
        </p:nvSpPr>
        <p:spPr/>
        <p:txBody>
          <a:bodyPr>
            <a:noAutofit/>
          </a:bodyPr>
          <a:lstStyle/>
          <a:p>
            <a:pPr algn="ctr"/>
            <a:r>
              <a:rPr lang="es-MX" sz="3600" dirty="0">
                <a:solidFill>
                  <a:srgbClr val="C00000"/>
                </a:solidFill>
              </a:rPr>
              <a:t>2. CONFLICTO EN LA REGION DEL BALTICO: #otan: #eeuu-Suecia-Finlandia vs #rusia</a:t>
            </a:r>
            <a:endParaRPr lang="es-CO" sz="3600" dirty="0">
              <a:solidFill>
                <a:srgbClr val="C00000"/>
              </a:solidFill>
            </a:endParaRPr>
          </a:p>
        </p:txBody>
      </p:sp>
      <p:sp>
        <p:nvSpPr>
          <p:cNvPr id="4" name="Marcador de contenido 3">
            <a:extLst>
              <a:ext uri="{FF2B5EF4-FFF2-40B4-BE49-F238E27FC236}">
                <a16:creationId xmlns:a16="http://schemas.microsoft.com/office/drawing/2014/main" id="{A56C8FCA-D9B2-456D-2E99-0E91325EBC91}"/>
              </a:ext>
            </a:extLst>
          </p:cNvPr>
          <p:cNvSpPr>
            <a:spLocks noGrp="1"/>
          </p:cNvSpPr>
          <p:nvPr>
            <p:ph sz="half" idx="1"/>
          </p:nvPr>
        </p:nvSpPr>
        <p:spPr/>
        <p:txBody>
          <a:bodyPr>
            <a:normAutofit fontScale="70000" lnSpcReduction="20000"/>
          </a:bodyPr>
          <a:lstStyle/>
          <a:p>
            <a:pPr algn="just"/>
            <a:r>
              <a:rPr lang="es-MX" dirty="0"/>
              <a:t>El mar Báltico, estrecho, poco profundo, cuyas aguas bañan las costas de numerosos Estados y situado en el cruce de importantes intereses geopolíticos o comerciales, está sobrecargado.</a:t>
            </a:r>
          </a:p>
          <a:p>
            <a:pPr algn="just"/>
            <a:endParaRPr lang="es-MX" dirty="0"/>
          </a:p>
          <a:p>
            <a:pPr algn="just"/>
            <a:r>
              <a:rPr lang="es-MX" dirty="0"/>
              <a:t>A los corredores de transporte utilizados desde la época de la Liga Hanseática (siglos XIII-XVII) </a:t>
            </a:r>
            <a:r>
              <a:rPr lang="es-MX" dirty="0">
                <a:solidFill>
                  <a:srgbClr val="FF0000"/>
                </a:solidFill>
              </a:rPr>
              <a:t>se añaden la explotación de hidrocarburos y los gasoductos, las zonas de pesca, de maniobras militares, las áreas protegidas, etc. Este mar compartido resiste a la división estrictamente geográfica de las Zonas Económicas Exclusivas (ZEE)</a:t>
            </a:r>
            <a:r>
              <a:rPr lang="es-MX" dirty="0"/>
              <a:t>.</a:t>
            </a:r>
          </a:p>
          <a:p>
            <a:pPr algn="just"/>
            <a:endParaRPr lang="es-MX" dirty="0"/>
          </a:p>
          <a:p>
            <a:pPr algn="just"/>
            <a:r>
              <a:rPr lang="es-MX" dirty="0"/>
              <a:t>La idea de crear una planificación marítima en función de las actividades, sobre todo en la bahía de Pomerania, toma forma.</a:t>
            </a:r>
            <a:endParaRPr lang="es-CO" dirty="0"/>
          </a:p>
        </p:txBody>
      </p:sp>
      <p:sp>
        <p:nvSpPr>
          <p:cNvPr id="5" name="Marcador de contenido 4">
            <a:extLst>
              <a:ext uri="{FF2B5EF4-FFF2-40B4-BE49-F238E27FC236}">
                <a16:creationId xmlns:a16="http://schemas.microsoft.com/office/drawing/2014/main" id="{C133DE1B-913F-AB07-AF40-C1A1469A104B}"/>
              </a:ext>
            </a:extLst>
          </p:cNvPr>
          <p:cNvSpPr>
            <a:spLocks noGrp="1"/>
          </p:cNvSpPr>
          <p:nvPr>
            <p:ph sz="half" idx="2"/>
          </p:nvPr>
        </p:nvSpPr>
        <p:spPr>
          <a:xfrm>
            <a:off x="6364224" y="2194559"/>
            <a:ext cx="4754880" cy="4583745"/>
          </a:xfrm>
        </p:spPr>
        <p:txBody>
          <a:bodyPr>
            <a:normAutofit fontScale="70000" lnSpcReduction="20000"/>
          </a:bodyPr>
          <a:lstStyle/>
          <a:p>
            <a:endParaRPr lang="es-MX" dirty="0"/>
          </a:p>
          <a:p>
            <a:r>
              <a:rPr lang="es-MX" dirty="0"/>
              <a:t>El mar Báltico es un extenso mar interior en el norte de Europa, unido al mar del Norte por la sucesión de los estrechos daneses (Gran </a:t>
            </a:r>
            <a:r>
              <a:rPr lang="es-MX" dirty="0" err="1"/>
              <a:t>Belt</a:t>
            </a:r>
            <a:r>
              <a:rPr lang="es-MX" dirty="0"/>
              <a:t>, Pequeño </a:t>
            </a:r>
            <a:r>
              <a:rPr lang="es-MX" dirty="0" err="1"/>
              <a:t>Belt</a:t>
            </a:r>
            <a:r>
              <a:rPr lang="es-MX" dirty="0"/>
              <a:t> y estrecho de </a:t>
            </a:r>
            <a:r>
              <a:rPr lang="es-MX" dirty="0" err="1"/>
              <a:t>Øresund</a:t>
            </a:r>
            <a:r>
              <a:rPr lang="es-MX" dirty="0"/>
              <a:t>), Kattegat y </a:t>
            </a:r>
            <a:r>
              <a:rPr lang="es-MX" dirty="0" err="1"/>
              <a:t>Skagerrak</a:t>
            </a:r>
            <a:r>
              <a:rPr lang="es-MX" dirty="0"/>
              <a:t>. El mar Báltico cubre una superficie de 433 mil kilómetros cuadrados y baña el mapa de Dinamarca, Suecia, Finlandia, Rusia, los países bálticos (Estonia, Letonia y Lituania), Polonia y Alemania, marcando su geopolítica.</a:t>
            </a:r>
          </a:p>
          <a:p>
            <a:r>
              <a:rPr lang="es-MX" dirty="0"/>
              <a:t>Rusia se retira del Consejo de Estados del Mar Báltico (mayo 2022 ).</a:t>
            </a:r>
          </a:p>
          <a:p>
            <a:r>
              <a:rPr lang="es-MX" dirty="0"/>
              <a:t>Rusia condenó las políticas "antirrusas" del Consejo de Estados del Mar Báltico (CBSS), foro regional integrado por 12 países más la Unión Europea (UE), y anunció su retirada de esta organización, en un momento en el que la campaña militar rusa en Ucrania ha creado un conflicto entre Moscú y Occidente.</a:t>
            </a:r>
          </a:p>
          <a:p>
            <a:pPr marL="0" indent="0">
              <a:buNone/>
            </a:pPr>
            <a:endParaRPr lang="es-MX" dirty="0"/>
          </a:p>
          <a:p>
            <a:r>
              <a:rPr lang="es-MX" dirty="0">
                <a:hlinkClick r:id="rId2" action="ppaction://hlinkpres?slideindex=1&amp;slidetitle="/>
              </a:rPr>
              <a:t>Mapa interactivo de Europa –Mar Báltico</a:t>
            </a:r>
            <a:r>
              <a:rPr lang="es-MX" dirty="0"/>
              <a:t>.</a:t>
            </a:r>
          </a:p>
          <a:p>
            <a:pPr marL="0" indent="0">
              <a:buNone/>
            </a:pPr>
            <a:endParaRPr lang="es-MX" dirty="0"/>
          </a:p>
        </p:txBody>
      </p:sp>
    </p:spTree>
    <p:extLst>
      <p:ext uri="{BB962C8B-B14F-4D97-AF65-F5344CB8AC3E}">
        <p14:creationId xmlns:p14="http://schemas.microsoft.com/office/powerpoint/2010/main" val="2022615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7E5C751-CFB3-862B-27A6-8E5FFBA6A75B}"/>
              </a:ext>
            </a:extLst>
          </p:cNvPr>
          <p:cNvPicPr>
            <a:picLocks noChangeAspect="1"/>
          </p:cNvPicPr>
          <p:nvPr/>
        </p:nvPicPr>
        <p:blipFill>
          <a:blip r:embed="rId2"/>
          <a:stretch>
            <a:fillRect/>
          </a:stretch>
        </p:blipFill>
        <p:spPr>
          <a:xfrm>
            <a:off x="2416029" y="910745"/>
            <a:ext cx="6919408" cy="4735046"/>
          </a:xfrm>
          <a:prstGeom prst="rect">
            <a:avLst/>
          </a:prstGeom>
        </p:spPr>
      </p:pic>
    </p:spTree>
    <p:extLst>
      <p:ext uri="{BB962C8B-B14F-4D97-AF65-F5344CB8AC3E}">
        <p14:creationId xmlns:p14="http://schemas.microsoft.com/office/powerpoint/2010/main" val="108775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0"/>
            <a:ext cx="10058400" cy="1225685"/>
          </a:xfrm>
        </p:spPr>
        <p:txBody>
          <a:bodyPr>
            <a:normAutofit fontScale="90000"/>
          </a:bodyPr>
          <a:lstStyle/>
          <a:p>
            <a:pPr algn="ctr"/>
            <a:br>
              <a:rPr lang="es-CO" sz="3600" dirty="0">
                <a:solidFill>
                  <a:srgbClr val="C00000"/>
                </a:solidFill>
              </a:rPr>
            </a:br>
            <a:br>
              <a:rPr lang="es-CO" sz="3600" dirty="0">
                <a:solidFill>
                  <a:srgbClr val="C00000"/>
                </a:solidFill>
              </a:rPr>
            </a:br>
            <a:r>
              <a:rPr lang="es-CO" sz="2700" b="1" dirty="0">
                <a:solidFill>
                  <a:srgbClr val="C00000"/>
                </a:solidFill>
              </a:rPr>
              <a:t>3. Sudoeste de ASIA: China Meridional. EEUU –Australia, escenario de disputa inter imperialista, #OTAN - #CHINA</a:t>
            </a:r>
            <a:br>
              <a:rPr lang="es-CO" sz="2700" b="1" dirty="0">
                <a:solidFill>
                  <a:srgbClr val="C00000"/>
                </a:solidFill>
              </a:rPr>
            </a:br>
            <a:r>
              <a:rPr lang="es-CO" sz="2700" b="1" dirty="0">
                <a:solidFill>
                  <a:srgbClr val="C00000"/>
                </a:solidFill>
              </a:rPr>
              <a:t>(I)</a:t>
            </a:r>
            <a:br>
              <a:rPr lang="es-CO" dirty="0"/>
            </a:br>
            <a:endParaRPr lang="es-CO" dirty="0"/>
          </a:p>
        </p:txBody>
      </p:sp>
      <p:sp>
        <p:nvSpPr>
          <p:cNvPr id="4" name="Marcador de contenido 3"/>
          <p:cNvSpPr>
            <a:spLocks noGrp="1"/>
          </p:cNvSpPr>
          <p:nvPr>
            <p:ph sz="half" idx="1"/>
          </p:nvPr>
        </p:nvSpPr>
        <p:spPr>
          <a:xfrm>
            <a:off x="700391" y="1809345"/>
            <a:ext cx="5124337" cy="4362855"/>
          </a:xfrm>
        </p:spPr>
        <p:txBody>
          <a:bodyPr>
            <a:normAutofit fontScale="85000" lnSpcReduction="10000"/>
          </a:bodyPr>
          <a:lstStyle/>
          <a:p>
            <a:pPr algn="just"/>
            <a:r>
              <a:rPr lang="es-ES" b="1" dirty="0"/>
              <a:t>¿Cuál es el problema en el mar Meridional de China?</a:t>
            </a:r>
          </a:p>
          <a:p>
            <a:pPr algn="just"/>
            <a:r>
              <a:rPr lang="es-ES" dirty="0"/>
              <a:t>El incremento de las disputas territoriales en la zona del mar de China Meridional ha producido un aumento en la probabilidad de una guerra que podría traer consecuencias insospechadas de alcance global, debido al valor geopolítico de la zona en disputa y a la presencia regional de Estados con capacidades nucleares.</a:t>
            </a:r>
          </a:p>
          <a:p>
            <a:pPr algn="just"/>
            <a:r>
              <a:rPr lang="es-ES" b="1" dirty="0"/>
              <a:t>Que esta en juego y quienes están involucrados?</a:t>
            </a:r>
            <a:r>
              <a:rPr lang="es-ES" dirty="0"/>
              <a:t>:</a:t>
            </a:r>
          </a:p>
          <a:p>
            <a:pPr marL="0" indent="0" algn="just">
              <a:buNone/>
            </a:pPr>
            <a:r>
              <a:rPr lang="es-ES" dirty="0"/>
              <a:t>*También llamado mar del sur de China.</a:t>
            </a:r>
          </a:p>
          <a:p>
            <a:pPr marL="0" indent="0" algn="just">
              <a:buNone/>
            </a:pPr>
            <a:r>
              <a:rPr lang="es-ES" dirty="0"/>
              <a:t>*Paso clave entre el océano indico y océano Pacifico.</a:t>
            </a:r>
          </a:p>
          <a:p>
            <a:pPr marL="0" indent="0" algn="just">
              <a:buNone/>
            </a:pPr>
            <a:endParaRPr lang="es-CO" dirty="0"/>
          </a:p>
        </p:txBody>
      </p:sp>
      <p:sp>
        <p:nvSpPr>
          <p:cNvPr id="5" name="Marcador de contenido 4"/>
          <p:cNvSpPr>
            <a:spLocks noGrp="1"/>
          </p:cNvSpPr>
          <p:nvPr>
            <p:ph sz="half" idx="2"/>
          </p:nvPr>
        </p:nvSpPr>
        <p:spPr>
          <a:xfrm>
            <a:off x="6364224" y="1585609"/>
            <a:ext cx="4754880" cy="4786008"/>
          </a:xfrm>
        </p:spPr>
        <p:txBody>
          <a:bodyPr>
            <a:normAutofit fontScale="85000" lnSpcReduction="10000"/>
          </a:bodyPr>
          <a:lstStyle/>
          <a:p>
            <a:pPr marL="0" indent="0" algn="just">
              <a:buNone/>
            </a:pPr>
            <a:r>
              <a:rPr lang="es-CO" dirty="0"/>
              <a:t>*Pasa 1/3 del transporte marítimo mundial.</a:t>
            </a:r>
          </a:p>
          <a:p>
            <a:pPr marL="0" indent="0" algn="just">
              <a:buNone/>
            </a:pPr>
            <a:r>
              <a:rPr lang="es-CO" dirty="0"/>
              <a:t>*Mueven trillones de dólares al año.</a:t>
            </a:r>
          </a:p>
          <a:p>
            <a:pPr marL="0" indent="0" algn="just">
              <a:buNone/>
            </a:pPr>
            <a:r>
              <a:rPr lang="es-CO" dirty="0"/>
              <a:t>*Hay grandes reserva de gas y petróleo bajo esta aguas.</a:t>
            </a:r>
          </a:p>
          <a:p>
            <a:pPr marL="0" indent="0" algn="just">
              <a:buNone/>
            </a:pPr>
            <a:r>
              <a:rPr lang="es-CO" dirty="0"/>
              <a:t>*El tema de la pesca para los habitantes y estados de la región es estratégica.</a:t>
            </a:r>
          </a:p>
          <a:p>
            <a:pPr marL="0" indent="0" algn="just">
              <a:buNone/>
            </a:pPr>
            <a:r>
              <a:rPr lang="es-CO" dirty="0"/>
              <a:t>*Hay 2 cadenas de islas que concentran los conflictos y reclamos territoriales: Las islas </a:t>
            </a:r>
            <a:r>
              <a:rPr lang="es-CO" dirty="0" err="1"/>
              <a:t>Paracel</a:t>
            </a:r>
            <a:r>
              <a:rPr lang="es-CO" dirty="0"/>
              <a:t> y las </a:t>
            </a:r>
            <a:r>
              <a:rPr lang="es-CO" dirty="0" err="1"/>
              <a:t>Spratly</a:t>
            </a:r>
            <a:r>
              <a:rPr lang="es-CO" dirty="0"/>
              <a:t> y rocas, cayos, arrecifes en disputa… Estados como China, Taiwán, Filipinas, Vietnam, Brunei, Malasia…exigen soberanía o exigen su zona económica exclusiva correspondiente.</a:t>
            </a:r>
          </a:p>
          <a:p>
            <a:pPr marL="0" indent="0" algn="just">
              <a:buNone/>
            </a:pPr>
            <a:r>
              <a:rPr lang="es-CO" dirty="0"/>
              <a:t>*China reclama soberanía y  90% del mar Meridional.</a:t>
            </a:r>
          </a:p>
          <a:p>
            <a:pPr marL="0" indent="0" algn="just">
              <a:buNone/>
            </a:pPr>
            <a:r>
              <a:rPr lang="es-CO" dirty="0"/>
              <a:t>*Los EEUU, insiste en su derecho a navegar libremente por las aguas que China Considera suyas.</a:t>
            </a:r>
          </a:p>
          <a:p>
            <a:pPr marL="0" indent="0">
              <a:buNone/>
            </a:pPr>
            <a:endParaRPr lang="es-CO" dirty="0"/>
          </a:p>
        </p:txBody>
      </p:sp>
    </p:spTree>
    <p:extLst>
      <p:ext uri="{BB962C8B-B14F-4D97-AF65-F5344CB8AC3E}">
        <p14:creationId xmlns:p14="http://schemas.microsoft.com/office/powerpoint/2010/main" val="906118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0"/>
            <a:ext cx="10058400" cy="1225685"/>
          </a:xfrm>
        </p:spPr>
        <p:txBody>
          <a:bodyPr>
            <a:normAutofit fontScale="90000"/>
          </a:bodyPr>
          <a:lstStyle/>
          <a:p>
            <a:pPr algn="ctr"/>
            <a:br>
              <a:rPr lang="es-CO" sz="3600" dirty="0">
                <a:solidFill>
                  <a:srgbClr val="C00000"/>
                </a:solidFill>
              </a:rPr>
            </a:br>
            <a:br>
              <a:rPr lang="es-CO" sz="3600" dirty="0">
                <a:solidFill>
                  <a:srgbClr val="C00000"/>
                </a:solidFill>
              </a:rPr>
            </a:br>
            <a:r>
              <a:rPr lang="es-CO" sz="2700" b="1" dirty="0">
                <a:solidFill>
                  <a:srgbClr val="C00000"/>
                </a:solidFill>
              </a:rPr>
              <a:t>3. Sudoeste de ASIA: China Meridional. EEUU –Australia, escenario de disputa inter imperialista, #OTAN - #CHINA</a:t>
            </a:r>
            <a:br>
              <a:rPr lang="es-CO" sz="2700" b="1" dirty="0">
                <a:solidFill>
                  <a:srgbClr val="C00000"/>
                </a:solidFill>
              </a:rPr>
            </a:br>
            <a:r>
              <a:rPr lang="es-CO" sz="2700" b="1" dirty="0">
                <a:solidFill>
                  <a:srgbClr val="C00000"/>
                </a:solidFill>
              </a:rPr>
              <a:t>(II)</a:t>
            </a:r>
            <a:br>
              <a:rPr lang="es-CO" dirty="0"/>
            </a:br>
            <a:endParaRPr lang="es-CO" dirty="0"/>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04281" y="1809750"/>
            <a:ext cx="5797685" cy="4775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52162" y="1585913"/>
            <a:ext cx="5476672" cy="506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11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0"/>
            <a:ext cx="10058400" cy="1225685"/>
          </a:xfrm>
        </p:spPr>
        <p:txBody>
          <a:bodyPr>
            <a:normAutofit fontScale="90000"/>
          </a:bodyPr>
          <a:lstStyle/>
          <a:p>
            <a:pPr algn="ctr"/>
            <a:br>
              <a:rPr lang="es-CO" sz="3600" dirty="0">
                <a:solidFill>
                  <a:srgbClr val="C00000"/>
                </a:solidFill>
              </a:rPr>
            </a:br>
            <a:br>
              <a:rPr lang="es-CO" sz="3600" dirty="0">
                <a:solidFill>
                  <a:srgbClr val="C00000"/>
                </a:solidFill>
              </a:rPr>
            </a:br>
            <a:r>
              <a:rPr lang="es-CO" sz="2700" b="1" dirty="0">
                <a:solidFill>
                  <a:srgbClr val="C00000"/>
                </a:solidFill>
              </a:rPr>
              <a:t>Sudoeste de ASIA: China Meridional. EEUU –Australia, escenario de disputa inter imperialista, #OTAN - #CHINA</a:t>
            </a:r>
            <a:br>
              <a:rPr lang="es-CO" sz="2700" b="1" dirty="0">
                <a:solidFill>
                  <a:srgbClr val="C00000"/>
                </a:solidFill>
              </a:rPr>
            </a:br>
            <a:r>
              <a:rPr lang="es-CO" sz="2700" b="1" dirty="0">
                <a:solidFill>
                  <a:srgbClr val="C00000"/>
                </a:solidFill>
              </a:rPr>
              <a:t>(</a:t>
            </a:r>
            <a:r>
              <a:rPr lang="es-CO" sz="2700" b="1" dirty="0" err="1">
                <a:solidFill>
                  <a:srgbClr val="C00000"/>
                </a:solidFill>
              </a:rPr>
              <a:t>iiI</a:t>
            </a:r>
            <a:r>
              <a:rPr lang="es-CO" sz="2700" b="1" dirty="0">
                <a:solidFill>
                  <a:srgbClr val="C00000"/>
                </a:solidFill>
              </a:rPr>
              <a:t>)</a:t>
            </a:r>
            <a:br>
              <a:rPr lang="es-CO" dirty="0"/>
            </a:br>
            <a:endParaRPr lang="es-CO" dirty="0"/>
          </a:p>
        </p:txBody>
      </p:sp>
      <p:sp>
        <p:nvSpPr>
          <p:cNvPr id="4" name="Marcador de contenido 3"/>
          <p:cNvSpPr>
            <a:spLocks noGrp="1"/>
          </p:cNvSpPr>
          <p:nvPr>
            <p:ph sz="half" idx="1"/>
          </p:nvPr>
        </p:nvSpPr>
        <p:spPr>
          <a:xfrm>
            <a:off x="700391" y="1459149"/>
            <a:ext cx="5124337" cy="4931923"/>
          </a:xfrm>
        </p:spPr>
        <p:txBody>
          <a:bodyPr>
            <a:normAutofit/>
          </a:bodyPr>
          <a:lstStyle/>
          <a:p>
            <a:pPr algn="just"/>
            <a:r>
              <a:rPr lang="es-CO" b="1" dirty="0"/>
              <a:t>Que esta haciendo China</a:t>
            </a:r>
            <a:r>
              <a:rPr lang="es-CO" dirty="0"/>
              <a:t>?</a:t>
            </a:r>
          </a:p>
          <a:p>
            <a:pPr marL="0" indent="0" algn="just">
              <a:buNone/>
            </a:pPr>
            <a:r>
              <a:rPr lang="es-CO" dirty="0"/>
              <a:t>*Derechos históricos. 1947 China, da a conocer un mapa que delimita territorialmente estas dos islas: la línea de los 9 puntos. En el 2016 un tribunal arbitral de la ONU sobre los derechos del mar, desestimo lo de China.</a:t>
            </a:r>
          </a:p>
          <a:p>
            <a:pPr marL="0" indent="0" algn="just">
              <a:buNone/>
            </a:pPr>
            <a:r>
              <a:rPr lang="es-CO" dirty="0"/>
              <a:t>*China fortalece su presencia militar en la región y además construye Islas superficiales. Lo que antes eran rocas o arrecifes hoy, son ciudades.</a:t>
            </a:r>
          </a:p>
          <a:p>
            <a:pPr marL="0" indent="0" algn="just">
              <a:buNone/>
            </a:pPr>
            <a:r>
              <a:rPr lang="es-CO" dirty="0"/>
              <a:t>*EEUU, envía barcos de guerra a la zona, para “navegar” libremente en la zona. </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64287" y="1712068"/>
            <a:ext cx="5610461" cy="408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318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0"/>
            <a:ext cx="10058400" cy="1225685"/>
          </a:xfrm>
        </p:spPr>
        <p:txBody>
          <a:bodyPr>
            <a:normAutofit fontScale="90000"/>
          </a:bodyPr>
          <a:lstStyle/>
          <a:p>
            <a:pPr algn="ctr"/>
            <a:br>
              <a:rPr lang="es-CO" sz="3600" dirty="0">
                <a:solidFill>
                  <a:srgbClr val="C00000"/>
                </a:solidFill>
              </a:rPr>
            </a:br>
            <a:br>
              <a:rPr lang="es-CO" sz="3600" dirty="0">
                <a:solidFill>
                  <a:srgbClr val="C00000"/>
                </a:solidFill>
              </a:rPr>
            </a:br>
            <a:r>
              <a:rPr lang="es-CO" sz="2700" b="1" dirty="0">
                <a:solidFill>
                  <a:srgbClr val="C00000"/>
                </a:solidFill>
              </a:rPr>
              <a:t>Sudoeste de ASIA: China Meridional. EEUU –Australia, escenario de disputa inter imperialista, #OTAN - #CHINA</a:t>
            </a:r>
            <a:br>
              <a:rPr lang="es-CO" sz="2700" b="1" dirty="0">
                <a:solidFill>
                  <a:srgbClr val="C00000"/>
                </a:solidFill>
              </a:rPr>
            </a:br>
            <a:r>
              <a:rPr lang="es-CO" sz="2700" b="1" dirty="0">
                <a:solidFill>
                  <a:srgbClr val="C00000"/>
                </a:solidFill>
              </a:rPr>
              <a:t>(iv)</a:t>
            </a:r>
            <a:br>
              <a:rPr lang="es-CO" dirty="0"/>
            </a:br>
            <a:endParaRPr lang="es-CO" dirty="0"/>
          </a:p>
        </p:txBody>
      </p:sp>
      <p:sp>
        <p:nvSpPr>
          <p:cNvPr id="4" name="Marcador de contenido 3"/>
          <p:cNvSpPr>
            <a:spLocks noGrp="1"/>
          </p:cNvSpPr>
          <p:nvPr>
            <p:ph sz="half" idx="1"/>
          </p:nvPr>
        </p:nvSpPr>
        <p:spPr>
          <a:xfrm>
            <a:off x="700391" y="1459149"/>
            <a:ext cx="5124337" cy="4931923"/>
          </a:xfrm>
        </p:spPr>
        <p:txBody>
          <a:bodyPr>
            <a:normAutofit lnSpcReduction="10000"/>
          </a:bodyPr>
          <a:lstStyle/>
          <a:p>
            <a:pPr marL="0" indent="0" algn="ctr">
              <a:buNone/>
            </a:pPr>
            <a:r>
              <a:rPr lang="es-ES" b="1" dirty="0"/>
              <a:t>Organización de Cooperación de Shanghái</a:t>
            </a:r>
          </a:p>
          <a:p>
            <a:pPr marL="0" indent="0" algn="just">
              <a:buNone/>
            </a:pPr>
            <a:endParaRPr lang="es-CO" b="1" dirty="0"/>
          </a:p>
          <a:p>
            <a:pPr marL="0" indent="0" algn="just">
              <a:buNone/>
            </a:pPr>
            <a:r>
              <a:rPr lang="es-ES" dirty="0"/>
              <a:t>El papel de la Organización de Cooperación de Shanghái para contrarrestar las amenazas a la paz y la seguridad</a:t>
            </a:r>
            <a:r>
              <a:rPr lang="es-ES" b="1" dirty="0"/>
              <a:t>.</a:t>
            </a:r>
            <a:endParaRPr lang="es-CO" b="1" dirty="0"/>
          </a:p>
          <a:p>
            <a:pPr marL="0" indent="0" algn="just">
              <a:buNone/>
            </a:pPr>
            <a:endParaRPr lang="es-CO" b="1" dirty="0"/>
          </a:p>
          <a:p>
            <a:pPr marL="0" indent="0" algn="just">
              <a:buNone/>
            </a:pPr>
            <a:r>
              <a:rPr lang="es-ES" dirty="0"/>
              <a:t>La Organización de Cooperación de Shanghái (OCS) se creó como asociación multilateral con el fin de garantizar la seguridad y mantener la estabilidad en la enorme región de Eurasia, unir fuerzas que contrarresten los retos y amenazas emergentes y mejorar el comercio, además de la cooperación cultural y humanitaria.</a:t>
            </a:r>
            <a:endParaRPr lang="es-CO"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7064" y="1702340"/>
            <a:ext cx="5651770" cy="4328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343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9848" y="0"/>
            <a:ext cx="10058400" cy="1225685"/>
          </a:xfrm>
        </p:spPr>
        <p:txBody>
          <a:bodyPr>
            <a:normAutofit fontScale="90000"/>
          </a:bodyPr>
          <a:lstStyle/>
          <a:p>
            <a:pPr algn="ctr"/>
            <a:br>
              <a:rPr lang="es-CO" sz="3600" dirty="0">
                <a:solidFill>
                  <a:srgbClr val="C00000"/>
                </a:solidFill>
              </a:rPr>
            </a:br>
            <a:br>
              <a:rPr lang="es-CO" sz="3600" dirty="0">
                <a:solidFill>
                  <a:srgbClr val="C00000"/>
                </a:solidFill>
              </a:rPr>
            </a:br>
            <a:r>
              <a:rPr lang="es-CO" sz="2700" b="1" dirty="0">
                <a:solidFill>
                  <a:srgbClr val="C00000"/>
                </a:solidFill>
              </a:rPr>
              <a:t>Sudoeste de ASIA: China Meridional. EEUU –Australia, escenario de disputa inter imperialista, #OTAN - #CHINA</a:t>
            </a:r>
            <a:br>
              <a:rPr lang="es-CO" sz="2700" b="1" dirty="0">
                <a:solidFill>
                  <a:srgbClr val="C00000"/>
                </a:solidFill>
              </a:rPr>
            </a:br>
            <a:r>
              <a:rPr lang="es-CO" sz="2700" b="1" dirty="0">
                <a:solidFill>
                  <a:srgbClr val="C00000"/>
                </a:solidFill>
              </a:rPr>
              <a:t>(V)</a:t>
            </a:r>
            <a:br>
              <a:rPr lang="es-CO" dirty="0"/>
            </a:br>
            <a:endParaRPr lang="es-CO" dirty="0"/>
          </a:p>
        </p:txBody>
      </p:sp>
      <p:sp>
        <p:nvSpPr>
          <p:cNvPr id="4" name="Marcador de contenido 3"/>
          <p:cNvSpPr>
            <a:spLocks noGrp="1"/>
          </p:cNvSpPr>
          <p:nvPr>
            <p:ph sz="half" idx="1"/>
          </p:nvPr>
        </p:nvSpPr>
        <p:spPr>
          <a:xfrm>
            <a:off x="700391" y="1459149"/>
            <a:ext cx="5124337" cy="4931923"/>
          </a:xfrm>
        </p:spPr>
        <p:txBody>
          <a:bodyPr>
            <a:normAutofit/>
          </a:bodyPr>
          <a:lstStyle/>
          <a:p>
            <a:pPr marL="0" indent="0" algn="ctr">
              <a:buNone/>
            </a:pPr>
            <a:r>
              <a:rPr lang="es-ES" b="1" dirty="0"/>
              <a:t>La geopolítica de China y su collar de perlas</a:t>
            </a:r>
          </a:p>
          <a:p>
            <a:pPr marL="0" indent="0" algn="just">
              <a:buNone/>
            </a:pPr>
            <a:r>
              <a:rPr lang="es-ES" dirty="0"/>
              <a:t>China ha desarrollado un planteamiento geoestratégico muy novedoso que busca la primacía en la región: el collar de perlas.</a:t>
            </a:r>
          </a:p>
          <a:p>
            <a:pPr marL="0" indent="0" algn="just">
              <a:buNone/>
            </a:pPr>
            <a:r>
              <a:rPr lang="es-ES" dirty="0"/>
              <a:t>Pekín ha desarrollado una de las mayores estrategias geopolíticas de nuestro tiempo, combinando puertos comerciales con bases navales militares: el llamado collar de perlas chino. A través de esta ruta y con una potente armada, China pretende asegurar su dominio marítimo sobre Asia-Pacífico y sus competidores inmediatos.</a:t>
            </a:r>
            <a:endParaRPr lang="es-CO"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57609" y="1575881"/>
            <a:ext cx="5758773" cy="422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5369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6518" y="0"/>
            <a:ext cx="10651730" cy="1714500"/>
          </a:xfrm>
        </p:spPr>
        <p:txBody>
          <a:bodyPr>
            <a:normAutofit fontScale="90000"/>
          </a:bodyPr>
          <a:lstStyle/>
          <a:p>
            <a:pPr algn="ctr"/>
            <a:r>
              <a:rPr lang="es-CO" sz="4400" dirty="0"/>
              <a:t>ESCENARIOS Y CENTROS DE DISPUTA inter imperialista</a:t>
            </a:r>
            <a:br>
              <a:rPr lang="es-CO" sz="4400" dirty="0"/>
            </a:br>
            <a:r>
              <a:rPr lang="es-CO" sz="4400" dirty="0"/>
              <a:t>CRISIS MULTIDIMENSIONAL (II)</a:t>
            </a:r>
          </a:p>
        </p:txBody>
      </p:sp>
      <p:sp>
        <p:nvSpPr>
          <p:cNvPr id="4" name="Marcador de texto 3"/>
          <p:cNvSpPr>
            <a:spLocks noGrp="1"/>
          </p:cNvSpPr>
          <p:nvPr>
            <p:ph type="body" idx="1"/>
          </p:nvPr>
        </p:nvSpPr>
        <p:spPr>
          <a:xfrm>
            <a:off x="1066800" y="1714500"/>
            <a:ext cx="4754880" cy="823984"/>
          </a:xfrm>
        </p:spPr>
        <p:txBody>
          <a:bodyPr>
            <a:normAutofit/>
          </a:bodyPr>
          <a:lstStyle/>
          <a:p>
            <a:r>
              <a:rPr lang="es-CO" sz="2400" dirty="0"/>
              <a:t>Crisis Multidimensional</a:t>
            </a:r>
          </a:p>
        </p:txBody>
      </p:sp>
      <p:sp>
        <p:nvSpPr>
          <p:cNvPr id="3" name="Marcador de contenido 2"/>
          <p:cNvSpPr>
            <a:spLocks noGrp="1"/>
          </p:cNvSpPr>
          <p:nvPr>
            <p:ph sz="half" idx="2"/>
          </p:nvPr>
        </p:nvSpPr>
        <p:spPr>
          <a:xfrm>
            <a:off x="1069848" y="2743200"/>
            <a:ext cx="4754880" cy="3949700"/>
          </a:xfrm>
        </p:spPr>
        <p:txBody>
          <a:bodyPr>
            <a:normAutofit/>
          </a:bodyPr>
          <a:lstStyle/>
          <a:p>
            <a:pPr algn="just"/>
            <a:r>
              <a:rPr lang="es-CO" dirty="0"/>
              <a:t>La economía colombiana.</a:t>
            </a:r>
          </a:p>
          <a:p>
            <a:pPr algn="just"/>
            <a:r>
              <a:rPr lang="es-CO" dirty="0"/>
              <a:t>Crisis del petróleo-gas-</a:t>
            </a:r>
            <a:r>
              <a:rPr lang="es-CO" dirty="0" err="1"/>
              <a:t>commodities</a:t>
            </a:r>
            <a:r>
              <a:rPr lang="es-CO" dirty="0"/>
              <a:t>.</a:t>
            </a:r>
          </a:p>
          <a:p>
            <a:pPr algn="just"/>
            <a:r>
              <a:rPr lang="es-CO" dirty="0"/>
              <a:t>La dinámica de la moneda mundial: Dólar, Euro, Yuan, Rublo, Libra esterlina, Franco Suizo, Yen.. Y como juega el peso colombiano en especial frente al dólar.</a:t>
            </a:r>
          </a:p>
          <a:p>
            <a:pPr algn="just"/>
            <a:r>
              <a:rPr lang="es-CO" dirty="0"/>
              <a:t>Dependencia económica, crisis y deuda externa.</a:t>
            </a:r>
          </a:p>
        </p:txBody>
      </p:sp>
      <p:sp>
        <p:nvSpPr>
          <p:cNvPr id="5" name="Marcador de texto 4"/>
          <p:cNvSpPr>
            <a:spLocks noGrp="1"/>
          </p:cNvSpPr>
          <p:nvPr>
            <p:ph type="body" sz="quarter" idx="3"/>
          </p:nvPr>
        </p:nvSpPr>
        <p:spPr>
          <a:xfrm>
            <a:off x="6364224" y="1714500"/>
            <a:ext cx="4754880" cy="823984"/>
          </a:xfrm>
        </p:spPr>
        <p:txBody>
          <a:bodyPr>
            <a:normAutofit/>
          </a:bodyPr>
          <a:lstStyle/>
          <a:p>
            <a:r>
              <a:rPr lang="es-CO" sz="2400" dirty="0"/>
              <a:t>Escenarios y disputas inter imperialistas</a:t>
            </a:r>
          </a:p>
        </p:txBody>
      </p:sp>
      <p:sp>
        <p:nvSpPr>
          <p:cNvPr id="6" name="Marcador de contenido 5"/>
          <p:cNvSpPr>
            <a:spLocks noGrp="1"/>
          </p:cNvSpPr>
          <p:nvPr>
            <p:ph sz="quarter" idx="4"/>
          </p:nvPr>
        </p:nvSpPr>
        <p:spPr>
          <a:xfrm>
            <a:off x="6364224" y="2743200"/>
            <a:ext cx="4754880" cy="3949700"/>
          </a:xfrm>
        </p:spPr>
        <p:txBody>
          <a:bodyPr>
            <a:normAutofit/>
          </a:bodyPr>
          <a:lstStyle/>
          <a:p>
            <a:pPr algn="just"/>
            <a:r>
              <a:rPr lang="es-CO" dirty="0"/>
              <a:t>4. </a:t>
            </a:r>
            <a:r>
              <a:rPr lang="es-CO" dirty="0" err="1"/>
              <a:t>Rojava</a:t>
            </a:r>
            <a:r>
              <a:rPr lang="es-CO" dirty="0"/>
              <a:t>. En guerra con el Estado Islámico de Siria. Relevante participación de las milicias Kurdas. Región autónoma de facto, del norte y este de Siria, conocida como Kurdistán Sirio o Norte de Siria. Estado mas nuevo del Medio Oriente, además amenazado por Turquía. Representan a los Partidos Kurdos, Árabes, Asirios y Turcomanos. Turquía y el PKK luchan entre si fuertemente.</a:t>
            </a:r>
          </a:p>
        </p:txBody>
      </p:sp>
    </p:spTree>
    <p:extLst>
      <p:ext uri="{BB962C8B-B14F-4D97-AF65-F5344CB8AC3E}">
        <p14:creationId xmlns:p14="http://schemas.microsoft.com/office/powerpoint/2010/main" val="1156546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2581" y="0"/>
            <a:ext cx="10445668" cy="1241946"/>
          </a:xfrm>
        </p:spPr>
        <p:txBody>
          <a:bodyPr>
            <a:normAutofit fontScale="90000"/>
          </a:bodyPr>
          <a:lstStyle/>
          <a:p>
            <a:pPr algn="ctr"/>
            <a:r>
              <a:rPr lang="es-CO" sz="4400" dirty="0"/>
              <a:t>ESCENARIOS Y CENTROS DE DISPUTA INTER IMPERIALISTA</a:t>
            </a:r>
            <a:br>
              <a:rPr lang="es-CO" sz="4400" dirty="0"/>
            </a:br>
            <a:r>
              <a:rPr lang="es-CO" sz="4400" dirty="0"/>
              <a:t>CRISIS MULTIDIMENSIONAL (III)</a:t>
            </a:r>
          </a:p>
        </p:txBody>
      </p:sp>
      <p:sp>
        <p:nvSpPr>
          <p:cNvPr id="3" name="Marcador de texto 2"/>
          <p:cNvSpPr>
            <a:spLocks noGrp="1"/>
          </p:cNvSpPr>
          <p:nvPr>
            <p:ph type="body" idx="1"/>
          </p:nvPr>
        </p:nvSpPr>
        <p:spPr>
          <a:xfrm>
            <a:off x="1066800" y="1364776"/>
            <a:ext cx="4754880" cy="846161"/>
          </a:xfrm>
        </p:spPr>
        <p:txBody>
          <a:bodyPr/>
          <a:lstStyle/>
          <a:p>
            <a:r>
              <a:rPr lang="es-CO" sz="2400" dirty="0"/>
              <a:t>Crisis Multidimensional</a:t>
            </a:r>
          </a:p>
          <a:p>
            <a:endParaRPr lang="es-CO" dirty="0"/>
          </a:p>
        </p:txBody>
      </p:sp>
      <p:sp>
        <p:nvSpPr>
          <p:cNvPr id="4" name="Marcador de contenido 3"/>
          <p:cNvSpPr>
            <a:spLocks noGrp="1"/>
          </p:cNvSpPr>
          <p:nvPr>
            <p:ph sz="half" idx="2"/>
          </p:nvPr>
        </p:nvSpPr>
        <p:spPr>
          <a:xfrm>
            <a:off x="436728" y="2107895"/>
            <a:ext cx="5388000" cy="4750105"/>
          </a:xfrm>
        </p:spPr>
        <p:txBody>
          <a:bodyPr>
            <a:normAutofit lnSpcReduction="10000"/>
          </a:bodyPr>
          <a:lstStyle/>
          <a:p>
            <a:pPr algn="just"/>
            <a:r>
              <a:rPr lang="es-CO" dirty="0"/>
              <a:t>Regímenes políticos, modelo económico, sistema económico y relaciones de producción.</a:t>
            </a:r>
          </a:p>
          <a:p>
            <a:pPr algn="just"/>
            <a:r>
              <a:rPr lang="es-CO" dirty="0"/>
              <a:t>Correlación de fuerzas, tratamiento de “enemigo interno” a la organización, lucha y protesta social y popular: 2019 con el 21N, 2020 mes de septiembre, 2021 con 28A</a:t>
            </a:r>
          </a:p>
          <a:p>
            <a:pPr algn="just"/>
            <a:r>
              <a:rPr lang="es-CO" u="sng" dirty="0"/>
              <a:t>La lucha social, popular y la coyuntura electoral en Colombia: 13M- 28A- 1Mayo – 29M. </a:t>
            </a:r>
          </a:p>
          <a:p>
            <a:pPr algn="just"/>
            <a:r>
              <a:rPr lang="es-CO" u="sng" dirty="0"/>
              <a:t>Una disputa entre la #Democracia y el #Fascismo, en el marco de una correlación de fuerzas electoral</a:t>
            </a:r>
            <a:r>
              <a:rPr lang="es-CO" dirty="0"/>
              <a:t>. La relación entre la organización y la lucha. La lucha de clases -crisis multidimensional- esta concentrada e la campaña electoral.</a:t>
            </a:r>
          </a:p>
        </p:txBody>
      </p:sp>
      <p:sp>
        <p:nvSpPr>
          <p:cNvPr id="5" name="Marcador de texto 4"/>
          <p:cNvSpPr>
            <a:spLocks noGrp="1"/>
          </p:cNvSpPr>
          <p:nvPr>
            <p:ph type="body" sz="quarter" idx="3"/>
          </p:nvPr>
        </p:nvSpPr>
        <p:spPr>
          <a:xfrm>
            <a:off x="6364224" y="1241946"/>
            <a:ext cx="4754880" cy="865950"/>
          </a:xfrm>
        </p:spPr>
        <p:txBody>
          <a:bodyPr>
            <a:normAutofit fontScale="77500" lnSpcReduction="20000"/>
          </a:bodyPr>
          <a:lstStyle/>
          <a:p>
            <a:endParaRPr lang="es-CO" sz="2400" dirty="0"/>
          </a:p>
          <a:p>
            <a:r>
              <a:rPr lang="es-CO" sz="2400" dirty="0"/>
              <a:t>Escenarios y disputas inter imperialistas</a:t>
            </a:r>
          </a:p>
          <a:p>
            <a:endParaRPr lang="es-CO" dirty="0"/>
          </a:p>
        </p:txBody>
      </p:sp>
      <p:sp>
        <p:nvSpPr>
          <p:cNvPr id="6" name="Marcador de contenido 5"/>
          <p:cNvSpPr>
            <a:spLocks noGrp="1"/>
          </p:cNvSpPr>
          <p:nvPr>
            <p:ph sz="quarter" idx="4"/>
          </p:nvPr>
        </p:nvSpPr>
        <p:spPr>
          <a:xfrm>
            <a:off x="6364223" y="1910687"/>
            <a:ext cx="5331907" cy="4947313"/>
          </a:xfrm>
        </p:spPr>
        <p:txBody>
          <a:bodyPr>
            <a:normAutofit/>
          </a:bodyPr>
          <a:lstStyle/>
          <a:p>
            <a:endParaRPr lang="es-CO" dirty="0"/>
          </a:p>
          <a:p>
            <a:r>
              <a:rPr lang="es-CO" dirty="0"/>
              <a:t>5. Medio Oriente: Palestina y…</a:t>
            </a:r>
          </a:p>
          <a:p>
            <a:r>
              <a:rPr lang="es-CO" dirty="0"/>
              <a:t>6. Asia Central. Afganistán y Pakistán. Petróleo. </a:t>
            </a:r>
            <a:r>
              <a:rPr lang="es-CO" dirty="0" err="1"/>
              <a:t>Coltán</a:t>
            </a:r>
            <a:r>
              <a:rPr lang="es-CO" dirty="0"/>
              <a:t>, Oro, Cobre. Ruta de la seda de china.</a:t>
            </a:r>
          </a:p>
        </p:txBody>
      </p:sp>
    </p:spTree>
    <p:extLst>
      <p:ext uri="{BB962C8B-B14F-4D97-AF65-F5344CB8AC3E}">
        <p14:creationId xmlns:p14="http://schemas.microsoft.com/office/powerpoint/2010/main" val="417172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2580" y="0"/>
            <a:ext cx="10445668" cy="1241946"/>
          </a:xfrm>
        </p:spPr>
        <p:txBody>
          <a:bodyPr>
            <a:normAutofit fontScale="90000"/>
          </a:bodyPr>
          <a:lstStyle/>
          <a:p>
            <a:pPr algn="ctr"/>
            <a:r>
              <a:rPr lang="es-CO" sz="4400" dirty="0"/>
              <a:t>ESCENARIOS Y CENTROS DE DISPUTA INTER IMPERIALISTA</a:t>
            </a:r>
            <a:br>
              <a:rPr lang="es-CO" sz="4400" dirty="0"/>
            </a:br>
            <a:r>
              <a:rPr lang="es-CO" sz="4400" dirty="0"/>
              <a:t>CRISIS MULTIDIMENSIONAL (V)</a:t>
            </a:r>
          </a:p>
        </p:txBody>
      </p:sp>
      <p:sp>
        <p:nvSpPr>
          <p:cNvPr id="3" name="Marcador de texto 2"/>
          <p:cNvSpPr>
            <a:spLocks noGrp="1"/>
          </p:cNvSpPr>
          <p:nvPr>
            <p:ph type="body" idx="1"/>
          </p:nvPr>
        </p:nvSpPr>
        <p:spPr>
          <a:xfrm>
            <a:off x="1066800" y="1364776"/>
            <a:ext cx="4754880" cy="743119"/>
          </a:xfrm>
        </p:spPr>
        <p:txBody>
          <a:bodyPr/>
          <a:lstStyle/>
          <a:p>
            <a:r>
              <a:rPr lang="es-CO" sz="2400" dirty="0"/>
              <a:t>Crisis Multidimensional</a:t>
            </a:r>
          </a:p>
          <a:p>
            <a:endParaRPr lang="es-CO" dirty="0"/>
          </a:p>
        </p:txBody>
      </p:sp>
      <p:sp>
        <p:nvSpPr>
          <p:cNvPr id="4" name="Marcador de contenido 3"/>
          <p:cNvSpPr>
            <a:spLocks noGrp="1"/>
          </p:cNvSpPr>
          <p:nvPr>
            <p:ph sz="half" idx="2"/>
          </p:nvPr>
        </p:nvSpPr>
        <p:spPr>
          <a:xfrm>
            <a:off x="436728" y="2107895"/>
            <a:ext cx="5388000" cy="4750105"/>
          </a:xfrm>
        </p:spPr>
        <p:txBody>
          <a:bodyPr>
            <a:normAutofit/>
          </a:bodyPr>
          <a:lstStyle/>
          <a:p>
            <a:pPr algn="just"/>
            <a:r>
              <a:rPr lang="es-CO" dirty="0"/>
              <a:t>Candidatos: Federico Gutiérrez: </a:t>
            </a:r>
            <a:r>
              <a:rPr lang="es-CO" dirty="0" err="1"/>
              <a:t>NarcotráFICO</a:t>
            </a:r>
            <a:r>
              <a:rPr lang="es-CO" dirty="0"/>
              <a:t>, Corrupción, #Fascismo. Sergio Fajardo: Para que todo siga igual o peor,  </a:t>
            </a:r>
            <a:r>
              <a:rPr lang="es-CO" u="sng" dirty="0"/>
              <a:t>Gustavo </a:t>
            </a:r>
            <a:r>
              <a:rPr lang="es-CO" u="sng" dirty="0" err="1"/>
              <a:t>Petro</a:t>
            </a:r>
            <a:r>
              <a:rPr lang="es-CO" u="sng" dirty="0"/>
              <a:t>-Francia </a:t>
            </a:r>
            <a:r>
              <a:rPr lang="es-CO" u="sng" dirty="0" err="1"/>
              <a:t>Marquez</a:t>
            </a:r>
            <a:r>
              <a:rPr lang="es-CO" u="sng" dirty="0"/>
              <a:t>: El cambio, comienzo de un proceso de transición democrática</a:t>
            </a:r>
            <a:r>
              <a:rPr lang="es-CO" dirty="0"/>
              <a:t>.</a:t>
            </a:r>
          </a:p>
          <a:p>
            <a:pPr algn="just"/>
            <a:r>
              <a:rPr lang="es-CO" dirty="0"/>
              <a:t>Democracia, bienestar social, soberanía y DDHH y del pueblo. </a:t>
            </a:r>
            <a:r>
              <a:rPr lang="es-CO" dirty="0">
                <a:solidFill>
                  <a:srgbClr val="FF0000"/>
                </a:solidFill>
              </a:rPr>
              <a:t>La situación del país: Estallido social/levantamiento popular/situación revolucionaria</a:t>
            </a:r>
            <a:r>
              <a:rPr lang="es-CO" dirty="0"/>
              <a:t>…</a:t>
            </a:r>
          </a:p>
        </p:txBody>
      </p:sp>
      <p:sp>
        <p:nvSpPr>
          <p:cNvPr id="5" name="Marcador de texto 4"/>
          <p:cNvSpPr>
            <a:spLocks noGrp="1"/>
          </p:cNvSpPr>
          <p:nvPr>
            <p:ph type="body" sz="quarter" idx="3"/>
          </p:nvPr>
        </p:nvSpPr>
        <p:spPr>
          <a:xfrm>
            <a:off x="6364224" y="1241946"/>
            <a:ext cx="4754880" cy="865950"/>
          </a:xfrm>
        </p:spPr>
        <p:txBody>
          <a:bodyPr>
            <a:normAutofit fontScale="77500" lnSpcReduction="20000"/>
          </a:bodyPr>
          <a:lstStyle/>
          <a:p>
            <a:endParaRPr lang="es-CO" sz="2400" dirty="0"/>
          </a:p>
          <a:p>
            <a:r>
              <a:rPr lang="es-CO" sz="2400" dirty="0"/>
              <a:t>Escenarios y disputas inter imperialistas</a:t>
            </a:r>
          </a:p>
          <a:p>
            <a:endParaRPr lang="es-CO" dirty="0"/>
          </a:p>
        </p:txBody>
      </p:sp>
      <p:sp>
        <p:nvSpPr>
          <p:cNvPr id="6" name="Marcador de contenido 5"/>
          <p:cNvSpPr>
            <a:spLocks noGrp="1"/>
          </p:cNvSpPr>
          <p:nvPr>
            <p:ph sz="quarter" idx="4"/>
          </p:nvPr>
        </p:nvSpPr>
        <p:spPr>
          <a:xfrm>
            <a:off x="6364223" y="1910687"/>
            <a:ext cx="5331907" cy="4947313"/>
          </a:xfrm>
        </p:spPr>
        <p:txBody>
          <a:bodyPr>
            <a:normAutofit/>
          </a:bodyPr>
          <a:lstStyle/>
          <a:p>
            <a:endParaRPr lang="es-CO" dirty="0"/>
          </a:p>
          <a:p>
            <a:r>
              <a:rPr lang="es-CO" dirty="0"/>
              <a:t>7. Mar Caribe: Venezuela, Nicaragua, Cuba, Haití. #</a:t>
            </a:r>
            <a:r>
              <a:rPr lang="es-CO" dirty="0" err="1"/>
              <a:t>Otan</a:t>
            </a:r>
            <a:r>
              <a:rPr lang="es-CO" dirty="0"/>
              <a:t> Colombia-EEUU.</a:t>
            </a:r>
          </a:p>
          <a:p>
            <a:r>
              <a:rPr lang="es-CO" dirty="0"/>
              <a:t>8. Cono Sur. Sur América. Inglaterra quiere un centro de operación militar en las Malvinas. Además disputas: Argentina-Paraguay-Chile-Brasil,- Uruguay. Disputa en América entre: EEUU-RUSIA-CHINA-INGLATERRA.</a:t>
            </a:r>
          </a:p>
          <a:p>
            <a:pPr marL="0" indent="0">
              <a:buNone/>
            </a:pPr>
            <a:endParaRPr lang="es-CO" dirty="0"/>
          </a:p>
        </p:txBody>
      </p:sp>
    </p:spTree>
    <p:extLst>
      <p:ext uri="{BB962C8B-B14F-4D97-AF65-F5344CB8AC3E}">
        <p14:creationId xmlns:p14="http://schemas.microsoft.com/office/powerpoint/2010/main" val="2315625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2580" y="0"/>
            <a:ext cx="10445668" cy="1241946"/>
          </a:xfrm>
        </p:spPr>
        <p:txBody>
          <a:bodyPr>
            <a:normAutofit fontScale="90000"/>
          </a:bodyPr>
          <a:lstStyle/>
          <a:p>
            <a:pPr algn="ctr"/>
            <a:r>
              <a:rPr lang="es-CO" sz="4400" dirty="0"/>
              <a:t>ESCENARIOS Y CENTROS DE DISPUTA INTER IMPERIALISTA</a:t>
            </a:r>
            <a:br>
              <a:rPr lang="es-CO" sz="4400" dirty="0"/>
            </a:br>
            <a:r>
              <a:rPr lang="es-CO" sz="4400" dirty="0"/>
              <a:t>CRISIS MULTIDIMENSIONAL (IV)</a:t>
            </a:r>
          </a:p>
        </p:txBody>
      </p:sp>
      <p:sp>
        <p:nvSpPr>
          <p:cNvPr id="3" name="Marcador de texto 2"/>
          <p:cNvSpPr>
            <a:spLocks noGrp="1"/>
          </p:cNvSpPr>
          <p:nvPr>
            <p:ph type="body" idx="1"/>
          </p:nvPr>
        </p:nvSpPr>
        <p:spPr>
          <a:xfrm>
            <a:off x="1066800" y="1364776"/>
            <a:ext cx="4754880" cy="743119"/>
          </a:xfrm>
        </p:spPr>
        <p:txBody>
          <a:bodyPr/>
          <a:lstStyle/>
          <a:p>
            <a:r>
              <a:rPr lang="es-CO" sz="2400" dirty="0"/>
              <a:t>Crisis Multidimensional</a:t>
            </a:r>
          </a:p>
          <a:p>
            <a:endParaRPr lang="es-CO" dirty="0"/>
          </a:p>
        </p:txBody>
      </p:sp>
      <p:sp>
        <p:nvSpPr>
          <p:cNvPr id="4" name="Marcador de contenido 3"/>
          <p:cNvSpPr>
            <a:spLocks noGrp="1"/>
          </p:cNvSpPr>
          <p:nvPr>
            <p:ph sz="half" idx="2"/>
          </p:nvPr>
        </p:nvSpPr>
        <p:spPr>
          <a:xfrm>
            <a:off x="436728" y="2107895"/>
            <a:ext cx="5388000" cy="4750105"/>
          </a:xfrm>
        </p:spPr>
        <p:txBody>
          <a:bodyPr>
            <a:normAutofit/>
          </a:bodyPr>
          <a:lstStyle/>
          <a:p>
            <a:pPr algn="just"/>
            <a:r>
              <a:rPr lang="es-CO" dirty="0"/>
              <a:t>El tema de la política alianzas: Neoliberales #Fascistas – Neoliberales no #Fascistas. Unidad…convergencia anti </a:t>
            </a:r>
            <a:r>
              <a:rPr lang="es-CO" dirty="0" err="1"/>
              <a:t>uribista</a:t>
            </a:r>
            <a:r>
              <a:rPr lang="es-CO" dirty="0"/>
              <a:t>-contra el #Fascismo</a:t>
            </a:r>
          </a:p>
          <a:p>
            <a:pPr algn="just"/>
            <a:r>
              <a:rPr lang="es-CO" dirty="0"/>
              <a:t>Los Derechos laborales- el mundo laboral-la distribución de la riqueza-Papel de los sindicatos  y el que hacer.</a:t>
            </a:r>
          </a:p>
          <a:p>
            <a:endParaRPr lang="es-CO" dirty="0"/>
          </a:p>
        </p:txBody>
      </p:sp>
      <p:sp>
        <p:nvSpPr>
          <p:cNvPr id="5" name="Marcador de texto 4"/>
          <p:cNvSpPr>
            <a:spLocks noGrp="1"/>
          </p:cNvSpPr>
          <p:nvPr>
            <p:ph type="body" sz="quarter" idx="3"/>
          </p:nvPr>
        </p:nvSpPr>
        <p:spPr>
          <a:xfrm>
            <a:off x="6364224" y="1241946"/>
            <a:ext cx="4754880" cy="865950"/>
          </a:xfrm>
        </p:spPr>
        <p:txBody>
          <a:bodyPr>
            <a:normAutofit fontScale="77500" lnSpcReduction="20000"/>
          </a:bodyPr>
          <a:lstStyle/>
          <a:p>
            <a:endParaRPr lang="es-CO" sz="2400" dirty="0"/>
          </a:p>
          <a:p>
            <a:r>
              <a:rPr lang="es-CO" sz="2400" dirty="0"/>
              <a:t>Escenarios y disputas inter imperialistas</a:t>
            </a:r>
          </a:p>
          <a:p>
            <a:endParaRPr lang="es-CO" dirty="0"/>
          </a:p>
        </p:txBody>
      </p:sp>
      <p:sp>
        <p:nvSpPr>
          <p:cNvPr id="6" name="Marcador de contenido 5"/>
          <p:cNvSpPr>
            <a:spLocks noGrp="1"/>
          </p:cNvSpPr>
          <p:nvPr>
            <p:ph sz="quarter" idx="4"/>
          </p:nvPr>
        </p:nvSpPr>
        <p:spPr>
          <a:xfrm>
            <a:off x="6364223" y="1910687"/>
            <a:ext cx="5331907" cy="4947313"/>
          </a:xfrm>
        </p:spPr>
        <p:txBody>
          <a:bodyPr>
            <a:normAutofit/>
          </a:bodyPr>
          <a:lstStyle/>
          <a:p>
            <a:r>
              <a:rPr lang="es-CO" dirty="0"/>
              <a:t>8. África. Marruecos VS Argelia. Sahara occidental – Golfo de Gibraltar. Etiopia VS Somalia.</a:t>
            </a:r>
          </a:p>
          <a:p>
            <a:endParaRPr lang="es-CO" dirty="0"/>
          </a:p>
        </p:txBody>
      </p:sp>
    </p:spTree>
    <p:extLst>
      <p:ext uri="{BB962C8B-B14F-4D97-AF65-F5344CB8AC3E}">
        <p14:creationId xmlns:p14="http://schemas.microsoft.com/office/powerpoint/2010/main" val="3382495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3048" y="0"/>
            <a:ext cx="12192000" cy="1419367"/>
          </a:xfrm>
        </p:spPr>
        <p:txBody>
          <a:bodyPr>
            <a:normAutofit/>
          </a:bodyPr>
          <a:lstStyle/>
          <a:p>
            <a:pPr algn="ctr"/>
            <a:r>
              <a:rPr lang="es-CO" sz="3600" dirty="0"/>
              <a:t>1. </a:t>
            </a:r>
            <a:r>
              <a:rPr lang="es-CO" sz="3600" dirty="0">
                <a:solidFill>
                  <a:srgbClr val="C00000"/>
                </a:solidFill>
              </a:rPr>
              <a:t>Conflicto #Ucrania #Rusia, ESCENARIO DE DISPUTA INTER IMPERIALISTA: #OTAN #RUSIA</a:t>
            </a:r>
          </a:p>
        </p:txBody>
      </p:sp>
      <p:sp>
        <p:nvSpPr>
          <p:cNvPr id="8" name="Marcador de contenido 7"/>
          <p:cNvSpPr>
            <a:spLocks noGrp="1"/>
          </p:cNvSpPr>
          <p:nvPr>
            <p:ph idx="1"/>
          </p:nvPr>
        </p:nvSpPr>
        <p:spPr>
          <a:xfrm>
            <a:off x="0" y="1555845"/>
            <a:ext cx="12195048" cy="5302155"/>
          </a:xfrm>
        </p:spPr>
        <p:txBody>
          <a:bodyPr/>
          <a:lstStyle/>
          <a:p>
            <a:pPr marL="457200" indent="-457200">
              <a:buAutoNum type="arabicPeriod"/>
            </a:pPr>
            <a:r>
              <a:rPr lang="es-CO" dirty="0"/>
              <a:t>Presentación 1.</a:t>
            </a:r>
          </a:p>
          <a:p>
            <a:pPr marL="0" indent="0">
              <a:buNone/>
            </a:pPr>
            <a:r>
              <a:rPr lang="es-CO" dirty="0">
                <a:hlinkClick r:id="rId2"/>
              </a:rPr>
              <a:t>CONFLICTO #RUSIA #UCRANIA COMUNICADOS Y ESCRITOS SOBRE LA GUERRA IMPERIALISTA ¡¡Rechazamos la guerra inter imperialista en Ucrania!!–Febrero -marzo 2022-</a:t>
            </a:r>
            <a:r>
              <a:rPr lang="es-CO" dirty="0"/>
              <a:t>.</a:t>
            </a:r>
          </a:p>
          <a:p>
            <a:pPr marL="0" indent="0">
              <a:buNone/>
            </a:pPr>
            <a:endParaRPr lang="es-CO" dirty="0"/>
          </a:p>
          <a:p>
            <a:pPr marL="0" indent="0">
              <a:buNone/>
            </a:pPr>
            <a:r>
              <a:rPr lang="es-CO" dirty="0"/>
              <a:t>2. Presentación 2.</a:t>
            </a:r>
          </a:p>
          <a:p>
            <a:pPr marL="0" indent="0">
              <a:buNone/>
            </a:pPr>
            <a:endParaRPr lang="es-CO" dirty="0">
              <a:hlinkClick r:id="rId3"/>
            </a:endParaRPr>
          </a:p>
          <a:p>
            <a:pPr marL="0" indent="0">
              <a:buNone/>
            </a:pPr>
            <a:r>
              <a:rPr lang="es-CO" dirty="0">
                <a:hlinkClick r:id="rId3"/>
              </a:rPr>
              <a:t>Opinión: PREGUNTAS SOBRE EL CONFLICTO #UCRANIA #RUSIA. Historia, preguntas, otra opinión y videos -2- otras visiones. -abril, 1 de 2022-</a:t>
            </a:r>
            <a:r>
              <a:rPr lang="es-CO" dirty="0"/>
              <a:t>.</a:t>
            </a:r>
          </a:p>
          <a:p>
            <a:pPr marL="0" indent="0">
              <a:buNone/>
            </a:pPr>
            <a:endParaRPr lang="es-CO" dirty="0"/>
          </a:p>
          <a:p>
            <a:pPr marL="0" indent="0">
              <a:buNone/>
            </a:pPr>
            <a:r>
              <a:rPr lang="es-CO" dirty="0"/>
              <a:t>3. Presentación 3.</a:t>
            </a:r>
          </a:p>
          <a:p>
            <a:pPr marL="0" indent="0">
              <a:buNone/>
            </a:pPr>
            <a:r>
              <a:rPr lang="es-CO" dirty="0">
                <a:hlinkClick r:id="rId4"/>
              </a:rPr>
              <a:t>(II) MAS PREGUNTAS SOBRE EL CONFLICTO #UCRANIA #RUSIA. Abril -16-2022-</a:t>
            </a:r>
            <a:r>
              <a:rPr lang="es-CO" dirty="0"/>
              <a:t>.</a:t>
            </a:r>
          </a:p>
          <a:p>
            <a:pPr marL="0" indent="0">
              <a:buNone/>
            </a:pPr>
            <a:endParaRPr lang="es-CO" dirty="0"/>
          </a:p>
          <a:p>
            <a:pPr marL="0" indent="0">
              <a:buNone/>
            </a:pPr>
            <a:endParaRPr lang="es-CO" dirty="0"/>
          </a:p>
          <a:p>
            <a:pPr marL="0" indent="0">
              <a:buNone/>
            </a:pPr>
            <a:endParaRPr lang="es-CO" dirty="0"/>
          </a:p>
        </p:txBody>
      </p:sp>
    </p:spTree>
    <p:extLst>
      <p:ext uri="{BB962C8B-B14F-4D97-AF65-F5344CB8AC3E}">
        <p14:creationId xmlns:p14="http://schemas.microsoft.com/office/powerpoint/2010/main" val="10912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0945" y="0"/>
            <a:ext cx="11579630" cy="1537855"/>
          </a:xfrm>
        </p:spPr>
        <p:txBody>
          <a:bodyPr>
            <a:normAutofit fontScale="90000"/>
          </a:bodyPr>
          <a:lstStyle/>
          <a:p>
            <a:pPr algn="ctr"/>
            <a:r>
              <a:rPr lang="es-CO" sz="3600" dirty="0">
                <a:solidFill>
                  <a:srgbClr val="C00000"/>
                </a:solidFill>
              </a:rPr>
              <a:t>Conflicto #Ucrania #Rusia, ESCENARIO DE DISPUTA INTER IMPERIALISTA: #OTAN #RUSIA </a:t>
            </a:r>
            <a:br>
              <a:rPr lang="es-CO" sz="3600" dirty="0">
                <a:solidFill>
                  <a:srgbClr val="C00000"/>
                </a:solidFill>
              </a:rPr>
            </a:br>
            <a:r>
              <a:rPr lang="es-CO" sz="3600" dirty="0">
                <a:solidFill>
                  <a:srgbClr val="C00000"/>
                </a:solidFill>
              </a:rPr>
              <a:t>(i)</a:t>
            </a:r>
          </a:p>
        </p:txBody>
      </p:sp>
      <p:pic>
        <p:nvPicPr>
          <p:cNvPr id="6" name="Marcador de contenido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5636" y="1537855"/>
            <a:ext cx="5270269" cy="5112327"/>
          </a:xfrm>
        </p:spPr>
      </p:pic>
      <p:pic>
        <p:nvPicPr>
          <p:cNvPr id="7" name="Marcador de contenido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64287" y="1537855"/>
            <a:ext cx="5506287" cy="5174404"/>
          </a:xfrm>
        </p:spPr>
      </p:pic>
    </p:spTree>
    <p:extLst>
      <p:ext uri="{BB962C8B-B14F-4D97-AF65-F5344CB8AC3E}">
        <p14:creationId xmlns:p14="http://schemas.microsoft.com/office/powerpoint/2010/main" val="3583523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BFC9B3A-BDDC-6024-EA05-E63B1AB41783}"/>
              </a:ext>
            </a:extLst>
          </p:cNvPr>
          <p:cNvSpPr>
            <a:spLocks noGrp="1"/>
          </p:cNvSpPr>
          <p:nvPr>
            <p:ph type="title"/>
          </p:nvPr>
        </p:nvSpPr>
        <p:spPr>
          <a:xfrm>
            <a:off x="1069848" y="1"/>
            <a:ext cx="10058400" cy="436228"/>
          </a:xfrm>
        </p:spPr>
        <p:txBody>
          <a:bodyPr>
            <a:normAutofit fontScale="90000"/>
          </a:bodyPr>
          <a:lstStyle/>
          <a:p>
            <a:endParaRPr lang="es-CO" dirty="0"/>
          </a:p>
        </p:txBody>
      </p:sp>
      <p:pic>
        <p:nvPicPr>
          <p:cNvPr id="7" name="Marcador de contenido 6">
            <a:extLst>
              <a:ext uri="{FF2B5EF4-FFF2-40B4-BE49-F238E27FC236}">
                <a16:creationId xmlns:a16="http://schemas.microsoft.com/office/drawing/2014/main" id="{C9133901-F241-7A4A-5C42-856A03419723}"/>
              </a:ext>
            </a:extLst>
          </p:cNvPr>
          <p:cNvPicPr>
            <a:picLocks noGrp="1" noChangeAspect="1"/>
          </p:cNvPicPr>
          <p:nvPr>
            <p:ph idx="1"/>
          </p:nvPr>
        </p:nvPicPr>
        <p:blipFill>
          <a:blip r:embed="rId2"/>
          <a:stretch>
            <a:fillRect/>
          </a:stretch>
        </p:blipFill>
        <p:spPr>
          <a:xfrm>
            <a:off x="208371" y="1130999"/>
            <a:ext cx="5399623" cy="4051300"/>
          </a:xfrm>
          <a:prstGeom prst="rect">
            <a:avLst/>
          </a:prstGeom>
        </p:spPr>
      </p:pic>
      <p:pic>
        <p:nvPicPr>
          <p:cNvPr id="8" name="Imagen 7">
            <a:extLst>
              <a:ext uri="{FF2B5EF4-FFF2-40B4-BE49-F238E27FC236}">
                <a16:creationId xmlns:a16="http://schemas.microsoft.com/office/drawing/2014/main" id="{0FB61A60-C94A-708F-8820-3564A715497B}"/>
              </a:ext>
            </a:extLst>
          </p:cNvPr>
          <p:cNvPicPr>
            <a:picLocks noChangeAspect="1"/>
          </p:cNvPicPr>
          <p:nvPr/>
        </p:nvPicPr>
        <p:blipFill>
          <a:blip r:embed="rId3"/>
          <a:stretch>
            <a:fillRect/>
          </a:stretch>
        </p:blipFill>
        <p:spPr>
          <a:xfrm>
            <a:off x="5875410" y="755009"/>
            <a:ext cx="6108219" cy="5134063"/>
          </a:xfrm>
          <a:prstGeom prst="rect">
            <a:avLst/>
          </a:prstGeom>
        </p:spPr>
      </p:pic>
    </p:spTree>
    <p:extLst>
      <p:ext uri="{BB962C8B-B14F-4D97-AF65-F5344CB8AC3E}">
        <p14:creationId xmlns:p14="http://schemas.microsoft.com/office/powerpoint/2010/main" val="2144777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po de mader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TM03090434[[fn=Letras en madera]]</Template>
  <TotalTime>1685</TotalTime>
  <Words>2823</Words>
  <Application>Microsoft Office PowerPoint</Application>
  <PresentationFormat>Panorámica</PresentationFormat>
  <Paragraphs>137</Paragraphs>
  <Slides>26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26</vt:i4>
      </vt:variant>
    </vt:vector>
  </HeadingPairs>
  <TitlesOfParts>
    <vt:vector size="31" baseType="lpstr">
      <vt:lpstr>Arial</vt:lpstr>
      <vt:lpstr>Rockwell</vt:lpstr>
      <vt:lpstr>Rockwell Condensed</vt:lpstr>
      <vt:lpstr>Wingdings</vt:lpstr>
      <vt:lpstr>Tipo de madera</vt:lpstr>
      <vt:lpstr>El momento coyuntural Mayo de 2022</vt:lpstr>
      <vt:lpstr>ESCENARIOS Y CENTROS DE DISPUTA inter imperialista CRISIS MULTIDIMENSIONAL (I)</vt:lpstr>
      <vt:lpstr>ESCENARIOS Y CENTROS DE DISPUTA inter imperialista CRISIS MULTIDIMENSIONAL (II)</vt:lpstr>
      <vt:lpstr>ESCENARIOS Y CENTROS DE DISPUTA INTER IMPERIALISTA CRISIS MULTIDIMENSIONAL (III)</vt:lpstr>
      <vt:lpstr>ESCENARIOS Y CENTROS DE DISPUTA INTER IMPERIALISTA CRISIS MULTIDIMENSIONAL (V)</vt:lpstr>
      <vt:lpstr>ESCENARIOS Y CENTROS DE DISPUTA INTER IMPERIALISTA CRISIS MULTIDIMENSIONAL (IV)</vt:lpstr>
      <vt:lpstr>1. Conflicto #Ucrania #Rusia, ESCENARIO DE DISPUTA INTER IMPERIALISTA: #OTAN #RUSIA</vt:lpstr>
      <vt:lpstr>Conflicto #Ucrania #Rusia, ESCENARIO DE DISPUTA INTER IMPERIALISTA: #OTAN #RUSIA  (i)</vt:lpstr>
      <vt:lpstr>Presentación de PowerPoint</vt:lpstr>
      <vt:lpstr>Conflicto #Ucrania #Rusia, ESCENARIO DE DISPUTA INTER IMPERIALISTA: #OTAN #RUSIA  (ii)</vt:lpstr>
      <vt:lpstr>Conflicto #Ucrania #Rusia, ESCENARIO DE DISPUTA INTER IMPERIALISTA: #OTAN #eeuu - #RUSIA #china (iII)</vt:lpstr>
      <vt:lpstr>Conflicto #Ucrania #Rusia, ESCENARIO DE DISPUTA INTER IMPERIALISTA: #OTAN #eeuu - #RUSIA #china (iV)</vt:lpstr>
      <vt:lpstr>Conflicto #Ucrania #Rusia, ESCENARIO DE DISPUTA INTER IMPERIALISTA: #OTAN #eeuu - #RUSIA #china  (V)</vt:lpstr>
      <vt:lpstr>Conflicto #Ucrania #Rusia, ESCENARIO DE DISPUTA INTER IMPERIALISTA: #OTAN #eeuu - #RUSIA #china  (Vi)</vt:lpstr>
      <vt:lpstr>Conflicto #Ucrania #Rusia, ESCENARIO DE DISPUTA INTER IMPERIALISTA: #OTAN #RUSIA  (vI)</vt:lpstr>
      <vt:lpstr>Conflicto #Ucrania #Rusia, ESCENARIO DE DISPUTA INTER IMPERIALISTA: #OTAN #RUSIA  (iV)</vt:lpstr>
      <vt:lpstr>Bases militares de EE.UU. en América Latina y el Caribe. El Plan Suramérica INFORMACION COMPLEMENTARIA #EEUU #OTAN</vt:lpstr>
      <vt:lpstr> la guerra fría -1.947- 1.991-</vt:lpstr>
      <vt:lpstr>    OTAN - Organización del Tratado del Atlántico Norte La OTAN (organización del tratado del atlántico norte) es una alianza de países de Europa y Norteamérica, cuyo objetivo es garantizar la libertad y la seguridad de sus países miembros, tanto por medios políticos como militares.  Nació en 1949, con la firma del tratado de Washington. En el que sus diez países fundadores, Bélgica, Canadá, Dinamarca, EEUU, Francia, Islandia, Italia, Luxemburgo, Noruega, Países Bajos, Portugal y Reino Unido se comprometieron a defenderse mutuamente, en caso de que produjera una agresión armada contra cualquiera de ellos.    </vt:lpstr>
      <vt:lpstr>2. CONFLICTO EN LA REGION DEL BALTICO: #otan: #eeuu-Suecia-Finlandia vs #rusia</vt:lpstr>
      <vt:lpstr>Presentación de PowerPoint</vt:lpstr>
      <vt:lpstr>  3. Sudoeste de ASIA: China Meridional. EEUU –Australia, escenario de disputa inter imperialista, #OTAN - #CHINA (I) </vt:lpstr>
      <vt:lpstr>  3. Sudoeste de ASIA: China Meridional. EEUU –Australia, escenario de disputa inter imperialista, #OTAN - #CHINA (II) </vt:lpstr>
      <vt:lpstr>  Sudoeste de ASIA: China Meridional. EEUU –Australia, escenario de disputa inter imperialista, #OTAN - #CHINA (iiI) </vt:lpstr>
      <vt:lpstr>  Sudoeste de ASIA: China Meridional. EEUU –Australia, escenario de disputa inter imperialista, #OTAN - #CHINA (iv) </vt:lpstr>
      <vt:lpstr>  Sudoeste de ASIA: China Meridional. EEUU –Australia, escenario de disputa inter imperialista, #OTAN - #CHINA (V)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momento coyuntural</dc:title>
  <dc:creator>USER</dc:creator>
  <cp:lastModifiedBy>soporte</cp:lastModifiedBy>
  <cp:revision>68</cp:revision>
  <dcterms:created xsi:type="dcterms:W3CDTF">2022-05-05T12:44:31Z</dcterms:created>
  <dcterms:modified xsi:type="dcterms:W3CDTF">2022-08-01T19:39:48Z</dcterms:modified>
</cp:coreProperties>
</file>