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95"/>
  </p:notesMasterIdLst>
  <p:handoutMasterIdLst>
    <p:handoutMasterId r:id="rId96"/>
  </p:handoutMasterIdLst>
  <p:sldIdLst>
    <p:sldId id="306" r:id="rId5"/>
    <p:sldId id="307" r:id="rId6"/>
    <p:sldId id="396" r:id="rId7"/>
    <p:sldId id="397" r:id="rId8"/>
    <p:sldId id="309" r:id="rId9"/>
    <p:sldId id="316" r:id="rId10"/>
    <p:sldId id="314" r:id="rId11"/>
    <p:sldId id="308" r:id="rId12"/>
    <p:sldId id="317" r:id="rId13"/>
    <p:sldId id="318" r:id="rId14"/>
    <p:sldId id="320" r:id="rId15"/>
    <p:sldId id="319" r:id="rId16"/>
    <p:sldId id="321" r:id="rId17"/>
    <p:sldId id="322" r:id="rId18"/>
    <p:sldId id="323" r:id="rId19"/>
    <p:sldId id="392" r:id="rId20"/>
    <p:sldId id="393" r:id="rId21"/>
    <p:sldId id="391" r:id="rId22"/>
    <p:sldId id="324" r:id="rId23"/>
    <p:sldId id="325" r:id="rId24"/>
    <p:sldId id="326" r:id="rId25"/>
    <p:sldId id="328" r:id="rId26"/>
    <p:sldId id="327" r:id="rId27"/>
    <p:sldId id="329" r:id="rId28"/>
    <p:sldId id="346" r:id="rId29"/>
    <p:sldId id="347" r:id="rId30"/>
    <p:sldId id="345" r:id="rId31"/>
    <p:sldId id="338" r:id="rId32"/>
    <p:sldId id="339" r:id="rId33"/>
    <p:sldId id="340" r:id="rId34"/>
    <p:sldId id="341" r:id="rId35"/>
    <p:sldId id="342" r:id="rId36"/>
    <p:sldId id="343" r:id="rId37"/>
    <p:sldId id="344" r:id="rId38"/>
    <p:sldId id="330" r:id="rId39"/>
    <p:sldId id="348" r:id="rId40"/>
    <p:sldId id="349" r:id="rId41"/>
    <p:sldId id="350" r:id="rId42"/>
    <p:sldId id="351" r:id="rId43"/>
    <p:sldId id="352" r:id="rId44"/>
    <p:sldId id="353" r:id="rId45"/>
    <p:sldId id="354" r:id="rId46"/>
    <p:sldId id="331" r:id="rId47"/>
    <p:sldId id="389" r:id="rId48"/>
    <p:sldId id="390" r:id="rId49"/>
    <p:sldId id="385" r:id="rId50"/>
    <p:sldId id="386" r:id="rId51"/>
    <p:sldId id="387" r:id="rId52"/>
    <p:sldId id="388" r:id="rId53"/>
    <p:sldId id="332" r:id="rId54"/>
    <p:sldId id="398" r:id="rId55"/>
    <p:sldId id="399" r:id="rId56"/>
    <p:sldId id="400" r:id="rId57"/>
    <p:sldId id="369" r:id="rId58"/>
    <p:sldId id="370" r:id="rId59"/>
    <p:sldId id="371" r:id="rId60"/>
    <p:sldId id="333" r:id="rId61"/>
    <p:sldId id="382" r:id="rId62"/>
    <p:sldId id="383" r:id="rId63"/>
    <p:sldId id="384" r:id="rId64"/>
    <p:sldId id="334" r:id="rId65"/>
    <p:sldId id="379" r:id="rId66"/>
    <p:sldId id="380" r:id="rId67"/>
    <p:sldId id="381" r:id="rId68"/>
    <p:sldId id="335" r:id="rId69"/>
    <p:sldId id="394" r:id="rId70"/>
    <p:sldId id="372" r:id="rId71"/>
    <p:sldId id="373" r:id="rId72"/>
    <p:sldId id="374" r:id="rId73"/>
    <p:sldId id="376" r:id="rId74"/>
    <p:sldId id="377" r:id="rId75"/>
    <p:sldId id="378" r:id="rId76"/>
    <p:sldId id="336" r:id="rId77"/>
    <p:sldId id="355" r:id="rId78"/>
    <p:sldId id="356" r:id="rId79"/>
    <p:sldId id="357" r:id="rId80"/>
    <p:sldId id="358" r:id="rId81"/>
    <p:sldId id="359" r:id="rId82"/>
    <p:sldId id="360" r:id="rId83"/>
    <p:sldId id="362" r:id="rId84"/>
    <p:sldId id="361" r:id="rId85"/>
    <p:sldId id="363" r:id="rId86"/>
    <p:sldId id="364" r:id="rId87"/>
    <p:sldId id="365" r:id="rId88"/>
    <p:sldId id="366" r:id="rId89"/>
    <p:sldId id="367" r:id="rId90"/>
    <p:sldId id="368" r:id="rId91"/>
    <p:sldId id="337" r:id="rId92"/>
    <p:sldId id="395" r:id="rId93"/>
    <p:sldId id="312" r:id="rId94"/>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67" autoAdjust="0"/>
    <p:restoredTop sz="84967" autoAdjust="0"/>
  </p:normalViewPr>
  <p:slideViewPr>
    <p:cSldViewPr snapToGrid="0">
      <p:cViewPr varScale="1">
        <p:scale>
          <a:sx n="114" d="100"/>
          <a:sy n="114" d="100"/>
        </p:scale>
        <p:origin x="420" y="102"/>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5878293-F3A4-4283-B929-138544CD84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4A92944D-E8F3-4C07-BC07-7564C0842A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D0BCF0-68F0-4F08-A0DE-34A7B09CDD8A}" type="datetime1">
              <a:rPr lang="es-ES" smtClean="0"/>
              <a:t>18/08/2021</a:t>
            </a:fld>
            <a:endParaRPr lang="es-ES" dirty="0"/>
          </a:p>
        </p:txBody>
      </p:sp>
      <p:sp>
        <p:nvSpPr>
          <p:cNvPr id="4" name="Marcador de pie de página 3">
            <a:extLst>
              <a:ext uri="{FF2B5EF4-FFF2-40B4-BE49-F238E27FC236}">
                <a16:creationId xmlns:a16="http://schemas.microsoft.com/office/drawing/2014/main" id="{2D9FA6F7-68B2-424B-B268-E53E978B01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D944A6FC-7A09-4A3B-A8DC-039754AE85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351E68-59A0-4C4A-9786-65729D3BFFEF}" type="slidenum">
              <a:rPr lang="es-ES" smtClean="0"/>
              <a:t>‹Nº›</a:t>
            </a:fld>
            <a:endParaRPr lang="es-ES"/>
          </a:p>
        </p:txBody>
      </p:sp>
    </p:spTree>
    <p:extLst>
      <p:ext uri="{BB962C8B-B14F-4D97-AF65-F5344CB8AC3E}">
        <p14:creationId xmlns:p14="http://schemas.microsoft.com/office/powerpoint/2010/main" val="37338126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8D6EB-2321-4D52-AF70-FA1A2FACF03F}" type="datetime1">
              <a:rPr lang="es-ES" smtClean="0"/>
              <a:pPr/>
              <a:t>18/08/2021</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939589-3E79-4C82-AA4A-FE78234FAA59}" type="slidenum">
              <a:rPr lang="es-ES" noProof="0" smtClean="0"/>
              <a:t>‹Nº›</a:t>
            </a:fld>
            <a:endParaRPr lang="es-ES" noProof="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D5939589-3E79-4C82-AA4A-FE78234FAA59}" type="slidenum">
              <a:rPr lang="es-ES" smtClean="0"/>
              <a:t>1</a:t>
            </a:fld>
            <a:endParaRPr lang="es-ES"/>
          </a:p>
        </p:txBody>
      </p:sp>
    </p:spTree>
    <p:extLst>
      <p:ext uri="{BB962C8B-B14F-4D97-AF65-F5344CB8AC3E}">
        <p14:creationId xmlns:p14="http://schemas.microsoft.com/office/powerpoint/2010/main" val="316487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D5939589-3E79-4C82-AA4A-FE78234FAA59}" type="slidenum">
              <a:rPr lang="es-ES" smtClean="0"/>
              <a:t>2</a:t>
            </a:fld>
            <a:endParaRPr lang="es-ES"/>
          </a:p>
        </p:txBody>
      </p:sp>
    </p:spTree>
    <p:extLst>
      <p:ext uri="{BB962C8B-B14F-4D97-AF65-F5344CB8AC3E}">
        <p14:creationId xmlns:p14="http://schemas.microsoft.com/office/powerpoint/2010/main" val="414523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D5939589-3E79-4C82-AA4A-FE78234FAA59}" type="slidenum">
              <a:rPr lang="es-ES" smtClean="0"/>
              <a:t>3</a:t>
            </a:fld>
            <a:endParaRPr lang="es-ES"/>
          </a:p>
        </p:txBody>
      </p:sp>
    </p:spTree>
    <p:extLst>
      <p:ext uri="{BB962C8B-B14F-4D97-AF65-F5344CB8AC3E}">
        <p14:creationId xmlns:p14="http://schemas.microsoft.com/office/powerpoint/2010/main" val="3041038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D5939589-3E79-4C82-AA4A-FE78234FAA59}" type="slidenum">
              <a:rPr lang="es-ES" smtClean="0"/>
              <a:t>4</a:t>
            </a:fld>
            <a:endParaRPr lang="es-ES"/>
          </a:p>
        </p:txBody>
      </p:sp>
    </p:spTree>
    <p:extLst>
      <p:ext uri="{BB962C8B-B14F-4D97-AF65-F5344CB8AC3E}">
        <p14:creationId xmlns:p14="http://schemas.microsoft.com/office/powerpoint/2010/main" val="3558992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D5939589-3E79-4C82-AA4A-FE78234FAA59}" type="slidenum">
              <a:rPr lang="es-ES" smtClean="0"/>
              <a:t>5</a:t>
            </a:fld>
            <a:endParaRPr lang="es-ES"/>
          </a:p>
        </p:txBody>
      </p:sp>
    </p:spTree>
    <p:extLst>
      <p:ext uri="{BB962C8B-B14F-4D97-AF65-F5344CB8AC3E}">
        <p14:creationId xmlns:p14="http://schemas.microsoft.com/office/powerpoint/2010/main" val="2141008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D5939589-3E79-4C82-AA4A-FE78234FAA59}" type="slidenum">
              <a:rPr lang="es-ES" smtClean="0"/>
              <a:t>8</a:t>
            </a:fld>
            <a:endParaRPr lang="es-ES"/>
          </a:p>
        </p:txBody>
      </p:sp>
    </p:spTree>
    <p:extLst>
      <p:ext uri="{BB962C8B-B14F-4D97-AF65-F5344CB8AC3E}">
        <p14:creationId xmlns:p14="http://schemas.microsoft.com/office/powerpoint/2010/main" val="1987618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D5939589-3E79-4C82-AA4A-FE78234FAA59}" type="slidenum">
              <a:rPr lang="es-ES" smtClean="0"/>
              <a:t>9</a:t>
            </a:fld>
            <a:endParaRPr lang="es-ES"/>
          </a:p>
        </p:txBody>
      </p:sp>
    </p:spTree>
    <p:extLst>
      <p:ext uri="{BB962C8B-B14F-4D97-AF65-F5344CB8AC3E}">
        <p14:creationId xmlns:p14="http://schemas.microsoft.com/office/powerpoint/2010/main" val="1703890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D5939589-3E79-4C82-AA4A-FE78234FAA59}" type="slidenum">
              <a:rPr lang="es-ES" smtClean="0"/>
              <a:t>90</a:t>
            </a:fld>
            <a:endParaRPr lang="es-ES"/>
          </a:p>
        </p:txBody>
      </p:sp>
    </p:spTree>
    <p:extLst>
      <p:ext uri="{BB962C8B-B14F-4D97-AF65-F5344CB8AC3E}">
        <p14:creationId xmlns:p14="http://schemas.microsoft.com/office/powerpoint/2010/main" val="3647279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rtlCol="0" anchor="b"/>
          <a:lstStyle>
            <a:lvl1pPr algn="l">
              <a:defRPr sz="6000" b="1" i="0" cap="all" baseline="0"/>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cxnSp>
        <p:nvCxnSpPr>
          <p:cNvPr id="11" name="Conector recto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0" name="Conector recto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áfico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s-ES" noProof="0"/>
          </a:p>
        </p:txBody>
      </p:sp>
      <p:sp>
        <p:nvSpPr>
          <p:cNvPr id="14" name="Gráfico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s-ES" noProof="0"/>
          </a:p>
        </p:txBody>
      </p:sp>
      <p:sp>
        <p:nvSpPr>
          <p:cNvPr id="16" name="Gráfico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s-ES" noProof="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s-ES" noProof="0"/>
              <a:t>Haga clic para modificar los estilos de texto del patrón</a:t>
            </a:r>
          </a:p>
          <a:p>
            <a:pPr lvl="1" rtl="0"/>
            <a:r>
              <a:rPr lang="es-ES" noProof="0"/>
              <a:t>Segundo nivel</a:t>
            </a:r>
          </a:p>
          <a:p>
            <a:pPr lvl="2" rtl="0"/>
            <a:r>
              <a:rPr lang="es-ES" noProof="0"/>
              <a:t>Tercer nivel</a:t>
            </a:r>
          </a:p>
        </p:txBody>
      </p:sp>
      <p:sp>
        <p:nvSpPr>
          <p:cNvPr id="5" name="Marcador de texto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contenido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s-ES" noProof="0"/>
              <a:t>Haga clic para modificar los estilos de texto del patrón</a:t>
            </a:r>
          </a:p>
          <a:p>
            <a:pPr lvl="1" rtl="0"/>
            <a:r>
              <a:rPr lang="es-ES" noProof="0"/>
              <a:t>Segundo nivel</a:t>
            </a:r>
          </a:p>
          <a:p>
            <a:pPr lvl="2" rtl="0"/>
            <a:r>
              <a:rPr lang="es-ES" noProof="0"/>
              <a:t>Tercer nivel</a:t>
            </a:r>
          </a:p>
        </p:txBody>
      </p:sp>
      <p:cxnSp>
        <p:nvCxnSpPr>
          <p:cNvPr id="10" name="Conector recto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áfico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s-ES" noProof="0"/>
          </a:p>
        </p:txBody>
      </p:sp>
      <p:sp>
        <p:nvSpPr>
          <p:cNvPr id="14" name="Gráfico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s-ES" noProof="0"/>
          </a:p>
        </p:txBody>
      </p:sp>
      <p:sp>
        <p:nvSpPr>
          <p:cNvPr id="16" name="Gráfico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s-ES" noProof="0"/>
          </a:p>
        </p:txBody>
      </p:sp>
      <p:sp>
        <p:nvSpPr>
          <p:cNvPr id="15" name="Marcador de posición de texto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7" name="Marcador de contenido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s-ES" noProof="0"/>
              <a:t>Haga clic para modificar los estilos de texto del patrón</a:t>
            </a:r>
          </a:p>
          <a:p>
            <a:pPr lvl="1" rtl="0"/>
            <a:r>
              <a:rPr lang="es-ES" noProof="0"/>
              <a:t>Segundo nivel</a:t>
            </a:r>
          </a:p>
          <a:p>
            <a:pPr lvl="2" rtl="0"/>
            <a:r>
              <a:rPr lang="es-ES" noProof="0"/>
              <a:t>Tercer nivel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s-ES" noProof="0"/>
              <a:t>Título</a:t>
            </a:r>
          </a:p>
        </p:txBody>
      </p:sp>
      <p:sp>
        <p:nvSpPr>
          <p:cNvPr id="3" name="Subtítulo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5" name="Marcador de pie de página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s-ES" noProof="0" smtClean="0"/>
              <a:pPr rtl="0"/>
              <a:t>‹Nº›</a:t>
            </a:fld>
            <a:endParaRPr lang="es-ES" noProof="0"/>
          </a:p>
        </p:txBody>
      </p:sp>
      <p:cxnSp>
        <p:nvCxnSpPr>
          <p:cNvPr id="7" name="Conector recto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Marcador de posición de imagen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es-ES" noProof="0"/>
              <a:t>Haga clic en el icono para agregar una imagen</a:t>
            </a:r>
          </a:p>
        </p:txBody>
      </p:sp>
      <p:sp>
        <p:nvSpPr>
          <p:cNvPr id="10" name="Marcador de posición de imagen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es-ES" noProof="0"/>
              <a:t>Haga clic en el icono para agregar una imagen</a:t>
            </a:r>
          </a:p>
        </p:txBody>
      </p:sp>
      <p:sp>
        <p:nvSpPr>
          <p:cNvPr id="11" name="Marcador de posición de imagen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es-ES" noProof="0"/>
              <a:t>Haga clic en el icono para agregar una imagen</a:t>
            </a:r>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olo el título">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Marcador de posición de imagen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es-ES" noProof="0"/>
              <a:t>Haga clic en el icono para agregar una imagen</a:t>
            </a:r>
          </a:p>
        </p:txBody>
      </p:sp>
      <p:sp>
        <p:nvSpPr>
          <p:cNvPr id="32" name="Marcador de posición de imagen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es-ES" noProof="0"/>
              <a:t>Haga clic en el icono para agregar una imagen</a:t>
            </a:r>
          </a:p>
        </p:txBody>
      </p:sp>
      <p:sp>
        <p:nvSpPr>
          <p:cNvPr id="31" name="Marcador de posición de imagen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es-ES" noProof="0"/>
              <a:t>Haga clic en el icono para agregar una imagen</a:t>
            </a:r>
          </a:p>
        </p:txBody>
      </p:sp>
      <p:sp>
        <p:nvSpPr>
          <p:cNvPr id="30" name="Marcador de posición de imagen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rtlCol="0" anchor="b"/>
          <a:lstStyle>
            <a:lvl1pPr algn="r">
              <a:defRPr sz="4800" b="1" cap="all" spc="400" baseline="0">
                <a:solidFill>
                  <a:schemeClr val="bg1"/>
                </a:solidFill>
              </a:defRPr>
            </a:lvl1pPr>
          </a:lstStyle>
          <a:p>
            <a:pPr rtl="0"/>
            <a:r>
              <a:rPr lang="es-ES" noProof="0"/>
              <a:t>Haga clic para modificar el estilo de título del patrón</a:t>
            </a:r>
          </a:p>
        </p:txBody>
      </p:sp>
      <p:sp>
        <p:nvSpPr>
          <p:cNvPr id="3" name="Marcador de fecha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es-ES" noProof="0"/>
              <a:t>3/9/20XX</a:t>
            </a:r>
          </a:p>
        </p:txBody>
      </p:sp>
      <p:sp>
        <p:nvSpPr>
          <p:cNvPr id="4" name="Marcador de pie de página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s-ES" noProof="0"/>
              <a:t>Título de la presentación</a:t>
            </a:r>
          </a:p>
        </p:txBody>
      </p:sp>
      <p:sp>
        <p:nvSpPr>
          <p:cNvPr id="5" name="Marcador de número de diapositiva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es-ES" noProof="0" smtClean="0"/>
              <a:pPr rtl="0"/>
              <a:t>‹Nº›</a:t>
            </a:fld>
            <a:endParaRPr lang="es-ES" noProof="0"/>
          </a:p>
        </p:txBody>
      </p:sp>
      <p:sp>
        <p:nvSpPr>
          <p:cNvPr id="8" name="Gráfico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s-ES" noProof="0"/>
          </a:p>
        </p:txBody>
      </p:sp>
      <p:sp>
        <p:nvSpPr>
          <p:cNvPr id="10" name="Gráfico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s-ES" noProof="0"/>
          </a:p>
        </p:txBody>
      </p:sp>
      <p:sp>
        <p:nvSpPr>
          <p:cNvPr id="12" name="Gráfico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s-ES" noProof="0"/>
          </a:p>
        </p:txBody>
      </p:sp>
      <p:cxnSp>
        <p:nvCxnSpPr>
          <p:cNvPr id="14" name="Conector recto 13">
            <a:extLst>
              <a:ext uri="{FF2B5EF4-FFF2-40B4-BE49-F238E27FC236}">
                <a16:creationId xmlns:a16="http://schemas.microsoft.com/office/drawing/2014/main" id="{13AE7F8D-AE68-4A83-BAB5-3A97D473CE3C}"/>
              </a:ext>
            </a:extLst>
          </p:cNvPr>
          <p:cNvCxnSpPr>
            <a:cxnSpLocks/>
          </p:cNvCxnSpPr>
          <p:nvPr userDrawn="1"/>
        </p:nvCxnSpPr>
        <p:spPr>
          <a:xfrm>
            <a:off x="856114" y="3651517"/>
            <a:ext cx="0" cy="3200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Marcador de texto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rtlCol="0"/>
          <a:lstStyle>
            <a:lvl1pPr marL="0" indent="0" algn="r">
              <a:buNone/>
              <a:defRPr sz="1800">
                <a:solidFill>
                  <a:schemeClr val="bg1"/>
                </a:solidFill>
              </a:defRPr>
            </a:lvl1pPr>
          </a:lstStyle>
          <a:p>
            <a:pPr lvl="0" rtl="0"/>
            <a:r>
              <a:rPr lang="es-ES" noProof="0"/>
              <a:t>Haga clic para modificar los estilos de texto del patrón</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es-ES" noProof="0"/>
              <a:t>Haga clic para modificar el estilo de título del patrón</a:t>
            </a:r>
          </a:p>
        </p:txBody>
      </p:sp>
      <p:sp>
        <p:nvSpPr>
          <p:cNvPr id="3" name="Marcador de fecha 2">
            <a:extLst>
              <a:ext uri="{FF2B5EF4-FFF2-40B4-BE49-F238E27FC236}">
                <a16:creationId xmlns:a16="http://schemas.microsoft.com/office/drawing/2014/main" id="{8DF1DFFF-E5C5-43DF-B71C-7270DB97372C}"/>
              </a:ext>
            </a:extLst>
          </p:cNvPr>
          <p:cNvSpPr>
            <a:spLocks noGrp="1"/>
          </p:cNvSpPr>
          <p:nvPr>
            <p:ph type="dt" sz="half" idx="10"/>
          </p:nvPr>
        </p:nvSpPr>
        <p:spPr/>
        <p:txBody>
          <a:bodyPr rtlCol="0"/>
          <a:lstStyle/>
          <a:p>
            <a:pPr rtl="0"/>
            <a:r>
              <a:rPr lang="es-ES" noProof="0"/>
              <a:t>3/9/20XX</a:t>
            </a:r>
          </a:p>
        </p:txBody>
      </p:sp>
      <p:sp>
        <p:nvSpPr>
          <p:cNvPr id="4" name="Marcador de pie de página 3">
            <a:extLst>
              <a:ext uri="{FF2B5EF4-FFF2-40B4-BE49-F238E27FC236}">
                <a16:creationId xmlns:a16="http://schemas.microsoft.com/office/drawing/2014/main" id="{7EBC03C0-6EB7-4633-967C-12C35768BB58}"/>
              </a:ext>
            </a:extLst>
          </p:cNvPr>
          <p:cNvSpPr>
            <a:spLocks noGrp="1"/>
          </p:cNvSpPr>
          <p:nvPr>
            <p:ph type="ftr" sz="quarter" idx="11"/>
          </p:nvPr>
        </p:nvSpPr>
        <p:spPr/>
        <p:txBody>
          <a:bodyPr rtlCol="0"/>
          <a:lstStyle/>
          <a:p>
            <a:pPr rtl="0"/>
            <a:r>
              <a:rPr lang="es-ES" noProof="0"/>
              <a:t>Título de la presentación</a:t>
            </a:r>
          </a:p>
        </p:txBody>
      </p:sp>
      <p:sp>
        <p:nvSpPr>
          <p:cNvPr id="5" name="Marcador de número de diapositiva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rtlCol="0"/>
          <a:lstStyle/>
          <a:p>
            <a:pPr rtl="0"/>
            <a:fld id="{D8DA9DAA-006C-4F4B-980E-E3DF019B24E2}" type="slidenum">
              <a:rPr lang="es-ES" noProof="0" smtClean="0"/>
              <a:t>‹Nº›</a:t>
            </a:fld>
            <a:endParaRPr lang="es-ES" noProof="0"/>
          </a:p>
        </p:txBody>
      </p:sp>
      <p:cxnSp>
        <p:nvCxnSpPr>
          <p:cNvPr id="6" name="Conector recto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FF36D6-399B-43E3-84DD-9FC5119ECCE9}"/>
              </a:ext>
            </a:extLst>
          </p:cNvPr>
          <p:cNvSpPr>
            <a:spLocks noGrp="1"/>
          </p:cNvSpPr>
          <p:nvPr>
            <p:ph type="dt" sz="half" idx="10"/>
          </p:nvPr>
        </p:nvSpPr>
        <p:spPr/>
        <p:txBody>
          <a:bodyPr rtlCol="0"/>
          <a:lstStyle/>
          <a:p>
            <a:pPr rtl="0"/>
            <a:r>
              <a:rPr lang="es-ES" noProof="0"/>
              <a:t>3/9/20XX</a:t>
            </a:r>
          </a:p>
        </p:txBody>
      </p:sp>
      <p:sp>
        <p:nvSpPr>
          <p:cNvPr id="3" name="Marcador de pie de página 2">
            <a:extLst>
              <a:ext uri="{FF2B5EF4-FFF2-40B4-BE49-F238E27FC236}">
                <a16:creationId xmlns:a16="http://schemas.microsoft.com/office/drawing/2014/main" id="{50234AB7-3B85-4028-A500-5A1BDBF45C56}"/>
              </a:ext>
            </a:extLst>
          </p:cNvPr>
          <p:cNvSpPr>
            <a:spLocks noGrp="1"/>
          </p:cNvSpPr>
          <p:nvPr>
            <p:ph type="ftr" sz="quarter" idx="11"/>
          </p:nvPr>
        </p:nvSpPr>
        <p:spPr/>
        <p:txBody>
          <a:bodyPr rtlCol="0"/>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rtlCol="0"/>
          <a:lstStyle/>
          <a:p>
            <a:pPr rtl="0"/>
            <a:fld id="{D8DA9DAA-006C-4F4B-980E-E3DF019B24E2}" type="slidenum">
              <a:rPr lang="es-ES" noProof="0" smtClean="0"/>
              <a:t>‹Nº›</a:t>
            </a:fld>
            <a:endParaRPr lang="es-ES" noProof="0"/>
          </a:p>
        </p:txBody>
      </p:sp>
      <p:cxnSp>
        <p:nvCxnSpPr>
          <p:cNvPr id="5" name="Conector recto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38E6AACE-FAFB-4934-8E3C-AB5B216353D8}"/>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181533EA-D0F8-4C79-8721-F190DE2D2DC0}"/>
              </a:ext>
            </a:extLst>
          </p:cNvPr>
          <p:cNvSpPr>
            <a:spLocks noGrp="1"/>
          </p:cNvSpPr>
          <p:nvPr>
            <p:ph type="ftr" sz="quarter" idx="11"/>
          </p:nvPr>
        </p:nvSpPr>
        <p:spPr/>
        <p:txBody>
          <a:bodyPr rtlCol="0"/>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rtlCol="0"/>
          <a:lstStyle/>
          <a:p>
            <a:pPr rtl="0"/>
            <a:fld id="{D8DA9DAA-006C-4F4B-980E-E3DF019B24E2}" type="slidenum">
              <a:rPr lang="es-ES" noProof="0" smtClean="0"/>
              <a:t>‹Nº›</a:t>
            </a:fld>
            <a:endParaRPr lang="es-ES" noProof="0"/>
          </a:p>
        </p:txBody>
      </p:sp>
      <p:cxnSp>
        <p:nvCxnSpPr>
          <p:cNvPr id="8" name="Conector recto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a:t>Haga clic para modificar el estilo de título del patrón</a:t>
            </a:r>
          </a:p>
        </p:txBody>
      </p:sp>
      <p:sp>
        <p:nvSpPr>
          <p:cNvPr id="3" name="Marcador de posición de imagen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100C4E9A-CA29-4CCD-ACFA-B29F80FBA163}"/>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71A5B7BE-3F1B-4FF3-B1D7-6E39B99D07BD}"/>
              </a:ext>
            </a:extLst>
          </p:cNvPr>
          <p:cNvSpPr>
            <a:spLocks noGrp="1"/>
          </p:cNvSpPr>
          <p:nvPr>
            <p:ph type="ftr" sz="quarter" idx="11"/>
          </p:nvPr>
        </p:nvSpPr>
        <p:spPr/>
        <p:txBody>
          <a:bodyPr rtlCol="0"/>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rtlCol="0"/>
          <a:lstStyle/>
          <a:p>
            <a:pPr rtl="0"/>
            <a:fld id="{D8DA9DAA-006C-4F4B-980E-E3DF019B24E2}" type="slidenum">
              <a:rPr lang="es-ES" noProof="0" smtClean="0"/>
              <a:t>‹Nº›</a:t>
            </a:fld>
            <a:endParaRPr lang="es-ES" noProof="0"/>
          </a:p>
        </p:txBody>
      </p:sp>
      <p:cxnSp>
        <p:nvCxnSpPr>
          <p:cNvPr id="8" name="Conector recto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2">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rtlCol="0" anchor="b"/>
          <a:lstStyle>
            <a:lvl1pPr algn="l">
              <a:defRPr sz="5400" b="1" i="0" cap="all" baseline="0">
                <a:solidFill>
                  <a:schemeClr val="bg1"/>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5641848" y="4700016"/>
            <a:ext cx="5093208" cy="1197864"/>
          </a:xfrm>
        </p:spPr>
        <p:txBody>
          <a:bodyPr rtlCol="0">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cxnSp>
        <p:nvCxnSpPr>
          <p:cNvPr id="9" name="Conector recto 8">
            <a:extLst>
              <a:ext uri="{FF2B5EF4-FFF2-40B4-BE49-F238E27FC236}">
                <a16:creationId xmlns:a16="http://schemas.microsoft.com/office/drawing/2014/main" id="{8E825845-66DD-4B77-A729-CD97D156FE6C}"/>
              </a:ext>
            </a:extLst>
          </p:cNvPr>
          <p:cNvCxnSpPr>
            <a:cxnSpLocks/>
          </p:cNvCxnSpPr>
          <p:nvPr userDrawn="1"/>
        </p:nvCxnSpPr>
        <p:spPr>
          <a:xfrm>
            <a:off x="1301262" y="3652622"/>
            <a:ext cx="0" cy="3200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áfico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s-ES" noProof="0"/>
          </a:p>
        </p:txBody>
      </p:sp>
      <p:sp>
        <p:nvSpPr>
          <p:cNvPr id="21" name="Gráfico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rtl="0"/>
            <a:endParaRPr lang="es-ES" noProof="0"/>
          </a:p>
        </p:txBody>
      </p:sp>
      <p:sp>
        <p:nvSpPr>
          <p:cNvPr id="23" name="Gráfico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rtl="0"/>
            <a:endParaRPr lang="es-ES" noProof="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olo el título">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Marcador de posición de imagen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rtlCol="0" anchor="b"/>
          <a:lstStyle>
            <a:lvl1pPr algn="r">
              <a:defRPr sz="6000" b="1" cap="all" spc="400" baseline="0">
                <a:solidFill>
                  <a:schemeClr val="bg1"/>
                </a:solidFill>
              </a:defRPr>
            </a:lvl1pPr>
          </a:lstStyle>
          <a:p>
            <a:pPr rtl="0"/>
            <a:r>
              <a:rPr lang="es-ES" noProof="0"/>
              <a:t>Título</a:t>
            </a:r>
          </a:p>
        </p:txBody>
      </p:sp>
      <p:sp>
        <p:nvSpPr>
          <p:cNvPr id="3" name="Marcador de fecha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es-ES" noProof="0"/>
              <a:t>3/9/20XX</a:t>
            </a:r>
          </a:p>
        </p:txBody>
      </p:sp>
      <p:sp>
        <p:nvSpPr>
          <p:cNvPr id="4" name="Marcador de pie de página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s-ES" noProof="0"/>
              <a:t>Título de la presentación</a:t>
            </a:r>
          </a:p>
        </p:txBody>
      </p:sp>
      <p:sp>
        <p:nvSpPr>
          <p:cNvPr id="5" name="Marcador de número de diapositiva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es-ES" noProof="0" smtClean="0"/>
              <a:pPr rtl="0"/>
              <a:t>‹Nº›</a:t>
            </a:fld>
            <a:endParaRPr lang="es-ES" noProof="0"/>
          </a:p>
        </p:txBody>
      </p:sp>
      <p:cxnSp>
        <p:nvCxnSpPr>
          <p:cNvPr id="14" name="Conector recto 13">
            <a:extLst>
              <a:ext uri="{FF2B5EF4-FFF2-40B4-BE49-F238E27FC236}">
                <a16:creationId xmlns:a16="http://schemas.microsoft.com/office/drawing/2014/main" id="{13AE7F8D-AE68-4A83-BAB5-3A97D473CE3C}"/>
              </a:ext>
            </a:extLst>
          </p:cNvPr>
          <p:cNvCxnSpPr>
            <a:cxnSpLocks/>
          </p:cNvCxnSpPr>
          <p:nvPr userDrawn="1"/>
        </p:nvCxnSpPr>
        <p:spPr>
          <a:xfrm>
            <a:off x="856114" y="3659332"/>
            <a:ext cx="0" cy="3200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Marcador de texto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rtlCol="0"/>
          <a:lstStyle>
            <a:lvl1pPr marL="0" indent="0" algn="r">
              <a:buNone/>
              <a:defRPr sz="1800">
                <a:solidFill>
                  <a:schemeClr val="bg1"/>
                </a:solidFill>
              </a:defRPr>
            </a:lvl1pPr>
          </a:lstStyle>
          <a:p>
            <a:pPr lvl="0" rtl="0"/>
            <a:r>
              <a:rPr lang="es-ES" noProof="0"/>
              <a:t>Haga clic para modificar los estilos de texto del patrón</a:t>
            </a:r>
          </a:p>
        </p:txBody>
      </p:sp>
      <p:sp>
        <p:nvSpPr>
          <p:cNvPr id="11" name="Gráfico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s-ES" noProof="0"/>
          </a:p>
        </p:txBody>
      </p:sp>
      <p:sp>
        <p:nvSpPr>
          <p:cNvPr id="13" name="Gráfico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s-ES" noProof="0"/>
          </a:p>
        </p:txBody>
      </p:sp>
      <p:sp>
        <p:nvSpPr>
          <p:cNvPr id="17" name="Gráfico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s-ES" noProof="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contenido">
    <p:spTree>
      <p:nvGrpSpPr>
        <p:cNvPr id="1" name=""/>
        <p:cNvGrpSpPr/>
        <p:nvPr/>
      </p:nvGrpSpPr>
      <p:grpSpPr>
        <a:xfrm>
          <a:off x="0" y="0"/>
          <a:ext cx="0" cy="0"/>
          <a:chOff x="0" y="0"/>
          <a:chExt cx="0" cy="0"/>
        </a:xfrm>
      </p:grpSpPr>
      <p:sp>
        <p:nvSpPr>
          <p:cNvPr id="15" name="Marcador de posición de imagen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p:txBody>
      </p:sp>
      <p:sp>
        <p:nvSpPr>
          <p:cNvPr id="4" name="Marcador de fecha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es-ES" noProof="0"/>
              <a:t>3/9/20XX</a:t>
            </a:r>
          </a:p>
        </p:txBody>
      </p:sp>
      <p:sp>
        <p:nvSpPr>
          <p:cNvPr id="5" name="Marcador de pie de página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rtlCol="0"/>
          <a:lstStyle>
            <a:lvl1pPr>
              <a:defRPr baseline="0">
                <a:solidFill>
                  <a:schemeClr val="accent2"/>
                </a:solidFill>
              </a:defRPr>
            </a:lvl1pPr>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s-ES" noProof="0" smtClean="0"/>
              <a:pPr rtl="0"/>
              <a:t>‹Nº›</a:t>
            </a:fld>
            <a:endParaRPr lang="es-ES" noProof="0"/>
          </a:p>
        </p:txBody>
      </p:sp>
      <p:cxnSp>
        <p:nvCxnSpPr>
          <p:cNvPr id="9" name="Conector recto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áfico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s-ES" noProof="0"/>
          </a:p>
        </p:txBody>
      </p:sp>
      <p:sp>
        <p:nvSpPr>
          <p:cNvPr id="19" name="Gráfico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s-ES" noProof="0"/>
          </a:p>
        </p:txBody>
      </p:sp>
    </p:spTree>
    <p:extLst>
      <p:ext uri="{BB962C8B-B14F-4D97-AF65-F5344CB8AC3E}">
        <p14:creationId xmlns:p14="http://schemas.microsoft.com/office/powerpoint/2010/main" val="1897111348"/>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Encabezado de sección">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rtlCol="0" anchor="b">
            <a:normAutofit/>
          </a:bodyPr>
          <a:lstStyle>
            <a:lvl1pPr algn="ctr">
              <a:defRPr sz="6000" b="1" i="0" cap="all" baseline="0">
                <a:solidFill>
                  <a:schemeClr val="bg1"/>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rtlCol="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p>
        </p:txBody>
      </p:sp>
      <p:sp>
        <p:nvSpPr>
          <p:cNvPr id="4" name="Gráfico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s-ES" noProof="0"/>
          </a:p>
        </p:txBody>
      </p:sp>
      <p:sp>
        <p:nvSpPr>
          <p:cNvPr id="5" name="Gráfico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s-ES" noProof="0"/>
          </a:p>
        </p:txBody>
      </p:sp>
      <p:sp>
        <p:nvSpPr>
          <p:cNvPr id="6" name="Gráfico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s-ES" noProof="0"/>
          </a:p>
        </p:txBody>
      </p:sp>
      <p:sp>
        <p:nvSpPr>
          <p:cNvPr id="7" name="Gráfico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s-ES" noProof="0"/>
          </a:p>
        </p:txBody>
      </p:sp>
      <p:sp>
        <p:nvSpPr>
          <p:cNvPr id="11" name="Gráfico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es-ES" noProof="0"/>
          </a:p>
        </p:txBody>
      </p:sp>
      <p:sp>
        <p:nvSpPr>
          <p:cNvPr id="13" name="Gráfico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s-ES" noProof="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número de diapositiva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pPr rtl="0"/>
            <a:fld id="{D8DA9DAA-006C-4F4B-980E-E3DF019B24E2}" type="slidenum">
              <a:rPr lang="es-ES" noProof="0" smtClean="0"/>
              <a:t>‹Nº›</a:t>
            </a:fld>
            <a:endParaRPr lang="es-ES" noProof="0"/>
          </a:p>
        </p:txBody>
      </p:sp>
      <p:cxnSp>
        <p:nvCxnSpPr>
          <p:cNvPr id="7" name="Conector recto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apositiva de título ">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5" name="Marcador de pie de página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s-ES" noProof="0"/>
              <a:t>Título de la presentación</a:t>
            </a:r>
          </a:p>
        </p:txBody>
      </p:sp>
      <p:sp>
        <p:nvSpPr>
          <p:cNvPr id="6" name="Marcador de posición de número de diapositiva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s-ES" noProof="0" smtClean="0"/>
              <a:pPr rtl="0"/>
              <a:t>‹Nº›</a:t>
            </a:fld>
            <a:endParaRPr lang="es-ES" noProof="0"/>
          </a:p>
        </p:txBody>
      </p:sp>
      <p:cxnSp>
        <p:nvCxnSpPr>
          <p:cNvPr id="7" name="Conector recto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Marcador de posición de imagen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es-ES" noProof="0"/>
              <a:t>Haga clic en el icono para agregar una imagen</a:t>
            </a:r>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ítulo y contenido">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rtlCol="0"/>
          <a:lstStyle>
            <a:lvl1pPr>
              <a:defRPr sz="5400" b="1" cap="all" baseline="0">
                <a:solidFill>
                  <a:schemeClr val="bg1"/>
                </a:solidFill>
              </a:defRPr>
            </a:lvl1pPr>
          </a:lstStyle>
          <a:p>
            <a:pPr rtl="0"/>
            <a:r>
              <a:rPr lang="es-ES" noProof="0"/>
              <a:t>Título</a:t>
            </a:r>
          </a:p>
        </p:txBody>
      </p:sp>
      <p:sp>
        <p:nvSpPr>
          <p:cNvPr id="3" name="Marcador de contenido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rtlCol="0"/>
          <a:lstStyle>
            <a:lvl1pPr>
              <a:defRPr>
                <a:solidFill>
                  <a:schemeClr val="bg1"/>
                </a:solidFill>
              </a:defRPr>
            </a:lvl1pPr>
          </a:lstStyle>
          <a:p>
            <a:pPr rtl="0"/>
            <a:r>
              <a:rPr lang="es-ES" noProof="0"/>
              <a:t>3/9/20XX</a:t>
            </a:r>
          </a:p>
        </p:txBody>
      </p:sp>
      <p:sp>
        <p:nvSpPr>
          <p:cNvPr id="5" name="Marcador de pie de página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rtlCol="0"/>
          <a:lstStyle>
            <a:lvl1pPr>
              <a:defRPr>
                <a:solidFill>
                  <a:schemeClr val="bg1"/>
                </a:solidFill>
              </a:defRPr>
            </a:lvl1pPr>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bg1"/>
                </a:solidFill>
              </a:defRPr>
            </a:lvl1pPr>
          </a:lstStyle>
          <a:p>
            <a:pPr rtl="0"/>
            <a:fld id="{D8DA9DAA-006C-4F4B-980E-E3DF019B24E2}" type="slidenum">
              <a:rPr lang="es-ES" noProof="0" smtClean="0"/>
              <a:pPr rtl="0"/>
              <a:t>‹Nº›</a:t>
            </a:fld>
            <a:endParaRPr lang="es-ES" noProof="0"/>
          </a:p>
        </p:txBody>
      </p:sp>
      <p:sp>
        <p:nvSpPr>
          <p:cNvPr id="9" name="Gráfico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s-ES" noProof="0"/>
          </a:p>
        </p:txBody>
      </p:sp>
      <p:sp>
        <p:nvSpPr>
          <p:cNvPr id="11" name="Gráfico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s-ES" noProof="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8" name="Conector recto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áfico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s-ES" noProof="0"/>
          </a:p>
        </p:txBody>
      </p:sp>
      <p:sp>
        <p:nvSpPr>
          <p:cNvPr id="12" name="Gráfico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s-ES" noProof="0"/>
          </a:p>
        </p:txBody>
      </p:sp>
      <p:sp>
        <p:nvSpPr>
          <p:cNvPr id="14" name="Gráfico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s-ES" noProof="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pPr rtl="0"/>
            <a:r>
              <a:rPr lang="es-ES" noProof="0"/>
              <a:t>3/9/20XX</a:t>
            </a:r>
          </a:p>
        </p:txBody>
      </p:sp>
      <p:sp>
        <p:nvSpPr>
          <p:cNvPr id="5" name="Marcador de pie de página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pPr rtl="0"/>
            <a:fld id="{D8DA9DAA-006C-4F4B-980E-E3DF019B24E2}" type="slidenum">
              <a:rPr lang="es-ES" noProof="0" smtClean="0"/>
              <a:t>‹Nº›</a:t>
            </a:fld>
            <a:endParaRPr lang="es-ES" noProof="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ut.org.co/proyectosdeley202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www.overdorado.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hyperlink" Target="http://www.overdorado.com/2021/05/17/comite-nal-de-paro-cnp-se-reune-con-gobierno-nal-paronal16m-exige-garantias-para-la-protesta-social-mayo-17-de-2021/preacuerdo-puntos-a-acordar-ejap-29-05-21-11-45pm-mayo-24-2021/" TargetMode="External"/><Relationship Id="rId2" Type="http://schemas.openxmlformats.org/officeDocument/2006/relationships/hyperlink" Target="http://www.overdorado.com/wp-content/uploads/2021/05/EXIGENCIAS-DE-GARANTI%CC%81AS-DDHH-COMITE%CC%81-NACIONAL-DE-PARO-%E2%80%93-16-de-mayo-de-2021-.pdf" TargetMode="Externa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png"/><Relationship Id="rId7" Type="http://schemas.openxmlformats.org/officeDocument/2006/relationships/image" Target="../media/image92.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A9968B-2619-4F71-AB00-4C493E120805}"/>
              </a:ext>
            </a:extLst>
          </p:cNvPr>
          <p:cNvSpPr>
            <a:spLocks noGrp="1"/>
          </p:cNvSpPr>
          <p:nvPr>
            <p:ph type="ctrTitle"/>
          </p:nvPr>
        </p:nvSpPr>
        <p:spPr>
          <a:xfrm>
            <a:off x="0" y="0"/>
            <a:ext cx="9940954" cy="2894202"/>
          </a:xfrm>
        </p:spPr>
        <p:txBody>
          <a:bodyPr rtlCol="0">
            <a:normAutofit/>
          </a:bodyPr>
          <a:lstStyle/>
          <a:p>
            <a:pPr algn="ctr" rtl="0"/>
            <a:r>
              <a:rPr lang="es-ES" sz="32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Proyectos de Ley presentados por el </a:t>
            </a:r>
            <a:r>
              <a:rPr lang="es-ES" sz="3200" dirty="0" err="1">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cnp</a:t>
            </a:r>
            <a:r>
              <a:rPr lang="es-ES" sz="32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–bancada alternativa al congreso de la república de Colombia en la legislatura del 20 de julio de 2021</a:t>
            </a:r>
            <a:endParaRPr lang="es-ES" sz="3200" dirty="0">
              <a:solidFill>
                <a:schemeClr val="tx1"/>
              </a:solidFill>
              <a:latin typeface="Arial" panose="020B0604020202020204" pitchFamily="34" charset="0"/>
              <a:cs typeface="Arial" panose="020B0604020202020204" pitchFamily="34" charset="0"/>
            </a:endParaRPr>
          </a:p>
        </p:txBody>
      </p:sp>
      <p:sp>
        <p:nvSpPr>
          <p:cNvPr id="3" name="Subtítulo 2">
            <a:extLst>
              <a:ext uri="{FF2B5EF4-FFF2-40B4-BE49-F238E27FC236}">
                <a16:creationId xmlns:a16="http://schemas.microsoft.com/office/drawing/2014/main" id="{A5F14073-9F68-4B7E-A576-26899D58C7A9}"/>
              </a:ext>
            </a:extLst>
          </p:cNvPr>
          <p:cNvSpPr>
            <a:spLocks noGrp="1"/>
          </p:cNvSpPr>
          <p:nvPr>
            <p:ph type="subTitle" idx="1"/>
          </p:nvPr>
        </p:nvSpPr>
        <p:spPr>
          <a:xfrm>
            <a:off x="5641847" y="4236098"/>
            <a:ext cx="6441295" cy="1894114"/>
          </a:xfrm>
        </p:spPr>
        <p:txBody>
          <a:bodyPr rtlCol="0"/>
          <a:lstStyle/>
          <a:p>
            <a:pPr rtl="0"/>
            <a:r>
              <a:rPr lang="es-ES" dirty="0">
                <a:hlinkClick r:id="rId4"/>
              </a:rPr>
              <a:t>www.overdorado.com</a:t>
            </a:r>
            <a:endParaRPr lang="es-ES" dirty="0"/>
          </a:p>
          <a:p>
            <a:pPr rtl="0"/>
            <a:endParaRPr lang="es-ES" dirty="0"/>
          </a:p>
          <a:p>
            <a:pPr rtl="0"/>
            <a:r>
              <a:rPr lang="es-ES" dirty="0" err="1"/>
              <a:t>Twiter</a:t>
            </a:r>
            <a:r>
              <a:rPr lang="es-ES" dirty="0"/>
              <a:t>: @OverDoradoC</a:t>
            </a:r>
          </a:p>
          <a:p>
            <a:pPr rtl="0"/>
            <a:r>
              <a:rPr lang="es-ES" dirty="0"/>
              <a:t>@CorrienteITG</a:t>
            </a:r>
          </a:p>
        </p:txBody>
      </p:sp>
      <p:pic>
        <p:nvPicPr>
          <p:cNvPr id="5" name="Imagen 4" descr="Texto&#10;&#10;Descripción generada automáticamente">
            <a:extLst>
              <a:ext uri="{FF2B5EF4-FFF2-40B4-BE49-F238E27FC236}">
                <a16:creationId xmlns:a16="http://schemas.microsoft.com/office/drawing/2014/main" id="{3A5A4A97-F875-4F75-8431-7426D4550D03}"/>
              </a:ext>
            </a:extLst>
          </p:cNvPr>
          <p:cNvPicPr>
            <a:picLocks noChangeAspect="1"/>
          </p:cNvPicPr>
          <p:nvPr/>
        </p:nvPicPr>
        <p:blipFill>
          <a:blip r:embed="rId5"/>
          <a:stretch>
            <a:fillRect/>
          </a:stretch>
        </p:blipFill>
        <p:spPr>
          <a:xfrm>
            <a:off x="5217952" y="3884103"/>
            <a:ext cx="3916717" cy="2246109"/>
          </a:xfrm>
          <a:prstGeom prst="rect">
            <a:avLst/>
          </a:prstGeom>
        </p:spPr>
      </p:pic>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69B6DA-2AE3-4CB2-A1C6-224E39DE72F0}"/>
              </a:ext>
            </a:extLst>
          </p:cNvPr>
          <p:cNvSpPr>
            <a:spLocks noGrp="1"/>
          </p:cNvSpPr>
          <p:nvPr>
            <p:ph type="title"/>
          </p:nvPr>
        </p:nvSpPr>
        <p:spPr>
          <a:xfrm>
            <a:off x="576072" y="0"/>
            <a:ext cx="10771632" cy="1199626"/>
          </a:xfrm>
        </p:spPr>
        <p:txBody>
          <a:bodyPr>
            <a:normAutofit fontScale="90000"/>
          </a:bodyPr>
          <a:lstStyle/>
          <a:p>
            <a:pPr algn="ctr"/>
            <a:r>
              <a:rPr lang="es-CO" sz="3600" dirty="0">
                <a:solidFill>
                  <a:srgbClr val="C00000"/>
                </a:solidFill>
              </a:rPr>
              <a:t>FUNDAMENTO JURIDICO –Apartes-</a:t>
            </a:r>
            <a:br>
              <a:rPr lang="es-CO" dirty="0"/>
            </a:br>
            <a:endParaRPr lang="es-CO" dirty="0"/>
          </a:p>
        </p:txBody>
      </p:sp>
      <p:sp>
        <p:nvSpPr>
          <p:cNvPr id="3" name="Marcador de contenido 2">
            <a:extLst>
              <a:ext uri="{FF2B5EF4-FFF2-40B4-BE49-F238E27FC236}">
                <a16:creationId xmlns:a16="http://schemas.microsoft.com/office/drawing/2014/main" id="{5F774911-C95A-4D15-A389-7299C4F28A2F}"/>
              </a:ext>
            </a:extLst>
          </p:cNvPr>
          <p:cNvSpPr>
            <a:spLocks noGrp="1"/>
          </p:cNvSpPr>
          <p:nvPr>
            <p:ph idx="1"/>
          </p:nvPr>
        </p:nvSpPr>
        <p:spPr>
          <a:xfrm>
            <a:off x="0" y="855677"/>
            <a:ext cx="12192000" cy="6002323"/>
          </a:xfrm>
        </p:spPr>
        <p:txBody>
          <a:bodyPr>
            <a:normAutofit fontScale="32500" lnSpcReduction="20000"/>
          </a:bodyPr>
          <a:lstStyle/>
          <a:p>
            <a:pPr marL="0" indent="0" algn="just">
              <a:buNone/>
            </a:pPr>
            <a:endParaRPr lang="es-ES" dirty="0">
              <a:latin typeface="Arial" panose="020B0604020202020204" pitchFamily="34" charset="0"/>
              <a:cs typeface="Arial" panose="020B0604020202020204" pitchFamily="34" charset="0"/>
            </a:endParaRPr>
          </a:p>
          <a:p>
            <a:pPr marL="0" indent="0" algn="just">
              <a:buNone/>
            </a:pPr>
            <a:r>
              <a:rPr lang="es-ES" sz="4400" b="1" dirty="0">
                <a:latin typeface="Arial" panose="020B0604020202020204" pitchFamily="34" charset="0"/>
                <a:cs typeface="Arial" panose="020B0604020202020204" pitchFamily="34" charset="0"/>
              </a:rPr>
              <a:t>&amp;</a:t>
            </a:r>
            <a:r>
              <a:rPr lang="es-ES" sz="4400" dirty="0">
                <a:latin typeface="Arial" panose="020B0604020202020204" pitchFamily="34" charset="0"/>
                <a:cs typeface="Arial" panose="020B0604020202020204" pitchFamily="34" charset="0"/>
              </a:rPr>
              <a:t> Por virtud del artículo 53 y 93 de la Carta Política de Colombia, los tratados tienen carácter  prevalente en el orden interno, formando por lo tanto parte del bloque de constitucionalidad. Para lo cual nos permitimos transcribir: Artículo 53 C.P El Congreso expedirá el estatuto del trabajo. </a:t>
            </a:r>
          </a:p>
          <a:p>
            <a:pPr marL="0" indent="0" algn="just">
              <a:buNone/>
            </a:pPr>
            <a:endParaRPr lang="es-ES" sz="4400" dirty="0">
              <a:latin typeface="Arial" panose="020B0604020202020204" pitchFamily="34" charset="0"/>
              <a:cs typeface="Arial" panose="020B0604020202020204" pitchFamily="34" charset="0"/>
            </a:endParaRPr>
          </a:p>
          <a:p>
            <a:pPr marL="0" indent="0" algn="just">
              <a:buNone/>
            </a:pPr>
            <a:r>
              <a:rPr lang="es-ES" sz="4400" dirty="0">
                <a:latin typeface="Arial" panose="020B0604020202020204" pitchFamily="34" charset="0"/>
                <a:cs typeface="Arial" panose="020B0604020202020204" pitchFamily="34" charset="0"/>
              </a:rPr>
              <a:t>La ley correspondiente tendrá en cuenta por lo menos los siguientes principios mínimos fundamentales: (…) Los convenios internacionales del trabajo debidamente ratificados, hacen parte de la legislación interna. Artículo 93 C.P: </a:t>
            </a:r>
            <a:r>
              <a:rPr lang="es-ES" sz="4400" b="1" dirty="0">
                <a:solidFill>
                  <a:schemeClr val="tx1"/>
                </a:solidFill>
                <a:latin typeface="Arial" panose="020B0604020202020204" pitchFamily="34" charset="0"/>
                <a:cs typeface="Arial" panose="020B0604020202020204" pitchFamily="34" charset="0"/>
              </a:rPr>
              <a:t>Los tratados y convenios internacionales ratificados por el Congreso, que reconocen los derechos humanos y que prohíben su limitación en los estados de excepción, prevalecen en el orden interno</a:t>
            </a:r>
            <a:r>
              <a:rPr lang="es-ES" sz="4400" dirty="0">
                <a:solidFill>
                  <a:schemeClr val="tx1"/>
                </a:solidFill>
                <a:latin typeface="Arial" panose="020B0604020202020204" pitchFamily="34" charset="0"/>
                <a:cs typeface="Arial" panose="020B0604020202020204" pitchFamily="34" charset="0"/>
              </a:rPr>
              <a:t>. </a:t>
            </a:r>
          </a:p>
          <a:p>
            <a:pPr marL="0" indent="0" algn="just">
              <a:buNone/>
            </a:pPr>
            <a:r>
              <a:rPr lang="es-ES" sz="4400" b="1" dirty="0">
                <a:latin typeface="Arial" panose="020B0604020202020204" pitchFamily="34" charset="0"/>
                <a:cs typeface="Arial" panose="020B0604020202020204" pitchFamily="34" charset="0"/>
              </a:rPr>
              <a:t>&amp;</a:t>
            </a:r>
            <a:r>
              <a:rPr lang="es-ES" sz="4400" dirty="0">
                <a:latin typeface="Arial" panose="020B0604020202020204" pitchFamily="34" charset="0"/>
                <a:cs typeface="Arial" panose="020B0604020202020204" pitchFamily="34" charset="0"/>
              </a:rPr>
              <a:t> Los derechos y deberes consagrados en esta Carta se interpretarán de conformidad con los tratados internacionales sobre derechos humanos ratificados por Colombia. (…). </a:t>
            </a:r>
          </a:p>
          <a:p>
            <a:pPr marL="0" indent="0" algn="just">
              <a:buNone/>
            </a:pPr>
            <a:r>
              <a:rPr lang="es-ES" sz="4400" b="1" dirty="0">
                <a:latin typeface="Arial" panose="020B0604020202020204" pitchFamily="34" charset="0"/>
                <a:cs typeface="Arial" panose="020B0604020202020204" pitchFamily="34" charset="0"/>
              </a:rPr>
              <a:t>&amp; </a:t>
            </a:r>
            <a:r>
              <a:rPr lang="es-ES" sz="4400" b="1" dirty="0">
                <a:solidFill>
                  <a:schemeClr val="tx1"/>
                </a:solidFill>
                <a:latin typeface="Arial" panose="020B0604020202020204" pitchFamily="34" charset="0"/>
                <a:cs typeface="Arial" panose="020B0604020202020204" pitchFamily="34" charset="0"/>
              </a:rPr>
              <a:t>Además, la sentencia T-568-99 proferida por la H. Corte Constitucional catalogó los derechos sociales como derechos humanos por lo que en virtud del artículo 93 de la Carta </a:t>
            </a:r>
            <a:r>
              <a:rPr lang="es-ES" sz="4400" dirty="0">
                <a:latin typeface="Arial" panose="020B0604020202020204" pitchFamily="34" charset="0"/>
                <a:cs typeface="Arial" panose="020B0604020202020204" pitchFamily="34" charset="0"/>
              </a:rPr>
              <a:t>se considera que todos los instrumentos internacionales de derechos humanos que tratan de derechos sociales hacen parte del bloque de constitucionalidad. Así, tratados internacionales ratificados por Colombia como</a:t>
            </a:r>
          </a:p>
          <a:p>
            <a:pPr algn="just">
              <a:buFont typeface="Wingdings" panose="05000000000000000000" pitchFamily="2" charset="2"/>
              <a:buChar char="v"/>
            </a:pPr>
            <a:r>
              <a:rPr lang="es-ES" sz="4400" dirty="0">
                <a:latin typeface="Arial" panose="020B0604020202020204" pitchFamily="34" charset="0"/>
                <a:cs typeface="Arial" panose="020B0604020202020204" pitchFamily="34" charset="0"/>
              </a:rPr>
              <a:t>Los convenios de la OIT, </a:t>
            </a:r>
          </a:p>
          <a:p>
            <a:pPr algn="just">
              <a:buFont typeface="Wingdings" panose="05000000000000000000" pitchFamily="2" charset="2"/>
              <a:buChar char="v"/>
            </a:pPr>
            <a:r>
              <a:rPr lang="es-ES" sz="4400" dirty="0">
                <a:latin typeface="Arial" panose="020B0604020202020204" pitchFamily="34" charset="0"/>
                <a:cs typeface="Arial" panose="020B0604020202020204" pitchFamily="34" charset="0"/>
              </a:rPr>
              <a:t>el Pacto de Derechos Económicos, Sociales y Culturales (PIDESC) </a:t>
            </a:r>
          </a:p>
          <a:p>
            <a:pPr algn="just">
              <a:buFont typeface="Wingdings" panose="05000000000000000000" pitchFamily="2" charset="2"/>
              <a:buChar char="v"/>
            </a:pPr>
            <a:endParaRPr lang="es-ES" sz="4400" dirty="0">
              <a:latin typeface="Arial" panose="020B0604020202020204" pitchFamily="34" charset="0"/>
              <a:cs typeface="Arial" panose="020B0604020202020204" pitchFamily="34" charset="0"/>
            </a:endParaRPr>
          </a:p>
          <a:p>
            <a:pPr marL="0" indent="0" algn="just">
              <a:buNone/>
            </a:pPr>
            <a:r>
              <a:rPr lang="es-ES" sz="4400" b="1" dirty="0">
                <a:solidFill>
                  <a:schemeClr val="tx1"/>
                </a:solidFill>
                <a:latin typeface="Arial" panose="020B0604020202020204" pitchFamily="34" charset="0"/>
                <a:cs typeface="Arial" panose="020B0604020202020204" pitchFamily="34" charset="0"/>
              </a:rPr>
              <a:t>Colombia ha ratificado varios Convenios Internacionales del Trabajo, </a:t>
            </a:r>
            <a:r>
              <a:rPr lang="es-ES" sz="4400" dirty="0">
                <a:latin typeface="Arial" panose="020B0604020202020204" pitchFamily="34" charset="0"/>
                <a:cs typeface="Arial" panose="020B0604020202020204" pitchFamily="34" charset="0"/>
              </a:rPr>
              <a:t>relativos a prestaciones de la seguridad social, que se encuentran vigentes e integran la legislación interna y que fueron abiertamente desconocidas con la expedición del Decreto 1174. Tales como: </a:t>
            </a:r>
          </a:p>
          <a:p>
            <a:pPr algn="just">
              <a:buFont typeface="Wingdings" panose="05000000000000000000" pitchFamily="2" charset="2"/>
              <a:buChar char="ü"/>
            </a:pPr>
            <a:r>
              <a:rPr lang="es-ES" sz="4400" dirty="0">
                <a:latin typeface="Arial" panose="020B0604020202020204" pitchFamily="34" charset="0"/>
                <a:cs typeface="Arial" panose="020B0604020202020204" pitchFamily="34" charset="0"/>
              </a:rPr>
              <a:t>No. 3: sobre la protección de la maternidad, </a:t>
            </a:r>
          </a:p>
          <a:p>
            <a:pPr algn="just">
              <a:buFont typeface="Wingdings" panose="05000000000000000000" pitchFamily="2" charset="2"/>
              <a:buChar char="ü"/>
            </a:pPr>
            <a:r>
              <a:rPr lang="es-ES" sz="4400" dirty="0">
                <a:latin typeface="Arial" panose="020B0604020202020204" pitchFamily="34" charset="0"/>
                <a:cs typeface="Arial" panose="020B0604020202020204" pitchFamily="34" charset="0"/>
              </a:rPr>
              <a:t>No. 12: sobre la indemnización por accidentes del trabajo (agricultura), </a:t>
            </a:r>
          </a:p>
          <a:p>
            <a:pPr algn="just">
              <a:buFont typeface="Wingdings" panose="05000000000000000000" pitchFamily="2" charset="2"/>
              <a:buChar char="ü"/>
            </a:pPr>
            <a:r>
              <a:rPr lang="es-ES" sz="4400" dirty="0">
                <a:latin typeface="Arial" panose="020B0604020202020204" pitchFamily="34" charset="0"/>
                <a:cs typeface="Arial" panose="020B0604020202020204" pitchFamily="34" charset="0"/>
              </a:rPr>
              <a:t>No. 17: sobre la indemnización por accidentes del trabajo, </a:t>
            </a:r>
          </a:p>
          <a:p>
            <a:pPr algn="just">
              <a:buFont typeface="Wingdings" panose="05000000000000000000" pitchFamily="2" charset="2"/>
              <a:buChar char="ü"/>
            </a:pPr>
            <a:r>
              <a:rPr lang="es-ES" sz="4400" dirty="0">
                <a:latin typeface="Arial" panose="020B0604020202020204" pitchFamily="34" charset="0"/>
                <a:cs typeface="Arial" panose="020B0604020202020204" pitchFamily="34" charset="0"/>
              </a:rPr>
              <a:t>No. 18 sobre las enfermedades profesionales, </a:t>
            </a:r>
          </a:p>
          <a:p>
            <a:pPr algn="just">
              <a:buFont typeface="Wingdings" panose="05000000000000000000" pitchFamily="2" charset="2"/>
              <a:buChar char="ü"/>
            </a:pPr>
            <a:r>
              <a:rPr lang="es-ES" sz="4400" dirty="0">
                <a:latin typeface="Arial" panose="020B0604020202020204" pitchFamily="34" charset="0"/>
                <a:cs typeface="Arial" panose="020B0604020202020204" pitchFamily="34" charset="0"/>
              </a:rPr>
              <a:t>No. 24 sobre el seguro de enfermedad (industria), </a:t>
            </a:r>
          </a:p>
          <a:p>
            <a:pPr algn="just">
              <a:buFont typeface="Wingdings" panose="05000000000000000000" pitchFamily="2" charset="2"/>
              <a:buChar char="ü"/>
            </a:pPr>
            <a:r>
              <a:rPr lang="es-ES" sz="4400" dirty="0">
                <a:latin typeface="Arial" panose="020B0604020202020204" pitchFamily="34" charset="0"/>
                <a:cs typeface="Arial" panose="020B0604020202020204" pitchFamily="34" charset="0"/>
              </a:rPr>
              <a:t>No. 25 sobre el seguro de enfermedad (agricultura), vigentes en Colombia desde el 20 de junio de 1933, </a:t>
            </a:r>
          </a:p>
          <a:p>
            <a:pPr algn="just">
              <a:buFont typeface="Wingdings" panose="05000000000000000000" pitchFamily="2" charset="2"/>
              <a:buChar char="ü"/>
            </a:pPr>
            <a:r>
              <a:rPr lang="es-ES" sz="4400" dirty="0">
                <a:latin typeface="Arial" panose="020B0604020202020204" pitchFamily="34" charset="0"/>
                <a:cs typeface="Arial" panose="020B0604020202020204" pitchFamily="34" charset="0"/>
              </a:rPr>
              <a:t>y No. 144 sobre consulta tripartita ratificado por la Ley 410 de 1997. </a:t>
            </a:r>
            <a:endParaRPr lang="es-CO" sz="4400" dirty="0">
              <a:latin typeface="Arial" panose="020B0604020202020204" pitchFamily="34" charset="0"/>
              <a:cs typeface="Arial" panose="020B0604020202020204" pitchFamily="34" charset="0"/>
            </a:endParaRPr>
          </a:p>
        </p:txBody>
      </p:sp>
      <p:sp>
        <p:nvSpPr>
          <p:cNvPr id="4" name="Marcador de número de diapositiva 3">
            <a:extLst>
              <a:ext uri="{FF2B5EF4-FFF2-40B4-BE49-F238E27FC236}">
                <a16:creationId xmlns:a16="http://schemas.microsoft.com/office/drawing/2014/main" id="{CF380BA2-429D-4146-AC5A-1CDFA4EFCAC0}"/>
              </a:ext>
            </a:extLst>
          </p:cNvPr>
          <p:cNvSpPr>
            <a:spLocks noGrp="1"/>
          </p:cNvSpPr>
          <p:nvPr>
            <p:ph type="sldNum" sz="quarter" idx="12"/>
          </p:nvPr>
        </p:nvSpPr>
        <p:spPr/>
        <p:txBody>
          <a:bodyPr/>
          <a:lstStyle/>
          <a:p>
            <a:pPr rtl="0"/>
            <a:fld id="{D8DA9DAA-006C-4F4B-980E-E3DF019B24E2}" type="slidenum">
              <a:rPr lang="es-ES" noProof="0" smtClean="0"/>
              <a:t>10</a:t>
            </a:fld>
            <a:endParaRPr lang="es-ES" noProof="0"/>
          </a:p>
        </p:txBody>
      </p:sp>
    </p:spTree>
    <p:extLst>
      <p:ext uri="{BB962C8B-B14F-4D97-AF65-F5344CB8AC3E}">
        <p14:creationId xmlns:p14="http://schemas.microsoft.com/office/powerpoint/2010/main" val="97383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8484E5-2342-41AB-BEF5-85526BDC725D}"/>
              </a:ext>
            </a:extLst>
          </p:cNvPr>
          <p:cNvSpPr>
            <a:spLocks noGrp="1"/>
          </p:cNvSpPr>
          <p:nvPr>
            <p:ph type="dt" sz="half" idx="10"/>
          </p:nvPr>
        </p:nvSpPr>
        <p:spPr/>
        <p:txBody>
          <a:bodyPr/>
          <a:lstStyle/>
          <a:p>
            <a:pPr rtl="0"/>
            <a:r>
              <a:rPr lang="es-ES" noProof="0"/>
              <a:t>3/9/20XX</a:t>
            </a:r>
          </a:p>
        </p:txBody>
      </p:sp>
      <p:sp>
        <p:nvSpPr>
          <p:cNvPr id="3" name="Marcador de pie de página 2">
            <a:extLst>
              <a:ext uri="{FF2B5EF4-FFF2-40B4-BE49-F238E27FC236}">
                <a16:creationId xmlns:a16="http://schemas.microsoft.com/office/drawing/2014/main" id="{F78F957F-66DA-4F0D-A862-393234CA67F9}"/>
              </a:ext>
            </a:extLst>
          </p:cNvPr>
          <p:cNvSpPr>
            <a:spLocks noGrp="1"/>
          </p:cNvSpPr>
          <p:nvPr>
            <p:ph type="ftr" sz="quarter" idx="11"/>
          </p:nvPr>
        </p:nvSpPr>
        <p:spPr/>
        <p:txBody>
          <a:bodyPr/>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31D47420-142B-4008-B440-453AA13E87F3}"/>
              </a:ext>
            </a:extLst>
          </p:cNvPr>
          <p:cNvSpPr>
            <a:spLocks noGrp="1"/>
          </p:cNvSpPr>
          <p:nvPr>
            <p:ph type="sldNum" sz="quarter" idx="12"/>
          </p:nvPr>
        </p:nvSpPr>
        <p:spPr/>
        <p:txBody>
          <a:bodyPr/>
          <a:lstStyle/>
          <a:p>
            <a:pPr rtl="0"/>
            <a:fld id="{D8DA9DAA-006C-4F4B-980E-E3DF019B24E2}" type="slidenum">
              <a:rPr lang="es-ES" noProof="0" smtClean="0"/>
              <a:t>11</a:t>
            </a:fld>
            <a:endParaRPr lang="es-ES" noProof="0"/>
          </a:p>
        </p:txBody>
      </p:sp>
      <p:sp>
        <p:nvSpPr>
          <p:cNvPr id="6" name="CuadroTexto 5">
            <a:extLst>
              <a:ext uri="{FF2B5EF4-FFF2-40B4-BE49-F238E27FC236}">
                <a16:creationId xmlns:a16="http://schemas.microsoft.com/office/drawing/2014/main" id="{0AD7F828-FA00-40E1-B771-6BC769FD8B1B}"/>
              </a:ext>
            </a:extLst>
          </p:cNvPr>
          <p:cNvSpPr txBox="1"/>
          <p:nvPr/>
        </p:nvSpPr>
        <p:spPr>
          <a:xfrm>
            <a:off x="838200" y="293615"/>
            <a:ext cx="11353800" cy="6801862"/>
          </a:xfrm>
          <a:prstGeom prst="rect">
            <a:avLst/>
          </a:prstGeom>
          <a:noFill/>
        </p:spPr>
        <p:txBody>
          <a:bodyPr wrap="square">
            <a:spAutoFit/>
          </a:bodyPr>
          <a:lstStyle/>
          <a:p>
            <a:pPr algn="just"/>
            <a:r>
              <a:rPr lang="es-ES" sz="1600" dirty="0">
                <a:latin typeface="Arial" panose="020B0604020202020204" pitchFamily="34" charset="0"/>
                <a:cs typeface="Arial" panose="020B0604020202020204" pitchFamily="34" charset="0"/>
              </a:rPr>
              <a:t>&amp; Desligar entonces a personas con trabajo, del sistema de seguridad social, </a:t>
            </a:r>
            <a:r>
              <a:rPr lang="es-ES" sz="1600" dirty="0">
                <a:solidFill>
                  <a:schemeClr val="accent5"/>
                </a:solidFill>
                <a:latin typeface="Arial" panose="020B0604020202020204" pitchFamily="34" charset="0"/>
                <a:cs typeface="Arial" panose="020B0604020202020204" pitchFamily="34" charset="0"/>
              </a:rPr>
              <a:t>viola el principio de irrenunciabilidad de la seguridad social</a:t>
            </a:r>
            <a:r>
              <a:rPr lang="es-ES" sz="1600" dirty="0">
                <a:latin typeface="Arial" panose="020B0604020202020204" pitchFamily="34" charset="0"/>
                <a:cs typeface="Arial" panose="020B0604020202020204" pitchFamily="34" charset="0"/>
              </a:rPr>
              <a:t>.</a:t>
            </a:r>
          </a:p>
          <a:p>
            <a:pPr algn="just"/>
            <a:r>
              <a:rPr lang="es-ES" sz="1600" dirty="0">
                <a:latin typeface="Arial" panose="020B0604020202020204" pitchFamily="34" charset="0"/>
                <a:cs typeface="Arial" panose="020B0604020202020204" pitchFamily="34" charset="0"/>
              </a:rPr>
              <a:t>“El Estado, con la participación de los particulares, ampliará progresivamente la cobertura de la Seguridad Social que comprenderá la prestación de los servicios en la forma que determine la Ley”. (Artículo 48 Constitución Política de Colombia, inciso tercero). </a:t>
            </a:r>
          </a:p>
          <a:p>
            <a:pPr algn="just"/>
            <a:r>
              <a:rPr lang="es-ES" sz="1600" dirty="0">
                <a:latin typeface="Arial" panose="020B0604020202020204" pitchFamily="34" charset="0"/>
                <a:cs typeface="Arial" panose="020B0604020202020204" pitchFamily="34" charset="0"/>
              </a:rPr>
              <a:t>La sentencia C-767 de 2014 menciona que “la propia Constitución incluye una cláusula de progresividad orientada al goce pleno y efectividad de los derechos sociales, cuya contrapartida consiste en una prohibición de regresividad o retroceso en los niveles de cobertura y garantía de los derechos reconocidos”.</a:t>
            </a:r>
          </a:p>
          <a:p>
            <a:pPr algn="just"/>
            <a:endParaRPr lang="es-ES" sz="1600" dirty="0">
              <a:latin typeface="Arial" panose="020B0604020202020204" pitchFamily="34" charset="0"/>
              <a:cs typeface="Arial" panose="020B0604020202020204" pitchFamily="34" charset="0"/>
            </a:endParaRPr>
          </a:p>
          <a:p>
            <a:pPr algn="just"/>
            <a:r>
              <a:rPr lang="es-ES" sz="1600" dirty="0">
                <a:latin typeface="Arial" panose="020B0604020202020204" pitchFamily="34" charset="0"/>
                <a:cs typeface="Arial" panose="020B0604020202020204" pitchFamily="34" charset="0"/>
              </a:rPr>
              <a:t>&amp; </a:t>
            </a:r>
            <a:r>
              <a:rPr lang="es-ES" sz="1600" dirty="0">
                <a:solidFill>
                  <a:schemeClr val="accent5"/>
                </a:solidFill>
                <a:latin typeface="Arial" panose="020B0604020202020204" pitchFamily="34" charset="0"/>
                <a:cs typeface="Arial" panose="020B0604020202020204" pitchFamily="34" charset="0"/>
              </a:rPr>
              <a:t>El Decreto 2616 DE 2013 </a:t>
            </a:r>
            <a:r>
              <a:rPr lang="es-ES" sz="1600" dirty="0">
                <a:latin typeface="Arial" panose="020B0604020202020204" pitchFamily="34" charset="0"/>
                <a:cs typeface="Arial" panose="020B0604020202020204" pitchFamily="34" charset="0"/>
              </a:rPr>
              <a:t>que rige hace más de siete años ya consagra medidas especiales para permitir que los y las trabajadoras con menores ingresos accedan al sistema de seguridad social, mediante modalidades especiales de cotización, ha permitido durante todo este tiempo el ingreso de miles de trabajadores a todos los regímenes de Salud, pensión y riesgos laborales y con ello a todas las prestaciones asistenciales y económicas que éstos reconocen.</a:t>
            </a:r>
          </a:p>
          <a:p>
            <a:pPr algn="just"/>
            <a:endParaRPr lang="es-ES" sz="1600" dirty="0">
              <a:latin typeface="Arial" panose="020B0604020202020204" pitchFamily="34" charset="0"/>
              <a:cs typeface="Arial" panose="020B0604020202020204" pitchFamily="34" charset="0"/>
            </a:endParaRPr>
          </a:p>
          <a:p>
            <a:pPr algn="just"/>
            <a:r>
              <a:rPr lang="es-ES" sz="1600" b="1" i="1" dirty="0">
                <a:latin typeface="Arial" panose="020B0604020202020204" pitchFamily="34" charset="0"/>
                <a:cs typeface="Arial" panose="020B0604020202020204" pitchFamily="34" charset="0"/>
              </a:rPr>
              <a:t>Siendo que ya existe una norma especial para trabajadores y trabajadoras de tiempo parcial y que en virtud de ésta devengan menores ingresos, pero que sí les brinda plena cobertura de todos los riesgos amparados por la seguridad social, la expedición del Decreto 1174 y que tiene como sujetos de aplicación los mismos del Decreto 2616 pero con menor cobertura, menor cantidad de riesgos cubiertos, menor solidaridad y por tanto mayor desprotección, </a:t>
            </a:r>
            <a:r>
              <a:rPr lang="es-ES" sz="1600" b="1" i="1" dirty="0">
                <a:solidFill>
                  <a:schemeClr val="accent5"/>
                </a:solidFill>
                <a:latin typeface="Arial" panose="020B0604020202020204" pitchFamily="34" charset="0"/>
                <a:cs typeface="Arial" panose="020B0604020202020204" pitchFamily="34" charset="0"/>
              </a:rPr>
              <a:t>implica una violación de los principios de progresividad y no regresividad</a:t>
            </a:r>
            <a:r>
              <a:rPr lang="es-ES" sz="1600" dirty="0">
                <a:solidFill>
                  <a:schemeClr val="accent5"/>
                </a:solidFill>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contenidos en normas en las que debió fundarse la expedición de este decreto reglamentario “Ninguna pensión podrá ser inferior al salario mínimo legal mensual vigente. Sin embargo, la ley podrá determinar los casos en que se puedan conceder beneficios económicos periódicos inferiores al salario mínimo, a personas de escasos recursos que no cumplan con las condiciones requeridas para tener derecho a una pensión”. (Inciso 12, artículo 48 Constitución Política de Colombia”.</a:t>
            </a:r>
          </a:p>
          <a:p>
            <a:pPr algn="just"/>
            <a:endParaRPr lang="es-ES" sz="1600" dirty="0">
              <a:latin typeface="Arial" panose="020B0604020202020204" pitchFamily="34" charset="0"/>
              <a:cs typeface="Arial" panose="020B0604020202020204" pitchFamily="34" charset="0"/>
            </a:endParaRPr>
          </a:p>
          <a:p>
            <a:endParaRPr lang="es-ES" dirty="0"/>
          </a:p>
          <a:p>
            <a:r>
              <a:rPr lang="es-ES" dirty="0"/>
              <a:t> </a:t>
            </a:r>
            <a:endParaRPr lang="es-CO" dirty="0"/>
          </a:p>
        </p:txBody>
      </p:sp>
    </p:spTree>
    <p:extLst>
      <p:ext uri="{BB962C8B-B14F-4D97-AF65-F5344CB8AC3E}">
        <p14:creationId xmlns:p14="http://schemas.microsoft.com/office/powerpoint/2010/main" val="896790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D46B1B0-7CBD-4D42-A618-E6409A8F29EA}"/>
              </a:ext>
            </a:extLst>
          </p:cNvPr>
          <p:cNvSpPr>
            <a:spLocks noGrp="1"/>
          </p:cNvSpPr>
          <p:nvPr>
            <p:ph type="ctrTitle"/>
          </p:nvPr>
        </p:nvSpPr>
        <p:spPr>
          <a:xfrm>
            <a:off x="1524000" y="0"/>
            <a:ext cx="9144000" cy="1963024"/>
          </a:xfrm>
        </p:spPr>
        <p:txBody>
          <a:bodyPr>
            <a:normAutofit/>
          </a:bodyPr>
          <a:lstStyle/>
          <a:p>
            <a:r>
              <a:rPr lang="es-CO" sz="4400" dirty="0"/>
              <a:t>Tema dos</a:t>
            </a:r>
            <a:br>
              <a:rPr lang="es-CO" sz="4400" dirty="0"/>
            </a:br>
            <a:r>
              <a:rPr lang="es-CO" sz="3200" dirty="0"/>
              <a:t>AGROPECUARIO1</a:t>
            </a:r>
          </a:p>
        </p:txBody>
      </p:sp>
      <p:sp>
        <p:nvSpPr>
          <p:cNvPr id="6" name="Subtítulo 5">
            <a:extLst>
              <a:ext uri="{FF2B5EF4-FFF2-40B4-BE49-F238E27FC236}">
                <a16:creationId xmlns:a16="http://schemas.microsoft.com/office/drawing/2014/main" id="{A6EA9B7D-934C-49FE-9A4F-3FCC5AD9D177}"/>
              </a:ext>
            </a:extLst>
          </p:cNvPr>
          <p:cNvSpPr>
            <a:spLocks noGrp="1"/>
          </p:cNvSpPr>
          <p:nvPr>
            <p:ph type="subTitle" idx="1"/>
          </p:nvPr>
        </p:nvSpPr>
        <p:spPr>
          <a:xfrm>
            <a:off x="1527048" y="2567031"/>
            <a:ext cx="9144000" cy="2617617"/>
          </a:xfrm>
        </p:spPr>
        <p:txBody>
          <a:bodyPr>
            <a:normAutofit/>
          </a:bodyPr>
          <a:lstStyle/>
          <a:p>
            <a:r>
              <a:rPr lang="es-ES" sz="2400" dirty="0">
                <a:solidFill>
                  <a:schemeClr val="tx1"/>
                </a:solidFill>
                <a:latin typeface="Arial" panose="020B0604020202020204" pitchFamily="34" charset="0"/>
                <a:cs typeface="Arial" panose="020B0604020202020204" pitchFamily="34" charset="0"/>
              </a:rPr>
              <a:t>“Por medio del cual se modifica el decreto 596 de 2021 y se adicionan otras disposiciones para los acuerdos de recuperación, saneamiento de la cartera agropecuaria, las medidas de alivio especial a deudores del fondo de solidaridad agropecuario y del programa nacional de reactivación agropecuaria y otros tipos de deudores del sector agrario“.</a:t>
            </a:r>
            <a:endParaRPr lang="es-CO" sz="2400" dirty="0">
              <a:solidFill>
                <a:schemeClr val="tx1"/>
              </a:solidFill>
              <a:latin typeface="Arial" panose="020B0604020202020204" pitchFamily="34" charset="0"/>
              <a:cs typeface="Arial" panose="020B0604020202020204" pitchFamily="34" charset="0"/>
            </a:endParaRPr>
          </a:p>
        </p:txBody>
      </p:sp>
      <p:sp>
        <p:nvSpPr>
          <p:cNvPr id="2" name="Marcador de fecha 1">
            <a:extLst>
              <a:ext uri="{FF2B5EF4-FFF2-40B4-BE49-F238E27FC236}">
                <a16:creationId xmlns:a16="http://schemas.microsoft.com/office/drawing/2014/main" id="{71E0B182-2B29-4957-813D-624AB94A1644}"/>
              </a:ext>
            </a:extLst>
          </p:cNvPr>
          <p:cNvSpPr>
            <a:spLocks noGrp="1"/>
          </p:cNvSpPr>
          <p:nvPr>
            <p:ph type="dt" sz="half" idx="4294967295"/>
          </p:nvPr>
        </p:nvSpPr>
        <p:spPr>
          <a:xfrm>
            <a:off x="0" y="6356350"/>
            <a:ext cx="2743200" cy="365125"/>
          </a:xfrm>
        </p:spPr>
        <p:txBody>
          <a:bodyPr/>
          <a:lstStyle/>
          <a:p>
            <a:pPr rtl="0"/>
            <a:r>
              <a:rPr lang="es-ES" noProof="0"/>
              <a:t>3/9/20XX</a:t>
            </a:r>
          </a:p>
        </p:txBody>
      </p:sp>
      <p:sp>
        <p:nvSpPr>
          <p:cNvPr id="3" name="Marcador de pie de página 2">
            <a:extLst>
              <a:ext uri="{FF2B5EF4-FFF2-40B4-BE49-F238E27FC236}">
                <a16:creationId xmlns:a16="http://schemas.microsoft.com/office/drawing/2014/main" id="{805F66FB-2148-4F82-BEC7-CA4282ED470D}"/>
              </a:ext>
            </a:extLst>
          </p:cNvPr>
          <p:cNvSpPr>
            <a:spLocks noGrp="1"/>
          </p:cNvSpPr>
          <p:nvPr>
            <p:ph type="ftr" sz="quarter" idx="4294967295"/>
          </p:nvPr>
        </p:nvSpPr>
        <p:spPr>
          <a:xfrm>
            <a:off x="0" y="6356350"/>
            <a:ext cx="4114800" cy="365125"/>
          </a:xfrm>
        </p:spPr>
        <p:txBody>
          <a:bodyPr/>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B36F271A-0C92-4DF5-8465-8D9DEFEDDD55}"/>
              </a:ext>
            </a:extLst>
          </p:cNvPr>
          <p:cNvSpPr>
            <a:spLocks noGrp="1"/>
          </p:cNvSpPr>
          <p:nvPr>
            <p:ph type="sldNum" sz="quarter" idx="4294967295"/>
          </p:nvPr>
        </p:nvSpPr>
        <p:spPr>
          <a:xfrm>
            <a:off x="9448800" y="6356350"/>
            <a:ext cx="2743200" cy="365125"/>
          </a:xfrm>
        </p:spPr>
        <p:txBody>
          <a:bodyPr/>
          <a:lstStyle/>
          <a:p>
            <a:pPr rtl="0"/>
            <a:fld id="{D8DA9DAA-006C-4F4B-980E-E3DF019B24E2}" type="slidenum">
              <a:rPr lang="es-ES" noProof="0" smtClean="0"/>
              <a:t>12</a:t>
            </a:fld>
            <a:endParaRPr lang="es-ES" noProof="0"/>
          </a:p>
        </p:txBody>
      </p:sp>
    </p:spTree>
    <p:extLst>
      <p:ext uri="{BB962C8B-B14F-4D97-AF65-F5344CB8AC3E}">
        <p14:creationId xmlns:p14="http://schemas.microsoft.com/office/powerpoint/2010/main" val="877768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A230B1B-BABF-4A50-8C5F-78E731C79E4A}"/>
              </a:ext>
            </a:extLst>
          </p:cNvPr>
          <p:cNvSpPr>
            <a:spLocks noGrp="1"/>
          </p:cNvSpPr>
          <p:nvPr>
            <p:ph type="title"/>
          </p:nvPr>
        </p:nvSpPr>
        <p:spPr>
          <a:xfrm>
            <a:off x="576072" y="1"/>
            <a:ext cx="10771632" cy="1149292"/>
          </a:xfrm>
        </p:spPr>
        <p:txBody>
          <a:bodyPr>
            <a:normAutofit/>
          </a:bodyPr>
          <a:lstStyle/>
          <a:p>
            <a:pPr algn="ctr"/>
            <a:r>
              <a:rPr lang="es-CO" sz="3200" dirty="0">
                <a:solidFill>
                  <a:schemeClr val="tx1"/>
                </a:solidFill>
                <a:latin typeface="Arial" panose="020B0604020202020204" pitchFamily="34" charset="0"/>
                <a:cs typeface="Arial" panose="020B0604020202020204" pitchFamily="34" charset="0"/>
              </a:rPr>
              <a:t>Reflexiones antes del PL…</a:t>
            </a:r>
          </a:p>
        </p:txBody>
      </p:sp>
      <p:sp>
        <p:nvSpPr>
          <p:cNvPr id="7" name="Marcador de contenido 6">
            <a:extLst>
              <a:ext uri="{FF2B5EF4-FFF2-40B4-BE49-F238E27FC236}">
                <a16:creationId xmlns:a16="http://schemas.microsoft.com/office/drawing/2014/main" id="{993E1565-EB20-49A3-83A5-3240C61ED5E0}"/>
              </a:ext>
            </a:extLst>
          </p:cNvPr>
          <p:cNvSpPr>
            <a:spLocks noGrp="1"/>
          </p:cNvSpPr>
          <p:nvPr>
            <p:ph idx="1"/>
          </p:nvPr>
        </p:nvSpPr>
        <p:spPr>
          <a:xfrm>
            <a:off x="576072" y="1149292"/>
            <a:ext cx="10771632" cy="5436065"/>
          </a:xfrm>
        </p:spPr>
        <p:txBody>
          <a:bodyPr>
            <a:normAutofit lnSpcReduction="10000"/>
          </a:bodyPr>
          <a:lstStyle/>
          <a:p>
            <a:pPr algn="just">
              <a:buFont typeface="Wingdings" panose="05000000000000000000" pitchFamily="2" charset="2"/>
              <a:buChar char="v"/>
            </a:pPr>
            <a:r>
              <a:rPr lang="es-ES" sz="2000" dirty="0"/>
              <a:t>Reflexionar haciendo parte del renovado proceso de luchas sociales, </a:t>
            </a:r>
            <a:r>
              <a:rPr lang="es-ES" sz="2000" b="1" dirty="0">
                <a:solidFill>
                  <a:srgbClr val="C00000"/>
                </a:solidFill>
              </a:rPr>
              <a:t>donde la tierra, el agua, el territorio</a:t>
            </a:r>
            <a:r>
              <a:rPr lang="es-ES" sz="2000" dirty="0"/>
              <a:t>, nuestros bienes comunes (minerales, bosques, biodiversidad, educación, salud, etc.), </a:t>
            </a:r>
            <a:r>
              <a:rPr lang="es-ES" sz="2000" b="1" dirty="0">
                <a:solidFill>
                  <a:srgbClr val="C00000"/>
                </a:solidFill>
              </a:rPr>
              <a:t>la soberanía alimentaria y energética</a:t>
            </a:r>
            <a:r>
              <a:rPr lang="es-ES" sz="2000" dirty="0"/>
              <a:t>, y </a:t>
            </a:r>
            <a:r>
              <a:rPr lang="es-ES" sz="2000" b="1" dirty="0">
                <a:solidFill>
                  <a:srgbClr val="C00000"/>
                </a:solidFill>
              </a:rPr>
              <a:t>la autonomía </a:t>
            </a:r>
            <a:r>
              <a:rPr lang="es-ES" sz="2000" dirty="0"/>
              <a:t>de comunidades campesinas, indígenas, afrocolombianas, pescadoras, </a:t>
            </a:r>
            <a:r>
              <a:rPr lang="es-ES" sz="2000" dirty="0" err="1"/>
              <a:t>agromineras</a:t>
            </a:r>
            <a:r>
              <a:rPr lang="es-ES" sz="2000" dirty="0"/>
              <a:t>, trabajadores y trabajadoras urbanas van tomando cada vez más fuerza, por el buen vivir: vivir dignamente respetando los derechos de la naturaleza, base fundamental de nuestras fuentes y medios de vida. </a:t>
            </a:r>
          </a:p>
          <a:p>
            <a:pPr marL="0" indent="0" algn="just">
              <a:buNone/>
            </a:pPr>
            <a:endParaRPr lang="es-ES" sz="2000" dirty="0"/>
          </a:p>
          <a:p>
            <a:pPr algn="just">
              <a:buFont typeface="Wingdings" panose="05000000000000000000" pitchFamily="2" charset="2"/>
              <a:buChar char="v"/>
            </a:pPr>
            <a:r>
              <a:rPr lang="es-ES" sz="2000" dirty="0"/>
              <a:t>Convergemos  bajo la necesidad histórica que exige escenarios de unidad y organización popular en pro de una solución política negociada al Conflicto Social y Armado que continúa viviendo nuestro país, de la reivindicación de los Derechos políticos, sociales, económicos, culturales y ambientales y su exigibilidad frente al Estado, de la lucha por la tierra, la vida y la permanencia en los territorios, una legislación propia sobre nuestros bienes comunes en armonía con la naturaleza, la vida y la soberanía,  y sobre todo de la necesidad de construir propuestas alternativas al proyecto de terror y muerte que nos han venido imponiendo en Colombia. Todas estas apuestas son cada vez más vitales en nuestras dinámicas de movilización-organización y nos exige la organización de agendas y contenidos conjuntos para ir mas allá: ser gobierno –mas allá de lo parlamentario-electoral y ser poder –Cambios profundos en las estructura y poderes de la sociedad y el Estado.</a:t>
            </a:r>
            <a:endParaRPr lang="es-CO" sz="2000" dirty="0"/>
          </a:p>
        </p:txBody>
      </p:sp>
    </p:spTree>
    <p:extLst>
      <p:ext uri="{BB962C8B-B14F-4D97-AF65-F5344CB8AC3E}">
        <p14:creationId xmlns:p14="http://schemas.microsoft.com/office/powerpoint/2010/main" val="2390214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A230B1B-BABF-4A50-8C5F-78E731C79E4A}"/>
              </a:ext>
            </a:extLst>
          </p:cNvPr>
          <p:cNvSpPr>
            <a:spLocks noGrp="1"/>
          </p:cNvSpPr>
          <p:nvPr>
            <p:ph type="title"/>
          </p:nvPr>
        </p:nvSpPr>
        <p:spPr>
          <a:xfrm>
            <a:off x="576072" y="1"/>
            <a:ext cx="10771632" cy="503338"/>
          </a:xfrm>
        </p:spPr>
        <p:txBody>
          <a:bodyPr>
            <a:normAutofit/>
          </a:bodyPr>
          <a:lstStyle/>
          <a:p>
            <a:pPr algn="ctr"/>
            <a:r>
              <a:rPr lang="es-CO" sz="2400" dirty="0">
                <a:solidFill>
                  <a:schemeClr val="tx1"/>
                </a:solidFill>
                <a:latin typeface="Arial" panose="020B0604020202020204" pitchFamily="34" charset="0"/>
                <a:cs typeface="Arial" panose="020B0604020202020204" pitchFamily="34" charset="0"/>
              </a:rPr>
              <a:t>Reflexiones…</a:t>
            </a:r>
          </a:p>
        </p:txBody>
      </p:sp>
      <p:sp>
        <p:nvSpPr>
          <p:cNvPr id="7" name="Marcador de contenido 6">
            <a:extLst>
              <a:ext uri="{FF2B5EF4-FFF2-40B4-BE49-F238E27FC236}">
                <a16:creationId xmlns:a16="http://schemas.microsoft.com/office/drawing/2014/main" id="{993E1565-EB20-49A3-83A5-3240C61ED5E0}"/>
              </a:ext>
            </a:extLst>
          </p:cNvPr>
          <p:cNvSpPr>
            <a:spLocks noGrp="1"/>
          </p:cNvSpPr>
          <p:nvPr>
            <p:ph idx="1"/>
          </p:nvPr>
        </p:nvSpPr>
        <p:spPr>
          <a:xfrm>
            <a:off x="576072" y="436228"/>
            <a:ext cx="10771632" cy="6149129"/>
          </a:xfrm>
        </p:spPr>
        <p:txBody>
          <a:bodyPr>
            <a:normAutofit fontScale="85000" lnSpcReduction="20000"/>
          </a:bodyPr>
          <a:lstStyle/>
          <a:p>
            <a:pPr marL="0" indent="0" algn="just">
              <a:buNone/>
            </a:pPr>
            <a:endParaRPr lang="es-ES" sz="2000" dirty="0"/>
          </a:p>
          <a:p>
            <a:pPr algn="just">
              <a:buFont typeface="Wingdings" panose="05000000000000000000" pitchFamily="2" charset="2"/>
              <a:buChar char="v"/>
            </a:pPr>
            <a:r>
              <a:rPr lang="es-ES" sz="2300" dirty="0">
                <a:latin typeface="Arial" panose="020B0604020202020204" pitchFamily="34" charset="0"/>
                <a:cs typeface="Arial" panose="020B0604020202020204" pitchFamily="34" charset="0"/>
              </a:rPr>
              <a:t>Históricamente las políticas públicas del Estado, han afectado negativamente desde la perspectiva de las comunidades y pueblos, las relaciones de </a:t>
            </a:r>
            <a:r>
              <a:rPr lang="es-ES" sz="2300" b="1" dirty="0">
                <a:solidFill>
                  <a:srgbClr val="C00000"/>
                </a:solidFill>
                <a:latin typeface="Arial" panose="020B0604020202020204" pitchFamily="34" charset="0"/>
                <a:cs typeface="Arial" panose="020B0604020202020204" pitchFamily="34" charset="0"/>
              </a:rPr>
              <a:t>ACCESO, USO Y TENENCIA </a:t>
            </a:r>
            <a:r>
              <a:rPr lang="es-ES" sz="2300" dirty="0">
                <a:latin typeface="Arial" panose="020B0604020202020204" pitchFamily="34" charset="0"/>
                <a:cs typeface="Arial" panose="020B0604020202020204" pitchFamily="34" charset="0"/>
              </a:rPr>
              <a:t>respecto de la tierra, pero también de las fuentes y medios de vida:  de los recursos y del patrimonio ambiental. Estas relaciones se han orientado principalmente </a:t>
            </a:r>
            <a:r>
              <a:rPr lang="es-ES" sz="2300" b="1" dirty="0">
                <a:solidFill>
                  <a:srgbClr val="C00000"/>
                </a:solidFill>
                <a:latin typeface="Arial" panose="020B0604020202020204" pitchFamily="34" charset="0"/>
                <a:cs typeface="Arial" panose="020B0604020202020204" pitchFamily="34" charset="0"/>
              </a:rPr>
              <a:t>a la satisfacción de intereses particulares, privados y corporativos de grandes empresas. También se han afectado las relaciones de propiedad, mediante el despojo y la violencia</a:t>
            </a:r>
            <a:r>
              <a:rPr lang="es-ES" sz="2300" dirty="0">
                <a:latin typeface="Arial" panose="020B0604020202020204" pitchFamily="34" charset="0"/>
                <a:cs typeface="Arial" panose="020B0604020202020204" pitchFamily="34" charset="0"/>
              </a:rPr>
              <a:t>. En materia Territorial, el Estado ha tendido a privilegiar a empresarios y empresas transnacionales y nacionales en el control de recursos y personas, convirtiendo la tierra, el territorio, los recursos y bienes comunes contenidos en ellos, en mercancías transables que se pueden exportar y/o consumir en el lugar en el que se encuentran, como el caso del paisaje, los ríos, las minas, y el patrimonio ambiental en general. Todo en función del mercado internacional y de la acumulación de riqueza, en detrimento del bienestar de la población y del patrimonio común, como de los regímenes de uso común que se tenían establecidos en comunidades rurales respecto de la tierra, las sabanas comunales, los humedales, las ciénagas, los caminos, las carreteras, las playas, playones, manglares y otros espacios de uso común.</a:t>
            </a:r>
          </a:p>
          <a:p>
            <a:pPr algn="just">
              <a:buFont typeface="Wingdings" panose="05000000000000000000" pitchFamily="2" charset="2"/>
              <a:buChar char="v"/>
            </a:pPr>
            <a:r>
              <a:rPr lang="es-ES" sz="2300" dirty="0">
                <a:latin typeface="Arial" panose="020B0604020202020204" pitchFamily="34" charset="0"/>
                <a:cs typeface="Arial" panose="020B0604020202020204" pitchFamily="34" charset="0"/>
              </a:rPr>
              <a:t>Se ha producido un proceso de mapeo, reordenamiento territorial y de transformación institucional al servicio del interés particular, el narcotráfico en su relación cada vez mas estrecha con el Estado, y gremios económicos y familias poderosas en las regiones que se encuentran  en el poder y  bandas paramilitares.  El reordenamiento se materializado a través de diversas estrategias entre las que se cuentan el despojo, los asesinatos selectivos y masacres, desapariciones, detenciones arbitrarias y el desplazamiento forzado de población urbana y rural; la cooptación de líderes y organizaciones; la anulación de la oposición social y política a grandes proyectos de inversión mediante la provisión de programas asistenciales.</a:t>
            </a:r>
          </a:p>
        </p:txBody>
      </p:sp>
    </p:spTree>
    <p:extLst>
      <p:ext uri="{BB962C8B-B14F-4D97-AF65-F5344CB8AC3E}">
        <p14:creationId xmlns:p14="http://schemas.microsoft.com/office/powerpoint/2010/main" val="1224012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D65B2-C721-4002-9C15-CEC2B76C93C2}"/>
              </a:ext>
            </a:extLst>
          </p:cNvPr>
          <p:cNvSpPr>
            <a:spLocks noGrp="1"/>
          </p:cNvSpPr>
          <p:nvPr>
            <p:ph type="ctrTitle"/>
          </p:nvPr>
        </p:nvSpPr>
        <p:spPr>
          <a:xfrm>
            <a:off x="0" y="1"/>
            <a:ext cx="12192000" cy="1929467"/>
          </a:xfrm>
        </p:spPr>
        <p:txBody>
          <a:bodyPr>
            <a:normAutofit fontScale="90000"/>
          </a:bodyPr>
          <a:lstStyle/>
          <a:p>
            <a:r>
              <a:rPr lang="es-ES" sz="2200" dirty="0">
                <a:solidFill>
                  <a:schemeClr val="tx1"/>
                </a:solidFill>
              </a:rPr>
              <a:t>“Por medio del cual se modifica el decreto 596 de 2021 y se adicionan otras disposiciones para los acuerdos de recuperación, saneamiento de la cartera agropecuaria, las medidas de alivio especial a deudores del fondo de solidaridad agropecuario y del programa nacional de reactivación agropecuaria y otros tipos de deudores del sector agrario“.</a:t>
            </a:r>
            <a:br>
              <a:rPr lang="es-ES" sz="3600" dirty="0"/>
            </a:br>
            <a:endParaRPr lang="es-CO" sz="3600" dirty="0"/>
          </a:p>
        </p:txBody>
      </p:sp>
      <p:sp>
        <p:nvSpPr>
          <p:cNvPr id="3" name="Subtítulo 2">
            <a:extLst>
              <a:ext uri="{FF2B5EF4-FFF2-40B4-BE49-F238E27FC236}">
                <a16:creationId xmlns:a16="http://schemas.microsoft.com/office/drawing/2014/main" id="{197903C0-6E08-44E0-9EDD-530349AD7C7B}"/>
              </a:ext>
            </a:extLst>
          </p:cNvPr>
          <p:cNvSpPr>
            <a:spLocks noGrp="1"/>
          </p:cNvSpPr>
          <p:nvPr>
            <p:ph type="subTitle" idx="1"/>
          </p:nvPr>
        </p:nvSpPr>
        <p:spPr>
          <a:xfrm>
            <a:off x="176169" y="1929468"/>
            <a:ext cx="12015831" cy="4928532"/>
          </a:xfrm>
        </p:spPr>
        <p:txBody>
          <a:bodyPr>
            <a:normAutofit fontScale="92500" lnSpcReduction="20000"/>
          </a:bodyPr>
          <a:lstStyle/>
          <a:p>
            <a:pPr algn="just"/>
            <a:r>
              <a:rPr lang="es-ES" dirty="0">
                <a:solidFill>
                  <a:srgbClr val="C00000"/>
                </a:solidFill>
              </a:rPr>
              <a:t>Objeto</a:t>
            </a:r>
            <a:r>
              <a:rPr lang="es-ES" dirty="0"/>
              <a:t>: El proyecto tiene por objeto favorecer el acceso a los beneficios de condonaciones de intereses corrientes y de mora, de quitas de capital y demás elementos planteados en la ley 2071 de 2020 y en el decreto reglamentario 596 de 2021. </a:t>
            </a:r>
          </a:p>
          <a:p>
            <a:pPr algn="just"/>
            <a:r>
              <a:rPr lang="es-ES" dirty="0"/>
              <a:t>El proyecto busca mejorar las condiciones en las que pequeños y medianos productores agropecuarios deudores de los acuerdos de pago y de recuperación de cartera, deudores del Fondo de solidaridad agropecuaria( FONSA) y del  Plan nacional de reactivación agropecuaria (PRAN). </a:t>
            </a:r>
          </a:p>
          <a:p>
            <a:pPr algn="just"/>
            <a:endParaRPr lang="es-ES" dirty="0"/>
          </a:p>
          <a:p>
            <a:pPr algn="just"/>
            <a:r>
              <a:rPr lang="es-ES" b="1" dirty="0">
                <a:solidFill>
                  <a:srgbClr val="C00000"/>
                </a:solidFill>
              </a:rPr>
              <a:t>En relación con los acuerdos de pago y recuperación de cartera plantea que</a:t>
            </a:r>
            <a:r>
              <a:rPr lang="es-ES" dirty="0"/>
              <a:t>: </a:t>
            </a:r>
          </a:p>
          <a:p>
            <a:pPr algn="just"/>
            <a:r>
              <a:rPr lang="es-ES" dirty="0"/>
              <a:t>1. Pequeños Productores y Productoras: aquellos pagos o acuerdos de recuperación y saneamiento de cartera que contemplen el pago total de la obligación en un plazo no mayor a 720 días, serán beneficiarios de condonación del 80% sobre el saldo del capital; para aquellos pagos o acuerdos de recuperación y saneamiento de cartera que superen los 720 días, la condonación será del 50%, sobre el saldo del capital. En ambos casos incluirá la condonación total de intereses corrientes, intereses moratorios y otros conceptos. b. Medianos Productores y Productoras: aquellos pagos o acuerdos de recuperación y saneamiento de cartera que contemplen el pago total de la obligación en un plazo no mayor a 720 días serán beneficiarios de condonación del 60% sobre el saldo del capital; para aquellos pagos o acuerdos de recuperación y saneamiento de cartera que superen los 720 días, la condonación será del 40%, sobre el saldo del capital. En ambos casos incluirá la condonación total de intereses corrientes, intereses moratorios y otros conceptos. </a:t>
            </a:r>
          </a:p>
          <a:p>
            <a:pPr algn="just"/>
            <a:endParaRPr lang="es-ES" dirty="0"/>
          </a:p>
          <a:p>
            <a:pPr algn="just"/>
            <a:endParaRPr lang="es-ES" dirty="0"/>
          </a:p>
          <a:p>
            <a:pPr algn="just"/>
            <a:endParaRPr lang="es-ES" dirty="0"/>
          </a:p>
          <a:p>
            <a:pPr algn="just"/>
            <a:endParaRPr lang="es-ES" dirty="0"/>
          </a:p>
          <a:p>
            <a:pPr marL="457200" indent="-457200" algn="just">
              <a:buAutoNum type="arabicPeriod"/>
            </a:pPr>
            <a:endParaRPr lang="es-ES" dirty="0"/>
          </a:p>
          <a:p>
            <a:pPr marL="457200" indent="-457200" algn="just">
              <a:buAutoNum type="arabicPeriod"/>
            </a:pPr>
            <a:endParaRPr lang="es-CO" dirty="0"/>
          </a:p>
        </p:txBody>
      </p:sp>
    </p:spTree>
    <p:extLst>
      <p:ext uri="{BB962C8B-B14F-4D97-AF65-F5344CB8AC3E}">
        <p14:creationId xmlns:p14="http://schemas.microsoft.com/office/powerpoint/2010/main" val="514568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D65B2-C721-4002-9C15-CEC2B76C93C2}"/>
              </a:ext>
            </a:extLst>
          </p:cNvPr>
          <p:cNvSpPr>
            <a:spLocks noGrp="1"/>
          </p:cNvSpPr>
          <p:nvPr>
            <p:ph type="ctrTitle"/>
          </p:nvPr>
        </p:nvSpPr>
        <p:spPr>
          <a:xfrm>
            <a:off x="0" y="1"/>
            <a:ext cx="12192000" cy="1929467"/>
          </a:xfrm>
        </p:spPr>
        <p:txBody>
          <a:bodyPr>
            <a:normAutofit fontScale="90000"/>
          </a:bodyPr>
          <a:lstStyle/>
          <a:p>
            <a:r>
              <a:rPr lang="es-ES" sz="2200" dirty="0">
                <a:solidFill>
                  <a:schemeClr val="tx1"/>
                </a:solidFill>
              </a:rPr>
              <a:t>“Por medio del cual se modifica el decreto 596 de 2021 y se adicionan otras disposiciones para los acuerdos de recuperación, saneamiento de la cartera agropecuaria, las medidas de alivio especial a deudores del fondo de solidaridad agropecuario y del programa nacional de reactivación agropecuaria y otros tipos de deudores del sector agrario“.</a:t>
            </a:r>
            <a:br>
              <a:rPr lang="es-ES" sz="3600" dirty="0"/>
            </a:br>
            <a:endParaRPr lang="es-CO" sz="3600" dirty="0"/>
          </a:p>
        </p:txBody>
      </p:sp>
      <p:sp>
        <p:nvSpPr>
          <p:cNvPr id="3" name="Subtítulo 2">
            <a:extLst>
              <a:ext uri="{FF2B5EF4-FFF2-40B4-BE49-F238E27FC236}">
                <a16:creationId xmlns:a16="http://schemas.microsoft.com/office/drawing/2014/main" id="{197903C0-6E08-44E0-9EDD-530349AD7C7B}"/>
              </a:ext>
            </a:extLst>
          </p:cNvPr>
          <p:cNvSpPr>
            <a:spLocks noGrp="1"/>
          </p:cNvSpPr>
          <p:nvPr>
            <p:ph type="subTitle" idx="1"/>
          </p:nvPr>
        </p:nvSpPr>
        <p:spPr>
          <a:xfrm>
            <a:off x="176169" y="1929468"/>
            <a:ext cx="12015831" cy="4928532"/>
          </a:xfrm>
        </p:spPr>
        <p:txBody>
          <a:bodyPr>
            <a:normAutofit/>
          </a:bodyPr>
          <a:lstStyle/>
          <a:p>
            <a:pPr algn="just"/>
            <a:r>
              <a:rPr lang="es-ES" dirty="0"/>
              <a:t>2. Para la cartera que al 30 de noviembre de 2020 presente mora inferior a 360 días cuya garantía FAG ha sido pagada y no pagada y para cartera que al 30 de noviembre de 2020 no se encuentre vencida: a. Pequeños Productores y Productoras: aquellos pagos o acuerdos de recuperación y saneamiento de cartera que contemplen el pago total de la obligación en un plazo no mayor a 720 días, serán beneficiarios de la condonación del 60% sobre el saldo del capital; para aquellos pagos o acuerdos de recuperación y saneamiento de cartera que superen los 720 días, la condonación será del 50%, sobre el saldo del capital. En ambos casos se incluirá la condonación total de intereses corrientes, intereses moratorios y otros conceptos. b. Medianos Productores y Productoras: aquellos pagos o acuerdos de recuperación y saneamiento de cartera que contemplen el pago total de la obligación en un plazo no mayor a 720 días serán beneficiarios de la condonación del 50% sobre el saldo del capital; para aquellos pagos o acuerdos de recuperación y saneamiento de cartera que superen los 720 días, la condonación será del 40%, sobre el saldo del capital. En ambos casos se incluirá la condonación total de intereses corrientes, intereses moratorios y otros conceptos. </a:t>
            </a:r>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marL="457200" indent="-457200" algn="just">
              <a:buAutoNum type="arabicPeriod"/>
            </a:pPr>
            <a:endParaRPr lang="es-ES" dirty="0"/>
          </a:p>
          <a:p>
            <a:pPr marL="457200" indent="-457200" algn="just">
              <a:buAutoNum type="arabicPeriod"/>
            </a:pPr>
            <a:endParaRPr lang="es-CO" dirty="0"/>
          </a:p>
        </p:txBody>
      </p:sp>
    </p:spTree>
    <p:extLst>
      <p:ext uri="{BB962C8B-B14F-4D97-AF65-F5344CB8AC3E}">
        <p14:creationId xmlns:p14="http://schemas.microsoft.com/office/powerpoint/2010/main" val="2322627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D65B2-C721-4002-9C15-CEC2B76C93C2}"/>
              </a:ext>
            </a:extLst>
          </p:cNvPr>
          <p:cNvSpPr>
            <a:spLocks noGrp="1"/>
          </p:cNvSpPr>
          <p:nvPr>
            <p:ph type="ctrTitle"/>
          </p:nvPr>
        </p:nvSpPr>
        <p:spPr>
          <a:xfrm>
            <a:off x="0" y="192948"/>
            <a:ext cx="12192000" cy="1224792"/>
          </a:xfrm>
        </p:spPr>
        <p:txBody>
          <a:bodyPr>
            <a:normAutofit/>
          </a:bodyPr>
          <a:lstStyle/>
          <a:p>
            <a:r>
              <a:rPr lang="es-ES" sz="1600" dirty="0">
                <a:solidFill>
                  <a:schemeClr val="tx1"/>
                </a:solidFill>
              </a:rPr>
              <a:t>“Por medio del cual se modifica el decreto 596 de 2021 y se adicionan otras disposiciones para los acuerdos de recuperación, saneamiento de la cartera agropecuaria, las medidas de alivio especial a deudores del fondo de solidaridad agropecuario y del programa nacional de reactivación agropecuaria y otros tipos de deudores del sector agrario“.</a:t>
            </a:r>
            <a:br>
              <a:rPr lang="es-ES" sz="1600" dirty="0"/>
            </a:br>
            <a:endParaRPr lang="es-CO" sz="1600" dirty="0"/>
          </a:p>
        </p:txBody>
      </p:sp>
      <p:sp>
        <p:nvSpPr>
          <p:cNvPr id="3" name="Subtítulo 2">
            <a:extLst>
              <a:ext uri="{FF2B5EF4-FFF2-40B4-BE49-F238E27FC236}">
                <a16:creationId xmlns:a16="http://schemas.microsoft.com/office/drawing/2014/main" id="{197903C0-6E08-44E0-9EDD-530349AD7C7B}"/>
              </a:ext>
            </a:extLst>
          </p:cNvPr>
          <p:cNvSpPr>
            <a:spLocks noGrp="1"/>
          </p:cNvSpPr>
          <p:nvPr>
            <p:ph type="subTitle" idx="1"/>
          </p:nvPr>
        </p:nvSpPr>
        <p:spPr>
          <a:xfrm>
            <a:off x="176169" y="1308683"/>
            <a:ext cx="12015831" cy="5549317"/>
          </a:xfrm>
        </p:spPr>
        <p:txBody>
          <a:bodyPr>
            <a:normAutofit fontScale="77500" lnSpcReduction="20000"/>
          </a:bodyPr>
          <a:lstStyle/>
          <a:p>
            <a:pPr algn="just"/>
            <a:r>
              <a:rPr lang="es-ES" b="1" dirty="0">
                <a:solidFill>
                  <a:srgbClr val="C00000"/>
                </a:solidFill>
              </a:rPr>
              <a:t>También incluye beneficios para los deudores del fondo de solidaridad agropecuaria (FONSA)  planteado lo siguiente</a:t>
            </a:r>
            <a:r>
              <a:rPr lang="es-ES" b="1" dirty="0"/>
              <a:t>: </a:t>
            </a:r>
          </a:p>
          <a:p>
            <a:pPr algn="just"/>
            <a:endParaRPr lang="es-ES" b="1" dirty="0"/>
          </a:p>
          <a:p>
            <a:pPr algn="just"/>
            <a:r>
              <a:rPr lang="es-ES" dirty="0"/>
              <a:t>Los deudores y deudoras del FONSA con cartera vigente al 30 de noviembre de 2020, podrán extinguir sus obligaciones hasta el 31 de diciembre de 2022, teniendo en cuenta las siguientes modalidades de pago para la extinción de la obligación: 1. Cancelando la diferencia entre el monto inicial de la deuda, es decir el valor pagado por FINAGRO para la cartera adquirida por el FONSA antes del 2014, o el saldo de capital registrado en FINAGRO para la cartera adquirida por el FONSA después de 2014, según sea el caso, y los abonos a capital realizados. En caso de que los abonos a capital efectuados superen el monto inicial de la deuda esta se entenderá pagada en su totalidad, sin que haya lugar a solicitar el reembolso de lo pagado por encima de ese valor. 2. En los casos en los que se realice el pago mediante una única cuota, se podrá extinguir la obligación bajo la siguiente condición, a. Cartera adquirida por el FONSA antes del 2014 y después del 2014: pagando el 20% del valor pagado por FINAGRO al momento de adquirir la respectiva obligación.</a:t>
            </a:r>
          </a:p>
          <a:p>
            <a:pPr algn="just"/>
            <a:endParaRPr lang="es-ES" dirty="0"/>
          </a:p>
          <a:p>
            <a:pPr algn="just"/>
            <a:r>
              <a:rPr lang="es-ES" dirty="0"/>
              <a:t>Medidas similares también se incluyen en relación a los deudores del Programa Nacional de Reactivación agropecuaria  PRAN:</a:t>
            </a:r>
          </a:p>
          <a:p>
            <a:pPr algn="just"/>
            <a:endParaRPr lang="es-ES" dirty="0"/>
          </a:p>
          <a:p>
            <a:pPr algn="just"/>
            <a:r>
              <a:rPr lang="es-ES" dirty="0"/>
              <a:t>Los deudores y deudoras del Programa Nacional de Reactivación Agropecuaria (PRAN) y demás de que trata el artículo 1 de la ley 1504 de 2011, con cartera vigente al 30 de noviembre de 2020, podrán extinguir la obligación antes del 31 de diciembre de 2022, cancelando el valor pagado por FINAGRO al momento de adquirir la respectiva obligación; en los casos en los cuales la extinción de la obligación se realice mediante un único pago se procederá a condonar el 80% del valor pagado por FINAGRO al momento de adquirir la respectiva obligación.  </a:t>
            </a:r>
          </a:p>
          <a:p>
            <a:pPr algn="just"/>
            <a:endParaRPr lang="es-ES" dirty="0"/>
          </a:p>
          <a:p>
            <a:pPr algn="just"/>
            <a:r>
              <a:rPr lang="es-ES" dirty="0"/>
              <a:t>En el caso de cartera con abonos a capital cuya sumatoria supere el 20% del valor pagado por FINAGRO al momento de adquirir la respectiva obligación, ésta se entenderá cancelada en su totalidad, sin que haya lugar a solicitar el reembolso de lo pagado por encima de ese valor. </a:t>
            </a:r>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marL="457200" indent="-457200" algn="just">
              <a:buAutoNum type="arabicPeriod"/>
            </a:pPr>
            <a:endParaRPr lang="es-ES" dirty="0"/>
          </a:p>
          <a:p>
            <a:pPr marL="457200" indent="-457200" algn="just">
              <a:buAutoNum type="arabicPeriod"/>
            </a:pPr>
            <a:endParaRPr lang="es-CO" dirty="0"/>
          </a:p>
        </p:txBody>
      </p:sp>
    </p:spTree>
    <p:extLst>
      <p:ext uri="{BB962C8B-B14F-4D97-AF65-F5344CB8AC3E}">
        <p14:creationId xmlns:p14="http://schemas.microsoft.com/office/powerpoint/2010/main" val="2556678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D65B2-C721-4002-9C15-CEC2B76C93C2}"/>
              </a:ext>
            </a:extLst>
          </p:cNvPr>
          <p:cNvSpPr>
            <a:spLocks noGrp="1"/>
          </p:cNvSpPr>
          <p:nvPr>
            <p:ph type="ctrTitle"/>
          </p:nvPr>
        </p:nvSpPr>
        <p:spPr>
          <a:xfrm>
            <a:off x="0" y="2"/>
            <a:ext cx="12192000" cy="956344"/>
          </a:xfrm>
        </p:spPr>
        <p:txBody>
          <a:bodyPr>
            <a:normAutofit/>
          </a:bodyPr>
          <a:lstStyle/>
          <a:p>
            <a:r>
              <a:rPr lang="es-CO" sz="3200" dirty="0"/>
              <a:t>RESUMEN</a:t>
            </a:r>
          </a:p>
        </p:txBody>
      </p:sp>
      <p:sp>
        <p:nvSpPr>
          <p:cNvPr id="3" name="Subtítulo 2">
            <a:extLst>
              <a:ext uri="{FF2B5EF4-FFF2-40B4-BE49-F238E27FC236}">
                <a16:creationId xmlns:a16="http://schemas.microsoft.com/office/drawing/2014/main" id="{197903C0-6E08-44E0-9EDD-530349AD7C7B}"/>
              </a:ext>
            </a:extLst>
          </p:cNvPr>
          <p:cNvSpPr>
            <a:spLocks noGrp="1"/>
          </p:cNvSpPr>
          <p:nvPr>
            <p:ph type="subTitle" idx="1"/>
          </p:nvPr>
        </p:nvSpPr>
        <p:spPr>
          <a:xfrm>
            <a:off x="176169" y="1828800"/>
            <a:ext cx="12015831" cy="4928532"/>
          </a:xfrm>
        </p:spPr>
        <p:txBody>
          <a:bodyPr>
            <a:normAutofit fontScale="92500" lnSpcReduction="20000"/>
          </a:bodyPr>
          <a:lstStyle/>
          <a:p>
            <a:pPr marL="457200" indent="-457200" algn="just">
              <a:buAutoNum type="arabicPeriod"/>
            </a:pPr>
            <a:r>
              <a:rPr lang="es-ES" dirty="0"/>
              <a:t>Mejora las medidas de financiamiento para la reactivación del sector agropecuario, alivios financieros adicionales para deudores del sector agropecuario, créditos de emergencia para la reactivación del sector.</a:t>
            </a:r>
          </a:p>
          <a:p>
            <a:pPr marL="457200" indent="-457200" algn="just">
              <a:buAutoNum type="arabicPeriod"/>
            </a:pPr>
            <a:r>
              <a:rPr lang="es-ES" dirty="0"/>
              <a:t>Definen: mesa de concertación de precios de productos agropecuarios: Participación de los campesinos organizados. Establecer los criterios de precios estándares…evitar la especulación en el mercado.</a:t>
            </a:r>
          </a:p>
          <a:p>
            <a:pPr marL="457200" indent="-457200" algn="just">
              <a:buAutoNum type="arabicPeriod"/>
            </a:pPr>
            <a:r>
              <a:rPr lang="es-ES" dirty="0"/>
              <a:t>Plantea un deber de reporte a los que tienen que ver con los productos agropecuarios. Lo mismo se plantea para los insumos agropecuarios.</a:t>
            </a:r>
          </a:p>
          <a:p>
            <a:pPr marL="457200" indent="-457200" algn="just">
              <a:buAutoNum type="arabicPeriod"/>
            </a:pPr>
            <a:r>
              <a:rPr lang="es-ES" dirty="0" err="1"/>
              <a:t>Dto</a:t>
            </a:r>
            <a:r>
              <a:rPr lang="es-ES" dirty="0"/>
              <a:t>  que regula en buena parte como se estaba saneando la cartera en el sector agropecuario,  que incluyan a pequeños y medianos productores.</a:t>
            </a:r>
          </a:p>
          <a:p>
            <a:pPr marL="457200" indent="-457200" algn="just">
              <a:buAutoNum type="arabicPeriod"/>
            </a:pPr>
            <a:r>
              <a:rPr lang="es-ES" dirty="0"/>
              <a:t>Se pide una corrección en la exclusión de u n grupo importante de pequeños y medianos productores agrícolas en el grupo de beneficios con las denominadas quitas del capital mas altas. Incluye , para los pequeños y medianos productores, la cartera no vencida al 30 noviembre de 2020, amplia el periodo de vencimiento a inferior a 180 días, y amplia plazos para pagos o acuerdos de recuperación y saneamiento de cartera y los beneficios de condonación, ampliación de la quita a la mujer rural; el banco agrario de Colombia SA y Fondo para el Financiamiento del Sector Agropecuario –FINAGRO- deberán sujetarse a lo dispuesto en el articulado, la inclusión de los honorarios de cobro </a:t>
            </a:r>
            <a:r>
              <a:rPr lang="es-ES" dirty="0" err="1"/>
              <a:t>prejurídicos</a:t>
            </a:r>
            <a:r>
              <a:rPr lang="es-ES" dirty="0"/>
              <a:t> o cobro jurídico, así como la comisión del Fondo Agropecuario de Garantías –FAG- en los gastos a ser condonados, entre otros.</a:t>
            </a:r>
          </a:p>
          <a:p>
            <a:pPr marL="457200" indent="-457200" algn="just">
              <a:buAutoNum type="arabicPeriod"/>
            </a:pPr>
            <a:endParaRPr lang="es-ES" dirty="0"/>
          </a:p>
          <a:p>
            <a:pPr marL="457200" indent="-457200" algn="just">
              <a:buAutoNum type="arabicPeriod"/>
            </a:pPr>
            <a:endParaRPr lang="es-CO" dirty="0"/>
          </a:p>
        </p:txBody>
      </p:sp>
    </p:spTree>
    <p:extLst>
      <p:ext uri="{BB962C8B-B14F-4D97-AF65-F5344CB8AC3E}">
        <p14:creationId xmlns:p14="http://schemas.microsoft.com/office/powerpoint/2010/main" val="459147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18C372C-EB50-4CA4-8877-571585152288}"/>
              </a:ext>
            </a:extLst>
          </p:cNvPr>
          <p:cNvSpPr>
            <a:spLocks noGrp="1"/>
          </p:cNvSpPr>
          <p:nvPr>
            <p:ph type="dt" sz="half" idx="10"/>
          </p:nvPr>
        </p:nvSpPr>
        <p:spPr/>
        <p:txBody>
          <a:bodyPr/>
          <a:lstStyle/>
          <a:p>
            <a:pPr rtl="0"/>
            <a:r>
              <a:rPr lang="es-ES" noProof="0"/>
              <a:t>3/9/20XX</a:t>
            </a:r>
          </a:p>
        </p:txBody>
      </p:sp>
      <p:sp>
        <p:nvSpPr>
          <p:cNvPr id="3" name="Marcador de pie de página 2">
            <a:extLst>
              <a:ext uri="{FF2B5EF4-FFF2-40B4-BE49-F238E27FC236}">
                <a16:creationId xmlns:a16="http://schemas.microsoft.com/office/drawing/2014/main" id="{EDADD2FB-2F2B-4802-BF2E-ABB181EAFF7D}"/>
              </a:ext>
            </a:extLst>
          </p:cNvPr>
          <p:cNvSpPr>
            <a:spLocks noGrp="1"/>
          </p:cNvSpPr>
          <p:nvPr>
            <p:ph type="ftr" sz="quarter" idx="11"/>
          </p:nvPr>
        </p:nvSpPr>
        <p:spPr/>
        <p:txBody>
          <a:bodyPr/>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755DD5F6-A923-477A-A1E8-9FDA8E5DE45E}"/>
              </a:ext>
            </a:extLst>
          </p:cNvPr>
          <p:cNvSpPr>
            <a:spLocks noGrp="1"/>
          </p:cNvSpPr>
          <p:nvPr>
            <p:ph type="sldNum" sz="quarter" idx="12"/>
          </p:nvPr>
        </p:nvSpPr>
        <p:spPr/>
        <p:txBody>
          <a:bodyPr/>
          <a:lstStyle/>
          <a:p>
            <a:pPr rtl="0"/>
            <a:fld id="{D8DA9DAA-006C-4F4B-980E-E3DF019B24E2}" type="slidenum">
              <a:rPr lang="es-ES" noProof="0" smtClean="0"/>
              <a:t>19</a:t>
            </a:fld>
            <a:endParaRPr lang="es-ES" noProof="0"/>
          </a:p>
        </p:txBody>
      </p:sp>
      <p:sp>
        <p:nvSpPr>
          <p:cNvPr id="6" name="CuadroTexto 5">
            <a:extLst>
              <a:ext uri="{FF2B5EF4-FFF2-40B4-BE49-F238E27FC236}">
                <a16:creationId xmlns:a16="http://schemas.microsoft.com/office/drawing/2014/main" id="{3D068413-CBCB-4664-9AB7-9C1659BE2C23}"/>
              </a:ext>
            </a:extLst>
          </p:cNvPr>
          <p:cNvSpPr txBox="1"/>
          <p:nvPr/>
        </p:nvSpPr>
        <p:spPr>
          <a:xfrm>
            <a:off x="721452" y="1038829"/>
            <a:ext cx="11470547" cy="3970318"/>
          </a:xfrm>
          <a:prstGeom prst="rect">
            <a:avLst/>
          </a:prstGeom>
          <a:noFill/>
        </p:spPr>
        <p:txBody>
          <a:bodyPr wrap="square">
            <a:spAutoFit/>
          </a:bodyPr>
          <a:lstStyle/>
          <a:p>
            <a:r>
              <a:rPr lang="es-ES" b="1" dirty="0">
                <a:solidFill>
                  <a:srgbClr val="C00000"/>
                </a:solidFill>
              </a:rPr>
              <a:t>“Proyecto de Ley para la Reactivación Económica del Agro Postpandemia”</a:t>
            </a:r>
          </a:p>
          <a:p>
            <a:endParaRPr lang="es-ES" dirty="0"/>
          </a:p>
          <a:p>
            <a:pPr algn="just"/>
            <a:r>
              <a:rPr lang="es-ES" dirty="0"/>
              <a:t>El PL. Podrá ser bien intencionado pero muy débil. Plantea el otorgamiento de crédito subsidiado a los productores nacionales sin definir los criterios del programa. Le otorga plenas facultades a una Comisión Nacional de Crédito para establecer los lineamientos, pero no se sabe cuál comisión es esa, suponemos que quizá la Comisión Nacional de Crédito Agropecuario, pero no se especifica allí. En ese orden de ideas, el otorgamiento de créditos sin más criterios y a disposición de una comisión (sin claridad de cuál es) no es suficiente para pretender una "reactivación económica del agro postpandemia". Además, aun no estamos cerca de estar en periodo postpandemia.</a:t>
            </a:r>
          </a:p>
          <a:p>
            <a:endParaRPr lang="es-ES" dirty="0"/>
          </a:p>
          <a:p>
            <a:endParaRPr lang="es-ES" dirty="0"/>
          </a:p>
          <a:p>
            <a:endParaRPr lang="es-ES" dirty="0"/>
          </a:p>
          <a:p>
            <a:endParaRPr lang="es-ES" dirty="0"/>
          </a:p>
          <a:p>
            <a:endParaRPr lang="es-CO" dirty="0"/>
          </a:p>
        </p:txBody>
      </p:sp>
    </p:spTree>
    <p:extLst>
      <p:ext uri="{BB962C8B-B14F-4D97-AF65-F5344CB8AC3E}">
        <p14:creationId xmlns:p14="http://schemas.microsoft.com/office/powerpoint/2010/main" val="368855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montañas en el atardecer">
            <a:extLst>
              <a:ext uri="{FF2B5EF4-FFF2-40B4-BE49-F238E27FC236}">
                <a16:creationId xmlns:a16="http://schemas.microsoft.com/office/drawing/2014/main" id="{4642631A-6ABE-41EA-A308-9CF1230F1421}"/>
              </a:ext>
            </a:extLst>
          </p:cNvPr>
          <p:cNvPicPr>
            <a:picLocks noGrp="1" noChangeAspect="1"/>
          </p:cNvPicPr>
          <p:nvPr>
            <p:ph type="pic" sz="quarter" idx="14"/>
          </p:nvPr>
        </p:nvPicPr>
        <p:blipFill rotWithShape="1">
          <a:blip r:embed="rId3"/>
          <a:srcRect r="1" b="1"/>
          <a:stretch/>
        </p:blipFill>
        <p:spPr>
          <a:xfrm>
            <a:off x="1208999" y="659310"/>
            <a:ext cx="2557658" cy="2637560"/>
          </a:xfrm>
          <a:noFill/>
        </p:spPr>
      </p:pic>
      <p:sp>
        <p:nvSpPr>
          <p:cNvPr id="3" name="Título 2">
            <a:extLst>
              <a:ext uri="{FF2B5EF4-FFF2-40B4-BE49-F238E27FC236}">
                <a16:creationId xmlns:a16="http://schemas.microsoft.com/office/drawing/2014/main" id="{1DDBBC93-70DF-4E4E-98E3-08124185AB18}"/>
              </a:ext>
            </a:extLst>
          </p:cNvPr>
          <p:cNvSpPr>
            <a:spLocks noGrp="1"/>
          </p:cNvSpPr>
          <p:nvPr>
            <p:ph type="title"/>
          </p:nvPr>
        </p:nvSpPr>
        <p:spPr>
          <a:xfrm>
            <a:off x="5202936" y="0"/>
            <a:ext cx="5833872" cy="1978090"/>
          </a:xfrm>
        </p:spPr>
        <p:txBody>
          <a:bodyPr rtlCol="0" anchor="b">
            <a:normAutofit/>
          </a:bodyPr>
          <a:lstStyle/>
          <a:p>
            <a:pPr algn="ctr" rtl="0"/>
            <a:r>
              <a:rPr lang="es-ES" sz="1800" b="1" cap="all" spc="400" dirty="0">
                <a:solidFill>
                  <a:schemeClr val="tx1"/>
                </a:solidFill>
                <a:latin typeface="Arial" panose="020B0604020202020204" pitchFamily="34" charset="0"/>
                <a:cs typeface="Arial" panose="020B0604020202020204" pitchFamily="34" charset="0"/>
              </a:rPr>
              <a:t>Proyectos de Ley presentados por el </a:t>
            </a:r>
            <a:r>
              <a:rPr lang="es-ES" sz="1800" b="1" cap="all" spc="400" dirty="0" err="1">
                <a:solidFill>
                  <a:schemeClr val="tx1"/>
                </a:solidFill>
                <a:latin typeface="Arial" panose="020B0604020202020204" pitchFamily="34" charset="0"/>
                <a:cs typeface="Arial" panose="020B0604020202020204" pitchFamily="34" charset="0"/>
              </a:rPr>
              <a:t>cnp</a:t>
            </a:r>
            <a:r>
              <a:rPr lang="es-ES" sz="1800" b="1" cap="all" spc="400" dirty="0">
                <a:solidFill>
                  <a:schemeClr val="tx1"/>
                </a:solidFill>
                <a:latin typeface="Arial" panose="020B0604020202020204" pitchFamily="34" charset="0"/>
                <a:cs typeface="Arial" panose="020B0604020202020204" pitchFamily="34" charset="0"/>
              </a:rPr>
              <a:t> –bancada alternativa al congreso de la república de Colombia en la legislatura del 20 de julio de 2021</a:t>
            </a:r>
            <a:endParaRPr lang="es-ES" sz="1800" dirty="0">
              <a:solidFill>
                <a:schemeClr val="tx1"/>
              </a:solidFill>
              <a:latin typeface="Arial" panose="020B0604020202020204" pitchFamily="34" charset="0"/>
              <a:cs typeface="Arial" panose="020B0604020202020204" pitchFamily="34" charset="0"/>
            </a:endParaRPr>
          </a:p>
        </p:txBody>
      </p:sp>
      <p:sp>
        <p:nvSpPr>
          <p:cNvPr id="7" name="Marcador de fecha 6">
            <a:extLst>
              <a:ext uri="{FF2B5EF4-FFF2-40B4-BE49-F238E27FC236}">
                <a16:creationId xmlns:a16="http://schemas.microsoft.com/office/drawing/2014/main" id="{05C25F72-F9A7-42F9-9720-0801ED77D4D1}"/>
              </a:ext>
            </a:extLst>
          </p:cNvPr>
          <p:cNvSpPr>
            <a:spLocks noGrp="1"/>
          </p:cNvSpPr>
          <p:nvPr>
            <p:ph type="dt" sz="half" idx="10"/>
          </p:nvPr>
        </p:nvSpPr>
        <p:spPr>
          <a:xfrm>
            <a:off x="658368" y="201168"/>
            <a:ext cx="2743200" cy="365125"/>
          </a:xfrm>
        </p:spPr>
        <p:txBody>
          <a:bodyPr rtlCol="0" anchor="ctr">
            <a:normAutofit/>
          </a:bodyPr>
          <a:lstStyle/>
          <a:p>
            <a:pPr rtl="0">
              <a:spcAft>
                <a:spcPts val="600"/>
              </a:spcAft>
            </a:pPr>
            <a:r>
              <a:rPr lang="es-ES" dirty="0"/>
              <a:t>3/9/20XX</a:t>
            </a:r>
            <a:endParaRPr lang="es-ES"/>
          </a:p>
        </p:txBody>
      </p:sp>
      <p:sp>
        <p:nvSpPr>
          <p:cNvPr id="8" name="Marcador de pie de página 7">
            <a:extLst>
              <a:ext uri="{FF2B5EF4-FFF2-40B4-BE49-F238E27FC236}">
                <a16:creationId xmlns:a16="http://schemas.microsoft.com/office/drawing/2014/main" id="{AEEDFC2F-FF0A-4EC9-A0BB-0AA2B1E6BA4A}"/>
              </a:ext>
            </a:extLst>
          </p:cNvPr>
          <p:cNvSpPr>
            <a:spLocks noGrp="1"/>
          </p:cNvSpPr>
          <p:nvPr>
            <p:ph type="ftr" sz="quarter" idx="11"/>
          </p:nvPr>
        </p:nvSpPr>
        <p:spPr>
          <a:xfrm rot="16200000">
            <a:off x="-548640" y="1938528"/>
            <a:ext cx="2788920" cy="365125"/>
          </a:xfrm>
        </p:spPr>
        <p:txBody>
          <a:bodyPr rtlCol="0" anchor="ctr">
            <a:normAutofit/>
          </a:bodyPr>
          <a:lstStyle/>
          <a:p>
            <a:pPr rtl="0">
              <a:spcAft>
                <a:spcPts val="600"/>
              </a:spcAft>
            </a:pPr>
            <a:r>
              <a:rPr lang="es-ES" dirty="0"/>
              <a:t>Título de la presentación</a:t>
            </a:r>
            <a:endParaRPr lang="es-ES"/>
          </a:p>
        </p:txBody>
      </p:sp>
      <p:sp>
        <p:nvSpPr>
          <p:cNvPr id="9" name="Marcador de número de diapositiva 8">
            <a:extLst>
              <a:ext uri="{FF2B5EF4-FFF2-40B4-BE49-F238E27FC236}">
                <a16:creationId xmlns:a16="http://schemas.microsoft.com/office/drawing/2014/main" id="{6DCF8D89-56D9-4E2B-9838-07DFB6E9D2BB}"/>
              </a:ext>
            </a:extLst>
          </p:cNvPr>
          <p:cNvSpPr>
            <a:spLocks noGrp="1"/>
          </p:cNvSpPr>
          <p:nvPr>
            <p:ph type="sldNum" sz="quarter" idx="12"/>
          </p:nvPr>
        </p:nvSpPr>
        <p:spPr>
          <a:xfrm>
            <a:off x="8610600" y="201168"/>
            <a:ext cx="2743200" cy="365125"/>
          </a:xfrm>
        </p:spPr>
        <p:txBody>
          <a:bodyPr rtlCol="0" anchor="ctr">
            <a:normAutofit/>
          </a:bodyPr>
          <a:lstStyle/>
          <a:p>
            <a:pPr rtl="0">
              <a:spcAft>
                <a:spcPts val="600"/>
              </a:spcAft>
            </a:pPr>
            <a:fld id="{D8DA9DAA-006C-4F4B-980E-E3DF019B24E2}" type="slidenum">
              <a:rPr lang="es-ES" smtClean="0"/>
              <a:pPr rtl="0">
                <a:spcAft>
                  <a:spcPts val="600"/>
                </a:spcAft>
              </a:pPr>
              <a:t>2</a:t>
            </a:fld>
            <a:endParaRPr lang="es-ES"/>
          </a:p>
        </p:txBody>
      </p:sp>
      <p:sp>
        <p:nvSpPr>
          <p:cNvPr id="4" name="Marcador de texto 3">
            <a:extLst>
              <a:ext uri="{FF2B5EF4-FFF2-40B4-BE49-F238E27FC236}">
                <a16:creationId xmlns:a16="http://schemas.microsoft.com/office/drawing/2014/main" id="{65DE74E9-AA78-46C1-845A-0B72FA8AF35E}"/>
              </a:ext>
            </a:extLst>
          </p:cNvPr>
          <p:cNvSpPr>
            <a:spLocks noGrp="1"/>
          </p:cNvSpPr>
          <p:nvPr>
            <p:ph type="body" sz="quarter" idx="13"/>
          </p:nvPr>
        </p:nvSpPr>
        <p:spPr>
          <a:xfrm>
            <a:off x="3766657" y="2121089"/>
            <a:ext cx="7270151" cy="4271321"/>
          </a:xfrm>
        </p:spPr>
        <p:txBody>
          <a:bodyPr rtlCol="0">
            <a:normAutofit lnSpcReduction="10000"/>
          </a:bodyPr>
          <a:lstStyle/>
          <a:p>
            <a:pPr algn="just" rtl="0"/>
            <a:r>
              <a:rPr lang="es-ES" sz="1600" dirty="0">
                <a:latin typeface="Arial" panose="020B0604020202020204" pitchFamily="34" charset="0"/>
                <a:cs typeface="Arial" panose="020B0604020202020204" pitchFamily="34" charset="0"/>
              </a:rPr>
              <a:t>1. </a:t>
            </a:r>
            <a:r>
              <a:rPr lang="es-ES" sz="1600" b="1" dirty="0">
                <a:solidFill>
                  <a:schemeClr val="accent2"/>
                </a:solidFill>
                <a:latin typeface="Arial" panose="020B0604020202020204" pitchFamily="34" charset="0"/>
                <a:cs typeface="Arial" panose="020B0604020202020204" pitchFamily="34" charset="0"/>
              </a:rPr>
              <a:t>Tema uno –Laboral</a:t>
            </a:r>
            <a:r>
              <a:rPr lang="es-ES" sz="1600" dirty="0">
                <a:latin typeface="Arial" panose="020B0604020202020204" pitchFamily="34" charset="0"/>
                <a:cs typeface="Arial" panose="020B0604020202020204" pitchFamily="34" charset="0"/>
              </a:rPr>
              <a:t>-: “Por medio del cual se deroga el Decreto 1174 de 2020 y se dictan otras disposiciones en relación con los pisos de protección social”.</a:t>
            </a:r>
          </a:p>
          <a:p>
            <a:pPr algn="just" rtl="0"/>
            <a:endParaRPr lang="es-ES" sz="1600" dirty="0">
              <a:latin typeface="Arial" panose="020B0604020202020204" pitchFamily="34" charset="0"/>
              <a:cs typeface="Arial" panose="020B0604020202020204" pitchFamily="34" charset="0"/>
            </a:endParaRPr>
          </a:p>
          <a:p>
            <a:pPr algn="just" rtl="0"/>
            <a:r>
              <a:rPr lang="es-ES" sz="1600" dirty="0">
                <a:latin typeface="Arial" panose="020B0604020202020204" pitchFamily="34" charset="0"/>
                <a:cs typeface="Arial" panose="020B0604020202020204" pitchFamily="34" charset="0"/>
              </a:rPr>
              <a:t>2</a:t>
            </a:r>
            <a:r>
              <a:rPr lang="es-ES" sz="1600" b="1" dirty="0">
                <a:solidFill>
                  <a:schemeClr val="accent2"/>
                </a:solidFill>
                <a:latin typeface="Arial" panose="020B0604020202020204" pitchFamily="34" charset="0"/>
                <a:cs typeface="Arial" panose="020B0604020202020204" pitchFamily="34" charset="0"/>
              </a:rPr>
              <a:t>. Tema dos Agro1-</a:t>
            </a:r>
            <a:r>
              <a:rPr lang="es-ES" sz="1600" dirty="0">
                <a:latin typeface="Arial" panose="020B0604020202020204" pitchFamily="34" charset="0"/>
                <a:cs typeface="Arial" panose="020B0604020202020204" pitchFamily="34" charset="0"/>
              </a:rPr>
              <a:t>: “Por medio del cual se modifica el decreto 596 de 2021 y se adicionan otras disposiciones para los acuerdos de recuperación, saneamiento de la cartera agropecuaria, las medidas de alivio especial a deudores del fondo de solidaridad agropecuario y del programa nacional de reactivación agropecuaria y otros tipos de deudores del sector agrario“. </a:t>
            </a:r>
          </a:p>
          <a:p>
            <a:pPr algn="just" rtl="0"/>
            <a:endParaRPr lang="es-ES" sz="1600" dirty="0">
              <a:latin typeface="Arial" panose="020B0604020202020204" pitchFamily="34" charset="0"/>
              <a:cs typeface="Arial" panose="020B0604020202020204" pitchFamily="34" charset="0"/>
            </a:endParaRPr>
          </a:p>
          <a:p>
            <a:pPr algn="just" rtl="0"/>
            <a:r>
              <a:rPr lang="es-ES" sz="1600" dirty="0">
                <a:latin typeface="Arial" panose="020B0604020202020204" pitchFamily="34" charset="0"/>
                <a:cs typeface="Arial" panose="020B0604020202020204" pitchFamily="34" charset="0"/>
              </a:rPr>
              <a:t>3. </a:t>
            </a:r>
            <a:r>
              <a:rPr lang="es-ES" sz="1600" b="1" dirty="0">
                <a:solidFill>
                  <a:schemeClr val="accent2"/>
                </a:solidFill>
                <a:latin typeface="Arial" panose="020B0604020202020204" pitchFamily="34" charset="0"/>
                <a:cs typeface="Arial" panose="020B0604020202020204" pitchFamily="34" charset="0"/>
              </a:rPr>
              <a:t>Tema tres Agropecuario2</a:t>
            </a:r>
            <a:r>
              <a:rPr lang="es-ES" sz="1600" dirty="0">
                <a:latin typeface="Arial" panose="020B0604020202020204" pitchFamily="34" charset="0"/>
                <a:cs typeface="Arial" panose="020B0604020202020204" pitchFamily="34" charset="0"/>
              </a:rPr>
              <a:t>: “Por lo cual se define la política de fijación de precios a los productos e insumos  agropecuarios en el mercado nacional.”  </a:t>
            </a:r>
          </a:p>
          <a:p>
            <a:pPr algn="just" rtl="0"/>
            <a:endParaRPr lang="es-ES" sz="1600" dirty="0">
              <a:latin typeface="Arial" panose="020B0604020202020204" pitchFamily="34" charset="0"/>
              <a:cs typeface="Arial" panose="020B0604020202020204" pitchFamily="34" charset="0"/>
            </a:endParaRPr>
          </a:p>
          <a:p>
            <a:pPr algn="just" rtl="0"/>
            <a:r>
              <a:rPr lang="es-ES" sz="1600" dirty="0">
                <a:latin typeface="Arial" panose="020B0604020202020204" pitchFamily="34" charset="0"/>
                <a:cs typeface="Arial" panose="020B0604020202020204" pitchFamily="34" charset="0"/>
              </a:rPr>
              <a:t>4</a:t>
            </a:r>
            <a:r>
              <a:rPr lang="es-ES" sz="1600" b="1" dirty="0">
                <a:solidFill>
                  <a:schemeClr val="accent2"/>
                </a:solidFill>
                <a:latin typeface="Arial" panose="020B0604020202020204" pitchFamily="34" charset="0"/>
                <a:cs typeface="Arial" panose="020B0604020202020204" pitchFamily="34" charset="0"/>
              </a:rPr>
              <a:t>. Tema cuatro –Mujer- </a:t>
            </a:r>
            <a:r>
              <a:rPr lang="es-ES" sz="1600" dirty="0">
                <a:latin typeface="Arial" panose="020B0604020202020204" pitchFamily="34" charset="0"/>
                <a:cs typeface="Arial" panose="020B0604020202020204" pitchFamily="34" charset="0"/>
              </a:rPr>
              <a:t>: “Por medio de la cual se dictan medidas para prevenir, atender y erradicar la violencia contra las mujeres y se dictan otras disposiciones.”</a:t>
            </a:r>
          </a:p>
          <a:p>
            <a:pPr algn="just" rtl="0"/>
            <a:endParaRPr lang="es-ES" sz="1600" dirty="0">
              <a:latin typeface="Arial" panose="020B0604020202020204" pitchFamily="34" charset="0"/>
              <a:cs typeface="Arial" panose="020B0604020202020204" pitchFamily="34" charset="0"/>
            </a:endParaRPr>
          </a:p>
          <a:p>
            <a:pPr marL="342900" indent="-342900" rtl="0">
              <a:buAutoNum type="arabicPeriod"/>
            </a:pPr>
            <a:endParaRPr lang="es-ES" sz="1100" dirty="0"/>
          </a:p>
        </p:txBody>
      </p:sp>
    </p:spTree>
    <p:extLst>
      <p:ext uri="{BB962C8B-B14F-4D97-AF65-F5344CB8AC3E}">
        <p14:creationId xmlns:p14="http://schemas.microsoft.com/office/powerpoint/2010/main" val="1613598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47731F-0D81-4E23-9FA0-09BF49FC999F}"/>
              </a:ext>
            </a:extLst>
          </p:cNvPr>
          <p:cNvSpPr>
            <a:spLocks noGrp="1"/>
          </p:cNvSpPr>
          <p:nvPr>
            <p:ph type="ctrTitle"/>
          </p:nvPr>
        </p:nvSpPr>
        <p:spPr>
          <a:xfrm>
            <a:off x="1524000" y="444616"/>
            <a:ext cx="9144000" cy="1770078"/>
          </a:xfrm>
        </p:spPr>
        <p:txBody>
          <a:bodyPr>
            <a:normAutofit/>
          </a:bodyPr>
          <a:lstStyle/>
          <a:p>
            <a:r>
              <a:rPr lang="es-CO" sz="3600" dirty="0">
                <a:latin typeface="Arial" panose="020B0604020202020204" pitchFamily="34" charset="0"/>
                <a:cs typeface="Arial" panose="020B0604020202020204" pitchFamily="34" charset="0"/>
              </a:rPr>
              <a:t>TEMA TRES</a:t>
            </a:r>
            <a:br>
              <a:rPr lang="es-CO" sz="3600" dirty="0">
                <a:latin typeface="Arial" panose="020B0604020202020204" pitchFamily="34" charset="0"/>
                <a:cs typeface="Arial" panose="020B0604020202020204" pitchFamily="34" charset="0"/>
              </a:rPr>
            </a:br>
            <a:r>
              <a:rPr lang="es-CO" sz="3600" dirty="0">
                <a:latin typeface="Arial" panose="020B0604020202020204" pitchFamily="34" charset="0"/>
                <a:cs typeface="Arial" panose="020B0604020202020204" pitchFamily="34" charset="0"/>
              </a:rPr>
              <a:t>AGROPECUARIO2</a:t>
            </a:r>
          </a:p>
        </p:txBody>
      </p:sp>
      <p:sp>
        <p:nvSpPr>
          <p:cNvPr id="3" name="Subtítulo 2">
            <a:extLst>
              <a:ext uri="{FF2B5EF4-FFF2-40B4-BE49-F238E27FC236}">
                <a16:creationId xmlns:a16="http://schemas.microsoft.com/office/drawing/2014/main" id="{6A780790-8B52-44E9-9436-31EC42F82680}"/>
              </a:ext>
            </a:extLst>
          </p:cNvPr>
          <p:cNvSpPr>
            <a:spLocks noGrp="1"/>
          </p:cNvSpPr>
          <p:nvPr>
            <p:ph type="subTitle" idx="1"/>
          </p:nvPr>
        </p:nvSpPr>
        <p:spPr>
          <a:xfrm>
            <a:off x="634481" y="3498208"/>
            <a:ext cx="11485983" cy="1770078"/>
          </a:xfrm>
        </p:spPr>
        <p:txBody>
          <a:bodyPr>
            <a:normAutofit/>
          </a:bodyPr>
          <a:lstStyle/>
          <a:p>
            <a:r>
              <a:rPr lang="es-ES" sz="2800" b="1" dirty="0">
                <a:solidFill>
                  <a:schemeClr val="tx1"/>
                </a:solidFill>
                <a:latin typeface="Arial" panose="020B0604020202020204" pitchFamily="34" charset="0"/>
                <a:cs typeface="Arial" panose="020B0604020202020204" pitchFamily="34" charset="0"/>
              </a:rPr>
              <a:t>“Por lo cual se define la política de fijación de precios a los productos e insumos  agropecuarios en el mercado nacional.” </a:t>
            </a:r>
            <a:endParaRPr lang="es-CO"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7412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D6B5A3-B05D-4A61-9497-2DD934B9B28B}"/>
              </a:ext>
            </a:extLst>
          </p:cNvPr>
          <p:cNvSpPr>
            <a:spLocks noGrp="1"/>
          </p:cNvSpPr>
          <p:nvPr>
            <p:ph type="title"/>
          </p:nvPr>
        </p:nvSpPr>
        <p:spPr>
          <a:xfrm>
            <a:off x="576072" y="136525"/>
            <a:ext cx="10771632" cy="1509713"/>
          </a:xfrm>
        </p:spPr>
        <p:txBody>
          <a:bodyPr>
            <a:noAutofit/>
          </a:bodyPr>
          <a:lstStyle/>
          <a:p>
            <a:pPr algn="ctr"/>
            <a:r>
              <a:rPr lang="es-ES" sz="2800" dirty="0">
                <a:solidFill>
                  <a:schemeClr val="tx1"/>
                </a:solidFill>
                <a:latin typeface="Arial" panose="020B0604020202020204" pitchFamily="34" charset="0"/>
                <a:cs typeface="Arial" panose="020B0604020202020204" pitchFamily="34" charset="0"/>
              </a:rPr>
              <a:t>“POR LO CUAL SE DEFINE LA </a:t>
            </a:r>
            <a:br>
              <a:rPr lang="es-ES" sz="2800" dirty="0">
                <a:solidFill>
                  <a:schemeClr val="tx1"/>
                </a:solidFill>
                <a:latin typeface="Arial" panose="020B0604020202020204" pitchFamily="34" charset="0"/>
                <a:cs typeface="Arial" panose="020B0604020202020204" pitchFamily="34" charset="0"/>
              </a:rPr>
            </a:br>
            <a:r>
              <a:rPr lang="es-ES" sz="2800" dirty="0">
                <a:solidFill>
                  <a:schemeClr val="tx1"/>
                </a:solidFill>
                <a:latin typeface="Arial" panose="020B0604020202020204" pitchFamily="34" charset="0"/>
                <a:cs typeface="Arial" panose="020B0604020202020204" pitchFamily="34" charset="0"/>
              </a:rPr>
              <a:t>POLÍTICA DE FIJACIÓN DE PRECIOS DE LOS PRODUCTOS E INSUMOS </a:t>
            </a:r>
            <a:br>
              <a:rPr lang="es-ES" sz="2800" dirty="0">
                <a:solidFill>
                  <a:schemeClr val="tx1"/>
                </a:solidFill>
                <a:latin typeface="Arial" panose="020B0604020202020204" pitchFamily="34" charset="0"/>
                <a:cs typeface="Arial" panose="020B0604020202020204" pitchFamily="34" charset="0"/>
              </a:rPr>
            </a:br>
            <a:r>
              <a:rPr lang="es-ES" sz="2800" dirty="0">
                <a:solidFill>
                  <a:schemeClr val="tx1"/>
                </a:solidFill>
                <a:latin typeface="Arial" panose="020B0604020202020204" pitchFamily="34" charset="0"/>
                <a:cs typeface="Arial" panose="020B0604020202020204" pitchFamily="34" charset="0"/>
              </a:rPr>
              <a:t>AGROPECUARIOS EN EL MERCADO NACIONAL”</a:t>
            </a:r>
            <a:endParaRPr lang="es-CO" sz="2800" dirty="0">
              <a:solidFill>
                <a:schemeClr val="tx1"/>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4D384212-DD25-4F38-87E2-1C1E70AA308D}"/>
              </a:ext>
            </a:extLst>
          </p:cNvPr>
          <p:cNvSpPr>
            <a:spLocks noGrp="1"/>
          </p:cNvSpPr>
          <p:nvPr>
            <p:ph idx="1"/>
          </p:nvPr>
        </p:nvSpPr>
        <p:spPr>
          <a:xfrm>
            <a:off x="576072" y="1911097"/>
            <a:ext cx="10771632" cy="4810378"/>
          </a:xfrm>
        </p:spPr>
        <p:txBody>
          <a:bodyPr>
            <a:normAutofit/>
          </a:bodyPr>
          <a:lstStyle/>
          <a:p>
            <a:r>
              <a:rPr lang="es-ES" dirty="0">
                <a:latin typeface="Arial" panose="020B0604020202020204" pitchFamily="34" charset="0"/>
                <a:cs typeface="Arial" panose="020B0604020202020204" pitchFamily="34" charset="0"/>
              </a:rPr>
              <a:t>Establecimiento de un fondo para la estabilización de los precios de los productos agropecuarios.</a:t>
            </a:r>
          </a:p>
          <a:p>
            <a:endParaRPr lang="es-ES" dirty="0">
              <a:latin typeface="Arial" panose="020B0604020202020204" pitchFamily="34" charset="0"/>
              <a:cs typeface="Arial" panose="020B0604020202020204" pitchFamily="34" charset="0"/>
            </a:endParaRPr>
          </a:p>
          <a:p>
            <a:pPr marL="0" indent="0">
              <a:buNone/>
            </a:pPr>
            <a:endParaRPr lang="es-ES" dirty="0">
              <a:latin typeface="Arial" panose="020B0604020202020204" pitchFamily="34" charset="0"/>
              <a:cs typeface="Arial" panose="020B0604020202020204" pitchFamily="34" charset="0"/>
            </a:endParaRPr>
          </a:p>
          <a:p>
            <a:pPr marL="0" indent="0">
              <a:buNone/>
            </a:pPr>
            <a:endParaRPr lang="es-CO" dirty="0"/>
          </a:p>
        </p:txBody>
      </p:sp>
      <p:sp>
        <p:nvSpPr>
          <p:cNvPr id="4" name="Marcador de fecha 3">
            <a:extLst>
              <a:ext uri="{FF2B5EF4-FFF2-40B4-BE49-F238E27FC236}">
                <a16:creationId xmlns:a16="http://schemas.microsoft.com/office/drawing/2014/main" id="{5FD07ED5-F848-403C-A322-41CF15EAF8EF}"/>
              </a:ext>
            </a:extLst>
          </p:cNvPr>
          <p:cNvSpPr>
            <a:spLocks noGrp="1"/>
          </p:cNvSpPr>
          <p:nvPr>
            <p:ph type="dt" sz="half" idx="10"/>
          </p:nvPr>
        </p:nvSpPr>
        <p:spPr/>
        <p:txBody>
          <a:bodyPr/>
          <a:lstStyle/>
          <a:p>
            <a:pPr rtl="0"/>
            <a:r>
              <a:rPr lang="es-ES" noProof="0"/>
              <a:t>3/9/20XX</a:t>
            </a:r>
          </a:p>
        </p:txBody>
      </p:sp>
      <p:sp>
        <p:nvSpPr>
          <p:cNvPr id="5" name="Marcador de pie de página 4">
            <a:extLst>
              <a:ext uri="{FF2B5EF4-FFF2-40B4-BE49-F238E27FC236}">
                <a16:creationId xmlns:a16="http://schemas.microsoft.com/office/drawing/2014/main" id="{D8EFB908-B2BF-43A2-BCB9-216012570B13}"/>
              </a:ext>
            </a:extLst>
          </p:cNvPr>
          <p:cNvSpPr>
            <a:spLocks noGrp="1"/>
          </p:cNvSpPr>
          <p:nvPr>
            <p:ph type="ftr" sz="quarter" idx="11"/>
          </p:nvPr>
        </p:nvSpPr>
        <p:spPr/>
        <p:txBody>
          <a:bodyPr/>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60CF2342-4E4B-4D41-BED6-1C69027F43E2}"/>
              </a:ext>
            </a:extLst>
          </p:cNvPr>
          <p:cNvSpPr>
            <a:spLocks noGrp="1"/>
          </p:cNvSpPr>
          <p:nvPr>
            <p:ph type="sldNum" sz="quarter" idx="12"/>
          </p:nvPr>
        </p:nvSpPr>
        <p:spPr/>
        <p:txBody>
          <a:bodyPr/>
          <a:lstStyle/>
          <a:p>
            <a:pPr rtl="0"/>
            <a:fld id="{D8DA9DAA-006C-4F4B-980E-E3DF019B24E2}" type="slidenum">
              <a:rPr lang="es-ES" noProof="0" smtClean="0"/>
              <a:pPr rtl="0"/>
              <a:t>21</a:t>
            </a:fld>
            <a:endParaRPr lang="es-ES" noProof="0"/>
          </a:p>
        </p:txBody>
      </p:sp>
      <p:pic>
        <p:nvPicPr>
          <p:cNvPr id="8" name="Imagen 7">
            <a:extLst>
              <a:ext uri="{FF2B5EF4-FFF2-40B4-BE49-F238E27FC236}">
                <a16:creationId xmlns:a16="http://schemas.microsoft.com/office/drawing/2014/main" id="{A0C5E4C4-321F-4C12-A03A-866DFC7F85EC}"/>
              </a:ext>
            </a:extLst>
          </p:cNvPr>
          <p:cNvPicPr>
            <a:picLocks noChangeAspect="1"/>
          </p:cNvPicPr>
          <p:nvPr/>
        </p:nvPicPr>
        <p:blipFill>
          <a:blip r:embed="rId2"/>
          <a:stretch>
            <a:fillRect/>
          </a:stretch>
        </p:blipFill>
        <p:spPr>
          <a:xfrm>
            <a:off x="0" y="2898089"/>
            <a:ext cx="6096000" cy="3823385"/>
          </a:xfrm>
          <a:prstGeom prst="rect">
            <a:avLst/>
          </a:prstGeom>
        </p:spPr>
      </p:pic>
      <p:pic>
        <p:nvPicPr>
          <p:cNvPr id="10" name="Imagen 9">
            <a:extLst>
              <a:ext uri="{FF2B5EF4-FFF2-40B4-BE49-F238E27FC236}">
                <a16:creationId xmlns:a16="http://schemas.microsoft.com/office/drawing/2014/main" id="{8B537423-0574-412F-8B25-5D8120C600BC}"/>
              </a:ext>
            </a:extLst>
          </p:cNvPr>
          <p:cNvPicPr>
            <a:picLocks noChangeAspect="1"/>
          </p:cNvPicPr>
          <p:nvPr/>
        </p:nvPicPr>
        <p:blipFill>
          <a:blip r:embed="rId3"/>
          <a:stretch>
            <a:fillRect/>
          </a:stretch>
        </p:blipFill>
        <p:spPr>
          <a:xfrm>
            <a:off x="6178296" y="2898090"/>
            <a:ext cx="6013704" cy="3823384"/>
          </a:xfrm>
          <a:prstGeom prst="rect">
            <a:avLst/>
          </a:prstGeom>
        </p:spPr>
      </p:pic>
    </p:spTree>
    <p:extLst>
      <p:ext uri="{BB962C8B-B14F-4D97-AF65-F5344CB8AC3E}">
        <p14:creationId xmlns:p14="http://schemas.microsoft.com/office/powerpoint/2010/main" val="2172526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46A92C-1649-4C4F-954D-DD13AC609A25}"/>
              </a:ext>
            </a:extLst>
          </p:cNvPr>
          <p:cNvSpPr>
            <a:spLocks noGrp="1"/>
          </p:cNvSpPr>
          <p:nvPr>
            <p:ph type="dt" sz="half" idx="10"/>
          </p:nvPr>
        </p:nvSpPr>
        <p:spPr/>
        <p:txBody>
          <a:bodyPr/>
          <a:lstStyle/>
          <a:p>
            <a:pPr rtl="0"/>
            <a:r>
              <a:rPr lang="es-ES" noProof="0"/>
              <a:t>3/9/20XX</a:t>
            </a:r>
          </a:p>
        </p:txBody>
      </p:sp>
      <p:sp>
        <p:nvSpPr>
          <p:cNvPr id="3" name="Marcador de pie de página 2">
            <a:extLst>
              <a:ext uri="{FF2B5EF4-FFF2-40B4-BE49-F238E27FC236}">
                <a16:creationId xmlns:a16="http://schemas.microsoft.com/office/drawing/2014/main" id="{B3B7B941-7E6F-4DC1-847B-EE091923DAF5}"/>
              </a:ext>
            </a:extLst>
          </p:cNvPr>
          <p:cNvSpPr>
            <a:spLocks noGrp="1"/>
          </p:cNvSpPr>
          <p:nvPr>
            <p:ph type="ftr" sz="quarter" idx="11"/>
          </p:nvPr>
        </p:nvSpPr>
        <p:spPr/>
        <p:txBody>
          <a:bodyPr/>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66A1715E-3593-4A7D-A893-8EE332059782}"/>
              </a:ext>
            </a:extLst>
          </p:cNvPr>
          <p:cNvSpPr>
            <a:spLocks noGrp="1"/>
          </p:cNvSpPr>
          <p:nvPr>
            <p:ph type="sldNum" sz="quarter" idx="12"/>
          </p:nvPr>
        </p:nvSpPr>
        <p:spPr/>
        <p:txBody>
          <a:bodyPr/>
          <a:lstStyle/>
          <a:p>
            <a:pPr rtl="0"/>
            <a:fld id="{D8DA9DAA-006C-4F4B-980E-E3DF019B24E2}" type="slidenum">
              <a:rPr lang="es-ES" noProof="0" smtClean="0"/>
              <a:t>22</a:t>
            </a:fld>
            <a:endParaRPr lang="es-ES" noProof="0"/>
          </a:p>
        </p:txBody>
      </p:sp>
      <p:pic>
        <p:nvPicPr>
          <p:cNvPr id="8" name="Imagen 7">
            <a:extLst>
              <a:ext uri="{FF2B5EF4-FFF2-40B4-BE49-F238E27FC236}">
                <a16:creationId xmlns:a16="http://schemas.microsoft.com/office/drawing/2014/main" id="{BBD3DB6E-16CA-459F-9E02-CDF80FE296C2}"/>
              </a:ext>
            </a:extLst>
          </p:cNvPr>
          <p:cNvPicPr>
            <a:picLocks noChangeAspect="1"/>
          </p:cNvPicPr>
          <p:nvPr/>
        </p:nvPicPr>
        <p:blipFill>
          <a:blip r:embed="rId2"/>
          <a:stretch>
            <a:fillRect/>
          </a:stretch>
        </p:blipFill>
        <p:spPr>
          <a:xfrm>
            <a:off x="713064" y="0"/>
            <a:ext cx="10301681" cy="6858000"/>
          </a:xfrm>
          <a:prstGeom prst="rect">
            <a:avLst/>
          </a:prstGeom>
        </p:spPr>
      </p:pic>
    </p:spTree>
    <p:extLst>
      <p:ext uri="{BB962C8B-B14F-4D97-AF65-F5344CB8AC3E}">
        <p14:creationId xmlns:p14="http://schemas.microsoft.com/office/powerpoint/2010/main" val="3577727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A0DFF86-BD58-4565-9876-3FE51A7C2522}"/>
              </a:ext>
            </a:extLst>
          </p:cNvPr>
          <p:cNvSpPr txBox="1"/>
          <p:nvPr/>
        </p:nvSpPr>
        <p:spPr>
          <a:xfrm>
            <a:off x="704675" y="-762820"/>
            <a:ext cx="11487325" cy="7017306"/>
          </a:xfrm>
          <a:prstGeom prst="rect">
            <a:avLst/>
          </a:prstGeom>
          <a:noFill/>
        </p:spPr>
        <p:txBody>
          <a:bodyPr wrap="square">
            <a:spAutoFit/>
          </a:bodyPr>
          <a:lstStyle/>
          <a:p>
            <a:endParaRPr lang="es-ES" dirty="0"/>
          </a:p>
          <a:p>
            <a:endParaRPr lang="es-ES" dirty="0"/>
          </a:p>
          <a:p>
            <a:endParaRPr lang="es-ES" dirty="0"/>
          </a:p>
          <a:p>
            <a:pPr algn="ctr"/>
            <a:r>
              <a:rPr lang="es-ES" b="1" dirty="0">
                <a:solidFill>
                  <a:srgbClr val="C00000"/>
                </a:solidFill>
              </a:rPr>
              <a:t>NOTAS AL MARGEN DEL PL</a:t>
            </a:r>
            <a:r>
              <a:rPr lang="es-ES" dirty="0"/>
              <a:t>:</a:t>
            </a:r>
          </a:p>
          <a:p>
            <a:endParaRPr lang="es-ES" dirty="0"/>
          </a:p>
          <a:p>
            <a:pPr marL="285750" indent="-285750">
              <a:buFont typeface="Arial" panose="020B0604020202020204" pitchFamily="34" charset="0"/>
              <a:buChar char="•"/>
            </a:pPr>
            <a:r>
              <a:rPr lang="es-ES" dirty="0"/>
              <a:t>La mesa que determina la fijación de precios no tiene presencia taxativa de los pequeños productores, las asociaciones campesinas y movimientos populares.</a:t>
            </a:r>
          </a:p>
          <a:p>
            <a:endParaRPr lang="es-ES" dirty="0"/>
          </a:p>
          <a:p>
            <a:pPr marL="285750" indent="-285750">
              <a:buFont typeface="Arial" panose="020B0604020202020204" pitchFamily="34" charset="0"/>
              <a:buChar char="•"/>
            </a:pPr>
            <a:r>
              <a:rPr lang="es-ES" dirty="0"/>
              <a:t>Se corre el riesgo de que los beneficios se irriguen en su mayoría hacia intermediarios.</a:t>
            </a:r>
          </a:p>
          <a:p>
            <a:endParaRPr lang="es-ES" dirty="0"/>
          </a:p>
          <a:p>
            <a:pPr marL="285750" indent="-285750">
              <a:buFont typeface="Arial" panose="020B0604020202020204" pitchFamily="34" charset="0"/>
              <a:buChar char="•"/>
            </a:pPr>
            <a:r>
              <a:rPr lang="es-ES" dirty="0"/>
              <a:t>El sector agropecuario evidencia numerosos y estructurales rezagos generadores de pérdidas de amplios volúmenes de producción, elevados costos logísticos, intermediarios para la venta, atrasos en capacidad productiva, además de un limitado acceso a financiamiento y capacitaciones; estos, han limitado la respuesta del sector ante la competencia internacional, caídas en la demanda, descensos del ciclo económico y choques exógenos, como la actual pandemia.</a:t>
            </a:r>
          </a:p>
          <a:p>
            <a:endParaRPr lang="es-ES" dirty="0"/>
          </a:p>
          <a:p>
            <a:pPr marL="285750" indent="-285750">
              <a:buFont typeface="Arial" panose="020B0604020202020204" pitchFamily="34" charset="0"/>
              <a:buChar char="•"/>
            </a:pPr>
            <a:r>
              <a:rPr lang="es-ES" dirty="0"/>
              <a:t>Los programas estatales deben, por consiguiente, estar enfocados hacia medidas que fomenten la dinamización, tecnificación, reducción de costos logísticos, acceso a financiamiento y establecimiento de mejores condiciones ante la competencia internacional (revisión de los TLC) que resulten en una mayor rentabilidad al productor. </a:t>
            </a:r>
          </a:p>
          <a:p>
            <a:endParaRPr lang="es-ES" dirty="0"/>
          </a:p>
          <a:p>
            <a:pPr marL="285750" indent="-285750">
              <a:buFont typeface="Arial" panose="020B0604020202020204" pitchFamily="34" charset="0"/>
              <a:buChar char="•"/>
            </a:pPr>
            <a:r>
              <a:rPr lang="es-ES" dirty="0"/>
              <a:t>La fijación de precios, haciendo abstracción de medidas dinamizadoras estructurales que le permitan al sector competir con calidad y productividad, no resulta ser un incentivo para la generación de competitividad e innovación, pues garantiza una rentabilidad determinada, omitiendo el robustecimiento del sector.</a:t>
            </a:r>
          </a:p>
        </p:txBody>
      </p:sp>
    </p:spTree>
    <p:extLst>
      <p:ext uri="{BB962C8B-B14F-4D97-AF65-F5344CB8AC3E}">
        <p14:creationId xmlns:p14="http://schemas.microsoft.com/office/powerpoint/2010/main" val="2136578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p:nvPr>
        </p:nvSpPr>
        <p:spPr>
          <a:xfrm>
            <a:off x="1449355" y="433830"/>
            <a:ext cx="9144000" cy="1887523"/>
          </a:xfrm>
        </p:spPr>
        <p:txBody>
          <a:bodyPr>
            <a:normAutofit fontScale="90000"/>
          </a:bodyPr>
          <a:lstStyle/>
          <a:p>
            <a:r>
              <a:rPr lang="es-CO" sz="3600" dirty="0">
                <a:latin typeface="Arial" panose="020B0604020202020204" pitchFamily="34" charset="0"/>
                <a:cs typeface="Arial" panose="020B0604020202020204" pitchFamily="34" charset="0"/>
              </a:rPr>
              <a:t>TEMA CUATRO</a:t>
            </a:r>
            <a:br>
              <a:rPr lang="es-CO" sz="3600" dirty="0">
                <a:latin typeface="Arial" panose="020B0604020202020204" pitchFamily="34" charset="0"/>
                <a:cs typeface="Arial" panose="020B0604020202020204" pitchFamily="34" charset="0"/>
              </a:rPr>
            </a:br>
            <a:r>
              <a:rPr lang="es-CO" sz="3600" dirty="0">
                <a:latin typeface="Arial" panose="020B0604020202020204" pitchFamily="34" charset="0"/>
                <a:cs typeface="Arial" panose="020B0604020202020204" pitchFamily="34" charset="0"/>
              </a:rPr>
              <a:t>Mujer</a:t>
            </a: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1"/>
          </p:nvPr>
        </p:nvSpPr>
        <p:spPr>
          <a:xfrm>
            <a:off x="1527048" y="3523376"/>
            <a:ext cx="9144000" cy="2265028"/>
          </a:xfrm>
        </p:spPr>
        <p:txBody>
          <a:bodyPr/>
          <a:lstStyle/>
          <a:p>
            <a:r>
              <a:rPr lang="es-ES" sz="2800" b="1" dirty="0">
                <a:solidFill>
                  <a:schemeClr val="tx1"/>
                </a:solidFill>
              </a:rPr>
              <a:t>“Por medio de la cual se dictan medidas para prevenir, atender y erradicar la violencia contra las mujeres y se dictan otras disposiciones.”</a:t>
            </a:r>
          </a:p>
          <a:p>
            <a:endParaRPr lang="es-CO" dirty="0"/>
          </a:p>
        </p:txBody>
      </p:sp>
      <p:pic>
        <p:nvPicPr>
          <p:cNvPr id="4" name="Imagen 3">
            <a:extLst>
              <a:ext uri="{FF2B5EF4-FFF2-40B4-BE49-F238E27FC236}">
                <a16:creationId xmlns:a16="http://schemas.microsoft.com/office/drawing/2014/main" id="{996FF9F1-A605-4A38-9D5D-F37D70741760}"/>
              </a:ext>
            </a:extLst>
          </p:cNvPr>
          <p:cNvPicPr>
            <a:picLocks noChangeAspect="1"/>
          </p:cNvPicPr>
          <p:nvPr/>
        </p:nvPicPr>
        <p:blipFill>
          <a:blip r:embed="rId2"/>
          <a:stretch>
            <a:fillRect/>
          </a:stretch>
        </p:blipFill>
        <p:spPr>
          <a:xfrm>
            <a:off x="0" y="1200911"/>
            <a:ext cx="4003417" cy="2133713"/>
          </a:xfrm>
          <a:prstGeom prst="rect">
            <a:avLst/>
          </a:prstGeom>
        </p:spPr>
      </p:pic>
    </p:spTree>
    <p:extLst>
      <p:ext uri="{BB962C8B-B14F-4D97-AF65-F5344CB8AC3E}">
        <p14:creationId xmlns:p14="http://schemas.microsoft.com/office/powerpoint/2010/main" val="3519314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a:extLst>
              <a:ext uri="{FF2B5EF4-FFF2-40B4-BE49-F238E27FC236}">
                <a16:creationId xmlns:a16="http://schemas.microsoft.com/office/drawing/2014/main" id="{1BCA3E95-FEE6-4726-93B2-77DC8EDBC7B5}"/>
              </a:ext>
            </a:extLst>
          </p:cNvPr>
          <p:cNvPicPr>
            <a:picLocks noGrp="1" noChangeAspect="1"/>
          </p:cNvPicPr>
          <p:nvPr>
            <p:ph type="pic" sz="quarter" idx="14"/>
          </p:nvPr>
        </p:nvPicPr>
        <p:blipFill rotWithShape="1">
          <a:blip r:embed="rId2"/>
          <a:srcRect l="16664" r="16664"/>
          <a:stretch>
            <a:fillRect/>
          </a:stretch>
        </p:blipFill>
        <p:spPr>
          <a:xfrm>
            <a:off x="896719" y="1044546"/>
            <a:ext cx="3708400" cy="3443288"/>
          </a:xfrm>
        </p:spPr>
      </p:pic>
      <p:sp>
        <p:nvSpPr>
          <p:cNvPr id="2" name="Título 1">
            <a:extLst>
              <a:ext uri="{FF2B5EF4-FFF2-40B4-BE49-F238E27FC236}">
                <a16:creationId xmlns:a16="http://schemas.microsoft.com/office/drawing/2014/main" id="{866D2901-41CE-4E8B-8D5A-912A2FFD87B5}"/>
              </a:ext>
            </a:extLst>
          </p:cNvPr>
          <p:cNvSpPr>
            <a:spLocks noGrp="1"/>
          </p:cNvSpPr>
          <p:nvPr>
            <p:ph type="title"/>
          </p:nvPr>
        </p:nvSpPr>
        <p:spPr>
          <a:xfrm>
            <a:off x="5202936" y="0"/>
            <a:ext cx="5833872" cy="1149292"/>
          </a:xfrm>
        </p:spPr>
        <p:txBody>
          <a:bodyPr>
            <a:normAutofit/>
          </a:bodyPr>
          <a:lstStyle/>
          <a:p>
            <a:r>
              <a:rPr lang="es-CO" sz="3200" dirty="0">
                <a:solidFill>
                  <a:schemeClr val="tx1"/>
                </a:solidFill>
              </a:rPr>
              <a:t>NOTAS Y REFLEXIONES</a:t>
            </a:r>
          </a:p>
        </p:txBody>
      </p:sp>
      <p:sp>
        <p:nvSpPr>
          <p:cNvPr id="3" name="Subtítulo 2">
            <a:extLst>
              <a:ext uri="{FF2B5EF4-FFF2-40B4-BE49-F238E27FC236}">
                <a16:creationId xmlns:a16="http://schemas.microsoft.com/office/drawing/2014/main" id="{CC417106-C0FD-4FDE-9465-21493200F0BA}"/>
              </a:ext>
            </a:extLst>
          </p:cNvPr>
          <p:cNvSpPr>
            <a:spLocks noGrp="1"/>
          </p:cNvSpPr>
          <p:nvPr>
            <p:ph type="body" sz="quarter" idx="13"/>
          </p:nvPr>
        </p:nvSpPr>
        <p:spPr>
          <a:xfrm>
            <a:off x="5202936" y="1342239"/>
            <a:ext cx="6989064" cy="5515761"/>
          </a:xfrm>
        </p:spPr>
        <p:txBody>
          <a:bodyPr>
            <a:normAutofit fontScale="92500" lnSpcReduction="20000"/>
          </a:bodyPr>
          <a:lstStyle/>
          <a:p>
            <a:pPr algn="just"/>
            <a:r>
              <a:rPr lang="es-ES" dirty="0"/>
              <a:t>Como parte del movimiento sindical y en general del movimiento social y popular, nuestra Central debe avanzar en el fortalecimiento de una posición política que proponga salidas alternativas al capitalismo actual, y haga suya la tarea de la destrucción del sistema patriarcal capitalista en Colombia, que agobia principalmente a las mujeres.</a:t>
            </a:r>
          </a:p>
          <a:p>
            <a:pPr algn="just"/>
            <a:r>
              <a:rPr lang="es-ES" dirty="0"/>
              <a:t>Apoyar impulsando los retos de la CUT, en la generación de nuevas posiciones políticas desde una óptica del pueblo y su proyección y militancia  en la causa contra el sistema patriarcal.</a:t>
            </a:r>
          </a:p>
          <a:p>
            <a:pPr algn="just"/>
            <a:r>
              <a:rPr lang="es-ES" dirty="0"/>
              <a:t>Aportar y aprender de la diversidad de mujeres  y el papel que cumplen y/o cumplimos  se expresan en la cotidianidad de nuestro comportamiento. </a:t>
            </a:r>
          </a:p>
          <a:p>
            <a:pPr algn="just"/>
            <a:r>
              <a:rPr lang="es-ES" dirty="0"/>
              <a:t> ¿Desde qué perspectiva estamos evaluando la condición de las mujeres? Hay muchos trabajos sobre el tema en Colombia, pero esos estudios están construidos para identificar los factores que impiden que las mujeres sean más productivas y/o aporten al actual régimen económico.</a:t>
            </a:r>
          </a:p>
          <a:p>
            <a:pPr algn="just"/>
            <a:r>
              <a:rPr lang="es-ES" dirty="0"/>
              <a:t>¿Qué tipo de sistema económico-modelo económico-gobierno para liberar realmente a las mujeres del sistema patriarcal capitalista? </a:t>
            </a:r>
          </a:p>
          <a:p>
            <a:pPr algn="just"/>
            <a:r>
              <a:rPr lang="es-ES" dirty="0"/>
              <a:t>Si no colocamos atención a la organización de las mujeres en las organizaciones del pueblo, ¿cuándo vamos a entender que se requiere de la participación activa de las mujeres en la resistencia </a:t>
            </a:r>
            <a:r>
              <a:rPr lang="es-ES" dirty="0" err="1"/>
              <a:t>yla</a:t>
            </a:r>
            <a:r>
              <a:rPr lang="es-ES" dirty="0"/>
              <a:t> transformación?</a:t>
            </a:r>
          </a:p>
          <a:p>
            <a:pPr algn="just"/>
            <a:endParaRPr lang="es-CO" dirty="0"/>
          </a:p>
        </p:txBody>
      </p:sp>
    </p:spTree>
    <p:extLst>
      <p:ext uri="{BB962C8B-B14F-4D97-AF65-F5344CB8AC3E}">
        <p14:creationId xmlns:p14="http://schemas.microsoft.com/office/powerpoint/2010/main" val="1499521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5D1F8B-9E96-4AE0-B0D7-EAC5F3F5A155}"/>
              </a:ext>
            </a:extLst>
          </p:cNvPr>
          <p:cNvSpPr>
            <a:spLocks noGrp="1"/>
          </p:cNvSpPr>
          <p:nvPr>
            <p:ph type="ctrTitle"/>
          </p:nvPr>
        </p:nvSpPr>
        <p:spPr>
          <a:xfrm>
            <a:off x="1524000" y="0"/>
            <a:ext cx="9144000" cy="186612"/>
          </a:xfrm>
        </p:spPr>
        <p:txBody>
          <a:bodyPr>
            <a:normAutofit fontScale="90000"/>
          </a:bodyPr>
          <a:lstStyle/>
          <a:p>
            <a:endParaRPr lang="es-CO" dirty="0"/>
          </a:p>
        </p:txBody>
      </p:sp>
      <p:sp>
        <p:nvSpPr>
          <p:cNvPr id="3" name="Subtítulo 2">
            <a:extLst>
              <a:ext uri="{FF2B5EF4-FFF2-40B4-BE49-F238E27FC236}">
                <a16:creationId xmlns:a16="http://schemas.microsoft.com/office/drawing/2014/main" id="{80942800-5096-48BB-B66E-ACE408C57C6F}"/>
              </a:ext>
            </a:extLst>
          </p:cNvPr>
          <p:cNvSpPr>
            <a:spLocks noGrp="1"/>
          </p:cNvSpPr>
          <p:nvPr>
            <p:ph type="subTitle" idx="1"/>
          </p:nvPr>
        </p:nvSpPr>
        <p:spPr>
          <a:xfrm>
            <a:off x="1527048" y="335902"/>
            <a:ext cx="9144000" cy="6522098"/>
          </a:xfrm>
        </p:spPr>
        <p:txBody>
          <a:bodyPr>
            <a:normAutofit lnSpcReduction="10000"/>
          </a:bodyPr>
          <a:lstStyle/>
          <a:p>
            <a:pPr algn="just"/>
            <a:r>
              <a:rPr lang="es-ES" dirty="0"/>
              <a:t>El movimiento de las mujeres se ha colocado al frente de la lucha social y política y promete levantar los cimientos de esta civilización construida sobre el despojo, la muerte, la explotación y el enriquecimiento vil de unos pocos. Y no es para menos, su cuerpo y su vida se convirtió en botín, en mercancía y en trabajadora sobreexplotada; el feminicidio la acecha, el amor se le convierte en supeditación y los lazos de familia en control.</a:t>
            </a:r>
          </a:p>
          <a:p>
            <a:pPr algn="just"/>
            <a:endParaRPr lang="es-ES" dirty="0"/>
          </a:p>
          <a:p>
            <a:pPr algn="just"/>
            <a:r>
              <a:rPr lang="es-ES" dirty="0"/>
              <a:t>Trasformación de las relaciones sociales patriarcales en el seno del movimiento sindical, en general del movimiento social y popular identificando las relaciones sociales patriarcales en su seno , proponiendo y adoptando medidas prácticas para su transformación en todos los niveles es una apuesta importante.  Incentivar la igualdad y equidad entre hombres y mujeres, además, impulsar debates profundos sobre las desigualdades principalmente laborales y políticas, promoviendo la participación activa de las mujeres en su seno es fundamental.</a:t>
            </a:r>
          </a:p>
          <a:p>
            <a:pPr algn="just"/>
            <a:endParaRPr lang="es-ES" dirty="0"/>
          </a:p>
          <a:p>
            <a:pPr algn="just"/>
            <a:r>
              <a:rPr lang="es-ES" b="1" dirty="0">
                <a:solidFill>
                  <a:schemeClr val="tx1"/>
                </a:solidFill>
              </a:rPr>
              <a:t>Evidenciar con acciones de cambios profundos, que no es posible conocer y transformar la realidad haciendo caso omiso, haciéndonos los “sordos”, </a:t>
            </a:r>
          </a:p>
          <a:p>
            <a:pPr algn="just"/>
            <a:r>
              <a:rPr lang="es-ES" b="1" dirty="0">
                <a:solidFill>
                  <a:schemeClr val="tx1"/>
                </a:solidFill>
              </a:rPr>
              <a:t>de las diferencias que se presentan  entre mujeres y hombres. Por eso las alternativas de solución  y los mecanismos de participación  han de garantizar los requerimientos necesarios  para que uno y otro género obtengan las mismas oportunidades, ventajas y beneficios.</a:t>
            </a:r>
            <a:endParaRPr lang="es-CO" b="1" dirty="0">
              <a:solidFill>
                <a:schemeClr val="tx1"/>
              </a:solidFill>
            </a:endParaRPr>
          </a:p>
        </p:txBody>
      </p:sp>
    </p:spTree>
    <p:extLst>
      <p:ext uri="{BB962C8B-B14F-4D97-AF65-F5344CB8AC3E}">
        <p14:creationId xmlns:p14="http://schemas.microsoft.com/office/powerpoint/2010/main" val="804836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E4832C7-7AE9-4609-AB89-D8C46A43E740}"/>
              </a:ext>
            </a:extLst>
          </p:cNvPr>
          <p:cNvSpPr txBox="1"/>
          <p:nvPr/>
        </p:nvSpPr>
        <p:spPr>
          <a:xfrm>
            <a:off x="998290" y="1591671"/>
            <a:ext cx="10939244" cy="5909310"/>
          </a:xfrm>
          <a:prstGeom prst="rect">
            <a:avLst/>
          </a:prstGeom>
          <a:noFill/>
        </p:spPr>
        <p:txBody>
          <a:bodyPr wrap="square">
            <a:spAutoFit/>
          </a:bodyPr>
          <a:lstStyle/>
          <a:p>
            <a:pPr algn="ctr"/>
            <a:r>
              <a:rPr lang="es-ES" b="1" dirty="0">
                <a:solidFill>
                  <a:srgbClr val="C00000"/>
                </a:solidFill>
              </a:rPr>
              <a:t>Sobre el PL –Mujer</a:t>
            </a:r>
          </a:p>
          <a:p>
            <a:endParaRPr lang="es-ES" dirty="0"/>
          </a:p>
          <a:p>
            <a:endParaRPr lang="es-ES" dirty="0"/>
          </a:p>
          <a:p>
            <a:r>
              <a:rPr lang="es-ES" dirty="0"/>
              <a:t>Atención, promoción, prevención, sanción y recuperación a la violencia de genero.</a:t>
            </a:r>
          </a:p>
          <a:p>
            <a:endParaRPr lang="es-ES" dirty="0"/>
          </a:p>
          <a:p>
            <a:r>
              <a:rPr lang="es-ES" dirty="0"/>
              <a:t>*Comité que articule todos estos aspectos con entidades del Estado, 2 personas de la sociedad civil y 2 de la sociedad.</a:t>
            </a:r>
          </a:p>
          <a:p>
            <a:endParaRPr lang="es-ES" dirty="0"/>
          </a:p>
          <a:p>
            <a:r>
              <a:rPr lang="es-ES" dirty="0"/>
              <a:t>*Mapear el tema de la violencia.</a:t>
            </a:r>
          </a:p>
          <a:p>
            <a:endParaRPr lang="es-ES" dirty="0"/>
          </a:p>
          <a:p>
            <a:r>
              <a:rPr lang="es-ES" dirty="0"/>
              <a:t>*Plazo de un mes después de que la ley este firmada y sancionada.</a:t>
            </a:r>
          </a:p>
          <a:p>
            <a:endParaRPr lang="es-ES" dirty="0"/>
          </a:p>
          <a:p>
            <a:r>
              <a:rPr lang="es-ES" dirty="0"/>
              <a:t>*Desarrollo del sistema nacional de estadísticas, que registra evalué los casos y procesos.</a:t>
            </a:r>
          </a:p>
          <a:p>
            <a:endParaRPr lang="es-ES" dirty="0"/>
          </a:p>
          <a:p>
            <a:r>
              <a:rPr lang="es-ES" dirty="0"/>
              <a:t>*Creación de un protocolo de las violencias basadas en género. Atención, seguimiento y resultados.</a:t>
            </a:r>
          </a:p>
          <a:p>
            <a:endParaRPr lang="es-ES" dirty="0"/>
          </a:p>
          <a:p>
            <a:endParaRPr lang="es-ES" dirty="0"/>
          </a:p>
          <a:p>
            <a:endParaRPr lang="es-ES" dirty="0"/>
          </a:p>
          <a:p>
            <a:endParaRPr lang="es-ES" dirty="0"/>
          </a:p>
          <a:p>
            <a:endParaRPr lang="es-ES" dirty="0"/>
          </a:p>
        </p:txBody>
      </p:sp>
    </p:spTree>
    <p:extLst>
      <p:ext uri="{BB962C8B-B14F-4D97-AF65-F5344CB8AC3E}">
        <p14:creationId xmlns:p14="http://schemas.microsoft.com/office/powerpoint/2010/main" val="709839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1B28317-AF9D-42F0-936A-0077552AFDAF}"/>
              </a:ext>
            </a:extLst>
          </p:cNvPr>
          <p:cNvSpPr>
            <a:spLocks noGrp="1"/>
          </p:cNvSpPr>
          <p:nvPr>
            <p:ph type="sldNum" sz="quarter" idx="12"/>
          </p:nvPr>
        </p:nvSpPr>
        <p:spPr/>
        <p:txBody>
          <a:bodyPr/>
          <a:lstStyle/>
          <a:p>
            <a:pPr rtl="0"/>
            <a:fld id="{D8DA9DAA-006C-4F4B-980E-E3DF019B24E2}" type="slidenum">
              <a:rPr lang="es-ES" noProof="0" smtClean="0"/>
              <a:t>28</a:t>
            </a:fld>
            <a:endParaRPr lang="es-ES" noProof="0"/>
          </a:p>
        </p:txBody>
      </p:sp>
      <p:pic>
        <p:nvPicPr>
          <p:cNvPr id="5" name="Imagen 4">
            <a:extLst>
              <a:ext uri="{FF2B5EF4-FFF2-40B4-BE49-F238E27FC236}">
                <a16:creationId xmlns:a16="http://schemas.microsoft.com/office/drawing/2014/main" id="{B8EECCA3-1B06-485B-8EBF-2B1A43C1139F}"/>
              </a:ext>
            </a:extLst>
          </p:cNvPr>
          <p:cNvPicPr>
            <a:picLocks noChangeAspect="1"/>
          </p:cNvPicPr>
          <p:nvPr/>
        </p:nvPicPr>
        <p:blipFill>
          <a:blip r:embed="rId2"/>
          <a:stretch>
            <a:fillRect/>
          </a:stretch>
        </p:blipFill>
        <p:spPr>
          <a:xfrm>
            <a:off x="0" y="164309"/>
            <a:ext cx="6279502" cy="3390654"/>
          </a:xfrm>
          <a:prstGeom prst="rect">
            <a:avLst/>
          </a:prstGeom>
        </p:spPr>
      </p:pic>
      <p:pic>
        <p:nvPicPr>
          <p:cNvPr id="6" name="Imagen 5">
            <a:extLst>
              <a:ext uri="{FF2B5EF4-FFF2-40B4-BE49-F238E27FC236}">
                <a16:creationId xmlns:a16="http://schemas.microsoft.com/office/drawing/2014/main" id="{18FE96A8-31B7-4085-A40F-3745115C39BC}"/>
              </a:ext>
            </a:extLst>
          </p:cNvPr>
          <p:cNvPicPr>
            <a:picLocks noChangeAspect="1"/>
          </p:cNvPicPr>
          <p:nvPr/>
        </p:nvPicPr>
        <p:blipFill>
          <a:blip r:embed="rId3"/>
          <a:stretch>
            <a:fillRect/>
          </a:stretch>
        </p:blipFill>
        <p:spPr>
          <a:xfrm>
            <a:off x="6322218" y="2761862"/>
            <a:ext cx="5869782" cy="3803802"/>
          </a:xfrm>
          <a:prstGeom prst="rect">
            <a:avLst/>
          </a:prstGeom>
        </p:spPr>
      </p:pic>
    </p:spTree>
    <p:extLst>
      <p:ext uri="{BB962C8B-B14F-4D97-AF65-F5344CB8AC3E}">
        <p14:creationId xmlns:p14="http://schemas.microsoft.com/office/powerpoint/2010/main" val="2267130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1B28317-AF9D-42F0-936A-0077552AFDAF}"/>
              </a:ext>
            </a:extLst>
          </p:cNvPr>
          <p:cNvSpPr>
            <a:spLocks noGrp="1"/>
          </p:cNvSpPr>
          <p:nvPr>
            <p:ph type="sldNum" sz="quarter" idx="12"/>
          </p:nvPr>
        </p:nvSpPr>
        <p:spPr/>
        <p:txBody>
          <a:bodyPr/>
          <a:lstStyle/>
          <a:p>
            <a:pPr rtl="0"/>
            <a:fld id="{D8DA9DAA-006C-4F4B-980E-E3DF019B24E2}" type="slidenum">
              <a:rPr lang="es-ES" noProof="0" smtClean="0"/>
              <a:t>29</a:t>
            </a:fld>
            <a:endParaRPr lang="es-ES" noProof="0"/>
          </a:p>
        </p:txBody>
      </p:sp>
      <p:pic>
        <p:nvPicPr>
          <p:cNvPr id="2" name="Imagen 1">
            <a:extLst>
              <a:ext uri="{FF2B5EF4-FFF2-40B4-BE49-F238E27FC236}">
                <a16:creationId xmlns:a16="http://schemas.microsoft.com/office/drawing/2014/main" id="{5CE775F3-DF4B-4C02-859B-C0C543DD20CF}"/>
              </a:ext>
            </a:extLst>
          </p:cNvPr>
          <p:cNvPicPr>
            <a:picLocks noChangeAspect="1"/>
          </p:cNvPicPr>
          <p:nvPr/>
        </p:nvPicPr>
        <p:blipFill>
          <a:blip r:embed="rId2"/>
          <a:stretch>
            <a:fillRect/>
          </a:stretch>
        </p:blipFill>
        <p:spPr>
          <a:xfrm>
            <a:off x="1" y="1"/>
            <a:ext cx="6096000" cy="3862872"/>
          </a:xfrm>
          <a:prstGeom prst="rect">
            <a:avLst/>
          </a:prstGeom>
        </p:spPr>
      </p:pic>
      <p:pic>
        <p:nvPicPr>
          <p:cNvPr id="3" name="Imagen 2">
            <a:extLst>
              <a:ext uri="{FF2B5EF4-FFF2-40B4-BE49-F238E27FC236}">
                <a16:creationId xmlns:a16="http://schemas.microsoft.com/office/drawing/2014/main" id="{DDDB1E00-E83B-4B67-B8D1-30677A0525F8}"/>
              </a:ext>
            </a:extLst>
          </p:cNvPr>
          <p:cNvPicPr>
            <a:picLocks noChangeAspect="1"/>
          </p:cNvPicPr>
          <p:nvPr/>
        </p:nvPicPr>
        <p:blipFill>
          <a:blip r:embed="rId3"/>
          <a:stretch>
            <a:fillRect/>
          </a:stretch>
        </p:blipFill>
        <p:spPr>
          <a:xfrm>
            <a:off x="6095999" y="2519265"/>
            <a:ext cx="6173756" cy="4506686"/>
          </a:xfrm>
          <a:prstGeom prst="rect">
            <a:avLst/>
          </a:prstGeom>
        </p:spPr>
      </p:pic>
    </p:spTree>
    <p:extLst>
      <p:ext uri="{BB962C8B-B14F-4D97-AF65-F5344CB8AC3E}">
        <p14:creationId xmlns:p14="http://schemas.microsoft.com/office/powerpoint/2010/main" val="808921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montañas en el atardecer">
            <a:extLst>
              <a:ext uri="{FF2B5EF4-FFF2-40B4-BE49-F238E27FC236}">
                <a16:creationId xmlns:a16="http://schemas.microsoft.com/office/drawing/2014/main" id="{4642631A-6ABE-41EA-A308-9CF1230F1421}"/>
              </a:ext>
            </a:extLst>
          </p:cNvPr>
          <p:cNvPicPr>
            <a:picLocks noGrp="1" noChangeAspect="1"/>
          </p:cNvPicPr>
          <p:nvPr>
            <p:ph type="pic" sz="quarter" idx="14"/>
          </p:nvPr>
        </p:nvPicPr>
        <p:blipFill rotWithShape="1">
          <a:blip r:embed="rId3"/>
          <a:srcRect r="1" b="1"/>
          <a:stretch/>
        </p:blipFill>
        <p:spPr>
          <a:xfrm>
            <a:off x="1155192" y="566292"/>
            <a:ext cx="2829580" cy="2788921"/>
          </a:xfrm>
          <a:noFill/>
        </p:spPr>
      </p:pic>
      <p:sp>
        <p:nvSpPr>
          <p:cNvPr id="3" name="Título 2">
            <a:extLst>
              <a:ext uri="{FF2B5EF4-FFF2-40B4-BE49-F238E27FC236}">
                <a16:creationId xmlns:a16="http://schemas.microsoft.com/office/drawing/2014/main" id="{1DDBBC93-70DF-4E4E-98E3-08124185AB18}"/>
              </a:ext>
            </a:extLst>
          </p:cNvPr>
          <p:cNvSpPr>
            <a:spLocks noGrp="1"/>
          </p:cNvSpPr>
          <p:nvPr>
            <p:ph type="title"/>
          </p:nvPr>
        </p:nvSpPr>
        <p:spPr>
          <a:xfrm>
            <a:off x="5202936" y="1"/>
            <a:ext cx="5833872" cy="1610686"/>
          </a:xfrm>
        </p:spPr>
        <p:txBody>
          <a:bodyPr rtlCol="0" anchor="b">
            <a:normAutofit/>
          </a:bodyPr>
          <a:lstStyle/>
          <a:p>
            <a:pPr algn="ctr" rtl="0"/>
            <a:r>
              <a:rPr lang="es-ES" sz="1800" cap="all" spc="400" dirty="0">
                <a:solidFill>
                  <a:schemeClr val="tx1"/>
                </a:solidFill>
                <a:latin typeface="Arial" panose="020B0604020202020204" pitchFamily="34" charset="0"/>
                <a:cs typeface="Arial" panose="020B0604020202020204" pitchFamily="34" charset="0"/>
              </a:rPr>
              <a:t>Proyectos de Ley presentados por el </a:t>
            </a:r>
            <a:r>
              <a:rPr lang="es-ES" sz="1800" cap="all" spc="400" dirty="0" err="1">
                <a:solidFill>
                  <a:schemeClr val="tx1"/>
                </a:solidFill>
                <a:latin typeface="Arial" panose="020B0604020202020204" pitchFamily="34" charset="0"/>
                <a:cs typeface="Arial" panose="020B0604020202020204" pitchFamily="34" charset="0"/>
              </a:rPr>
              <a:t>cnp</a:t>
            </a:r>
            <a:r>
              <a:rPr lang="es-ES" sz="1800" cap="all" spc="400" dirty="0">
                <a:solidFill>
                  <a:schemeClr val="tx1"/>
                </a:solidFill>
                <a:latin typeface="Arial" panose="020B0604020202020204" pitchFamily="34" charset="0"/>
                <a:cs typeface="Arial" panose="020B0604020202020204" pitchFamily="34" charset="0"/>
              </a:rPr>
              <a:t> –bancada alternativa al congreso de la república de Colombia en la legislatura del 20 de julio de 2021</a:t>
            </a:r>
            <a:endParaRPr lang="es-ES" sz="1800" dirty="0">
              <a:solidFill>
                <a:schemeClr val="tx1"/>
              </a:solidFill>
              <a:latin typeface="Arial" panose="020B0604020202020204" pitchFamily="34" charset="0"/>
              <a:cs typeface="Arial" panose="020B0604020202020204" pitchFamily="34" charset="0"/>
            </a:endParaRPr>
          </a:p>
        </p:txBody>
      </p:sp>
      <p:sp>
        <p:nvSpPr>
          <p:cNvPr id="7" name="Marcador de fecha 6">
            <a:extLst>
              <a:ext uri="{FF2B5EF4-FFF2-40B4-BE49-F238E27FC236}">
                <a16:creationId xmlns:a16="http://schemas.microsoft.com/office/drawing/2014/main" id="{05C25F72-F9A7-42F9-9720-0801ED77D4D1}"/>
              </a:ext>
            </a:extLst>
          </p:cNvPr>
          <p:cNvSpPr>
            <a:spLocks noGrp="1"/>
          </p:cNvSpPr>
          <p:nvPr>
            <p:ph type="dt" sz="half" idx="10"/>
          </p:nvPr>
        </p:nvSpPr>
        <p:spPr>
          <a:xfrm>
            <a:off x="658368" y="201168"/>
            <a:ext cx="2743200" cy="365125"/>
          </a:xfrm>
        </p:spPr>
        <p:txBody>
          <a:bodyPr rtlCol="0" anchor="ctr">
            <a:normAutofit/>
          </a:bodyPr>
          <a:lstStyle/>
          <a:p>
            <a:pPr rtl="0">
              <a:spcAft>
                <a:spcPts val="600"/>
              </a:spcAft>
            </a:pPr>
            <a:r>
              <a:rPr lang="es-ES" dirty="0"/>
              <a:t>3/9/20XX</a:t>
            </a:r>
          </a:p>
        </p:txBody>
      </p:sp>
      <p:sp>
        <p:nvSpPr>
          <p:cNvPr id="8" name="Marcador de pie de página 7">
            <a:extLst>
              <a:ext uri="{FF2B5EF4-FFF2-40B4-BE49-F238E27FC236}">
                <a16:creationId xmlns:a16="http://schemas.microsoft.com/office/drawing/2014/main" id="{AEEDFC2F-FF0A-4EC9-A0BB-0AA2B1E6BA4A}"/>
              </a:ext>
            </a:extLst>
          </p:cNvPr>
          <p:cNvSpPr>
            <a:spLocks noGrp="1"/>
          </p:cNvSpPr>
          <p:nvPr>
            <p:ph type="ftr" sz="quarter" idx="11"/>
          </p:nvPr>
        </p:nvSpPr>
        <p:spPr>
          <a:xfrm rot="16200000">
            <a:off x="-548640" y="1938528"/>
            <a:ext cx="2788920" cy="365125"/>
          </a:xfrm>
        </p:spPr>
        <p:txBody>
          <a:bodyPr rtlCol="0" anchor="ctr">
            <a:normAutofit/>
          </a:bodyPr>
          <a:lstStyle/>
          <a:p>
            <a:pPr rtl="0">
              <a:spcAft>
                <a:spcPts val="600"/>
              </a:spcAft>
            </a:pPr>
            <a:r>
              <a:rPr lang="es-ES" dirty="0"/>
              <a:t>Título de la presentación</a:t>
            </a:r>
            <a:endParaRPr lang="es-ES"/>
          </a:p>
        </p:txBody>
      </p:sp>
      <p:sp>
        <p:nvSpPr>
          <p:cNvPr id="9" name="Marcador de número de diapositiva 8">
            <a:extLst>
              <a:ext uri="{FF2B5EF4-FFF2-40B4-BE49-F238E27FC236}">
                <a16:creationId xmlns:a16="http://schemas.microsoft.com/office/drawing/2014/main" id="{6DCF8D89-56D9-4E2B-9838-07DFB6E9D2BB}"/>
              </a:ext>
            </a:extLst>
          </p:cNvPr>
          <p:cNvSpPr>
            <a:spLocks noGrp="1"/>
          </p:cNvSpPr>
          <p:nvPr>
            <p:ph type="sldNum" sz="quarter" idx="12"/>
          </p:nvPr>
        </p:nvSpPr>
        <p:spPr>
          <a:xfrm>
            <a:off x="8610600" y="201168"/>
            <a:ext cx="2743200" cy="365125"/>
          </a:xfrm>
        </p:spPr>
        <p:txBody>
          <a:bodyPr rtlCol="0" anchor="ctr">
            <a:normAutofit/>
          </a:bodyPr>
          <a:lstStyle/>
          <a:p>
            <a:pPr rtl="0">
              <a:spcAft>
                <a:spcPts val="600"/>
              </a:spcAft>
            </a:pPr>
            <a:fld id="{D8DA9DAA-006C-4F4B-980E-E3DF019B24E2}" type="slidenum">
              <a:rPr lang="es-ES" smtClean="0"/>
              <a:pPr rtl="0">
                <a:spcAft>
                  <a:spcPts val="600"/>
                </a:spcAft>
              </a:pPr>
              <a:t>3</a:t>
            </a:fld>
            <a:endParaRPr lang="es-ES"/>
          </a:p>
        </p:txBody>
      </p:sp>
      <p:sp>
        <p:nvSpPr>
          <p:cNvPr id="4" name="Marcador de texto 3">
            <a:extLst>
              <a:ext uri="{FF2B5EF4-FFF2-40B4-BE49-F238E27FC236}">
                <a16:creationId xmlns:a16="http://schemas.microsoft.com/office/drawing/2014/main" id="{65DE74E9-AA78-46C1-845A-0B72FA8AF35E}"/>
              </a:ext>
            </a:extLst>
          </p:cNvPr>
          <p:cNvSpPr>
            <a:spLocks noGrp="1"/>
          </p:cNvSpPr>
          <p:nvPr>
            <p:ph type="body" sz="quarter" idx="13"/>
          </p:nvPr>
        </p:nvSpPr>
        <p:spPr>
          <a:xfrm>
            <a:off x="4202885" y="1728132"/>
            <a:ext cx="7927596" cy="4517220"/>
          </a:xfrm>
        </p:spPr>
        <p:txBody>
          <a:bodyPr rtlCol="0">
            <a:normAutofit lnSpcReduction="10000"/>
          </a:bodyPr>
          <a:lstStyle/>
          <a:p>
            <a:pPr rtl="0"/>
            <a:endParaRPr lang="es-ES" sz="1100" dirty="0"/>
          </a:p>
          <a:p>
            <a:pPr algn="just" rtl="0"/>
            <a:r>
              <a:rPr lang="es-ES" sz="1600" dirty="0">
                <a:latin typeface="Arial" panose="020B0604020202020204" pitchFamily="34" charset="0"/>
                <a:cs typeface="Arial" panose="020B0604020202020204" pitchFamily="34" charset="0"/>
              </a:rPr>
              <a:t>5. </a:t>
            </a:r>
            <a:r>
              <a:rPr lang="es-ES" sz="1600" b="1" dirty="0">
                <a:solidFill>
                  <a:schemeClr val="accent2"/>
                </a:solidFill>
                <a:latin typeface="Arial" panose="020B0604020202020204" pitchFamily="34" charset="0"/>
                <a:cs typeface="Arial" panose="020B0604020202020204" pitchFamily="34" charset="0"/>
              </a:rPr>
              <a:t>Tema cinco –Juventud-</a:t>
            </a:r>
            <a:r>
              <a:rPr lang="es-ES" sz="1600" dirty="0">
                <a:latin typeface="Arial" panose="020B0604020202020204" pitchFamily="34" charset="0"/>
                <a:cs typeface="Arial" panose="020B0604020202020204" pitchFamily="34" charset="0"/>
              </a:rPr>
              <a:t>: “por medio del cual se reforma la ley 1622 de 2013, se incentiva la participación política de la juventud y se adoptan otras disposiciones”</a:t>
            </a:r>
          </a:p>
          <a:p>
            <a:pPr algn="just" rtl="0"/>
            <a:endParaRPr lang="es-ES" sz="1600" dirty="0">
              <a:latin typeface="Arial" panose="020B0604020202020204" pitchFamily="34" charset="0"/>
              <a:cs typeface="Arial" panose="020B0604020202020204" pitchFamily="34" charset="0"/>
            </a:endParaRPr>
          </a:p>
          <a:p>
            <a:pPr algn="just" rtl="0"/>
            <a:r>
              <a:rPr lang="es-ES" sz="1600" dirty="0">
                <a:latin typeface="Arial" panose="020B0604020202020204" pitchFamily="34" charset="0"/>
                <a:cs typeface="Arial" panose="020B0604020202020204" pitchFamily="34" charset="0"/>
              </a:rPr>
              <a:t>6</a:t>
            </a:r>
            <a:r>
              <a:rPr lang="es-ES" sz="1600" b="1" dirty="0">
                <a:solidFill>
                  <a:schemeClr val="accent2"/>
                </a:solidFill>
                <a:latin typeface="Arial" panose="020B0604020202020204" pitchFamily="34" charset="0"/>
                <a:cs typeface="Arial" panose="020B0604020202020204" pitchFamily="34" charset="0"/>
              </a:rPr>
              <a:t>. Tema seis </a:t>
            </a:r>
            <a:r>
              <a:rPr lang="es-ES" sz="1600" dirty="0">
                <a:latin typeface="Arial" panose="020B0604020202020204" pitchFamily="34" charset="0"/>
                <a:cs typeface="Arial" panose="020B0604020202020204" pitchFamily="34" charset="0"/>
              </a:rPr>
              <a:t>:Por medio de la cual se crea el programa Renta Básica de emergencia como medida para garantizar derechos ciudadanos y se dictan otras disposiciones”.</a:t>
            </a:r>
          </a:p>
          <a:p>
            <a:pPr algn="just" rtl="0"/>
            <a:endParaRPr lang="es-ES" sz="1600" dirty="0">
              <a:latin typeface="Arial" panose="020B0604020202020204" pitchFamily="34" charset="0"/>
              <a:cs typeface="Arial" panose="020B0604020202020204" pitchFamily="34" charset="0"/>
            </a:endParaRPr>
          </a:p>
          <a:p>
            <a:pPr algn="just" rtl="0"/>
            <a:r>
              <a:rPr lang="es-ES" sz="1600" dirty="0">
                <a:latin typeface="Arial" panose="020B0604020202020204" pitchFamily="34" charset="0"/>
                <a:cs typeface="Arial" panose="020B0604020202020204" pitchFamily="34" charset="0"/>
              </a:rPr>
              <a:t>7. </a:t>
            </a:r>
            <a:r>
              <a:rPr lang="es-ES" sz="1600" b="1" dirty="0">
                <a:solidFill>
                  <a:schemeClr val="accent2"/>
                </a:solidFill>
                <a:latin typeface="Arial" panose="020B0604020202020204" pitchFamily="34" charset="0"/>
                <a:cs typeface="Arial" panose="020B0604020202020204" pitchFamily="34" charset="0"/>
              </a:rPr>
              <a:t>Tema siete :–”reactivación-empleo</a:t>
            </a:r>
            <a:r>
              <a:rPr lang="es-ES" sz="1600" dirty="0">
                <a:latin typeface="Arial" panose="020B0604020202020204" pitchFamily="34" charset="0"/>
                <a:cs typeface="Arial" panose="020B0604020202020204" pitchFamily="34" charset="0"/>
              </a:rPr>
              <a:t>”: “Por medio del cual se establecen mecanismos para la reactivación económica de las MIPYMES y apoyo a la generación de empleo y se dictan otras disposiciones. </a:t>
            </a:r>
          </a:p>
          <a:p>
            <a:pPr algn="just" rtl="0"/>
            <a:endParaRPr lang="es-ES" sz="1600" dirty="0">
              <a:latin typeface="Arial" panose="020B0604020202020204" pitchFamily="34" charset="0"/>
              <a:cs typeface="Arial" panose="020B0604020202020204" pitchFamily="34" charset="0"/>
            </a:endParaRPr>
          </a:p>
          <a:p>
            <a:pPr algn="just" rtl="0"/>
            <a:r>
              <a:rPr lang="es-ES" sz="1600" dirty="0">
                <a:latin typeface="Arial" panose="020B0604020202020204" pitchFamily="34" charset="0"/>
                <a:cs typeface="Arial" panose="020B0604020202020204" pitchFamily="34" charset="0"/>
              </a:rPr>
              <a:t>8. </a:t>
            </a:r>
            <a:r>
              <a:rPr lang="es-ES" sz="1600" b="1" dirty="0">
                <a:solidFill>
                  <a:schemeClr val="accent2"/>
                </a:solidFill>
                <a:latin typeface="Arial" panose="020B0604020202020204" pitchFamily="34" charset="0"/>
                <a:cs typeface="Arial" panose="020B0604020202020204" pitchFamily="34" charset="0"/>
              </a:rPr>
              <a:t>Tema ocho –Salud- </a:t>
            </a:r>
            <a:r>
              <a:rPr lang="es-ES" sz="1600" dirty="0">
                <a:latin typeface="Arial" panose="020B0604020202020204" pitchFamily="34" charset="0"/>
                <a:cs typeface="Arial" panose="020B0604020202020204" pitchFamily="34" charset="0"/>
              </a:rPr>
              <a:t>: Texto definitivo aprobado en primer debate  del Proyecto de Ley  Nro.  073 de 202 Cámara “ Por medio del cual se modifican los artículos  194 y 195 de la Ley 100 de 1993.”</a:t>
            </a:r>
          </a:p>
          <a:p>
            <a:pPr algn="just" rtl="0"/>
            <a:r>
              <a:rPr lang="es-ES" sz="1600" dirty="0">
                <a:latin typeface="Arial" panose="020B0604020202020204" pitchFamily="34" charset="0"/>
                <a:cs typeface="Arial" panose="020B0604020202020204" pitchFamily="34" charset="0"/>
              </a:rPr>
              <a:t>(Aprobado en la Sesión virtual del 8 de septiembre de 2020, Comisión VII Constitucional Permanente de la H. Cámara de Representantes, Acta No. 13)</a:t>
            </a:r>
          </a:p>
          <a:p>
            <a:pPr algn="just" rtl="0"/>
            <a:endParaRPr lang="es-ES" sz="1600" dirty="0">
              <a:latin typeface="Arial" panose="020B0604020202020204" pitchFamily="34" charset="0"/>
              <a:cs typeface="Arial" panose="020B0604020202020204" pitchFamily="34" charset="0"/>
            </a:endParaRPr>
          </a:p>
          <a:p>
            <a:pPr algn="just" rtl="0"/>
            <a:endParaRPr lang="es-ES" sz="1400" dirty="0">
              <a:latin typeface="Arial" panose="020B0604020202020204" pitchFamily="34" charset="0"/>
              <a:cs typeface="Arial" panose="020B0604020202020204" pitchFamily="34" charset="0"/>
            </a:endParaRPr>
          </a:p>
          <a:p>
            <a:pPr rtl="0"/>
            <a:endParaRPr lang="es-ES" sz="1400" dirty="0">
              <a:latin typeface="Arial" panose="020B0604020202020204" pitchFamily="34" charset="0"/>
              <a:cs typeface="Arial" panose="020B0604020202020204" pitchFamily="34" charset="0"/>
            </a:endParaRPr>
          </a:p>
          <a:p>
            <a:pPr rtl="0"/>
            <a:endParaRPr lang="es-ES" sz="1100" dirty="0"/>
          </a:p>
          <a:p>
            <a:pPr marL="342900" indent="-342900" rtl="0">
              <a:buAutoNum type="arabicPeriod"/>
            </a:pPr>
            <a:endParaRPr lang="es-ES" sz="1100" dirty="0"/>
          </a:p>
        </p:txBody>
      </p:sp>
    </p:spTree>
    <p:extLst>
      <p:ext uri="{BB962C8B-B14F-4D97-AF65-F5344CB8AC3E}">
        <p14:creationId xmlns:p14="http://schemas.microsoft.com/office/powerpoint/2010/main" val="3646751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1B28317-AF9D-42F0-936A-0077552AFDAF}"/>
              </a:ext>
            </a:extLst>
          </p:cNvPr>
          <p:cNvSpPr>
            <a:spLocks noGrp="1"/>
          </p:cNvSpPr>
          <p:nvPr>
            <p:ph type="sldNum" sz="quarter" idx="12"/>
          </p:nvPr>
        </p:nvSpPr>
        <p:spPr/>
        <p:txBody>
          <a:bodyPr/>
          <a:lstStyle/>
          <a:p>
            <a:pPr rtl="0"/>
            <a:fld id="{D8DA9DAA-006C-4F4B-980E-E3DF019B24E2}" type="slidenum">
              <a:rPr lang="es-ES" noProof="0" smtClean="0"/>
              <a:t>30</a:t>
            </a:fld>
            <a:endParaRPr lang="es-ES" noProof="0"/>
          </a:p>
        </p:txBody>
      </p:sp>
      <p:pic>
        <p:nvPicPr>
          <p:cNvPr id="5" name="Imagen 4">
            <a:extLst>
              <a:ext uri="{FF2B5EF4-FFF2-40B4-BE49-F238E27FC236}">
                <a16:creationId xmlns:a16="http://schemas.microsoft.com/office/drawing/2014/main" id="{A3EDFE1B-A621-4AB5-AADD-2C1BB0A0E884}"/>
              </a:ext>
            </a:extLst>
          </p:cNvPr>
          <p:cNvPicPr>
            <a:picLocks noChangeAspect="1"/>
          </p:cNvPicPr>
          <p:nvPr/>
        </p:nvPicPr>
        <p:blipFill>
          <a:blip r:embed="rId2"/>
          <a:stretch>
            <a:fillRect/>
          </a:stretch>
        </p:blipFill>
        <p:spPr>
          <a:xfrm>
            <a:off x="690466" y="1119674"/>
            <a:ext cx="9909110" cy="4198776"/>
          </a:xfrm>
          <a:prstGeom prst="rect">
            <a:avLst/>
          </a:prstGeom>
        </p:spPr>
      </p:pic>
    </p:spTree>
    <p:extLst>
      <p:ext uri="{BB962C8B-B14F-4D97-AF65-F5344CB8AC3E}">
        <p14:creationId xmlns:p14="http://schemas.microsoft.com/office/powerpoint/2010/main" val="3853418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1B28317-AF9D-42F0-936A-0077552AFDAF}"/>
              </a:ext>
            </a:extLst>
          </p:cNvPr>
          <p:cNvSpPr>
            <a:spLocks noGrp="1"/>
          </p:cNvSpPr>
          <p:nvPr>
            <p:ph type="sldNum" sz="quarter" idx="12"/>
          </p:nvPr>
        </p:nvSpPr>
        <p:spPr/>
        <p:txBody>
          <a:bodyPr/>
          <a:lstStyle/>
          <a:p>
            <a:pPr rtl="0"/>
            <a:fld id="{D8DA9DAA-006C-4F4B-980E-E3DF019B24E2}" type="slidenum">
              <a:rPr lang="es-ES" noProof="0" smtClean="0"/>
              <a:t>31</a:t>
            </a:fld>
            <a:endParaRPr lang="es-ES" noProof="0"/>
          </a:p>
        </p:txBody>
      </p:sp>
      <p:pic>
        <p:nvPicPr>
          <p:cNvPr id="2" name="Imagen 1">
            <a:extLst>
              <a:ext uri="{FF2B5EF4-FFF2-40B4-BE49-F238E27FC236}">
                <a16:creationId xmlns:a16="http://schemas.microsoft.com/office/drawing/2014/main" id="{DEB88FDD-5272-4F4F-AFEF-3F14F5FED1C1}"/>
              </a:ext>
            </a:extLst>
          </p:cNvPr>
          <p:cNvPicPr>
            <a:picLocks noChangeAspect="1"/>
          </p:cNvPicPr>
          <p:nvPr/>
        </p:nvPicPr>
        <p:blipFill>
          <a:blip r:embed="rId2"/>
          <a:stretch>
            <a:fillRect/>
          </a:stretch>
        </p:blipFill>
        <p:spPr>
          <a:xfrm>
            <a:off x="690465" y="289288"/>
            <a:ext cx="4040155" cy="2360076"/>
          </a:xfrm>
          <a:prstGeom prst="rect">
            <a:avLst/>
          </a:prstGeom>
        </p:spPr>
      </p:pic>
      <p:pic>
        <p:nvPicPr>
          <p:cNvPr id="3" name="Imagen 2">
            <a:extLst>
              <a:ext uri="{FF2B5EF4-FFF2-40B4-BE49-F238E27FC236}">
                <a16:creationId xmlns:a16="http://schemas.microsoft.com/office/drawing/2014/main" id="{9827E7FD-6EFF-4E42-A1FD-E7260AC6E601}"/>
              </a:ext>
            </a:extLst>
          </p:cNvPr>
          <p:cNvPicPr>
            <a:picLocks noChangeAspect="1"/>
          </p:cNvPicPr>
          <p:nvPr/>
        </p:nvPicPr>
        <p:blipFill>
          <a:blip r:embed="rId3"/>
          <a:stretch>
            <a:fillRect/>
          </a:stretch>
        </p:blipFill>
        <p:spPr>
          <a:xfrm>
            <a:off x="4730619" y="1017822"/>
            <a:ext cx="7461381" cy="5840178"/>
          </a:xfrm>
          <a:prstGeom prst="rect">
            <a:avLst/>
          </a:prstGeom>
        </p:spPr>
      </p:pic>
    </p:spTree>
    <p:extLst>
      <p:ext uri="{BB962C8B-B14F-4D97-AF65-F5344CB8AC3E}">
        <p14:creationId xmlns:p14="http://schemas.microsoft.com/office/powerpoint/2010/main" val="1875787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1B28317-AF9D-42F0-936A-0077552AFDAF}"/>
              </a:ext>
            </a:extLst>
          </p:cNvPr>
          <p:cNvSpPr>
            <a:spLocks noGrp="1"/>
          </p:cNvSpPr>
          <p:nvPr>
            <p:ph type="sldNum" sz="quarter" idx="12"/>
          </p:nvPr>
        </p:nvSpPr>
        <p:spPr/>
        <p:txBody>
          <a:bodyPr/>
          <a:lstStyle/>
          <a:p>
            <a:pPr rtl="0"/>
            <a:fld id="{D8DA9DAA-006C-4F4B-980E-E3DF019B24E2}" type="slidenum">
              <a:rPr lang="es-ES" noProof="0" smtClean="0"/>
              <a:t>32</a:t>
            </a:fld>
            <a:endParaRPr lang="es-ES" noProof="0"/>
          </a:p>
        </p:txBody>
      </p:sp>
      <p:pic>
        <p:nvPicPr>
          <p:cNvPr id="5" name="Imagen 4">
            <a:extLst>
              <a:ext uri="{FF2B5EF4-FFF2-40B4-BE49-F238E27FC236}">
                <a16:creationId xmlns:a16="http://schemas.microsoft.com/office/drawing/2014/main" id="{BC44DFED-98E9-4F02-8BCC-7BEF72B71EB1}"/>
              </a:ext>
            </a:extLst>
          </p:cNvPr>
          <p:cNvPicPr>
            <a:picLocks noChangeAspect="1"/>
          </p:cNvPicPr>
          <p:nvPr/>
        </p:nvPicPr>
        <p:blipFill>
          <a:blip r:embed="rId2"/>
          <a:stretch>
            <a:fillRect/>
          </a:stretch>
        </p:blipFill>
        <p:spPr>
          <a:xfrm>
            <a:off x="718458" y="0"/>
            <a:ext cx="3916636" cy="2621902"/>
          </a:xfrm>
          <a:prstGeom prst="rect">
            <a:avLst/>
          </a:prstGeom>
        </p:spPr>
      </p:pic>
      <p:pic>
        <p:nvPicPr>
          <p:cNvPr id="6" name="Imagen 5">
            <a:extLst>
              <a:ext uri="{FF2B5EF4-FFF2-40B4-BE49-F238E27FC236}">
                <a16:creationId xmlns:a16="http://schemas.microsoft.com/office/drawing/2014/main" id="{5E4F55F1-22B3-4332-AD6B-A4FC6A6D757A}"/>
              </a:ext>
            </a:extLst>
          </p:cNvPr>
          <p:cNvPicPr>
            <a:picLocks noChangeAspect="1"/>
          </p:cNvPicPr>
          <p:nvPr/>
        </p:nvPicPr>
        <p:blipFill>
          <a:blip r:embed="rId3"/>
          <a:stretch>
            <a:fillRect/>
          </a:stretch>
        </p:blipFill>
        <p:spPr>
          <a:xfrm>
            <a:off x="4635093" y="1668333"/>
            <a:ext cx="7556907" cy="4870579"/>
          </a:xfrm>
          <a:prstGeom prst="rect">
            <a:avLst/>
          </a:prstGeom>
        </p:spPr>
      </p:pic>
    </p:spTree>
    <p:extLst>
      <p:ext uri="{BB962C8B-B14F-4D97-AF65-F5344CB8AC3E}">
        <p14:creationId xmlns:p14="http://schemas.microsoft.com/office/powerpoint/2010/main" val="1155780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1B28317-AF9D-42F0-936A-0077552AFDAF}"/>
              </a:ext>
            </a:extLst>
          </p:cNvPr>
          <p:cNvSpPr>
            <a:spLocks noGrp="1"/>
          </p:cNvSpPr>
          <p:nvPr>
            <p:ph type="sldNum" sz="quarter" idx="12"/>
          </p:nvPr>
        </p:nvSpPr>
        <p:spPr/>
        <p:txBody>
          <a:bodyPr/>
          <a:lstStyle/>
          <a:p>
            <a:pPr rtl="0"/>
            <a:fld id="{D8DA9DAA-006C-4F4B-980E-E3DF019B24E2}" type="slidenum">
              <a:rPr lang="es-ES" noProof="0" smtClean="0"/>
              <a:t>33</a:t>
            </a:fld>
            <a:endParaRPr lang="es-ES" noProof="0"/>
          </a:p>
        </p:txBody>
      </p:sp>
      <p:pic>
        <p:nvPicPr>
          <p:cNvPr id="2" name="Imagen 1">
            <a:extLst>
              <a:ext uri="{FF2B5EF4-FFF2-40B4-BE49-F238E27FC236}">
                <a16:creationId xmlns:a16="http://schemas.microsoft.com/office/drawing/2014/main" id="{478AEEC8-2208-4365-ADAC-F8A425AD081A}"/>
              </a:ext>
            </a:extLst>
          </p:cNvPr>
          <p:cNvPicPr>
            <a:picLocks noChangeAspect="1"/>
          </p:cNvPicPr>
          <p:nvPr/>
        </p:nvPicPr>
        <p:blipFill>
          <a:blip r:embed="rId2"/>
          <a:stretch>
            <a:fillRect/>
          </a:stretch>
        </p:blipFill>
        <p:spPr>
          <a:xfrm>
            <a:off x="419878" y="0"/>
            <a:ext cx="11772121" cy="6858000"/>
          </a:xfrm>
          <a:prstGeom prst="rect">
            <a:avLst/>
          </a:prstGeom>
        </p:spPr>
      </p:pic>
    </p:spTree>
    <p:extLst>
      <p:ext uri="{BB962C8B-B14F-4D97-AF65-F5344CB8AC3E}">
        <p14:creationId xmlns:p14="http://schemas.microsoft.com/office/powerpoint/2010/main" val="863370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1B28317-AF9D-42F0-936A-0077552AFDAF}"/>
              </a:ext>
            </a:extLst>
          </p:cNvPr>
          <p:cNvSpPr>
            <a:spLocks noGrp="1"/>
          </p:cNvSpPr>
          <p:nvPr>
            <p:ph type="sldNum" sz="quarter" idx="12"/>
          </p:nvPr>
        </p:nvSpPr>
        <p:spPr/>
        <p:txBody>
          <a:bodyPr/>
          <a:lstStyle/>
          <a:p>
            <a:pPr rtl="0"/>
            <a:fld id="{D8DA9DAA-006C-4F4B-980E-E3DF019B24E2}" type="slidenum">
              <a:rPr lang="es-ES" noProof="0" smtClean="0"/>
              <a:t>34</a:t>
            </a:fld>
            <a:endParaRPr lang="es-ES" noProof="0"/>
          </a:p>
        </p:txBody>
      </p:sp>
      <p:pic>
        <p:nvPicPr>
          <p:cNvPr id="3" name="Imagen 2">
            <a:extLst>
              <a:ext uri="{FF2B5EF4-FFF2-40B4-BE49-F238E27FC236}">
                <a16:creationId xmlns:a16="http://schemas.microsoft.com/office/drawing/2014/main" id="{7F7A0F18-86F4-43D0-A032-0EFF0A9F09E1}"/>
              </a:ext>
            </a:extLst>
          </p:cNvPr>
          <p:cNvPicPr>
            <a:picLocks noChangeAspect="1"/>
          </p:cNvPicPr>
          <p:nvPr/>
        </p:nvPicPr>
        <p:blipFill>
          <a:blip r:embed="rId2"/>
          <a:stretch>
            <a:fillRect/>
          </a:stretch>
        </p:blipFill>
        <p:spPr>
          <a:xfrm>
            <a:off x="667041" y="1"/>
            <a:ext cx="11524959" cy="6857999"/>
          </a:xfrm>
          <a:prstGeom prst="rect">
            <a:avLst/>
          </a:prstGeom>
        </p:spPr>
      </p:pic>
    </p:spTree>
    <p:extLst>
      <p:ext uri="{BB962C8B-B14F-4D97-AF65-F5344CB8AC3E}">
        <p14:creationId xmlns:p14="http://schemas.microsoft.com/office/powerpoint/2010/main" val="2050962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Una persona con un casco&#10;&#10;Descripción generada automáticamente con confianza media">
            <a:extLst>
              <a:ext uri="{FF2B5EF4-FFF2-40B4-BE49-F238E27FC236}">
                <a16:creationId xmlns:a16="http://schemas.microsoft.com/office/drawing/2014/main" id="{0A98B1CF-96CE-43E7-98BC-02A8F40733D7}"/>
              </a:ext>
            </a:extLst>
          </p:cNvPr>
          <p:cNvPicPr>
            <a:picLocks noGrp="1" noChangeAspect="1"/>
          </p:cNvPicPr>
          <p:nvPr>
            <p:ph type="pic" sz="quarter" idx="14"/>
          </p:nvPr>
        </p:nvPicPr>
        <p:blipFill rotWithShape="1">
          <a:blip r:embed="rId2"/>
          <a:srcRect l="886" r="886"/>
          <a:stretch>
            <a:fillRect/>
          </a:stretch>
        </p:blipFill>
        <p:spPr>
          <a:xfrm>
            <a:off x="787933" y="3127248"/>
            <a:ext cx="3707972" cy="3707971"/>
          </a:xfrm>
        </p:spPr>
      </p:pic>
      <p:sp>
        <p:nvSpPr>
          <p:cNvPr id="2" name="Título 1">
            <a:extLst>
              <a:ext uri="{FF2B5EF4-FFF2-40B4-BE49-F238E27FC236}">
                <a16:creationId xmlns:a16="http://schemas.microsoft.com/office/drawing/2014/main" id="{74BBAB3B-A681-4698-A5A0-EEE08B127CAA}"/>
              </a:ext>
            </a:extLst>
          </p:cNvPr>
          <p:cNvSpPr>
            <a:spLocks noGrp="1"/>
          </p:cNvSpPr>
          <p:nvPr>
            <p:ph type="title"/>
          </p:nvPr>
        </p:nvSpPr>
        <p:spPr/>
        <p:txBody>
          <a:bodyPr>
            <a:normAutofit/>
          </a:bodyPr>
          <a:lstStyle/>
          <a:p>
            <a:r>
              <a:rPr lang="es-CO" sz="3600" dirty="0">
                <a:latin typeface="Arial" panose="020B0604020202020204" pitchFamily="34" charset="0"/>
                <a:cs typeface="Arial" panose="020B0604020202020204" pitchFamily="34" charset="0"/>
              </a:rPr>
              <a:t>TEMA Cinco</a:t>
            </a:r>
            <a:br>
              <a:rPr lang="es-CO" sz="3600" dirty="0">
                <a:latin typeface="Arial" panose="020B0604020202020204" pitchFamily="34" charset="0"/>
                <a:cs typeface="Arial" panose="020B0604020202020204" pitchFamily="34" charset="0"/>
              </a:rPr>
            </a:br>
            <a:r>
              <a:rPr lang="es-CO" sz="2700" dirty="0">
                <a:latin typeface="Arial" panose="020B0604020202020204" pitchFamily="34" charset="0"/>
                <a:cs typeface="Arial" panose="020B0604020202020204" pitchFamily="34" charset="0"/>
              </a:rPr>
              <a:t>Juventud</a:t>
            </a: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body" sz="quarter" idx="13"/>
          </p:nvPr>
        </p:nvSpPr>
        <p:spPr/>
        <p:txBody>
          <a:bodyPr/>
          <a:lstStyle/>
          <a:p>
            <a:r>
              <a:rPr lang="es-ES" sz="2400" b="1" dirty="0">
                <a:solidFill>
                  <a:schemeClr val="tx1"/>
                </a:solidFill>
              </a:rPr>
              <a:t>“Por medio del cual se reforma la ley 1622 de 2013, se incentiva la participación política de la juventud y se adoptan otras disposiciones”</a:t>
            </a:r>
          </a:p>
          <a:p>
            <a:endParaRPr lang="es-CO" dirty="0"/>
          </a:p>
        </p:txBody>
      </p:sp>
      <p:pic>
        <p:nvPicPr>
          <p:cNvPr id="10" name="Imagen 9" descr="Imagen que contiene máscara, vistiendo, celular, teléfono&#10;&#10;Descripción generada automáticamente">
            <a:extLst>
              <a:ext uri="{FF2B5EF4-FFF2-40B4-BE49-F238E27FC236}">
                <a16:creationId xmlns:a16="http://schemas.microsoft.com/office/drawing/2014/main" id="{1723ED5E-9603-43C1-99B5-1B3E8D5C74A5}"/>
              </a:ext>
            </a:extLst>
          </p:cNvPr>
          <p:cNvPicPr>
            <a:picLocks noChangeAspect="1"/>
          </p:cNvPicPr>
          <p:nvPr/>
        </p:nvPicPr>
        <p:blipFill>
          <a:blip r:embed="rId3"/>
          <a:stretch>
            <a:fillRect/>
          </a:stretch>
        </p:blipFill>
        <p:spPr>
          <a:xfrm>
            <a:off x="970185" y="354470"/>
            <a:ext cx="3779097" cy="2507602"/>
          </a:xfrm>
          <a:prstGeom prst="rect">
            <a:avLst/>
          </a:prstGeom>
        </p:spPr>
      </p:pic>
    </p:spTree>
    <p:extLst>
      <p:ext uri="{BB962C8B-B14F-4D97-AF65-F5344CB8AC3E}">
        <p14:creationId xmlns:p14="http://schemas.microsoft.com/office/powerpoint/2010/main" val="4166607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ción de imagen 11" descr="Una caricatura de una persona&#10;&#10;Descripción generada automáticamente con confianza baja">
            <a:extLst>
              <a:ext uri="{FF2B5EF4-FFF2-40B4-BE49-F238E27FC236}">
                <a16:creationId xmlns:a16="http://schemas.microsoft.com/office/drawing/2014/main" id="{0454B24E-12F1-45F4-9224-FA3C672D6D4A}"/>
              </a:ext>
            </a:extLst>
          </p:cNvPr>
          <p:cNvPicPr>
            <a:picLocks noGrp="1" noChangeAspect="1"/>
          </p:cNvPicPr>
          <p:nvPr>
            <p:ph type="pic" sz="quarter" idx="14"/>
          </p:nvPr>
        </p:nvPicPr>
        <p:blipFill rotWithShape="1">
          <a:blip r:embed="rId2"/>
          <a:srcRect/>
          <a:stretch>
            <a:fillRect/>
          </a:stretch>
        </p:blipFill>
        <p:spPr>
          <a:xfrm>
            <a:off x="587829" y="522515"/>
            <a:ext cx="4234649" cy="4017343"/>
          </a:xfrm>
        </p:spPr>
      </p:pic>
      <p:sp>
        <p:nvSpPr>
          <p:cNvPr id="2" name="Título 1">
            <a:extLst>
              <a:ext uri="{FF2B5EF4-FFF2-40B4-BE49-F238E27FC236}">
                <a16:creationId xmlns:a16="http://schemas.microsoft.com/office/drawing/2014/main" id="{74BBAB3B-A681-4698-A5A0-EEE08B127CAA}"/>
              </a:ext>
            </a:extLst>
          </p:cNvPr>
          <p:cNvSpPr>
            <a:spLocks noGrp="1"/>
          </p:cNvSpPr>
          <p:nvPr>
            <p:ph type="title"/>
          </p:nvPr>
        </p:nvSpPr>
        <p:spPr>
          <a:xfrm>
            <a:off x="5202935" y="0"/>
            <a:ext cx="6236395" cy="1791478"/>
          </a:xfrm>
        </p:spPr>
        <p:txBody>
          <a:bodyPr>
            <a:normAutofit/>
          </a:bodyPr>
          <a:lstStyle/>
          <a:p>
            <a:r>
              <a:rPr lang="es-CO" sz="3200" dirty="0">
                <a:solidFill>
                  <a:schemeClr val="tx1"/>
                </a:solidFill>
                <a:latin typeface="Arial" panose="020B0604020202020204" pitchFamily="34" charset="0"/>
                <a:cs typeface="Arial" panose="020B0604020202020204" pitchFamily="34" charset="0"/>
              </a:rPr>
              <a:t>Notas y reflexiones</a:t>
            </a: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body" sz="quarter" idx="13"/>
          </p:nvPr>
        </p:nvSpPr>
        <p:spPr>
          <a:xfrm>
            <a:off x="5202935" y="1400961"/>
            <a:ext cx="6843655" cy="4844391"/>
          </a:xfrm>
        </p:spPr>
        <p:txBody>
          <a:bodyPr>
            <a:normAutofit/>
          </a:bodyPr>
          <a:lstStyle/>
          <a:p>
            <a:pPr algn="just"/>
            <a:r>
              <a:rPr lang="es-ES" b="1" dirty="0">
                <a:solidFill>
                  <a:srgbClr val="C00000"/>
                </a:solidFill>
              </a:rPr>
              <a:t>¿Qué pasa con los jóvenes hoy? </a:t>
            </a:r>
          </a:p>
          <a:p>
            <a:pPr algn="just"/>
            <a:r>
              <a:rPr lang="es-ES" dirty="0"/>
              <a:t>¿son parte de las muchas expresiones, actividades, grupos y tendencias que los muchachos emplean para comunicar o expresar lo que son, piensan, sienten, buscan y, en ocasiones, de lo que carecen y desean?</a:t>
            </a:r>
          </a:p>
          <a:p>
            <a:pPr algn="just"/>
            <a:endParaRPr lang="es-ES" dirty="0"/>
          </a:p>
          <a:p>
            <a:pPr algn="just"/>
            <a:r>
              <a:rPr lang="es-ES" dirty="0"/>
              <a:t>Los jóvenes son mucho más que maneras de hablar, formas de comportarse o modos de vestirse, pero generalmente sólo eso viene a la mente cuando se piensa en ellos. Este desconocimiento o estereotipación obliga a buscar información que permita entender quiénes son, qué piensan, cómo viven, qué hacen y por qué lo hacen. Ante la complejidad y amplitud del tema, esta reflexión sólo cubrirá algunas cuestiones sobre el concepto de juventud, ciertas perspectivas empleadas para acercarse a lo juvenil, algunas dificultades y retos que viven los jóvenes de hoy y maneras posibles para empoderarlos.</a:t>
            </a:r>
          </a:p>
          <a:p>
            <a:endParaRPr lang="es-CO" dirty="0"/>
          </a:p>
        </p:txBody>
      </p:sp>
    </p:spTree>
    <p:extLst>
      <p:ext uri="{BB962C8B-B14F-4D97-AF65-F5344CB8AC3E}">
        <p14:creationId xmlns:p14="http://schemas.microsoft.com/office/powerpoint/2010/main" val="388862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p:nvPr>
        </p:nvSpPr>
        <p:spPr>
          <a:xfrm>
            <a:off x="1524000" y="1"/>
            <a:ext cx="9144000" cy="1375794"/>
          </a:xfrm>
        </p:spPr>
        <p:txBody>
          <a:bodyPr>
            <a:normAutofit/>
          </a:bodyPr>
          <a:lstStyle/>
          <a:p>
            <a:r>
              <a:rPr lang="es-CO" sz="3200" dirty="0"/>
              <a:t>Notas y…</a:t>
            </a: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1"/>
          </p:nvPr>
        </p:nvSpPr>
        <p:spPr>
          <a:xfrm>
            <a:off x="260059" y="587229"/>
            <a:ext cx="11836866" cy="5201175"/>
          </a:xfrm>
        </p:spPr>
        <p:txBody>
          <a:bodyPr/>
          <a:lstStyle/>
          <a:p>
            <a:pPr algn="just"/>
            <a:r>
              <a:rPr lang="es-ES" dirty="0"/>
              <a:t>Las problemáticas, los desafíos y las crisis que rodean a la juventud invitan a reformular la construcción y la comprensión del estatus del joven. Es decir, la discusión de las dificultades que rodean o surgen de los jóvenes no se debe plantear en términos de si la juventud tiene problemas o si ella misma se constituye en problema. Más bien, esta discusión se debe plantear en términos de cómo las dificultades y los conflictos de la sociedad impactan el bienestar y restringen el progreso de los jóvenes. </a:t>
            </a:r>
          </a:p>
          <a:p>
            <a:pPr algn="just"/>
            <a:endParaRPr lang="es-ES" dirty="0"/>
          </a:p>
          <a:p>
            <a:pPr algn="just"/>
            <a:r>
              <a:rPr lang="es-ES" dirty="0"/>
              <a:t>La juventud, entonces, no se debe ver simplemente como una población necesitada de intervención o reparación, sino como un colectivo de sujetos desprovistos de oportunidades y medios para actuar y decidir ante las dificultades y los retos que la sociedad les presenta. En otras palabras, la discusión o el análisis de los conflictos de la juventud exige ver a los jóvenes no como víctimas o victimarios sino como actores y participantes necesitados de más y mejores modos de actuar y decidir. Una posible manera de lograr mayor actuación y decisión social para y desde los jóvenes puede ser el desarrollo de un empoderamiento que les permita adquirir y ejercer poder político y simbólico en favor de sus propios intereses y necesidades. A continuación se hace un sencillo acercamiento al concepto de empoderamiento.</a:t>
            </a:r>
            <a:endParaRPr lang="es-CO" dirty="0"/>
          </a:p>
        </p:txBody>
      </p:sp>
    </p:spTree>
    <p:extLst>
      <p:ext uri="{BB962C8B-B14F-4D97-AF65-F5344CB8AC3E}">
        <p14:creationId xmlns:p14="http://schemas.microsoft.com/office/powerpoint/2010/main" val="1678875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p:nvPr>
        </p:nvSpPr>
        <p:spPr>
          <a:xfrm>
            <a:off x="1524000" y="1"/>
            <a:ext cx="9144000" cy="1375794"/>
          </a:xfrm>
        </p:spPr>
        <p:txBody>
          <a:bodyPr>
            <a:normAutofit/>
          </a:bodyPr>
          <a:lstStyle/>
          <a:p>
            <a:r>
              <a:rPr lang="es-CO" sz="3200" dirty="0"/>
              <a:t>Notas y…</a:t>
            </a: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1"/>
          </p:nvPr>
        </p:nvSpPr>
        <p:spPr>
          <a:xfrm>
            <a:off x="0" y="587229"/>
            <a:ext cx="12192000" cy="6270770"/>
          </a:xfrm>
        </p:spPr>
        <p:txBody>
          <a:bodyPr>
            <a:normAutofit/>
          </a:bodyPr>
          <a:lstStyle/>
          <a:p>
            <a:pPr algn="just"/>
            <a:r>
              <a:rPr lang="es-ES" dirty="0"/>
              <a:t>¿qué se necesita para empoderar a los jóvenes de hoy?</a:t>
            </a:r>
          </a:p>
          <a:p>
            <a:pPr algn="just"/>
            <a:r>
              <a:rPr lang="es-ES" dirty="0"/>
              <a:t> ¿Cómo fortalecer su capacidad para controlar sus circunstancias y alcanzar sus propios objetivos? </a:t>
            </a:r>
          </a:p>
          <a:p>
            <a:pPr algn="just"/>
            <a:r>
              <a:rPr lang="es-ES" dirty="0"/>
              <a:t>¿Qué líneas de acción se pueden o deben proponer y desarrollar para favorecer su ejercicio de poder y su toma de decisiones?</a:t>
            </a:r>
          </a:p>
          <a:p>
            <a:pPr algn="just"/>
            <a:r>
              <a:rPr lang="es-ES" dirty="0"/>
              <a:t>Inicialmente, es importante entender, como lo afirman Jennings et al. (2009), que el empoderamiento es un proceso de acción social que puede </a:t>
            </a:r>
            <a:r>
              <a:rPr lang="es-ES" b="1" dirty="0">
                <a:solidFill>
                  <a:srgbClr val="C00000"/>
                </a:solidFill>
              </a:rPr>
              <a:t>tener lugar tanto individual como colectivamente</a:t>
            </a:r>
            <a:r>
              <a:rPr lang="es-ES" dirty="0"/>
              <a:t>. </a:t>
            </a:r>
          </a:p>
          <a:p>
            <a:pPr algn="just"/>
            <a:r>
              <a:rPr lang="es-ES" dirty="0"/>
              <a:t>El empoderamiento individual consiste esencialmente en la construcción de capacidades que integren la percepción de control personal, una actitud proactiva ante la vida y una comprensión crítica del entorno sociopolítico. </a:t>
            </a:r>
          </a:p>
          <a:p>
            <a:pPr algn="just"/>
            <a:r>
              <a:rPr lang="es-ES" dirty="0"/>
              <a:t>El empoderamiento colectivo, por otra parte, tiene lugar dentro de las familias, organizaciones y comunidad e implica procesos y estructuras que aumenten la competencia de sus integrantes, proporcionándoles el apoyo necesario para operar el cambio, mejorar el ambiente colectivo y fortalecer los vínculos que mejoran o mantienen la calidad de la vida.</a:t>
            </a:r>
          </a:p>
          <a:p>
            <a:pPr algn="r"/>
            <a:r>
              <a:rPr lang="es-ES" sz="1100" b="1" dirty="0">
                <a:solidFill>
                  <a:schemeClr val="tx1"/>
                </a:solidFill>
              </a:rPr>
              <a:t>Referencia bibliográfica:</a:t>
            </a:r>
          </a:p>
          <a:p>
            <a:pPr algn="r"/>
            <a:r>
              <a:rPr lang="es-ES" sz="1100" b="1" dirty="0">
                <a:solidFill>
                  <a:schemeClr val="tx1"/>
                </a:solidFill>
              </a:rPr>
              <a:t>http://www.scielo.org.mx/scielo.php?script=sci_arttext&amp;pid=S2007-28722011000200009</a:t>
            </a:r>
          </a:p>
          <a:p>
            <a:pPr algn="r"/>
            <a:r>
              <a:rPr lang="es-ES" sz="1100" b="1" dirty="0">
                <a:solidFill>
                  <a:schemeClr val="tx1"/>
                </a:solidFill>
              </a:rPr>
              <a:t>Yamith José Fandiño Parra*</a:t>
            </a:r>
          </a:p>
          <a:p>
            <a:pPr algn="r"/>
            <a:r>
              <a:rPr lang="es-ES" sz="1100" b="1" dirty="0">
                <a:solidFill>
                  <a:schemeClr val="tx1"/>
                </a:solidFill>
              </a:rPr>
              <a:t>* Magíster en docencia por la Universidad La Salle y filólogo en inglés por la Universidad Nacional de Colombia. Profesor e investigador de la licenciatura en lengua castellana, inglés y francés de la Universidad La Salle. Temas de investigación: enseñanza y aprendizaje de lenguas extranjeras, investigación acción, estrategias de aprendizaje, formación docente, juventud y educación.yfandino@unisalle.edu.co.</a:t>
            </a:r>
          </a:p>
          <a:p>
            <a:pPr algn="just"/>
            <a:endParaRPr lang="es-ES" dirty="0"/>
          </a:p>
          <a:p>
            <a:pPr algn="just"/>
            <a:endParaRPr lang="es-CO" dirty="0"/>
          </a:p>
        </p:txBody>
      </p:sp>
    </p:spTree>
    <p:extLst>
      <p:ext uri="{BB962C8B-B14F-4D97-AF65-F5344CB8AC3E}">
        <p14:creationId xmlns:p14="http://schemas.microsoft.com/office/powerpoint/2010/main" val="3169269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1376363"/>
          </a:xfrm>
        </p:spPr>
        <p:txBody>
          <a:bodyPr>
            <a:normAutofit/>
          </a:bodyPr>
          <a:lstStyle/>
          <a:p>
            <a:br>
              <a:rPr lang="es-CO" dirty="0"/>
            </a:br>
            <a:endParaRPr lang="es-CO" dirty="0"/>
          </a:p>
        </p:txBody>
      </p:sp>
      <p:pic>
        <p:nvPicPr>
          <p:cNvPr id="4" name="Imagen 3">
            <a:extLst>
              <a:ext uri="{FF2B5EF4-FFF2-40B4-BE49-F238E27FC236}">
                <a16:creationId xmlns:a16="http://schemas.microsoft.com/office/drawing/2014/main" id="{0A86BCBD-E1C6-478B-B5B1-CC5231BBBA38}"/>
              </a:ext>
            </a:extLst>
          </p:cNvPr>
          <p:cNvPicPr>
            <a:picLocks noChangeAspect="1"/>
          </p:cNvPicPr>
          <p:nvPr/>
        </p:nvPicPr>
        <p:blipFill>
          <a:blip r:embed="rId2"/>
          <a:stretch>
            <a:fillRect/>
          </a:stretch>
        </p:blipFill>
        <p:spPr>
          <a:xfrm>
            <a:off x="715083" y="1"/>
            <a:ext cx="5480444" cy="3082750"/>
          </a:xfrm>
          <a:prstGeom prst="rect">
            <a:avLst/>
          </a:prstGeom>
        </p:spPr>
      </p:pic>
      <p:pic>
        <p:nvPicPr>
          <p:cNvPr id="5" name="Imagen 4">
            <a:extLst>
              <a:ext uri="{FF2B5EF4-FFF2-40B4-BE49-F238E27FC236}">
                <a16:creationId xmlns:a16="http://schemas.microsoft.com/office/drawing/2014/main" id="{8C377E5E-13E6-474A-AE82-1DE1C3A18093}"/>
              </a:ext>
            </a:extLst>
          </p:cNvPr>
          <p:cNvPicPr>
            <a:picLocks noChangeAspect="1"/>
          </p:cNvPicPr>
          <p:nvPr/>
        </p:nvPicPr>
        <p:blipFill>
          <a:blip r:embed="rId3"/>
          <a:stretch>
            <a:fillRect/>
          </a:stretch>
        </p:blipFill>
        <p:spPr>
          <a:xfrm>
            <a:off x="3153747" y="3082452"/>
            <a:ext cx="9038253" cy="3775547"/>
          </a:xfrm>
          <a:prstGeom prst="rect">
            <a:avLst/>
          </a:prstGeom>
        </p:spPr>
      </p:pic>
    </p:spTree>
    <p:extLst>
      <p:ext uri="{BB962C8B-B14F-4D97-AF65-F5344CB8AC3E}">
        <p14:creationId xmlns:p14="http://schemas.microsoft.com/office/powerpoint/2010/main" val="111199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montañas en el atardecer">
            <a:extLst>
              <a:ext uri="{FF2B5EF4-FFF2-40B4-BE49-F238E27FC236}">
                <a16:creationId xmlns:a16="http://schemas.microsoft.com/office/drawing/2014/main" id="{4642631A-6ABE-41EA-A308-9CF1230F1421}"/>
              </a:ext>
            </a:extLst>
          </p:cNvPr>
          <p:cNvPicPr>
            <a:picLocks noGrp="1" noChangeAspect="1"/>
          </p:cNvPicPr>
          <p:nvPr>
            <p:ph type="pic" sz="quarter" idx="14"/>
          </p:nvPr>
        </p:nvPicPr>
        <p:blipFill rotWithShape="1">
          <a:blip r:embed="rId3"/>
          <a:srcRect r="1" b="1"/>
          <a:stretch/>
        </p:blipFill>
        <p:spPr>
          <a:xfrm>
            <a:off x="1155192" y="566292"/>
            <a:ext cx="2829580" cy="2788921"/>
          </a:xfrm>
          <a:noFill/>
        </p:spPr>
      </p:pic>
      <p:sp>
        <p:nvSpPr>
          <p:cNvPr id="3" name="Título 2">
            <a:extLst>
              <a:ext uri="{FF2B5EF4-FFF2-40B4-BE49-F238E27FC236}">
                <a16:creationId xmlns:a16="http://schemas.microsoft.com/office/drawing/2014/main" id="{1DDBBC93-70DF-4E4E-98E3-08124185AB18}"/>
              </a:ext>
            </a:extLst>
          </p:cNvPr>
          <p:cNvSpPr>
            <a:spLocks noGrp="1"/>
          </p:cNvSpPr>
          <p:nvPr>
            <p:ph type="title"/>
          </p:nvPr>
        </p:nvSpPr>
        <p:spPr>
          <a:xfrm>
            <a:off x="5202936" y="1"/>
            <a:ext cx="5833872" cy="1610686"/>
          </a:xfrm>
        </p:spPr>
        <p:txBody>
          <a:bodyPr rtlCol="0" anchor="b">
            <a:normAutofit/>
          </a:bodyPr>
          <a:lstStyle/>
          <a:p>
            <a:pPr algn="ctr" rtl="0"/>
            <a:r>
              <a:rPr lang="es-ES" sz="1800" cap="all" spc="400" dirty="0">
                <a:solidFill>
                  <a:schemeClr val="tx1"/>
                </a:solidFill>
                <a:latin typeface="Arial" panose="020B0604020202020204" pitchFamily="34" charset="0"/>
                <a:cs typeface="Arial" panose="020B0604020202020204" pitchFamily="34" charset="0"/>
              </a:rPr>
              <a:t>Proyectos de Ley presentados por el </a:t>
            </a:r>
            <a:r>
              <a:rPr lang="es-ES" sz="1800" cap="all" spc="400" dirty="0" err="1">
                <a:solidFill>
                  <a:schemeClr val="tx1"/>
                </a:solidFill>
                <a:latin typeface="Arial" panose="020B0604020202020204" pitchFamily="34" charset="0"/>
                <a:cs typeface="Arial" panose="020B0604020202020204" pitchFamily="34" charset="0"/>
              </a:rPr>
              <a:t>cnp</a:t>
            </a:r>
            <a:r>
              <a:rPr lang="es-ES" sz="1800" cap="all" spc="400" dirty="0">
                <a:solidFill>
                  <a:schemeClr val="tx1"/>
                </a:solidFill>
                <a:latin typeface="Arial" panose="020B0604020202020204" pitchFamily="34" charset="0"/>
                <a:cs typeface="Arial" panose="020B0604020202020204" pitchFamily="34" charset="0"/>
              </a:rPr>
              <a:t> –bancada alternativa al congreso de la república de Colombia en la legislatura del 20 de julio de 2021</a:t>
            </a:r>
            <a:endParaRPr lang="es-ES" sz="1800" dirty="0">
              <a:solidFill>
                <a:schemeClr val="tx1"/>
              </a:solidFill>
              <a:latin typeface="Arial" panose="020B0604020202020204" pitchFamily="34" charset="0"/>
              <a:cs typeface="Arial" panose="020B0604020202020204" pitchFamily="34" charset="0"/>
            </a:endParaRPr>
          </a:p>
        </p:txBody>
      </p:sp>
      <p:sp>
        <p:nvSpPr>
          <p:cNvPr id="7" name="Marcador de fecha 6">
            <a:extLst>
              <a:ext uri="{FF2B5EF4-FFF2-40B4-BE49-F238E27FC236}">
                <a16:creationId xmlns:a16="http://schemas.microsoft.com/office/drawing/2014/main" id="{05C25F72-F9A7-42F9-9720-0801ED77D4D1}"/>
              </a:ext>
            </a:extLst>
          </p:cNvPr>
          <p:cNvSpPr>
            <a:spLocks noGrp="1"/>
          </p:cNvSpPr>
          <p:nvPr>
            <p:ph type="dt" sz="half" idx="10"/>
          </p:nvPr>
        </p:nvSpPr>
        <p:spPr>
          <a:xfrm>
            <a:off x="658368" y="201168"/>
            <a:ext cx="2743200" cy="365125"/>
          </a:xfrm>
        </p:spPr>
        <p:txBody>
          <a:bodyPr rtlCol="0" anchor="ctr">
            <a:normAutofit/>
          </a:bodyPr>
          <a:lstStyle/>
          <a:p>
            <a:pPr rtl="0">
              <a:spcAft>
                <a:spcPts val="600"/>
              </a:spcAft>
            </a:pPr>
            <a:r>
              <a:rPr lang="es-ES" dirty="0"/>
              <a:t>3/9/20XX</a:t>
            </a:r>
            <a:endParaRPr lang="es-ES"/>
          </a:p>
        </p:txBody>
      </p:sp>
      <p:sp>
        <p:nvSpPr>
          <p:cNvPr id="8" name="Marcador de pie de página 7">
            <a:extLst>
              <a:ext uri="{FF2B5EF4-FFF2-40B4-BE49-F238E27FC236}">
                <a16:creationId xmlns:a16="http://schemas.microsoft.com/office/drawing/2014/main" id="{AEEDFC2F-FF0A-4EC9-A0BB-0AA2B1E6BA4A}"/>
              </a:ext>
            </a:extLst>
          </p:cNvPr>
          <p:cNvSpPr>
            <a:spLocks noGrp="1"/>
          </p:cNvSpPr>
          <p:nvPr>
            <p:ph type="ftr" sz="quarter" idx="11"/>
          </p:nvPr>
        </p:nvSpPr>
        <p:spPr>
          <a:xfrm rot="16200000">
            <a:off x="-548640" y="1938528"/>
            <a:ext cx="2788920" cy="365125"/>
          </a:xfrm>
        </p:spPr>
        <p:txBody>
          <a:bodyPr rtlCol="0" anchor="ctr">
            <a:normAutofit/>
          </a:bodyPr>
          <a:lstStyle/>
          <a:p>
            <a:pPr rtl="0">
              <a:spcAft>
                <a:spcPts val="600"/>
              </a:spcAft>
            </a:pPr>
            <a:r>
              <a:rPr lang="es-ES" dirty="0"/>
              <a:t>Título de la presentación</a:t>
            </a:r>
            <a:endParaRPr lang="es-ES"/>
          </a:p>
        </p:txBody>
      </p:sp>
      <p:sp>
        <p:nvSpPr>
          <p:cNvPr id="9" name="Marcador de número de diapositiva 8">
            <a:extLst>
              <a:ext uri="{FF2B5EF4-FFF2-40B4-BE49-F238E27FC236}">
                <a16:creationId xmlns:a16="http://schemas.microsoft.com/office/drawing/2014/main" id="{6DCF8D89-56D9-4E2B-9838-07DFB6E9D2BB}"/>
              </a:ext>
            </a:extLst>
          </p:cNvPr>
          <p:cNvSpPr>
            <a:spLocks noGrp="1"/>
          </p:cNvSpPr>
          <p:nvPr>
            <p:ph type="sldNum" sz="quarter" idx="12"/>
          </p:nvPr>
        </p:nvSpPr>
        <p:spPr>
          <a:xfrm>
            <a:off x="8610600" y="201168"/>
            <a:ext cx="2743200" cy="365125"/>
          </a:xfrm>
        </p:spPr>
        <p:txBody>
          <a:bodyPr rtlCol="0" anchor="ctr">
            <a:normAutofit/>
          </a:bodyPr>
          <a:lstStyle/>
          <a:p>
            <a:pPr rtl="0">
              <a:spcAft>
                <a:spcPts val="600"/>
              </a:spcAft>
            </a:pPr>
            <a:fld id="{D8DA9DAA-006C-4F4B-980E-E3DF019B24E2}" type="slidenum">
              <a:rPr lang="es-ES" smtClean="0"/>
              <a:pPr rtl="0">
                <a:spcAft>
                  <a:spcPts val="600"/>
                </a:spcAft>
              </a:pPr>
              <a:t>4</a:t>
            </a:fld>
            <a:endParaRPr lang="es-ES"/>
          </a:p>
        </p:txBody>
      </p:sp>
      <p:sp>
        <p:nvSpPr>
          <p:cNvPr id="4" name="Marcador de texto 3">
            <a:extLst>
              <a:ext uri="{FF2B5EF4-FFF2-40B4-BE49-F238E27FC236}">
                <a16:creationId xmlns:a16="http://schemas.microsoft.com/office/drawing/2014/main" id="{65DE74E9-AA78-46C1-845A-0B72FA8AF35E}"/>
              </a:ext>
            </a:extLst>
          </p:cNvPr>
          <p:cNvSpPr>
            <a:spLocks noGrp="1"/>
          </p:cNvSpPr>
          <p:nvPr>
            <p:ph type="body" sz="quarter" idx="13"/>
          </p:nvPr>
        </p:nvSpPr>
        <p:spPr>
          <a:xfrm>
            <a:off x="4202885" y="1728132"/>
            <a:ext cx="7927596" cy="4517220"/>
          </a:xfrm>
        </p:spPr>
        <p:txBody>
          <a:bodyPr rtlCol="0">
            <a:normAutofit/>
          </a:bodyPr>
          <a:lstStyle/>
          <a:p>
            <a:pPr rtl="0"/>
            <a:endParaRPr lang="es-ES" sz="1100" dirty="0"/>
          </a:p>
          <a:p>
            <a:pPr algn="just" rtl="0"/>
            <a:r>
              <a:rPr lang="es-ES" sz="1600" dirty="0">
                <a:latin typeface="Arial" panose="020B0604020202020204" pitchFamily="34" charset="0"/>
                <a:cs typeface="Arial" panose="020B0604020202020204" pitchFamily="34" charset="0"/>
              </a:rPr>
              <a:t>9. </a:t>
            </a:r>
            <a:r>
              <a:rPr lang="es-ES" sz="1600" b="1" dirty="0">
                <a:solidFill>
                  <a:schemeClr val="accent2"/>
                </a:solidFill>
                <a:latin typeface="Arial" panose="020B0604020202020204" pitchFamily="34" charset="0"/>
                <a:cs typeface="Arial" panose="020B0604020202020204" pitchFamily="34" charset="0"/>
              </a:rPr>
              <a:t>Tema nueve –Educación-</a:t>
            </a:r>
            <a:r>
              <a:rPr lang="es-ES" sz="1600" dirty="0">
                <a:latin typeface="Arial" panose="020B0604020202020204" pitchFamily="34" charset="0"/>
                <a:cs typeface="Arial" panose="020B0604020202020204" pitchFamily="34" charset="0"/>
              </a:rPr>
              <a:t>:“Por la cual se establece la gratuidad universal en la educación superior pública y se dictan otras disposiciones”. -“Ley Matrícula Cero”.  </a:t>
            </a:r>
          </a:p>
          <a:p>
            <a:pPr algn="just" rtl="0"/>
            <a:endParaRPr lang="es-ES" sz="1600" dirty="0">
              <a:latin typeface="Arial" panose="020B0604020202020204" pitchFamily="34" charset="0"/>
              <a:cs typeface="Arial" panose="020B0604020202020204" pitchFamily="34" charset="0"/>
            </a:endParaRPr>
          </a:p>
          <a:p>
            <a:pPr algn="just" rtl="0"/>
            <a:r>
              <a:rPr lang="es-ES" sz="1600" dirty="0">
                <a:latin typeface="Arial" panose="020B0604020202020204" pitchFamily="34" charset="0"/>
                <a:cs typeface="Arial" panose="020B0604020202020204" pitchFamily="34" charset="0"/>
              </a:rPr>
              <a:t>10. </a:t>
            </a:r>
            <a:r>
              <a:rPr lang="es-ES" sz="1600" b="1" dirty="0">
                <a:solidFill>
                  <a:schemeClr val="accent2"/>
                </a:solidFill>
                <a:latin typeface="Arial" panose="020B0604020202020204" pitchFamily="34" charset="0"/>
                <a:cs typeface="Arial" panose="020B0604020202020204" pitchFamily="34" charset="0"/>
              </a:rPr>
              <a:t>Tema 10 –DDHH1-</a:t>
            </a:r>
            <a:r>
              <a:rPr lang="es-ES" sz="1600" dirty="0">
                <a:latin typeface="Arial" panose="020B0604020202020204" pitchFamily="34" charset="0"/>
                <a:cs typeface="Arial" panose="020B0604020202020204" pitchFamily="34" charset="0"/>
              </a:rPr>
              <a:t>: “Por medio de la cual se establecen garantías para el ejercicio del derecho fundamental a la protesta pacífica”</a:t>
            </a:r>
          </a:p>
          <a:p>
            <a:pPr algn="just" rtl="0"/>
            <a:endParaRPr lang="es-ES" sz="1600" dirty="0">
              <a:latin typeface="Arial" panose="020B0604020202020204" pitchFamily="34" charset="0"/>
              <a:cs typeface="Arial" panose="020B0604020202020204" pitchFamily="34" charset="0"/>
            </a:endParaRPr>
          </a:p>
          <a:p>
            <a:pPr algn="just" rtl="0"/>
            <a:r>
              <a:rPr lang="es-ES" sz="1600" dirty="0">
                <a:latin typeface="Arial" panose="020B0604020202020204" pitchFamily="34" charset="0"/>
                <a:cs typeface="Arial" panose="020B0604020202020204" pitchFamily="34" charset="0"/>
              </a:rPr>
              <a:t>11. </a:t>
            </a:r>
            <a:r>
              <a:rPr lang="es-ES" sz="1600" b="1" dirty="0">
                <a:solidFill>
                  <a:schemeClr val="accent2"/>
                </a:solidFill>
                <a:latin typeface="Arial" panose="020B0604020202020204" pitchFamily="34" charset="0"/>
                <a:cs typeface="Arial" panose="020B0604020202020204" pitchFamily="34" charset="0"/>
              </a:rPr>
              <a:t>Tema 11 -DDHH2</a:t>
            </a:r>
            <a:r>
              <a:rPr lang="es-ES" sz="1600" dirty="0">
                <a:latin typeface="Arial" panose="020B0604020202020204" pitchFamily="34" charset="0"/>
                <a:cs typeface="Arial" panose="020B0604020202020204" pitchFamily="34" charset="0"/>
              </a:rPr>
              <a:t>: “Por la cual se reforma la Ley 62 de 1993, la ley 1801 de 2016, se fortalece el carácter civil de la Policía Nacional y se dictan otras disposiciones”.</a:t>
            </a:r>
          </a:p>
          <a:p>
            <a:pPr algn="just" rtl="0"/>
            <a:endParaRPr lang="es-ES" sz="1600" dirty="0">
              <a:latin typeface="Arial" panose="020B0604020202020204" pitchFamily="34" charset="0"/>
              <a:cs typeface="Arial" panose="020B0604020202020204" pitchFamily="34" charset="0"/>
            </a:endParaRPr>
          </a:p>
          <a:p>
            <a:pPr algn="just" rtl="0"/>
            <a:r>
              <a:rPr lang="es-ES" sz="1600" dirty="0">
                <a:latin typeface="Arial" panose="020B0604020202020204" pitchFamily="34" charset="0"/>
                <a:cs typeface="Arial" panose="020B0604020202020204" pitchFamily="34" charset="0"/>
              </a:rPr>
              <a:t>12.  </a:t>
            </a:r>
            <a:r>
              <a:rPr lang="es-ES" sz="1600" b="1" dirty="0">
                <a:solidFill>
                  <a:schemeClr val="accent2"/>
                </a:solidFill>
                <a:latin typeface="Arial" panose="020B0604020202020204" pitchFamily="34" charset="0"/>
                <a:cs typeface="Arial" panose="020B0604020202020204" pitchFamily="34" charset="0"/>
              </a:rPr>
              <a:t>Tema 12 –DDHH3-</a:t>
            </a:r>
            <a:r>
              <a:rPr lang="es-ES" sz="1600" dirty="0">
                <a:latin typeface="Arial" panose="020B0604020202020204" pitchFamily="34" charset="0"/>
                <a:cs typeface="Arial" panose="020B0604020202020204" pitchFamily="34" charset="0"/>
              </a:rPr>
              <a:t>: “Por el cual se ordena el desmonte</a:t>
            </a:r>
          </a:p>
          <a:p>
            <a:pPr algn="just" rtl="0"/>
            <a:r>
              <a:rPr lang="es-ES" sz="1600" dirty="0">
                <a:latin typeface="Arial" panose="020B0604020202020204" pitchFamily="34" charset="0"/>
                <a:cs typeface="Arial" panose="020B0604020202020204" pitchFamily="34" charset="0"/>
              </a:rPr>
              <a:t>del Escuadrón Móvil Antidisturbios (ESMAD), se crea la Unidad especial de diálogo y mediación policial y se dictan otras disposiciones”.</a:t>
            </a:r>
          </a:p>
          <a:p>
            <a:pPr algn="just" rtl="0"/>
            <a:endParaRPr lang="es-ES" sz="1600" dirty="0">
              <a:latin typeface="Arial" panose="020B0604020202020204" pitchFamily="34" charset="0"/>
              <a:cs typeface="Arial" panose="020B0604020202020204" pitchFamily="34" charset="0"/>
            </a:endParaRPr>
          </a:p>
          <a:p>
            <a:pPr algn="just" rtl="0"/>
            <a:endParaRPr lang="es-ES" sz="1400" dirty="0">
              <a:latin typeface="Arial" panose="020B0604020202020204" pitchFamily="34" charset="0"/>
              <a:cs typeface="Arial" panose="020B0604020202020204" pitchFamily="34" charset="0"/>
            </a:endParaRPr>
          </a:p>
          <a:p>
            <a:pPr rtl="0"/>
            <a:endParaRPr lang="es-ES" sz="1400" dirty="0">
              <a:latin typeface="Arial" panose="020B0604020202020204" pitchFamily="34" charset="0"/>
              <a:cs typeface="Arial" panose="020B0604020202020204" pitchFamily="34" charset="0"/>
            </a:endParaRPr>
          </a:p>
          <a:p>
            <a:pPr rtl="0"/>
            <a:endParaRPr lang="es-ES" sz="1100" dirty="0"/>
          </a:p>
          <a:p>
            <a:pPr marL="342900" indent="-342900" rtl="0">
              <a:buAutoNum type="arabicPeriod"/>
            </a:pPr>
            <a:endParaRPr lang="es-ES" sz="1100" dirty="0"/>
          </a:p>
        </p:txBody>
      </p:sp>
    </p:spTree>
    <p:extLst>
      <p:ext uri="{BB962C8B-B14F-4D97-AF65-F5344CB8AC3E}">
        <p14:creationId xmlns:p14="http://schemas.microsoft.com/office/powerpoint/2010/main" val="4079798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1376363"/>
          </a:xfrm>
        </p:spPr>
        <p:txBody>
          <a:bodyPr>
            <a:normAutofit/>
          </a:bodyPr>
          <a:lstStyle/>
          <a:p>
            <a:br>
              <a:rPr lang="es-CO" dirty="0"/>
            </a:br>
            <a:endParaRPr lang="es-CO" dirty="0"/>
          </a:p>
        </p:txBody>
      </p:sp>
      <p:pic>
        <p:nvPicPr>
          <p:cNvPr id="3" name="Imagen 2">
            <a:extLst>
              <a:ext uri="{FF2B5EF4-FFF2-40B4-BE49-F238E27FC236}">
                <a16:creationId xmlns:a16="http://schemas.microsoft.com/office/drawing/2014/main" id="{C9D30D60-4C3F-438B-BB43-364169571D8D}"/>
              </a:ext>
            </a:extLst>
          </p:cNvPr>
          <p:cNvPicPr>
            <a:picLocks noChangeAspect="1"/>
          </p:cNvPicPr>
          <p:nvPr/>
        </p:nvPicPr>
        <p:blipFill>
          <a:blip r:embed="rId2"/>
          <a:stretch>
            <a:fillRect/>
          </a:stretch>
        </p:blipFill>
        <p:spPr>
          <a:xfrm>
            <a:off x="705753" y="-297"/>
            <a:ext cx="5293831" cy="3769863"/>
          </a:xfrm>
          <a:prstGeom prst="rect">
            <a:avLst/>
          </a:prstGeom>
        </p:spPr>
      </p:pic>
      <p:pic>
        <p:nvPicPr>
          <p:cNvPr id="6" name="Imagen 5">
            <a:extLst>
              <a:ext uri="{FF2B5EF4-FFF2-40B4-BE49-F238E27FC236}">
                <a16:creationId xmlns:a16="http://schemas.microsoft.com/office/drawing/2014/main" id="{2B92D14C-9435-43CA-B267-BB0202FB0AAC}"/>
              </a:ext>
            </a:extLst>
          </p:cNvPr>
          <p:cNvPicPr>
            <a:picLocks noChangeAspect="1"/>
          </p:cNvPicPr>
          <p:nvPr/>
        </p:nvPicPr>
        <p:blipFill>
          <a:blip r:embed="rId3"/>
          <a:stretch>
            <a:fillRect/>
          </a:stretch>
        </p:blipFill>
        <p:spPr>
          <a:xfrm>
            <a:off x="5626359" y="3237324"/>
            <a:ext cx="6565640" cy="3620676"/>
          </a:xfrm>
          <a:prstGeom prst="rect">
            <a:avLst/>
          </a:prstGeom>
        </p:spPr>
      </p:pic>
    </p:spTree>
    <p:extLst>
      <p:ext uri="{BB962C8B-B14F-4D97-AF65-F5344CB8AC3E}">
        <p14:creationId xmlns:p14="http://schemas.microsoft.com/office/powerpoint/2010/main" val="339633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1376363"/>
          </a:xfrm>
        </p:spPr>
        <p:txBody>
          <a:bodyPr>
            <a:normAutofit/>
          </a:bodyPr>
          <a:lstStyle/>
          <a:p>
            <a:br>
              <a:rPr lang="es-CO" dirty="0"/>
            </a:br>
            <a:endParaRPr lang="es-CO" dirty="0"/>
          </a:p>
        </p:txBody>
      </p:sp>
      <p:pic>
        <p:nvPicPr>
          <p:cNvPr id="4" name="Imagen 3">
            <a:extLst>
              <a:ext uri="{FF2B5EF4-FFF2-40B4-BE49-F238E27FC236}">
                <a16:creationId xmlns:a16="http://schemas.microsoft.com/office/drawing/2014/main" id="{96F75B64-36A0-4982-BF8E-CD32D9DBD3C1}"/>
              </a:ext>
            </a:extLst>
          </p:cNvPr>
          <p:cNvPicPr>
            <a:picLocks noChangeAspect="1"/>
          </p:cNvPicPr>
          <p:nvPr/>
        </p:nvPicPr>
        <p:blipFill>
          <a:blip r:embed="rId2"/>
          <a:stretch>
            <a:fillRect/>
          </a:stretch>
        </p:blipFill>
        <p:spPr>
          <a:xfrm>
            <a:off x="752405" y="0"/>
            <a:ext cx="6609448" cy="3429297"/>
          </a:xfrm>
          <a:prstGeom prst="rect">
            <a:avLst/>
          </a:prstGeom>
        </p:spPr>
      </p:pic>
      <p:pic>
        <p:nvPicPr>
          <p:cNvPr id="5" name="Imagen 4">
            <a:extLst>
              <a:ext uri="{FF2B5EF4-FFF2-40B4-BE49-F238E27FC236}">
                <a16:creationId xmlns:a16="http://schemas.microsoft.com/office/drawing/2014/main" id="{BB85E897-B4FE-4CD3-8396-33112B5E27E9}"/>
              </a:ext>
            </a:extLst>
          </p:cNvPr>
          <p:cNvPicPr>
            <a:picLocks noChangeAspect="1"/>
          </p:cNvPicPr>
          <p:nvPr/>
        </p:nvPicPr>
        <p:blipFill>
          <a:blip r:embed="rId3"/>
          <a:stretch>
            <a:fillRect/>
          </a:stretch>
        </p:blipFill>
        <p:spPr>
          <a:xfrm>
            <a:off x="4680592" y="3429000"/>
            <a:ext cx="7511407" cy="3429297"/>
          </a:xfrm>
          <a:prstGeom prst="rect">
            <a:avLst/>
          </a:prstGeom>
        </p:spPr>
      </p:pic>
    </p:spTree>
    <p:extLst>
      <p:ext uri="{BB962C8B-B14F-4D97-AF65-F5344CB8AC3E}">
        <p14:creationId xmlns:p14="http://schemas.microsoft.com/office/powerpoint/2010/main" val="2267237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1376363"/>
          </a:xfrm>
        </p:spPr>
        <p:txBody>
          <a:bodyPr>
            <a:normAutofit/>
          </a:bodyPr>
          <a:lstStyle/>
          <a:p>
            <a:br>
              <a:rPr lang="es-CO" dirty="0"/>
            </a:br>
            <a:endParaRPr lang="es-CO" dirty="0"/>
          </a:p>
        </p:txBody>
      </p:sp>
      <p:pic>
        <p:nvPicPr>
          <p:cNvPr id="3" name="Imagen 2">
            <a:extLst>
              <a:ext uri="{FF2B5EF4-FFF2-40B4-BE49-F238E27FC236}">
                <a16:creationId xmlns:a16="http://schemas.microsoft.com/office/drawing/2014/main" id="{4C7B5C46-7D52-42FC-8699-42710E98EAEA}"/>
              </a:ext>
            </a:extLst>
          </p:cNvPr>
          <p:cNvPicPr>
            <a:picLocks noChangeAspect="1"/>
          </p:cNvPicPr>
          <p:nvPr/>
        </p:nvPicPr>
        <p:blipFill>
          <a:blip r:embed="rId2"/>
          <a:stretch>
            <a:fillRect/>
          </a:stretch>
        </p:blipFill>
        <p:spPr>
          <a:xfrm>
            <a:off x="662473" y="-297"/>
            <a:ext cx="6102485" cy="3429297"/>
          </a:xfrm>
          <a:prstGeom prst="rect">
            <a:avLst/>
          </a:prstGeom>
        </p:spPr>
      </p:pic>
      <p:pic>
        <p:nvPicPr>
          <p:cNvPr id="6" name="Imagen 5">
            <a:extLst>
              <a:ext uri="{FF2B5EF4-FFF2-40B4-BE49-F238E27FC236}">
                <a16:creationId xmlns:a16="http://schemas.microsoft.com/office/drawing/2014/main" id="{76390615-780F-46D6-95CD-4527F88F97E4}"/>
              </a:ext>
            </a:extLst>
          </p:cNvPr>
          <p:cNvPicPr>
            <a:picLocks noChangeAspect="1"/>
          </p:cNvPicPr>
          <p:nvPr/>
        </p:nvPicPr>
        <p:blipFill>
          <a:blip r:embed="rId3"/>
          <a:stretch>
            <a:fillRect/>
          </a:stretch>
        </p:blipFill>
        <p:spPr>
          <a:xfrm>
            <a:off x="5831633" y="3429000"/>
            <a:ext cx="6360366" cy="3429297"/>
          </a:xfrm>
          <a:prstGeom prst="rect">
            <a:avLst/>
          </a:prstGeom>
        </p:spPr>
      </p:pic>
    </p:spTree>
    <p:extLst>
      <p:ext uri="{BB962C8B-B14F-4D97-AF65-F5344CB8AC3E}">
        <p14:creationId xmlns:p14="http://schemas.microsoft.com/office/powerpoint/2010/main" val="414713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p:nvPr>
        </p:nvSpPr>
        <p:spPr>
          <a:xfrm>
            <a:off x="1524000" y="889233"/>
            <a:ext cx="9144000" cy="1946246"/>
          </a:xfrm>
        </p:spPr>
        <p:txBody>
          <a:bodyPr>
            <a:normAutofit/>
          </a:bodyPr>
          <a:lstStyle/>
          <a:p>
            <a:r>
              <a:rPr lang="es-CO" sz="3600" dirty="0">
                <a:latin typeface="Arial" panose="020B0604020202020204" pitchFamily="34" charset="0"/>
                <a:cs typeface="Arial" panose="020B0604020202020204" pitchFamily="34" charset="0"/>
              </a:rPr>
              <a:t>TEMA SEIS</a:t>
            </a:r>
            <a:br>
              <a:rPr lang="es-CO" sz="3600" dirty="0">
                <a:latin typeface="Arial" panose="020B0604020202020204" pitchFamily="34" charset="0"/>
                <a:cs typeface="Arial" panose="020B0604020202020204" pitchFamily="34" charset="0"/>
              </a:rPr>
            </a:br>
            <a:r>
              <a:rPr lang="es-CO" sz="2800" dirty="0">
                <a:latin typeface="Arial" panose="020B0604020202020204" pitchFamily="34" charset="0"/>
                <a:cs typeface="Arial" panose="020B0604020202020204" pitchFamily="34" charset="0"/>
              </a:rPr>
              <a:t>Renta básica </a:t>
            </a: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1"/>
          </p:nvPr>
        </p:nvSpPr>
        <p:spPr>
          <a:xfrm>
            <a:off x="1527048" y="3523376"/>
            <a:ext cx="9144000" cy="2265028"/>
          </a:xfrm>
        </p:spPr>
        <p:txBody>
          <a:bodyPr/>
          <a:lstStyle/>
          <a:p>
            <a:r>
              <a:rPr lang="es-ES" sz="2800" b="1" dirty="0">
                <a:solidFill>
                  <a:schemeClr val="tx1"/>
                </a:solidFill>
              </a:rPr>
              <a:t>“Por medio de la cual se crea el programa Renta Básica de emergencia como medida para garantizar derechos ciudadanos y se dictan otras disposiciones”.</a:t>
            </a:r>
          </a:p>
          <a:p>
            <a:endParaRPr lang="es-CO" dirty="0"/>
          </a:p>
        </p:txBody>
      </p:sp>
    </p:spTree>
    <p:extLst>
      <p:ext uri="{BB962C8B-B14F-4D97-AF65-F5344CB8AC3E}">
        <p14:creationId xmlns:p14="http://schemas.microsoft.com/office/powerpoint/2010/main" val="3234053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768532-A3A9-4A06-A221-D84D5EA9D9D3}"/>
              </a:ext>
            </a:extLst>
          </p:cNvPr>
          <p:cNvSpPr>
            <a:spLocks noGrp="1"/>
          </p:cNvSpPr>
          <p:nvPr>
            <p:ph type="title"/>
          </p:nvPr>
        </p:nvSpPr>
        <p:spPr>
          <a:xfrm>
            <a:off x="838200" y="0"/>
            <a:ext cx="10515600" cy="1206374"/>
          </a:xfrm>
        </p:spPr>
        <p:txBody>
          <a:bodyPr anchor="ctr">
            <a:normAutofit fontScale="90000"/>
          </a:bodyPr>
          <a:lstStyle/>
          <a:p>
            <a:pPr algn="ctr"/>
            <a:r>
              <a:rPr lang="es-CO" sz="4200" b="1" dirty="0">
                <a:solidFill>
                  <a:srgbClr val="C00000"/>
                </a:solidFill>
              </a:rPr>
              <a:t>Elementos sustanciales antes y en el proceso del  PL</a:t>
            </a:r>
          </a:p>
        </p:txBody>
      </p:sp>
      <p:pic>
        <p:nvPicPr>
          <p:cNvPr id="13" name="Imagen 12">
            <a:extLst>
              <a:ext uri="{FF2B5EF4-FFF2-40B4-BE49-F238E27FC236}">
                <a16:creationId xmlns:a16="http://schemas.microsoft.com/office/drawing/2014/main" id="{EF8E04D5-FF8D-4D16-BD43-1D15A05DD2CE}"/>
              </a:ext>
            </a:extLst>
          </p:cNvPr>
          <p:cNvPicPr>
            <a:picLocks noChangeAspect="1"/>
          </p:cNvPicPr>
          <p:nvPr/>
        </p:nvPicPr>
        <p:blipFill>
          <a:blip r:embed="rId2"/>
          <a:stretch>
            <a:fillRect/>
          </a:stretch>
        </p:blipFill>
        <p:spPr>
          <a:xfrm>
            <a:off x="1956521" y="1825625"/>
            <a:ext cx="8278958" cy="4351338"/>
          </a:xfrm>
          <a:prstGeom prst="rect">
            <a:avLst/>
          </a:prstGeom>
          <a:noFill/>
        </p:spPr>
      </p:pic>
      <p:sp>
        <p:nvSpPr>
          <p:cNvPr id="5" name="Marcador de número de diapositiva 4">
            <a:extLst>
              <a:ext uri="{FF2B5EF4-FFF2-40B4-BE49-F238E27FC236}">
                <a16:creationId xmlns:a16="http://schemas.microsoft.com/office/drawing/2014/main" id="{D7F85FE2-8E4F-4491-8492-31F7B9EA216E}"/>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es-ES" noProof="0" smtClean="0"/>
              <a:pPr rtl="0">
                <a:spcAft>
                  <a:spcPts val="600"/>
                </a:spcAft>
              </a:pPr>
              <a:t>44</a:t>
            </a:fld>
            <a:endParaRPr lang="es-ES" noProof="0"/>
          </a:p>
        </p:txBody>
      </p:sp>
      <p:sp>
        <p:nvSpPr>
          <p:cNvPr id="3" name="Marcador de fecha 2" hidden="1">
            <a:extLst>
              <a:ext uri="{FF2B5EF4-FFF2-40B4-BE49-F238E27FC236}">
                <a16:creationId xmlns:a16="http://schemas.microsoft.com/office/drawing/2014/main" id="{D69F304F-D80D-4C31-BE4D-65202765B822}"/>
              </a:ext>
            </a:extLst>
          </p:cNvPr>
          <p:cNvSpPr>
            <a:spLocks noGrp="1"/>
          </p:cNvSpPr>
          <p:nvPr>
            <p:ph type="dt" sz="half" idx="4294967295"/>
          </p:nvPr>
        </p:nvSpPr>
        <p:spPr>
          <a:xfrm>
            <a:off x="658368" y="6356350"/>
            <a:ext cx="2743200" cy="365125"/>
          </a:xfrm>
        </p:spPr>
        <p:txBody>
          <a:bodyPr anchor="ctr">
            <a:normAutofit/>
          </a:bodyPr>
          <a:lstStyle/>
          <a:p>
            <a:pPr rtl="0">
              <a:spcAft>
                <a:spcPts val="600"/>
              </a:spcAft>
            </a:pPr>
            <a:r>
              <a:rPr lang="es-ES" noProof="0"/>
              <a:t>3/9/20XX</a:t>
            </a:r>
          </a:p>
        </p:txBody>
      </p:sp>
      <p:sp>
        <p:nvSpPr>
          <p:cNvPr id="4" name="Marcador de pie de página 3">
            <a:extLst>
              <a:ext uri="{FF2B5EF4-FFF2-40B4-BE49-F238E27FC236}">
                <a16:creationId xmlns:a16="http://schemas.microsoft.com/office/drawing/2014/main" id="{255BB28E-13BE-4C84-9858-F7FE3B247A0C}"/>
              </a:ext>
            </a:extLst>
          </p:cNvPr>
          <p:cNvSpPr>
            <a:spLocks noGrp="1"/>
          </p:cNvSpPr>
          <p:nvPr>
            <p:ph type="ftr" sz="quarter" idx="4294967295"/>
          </p:nvPr>
        </p:nvSpPr>
        <p:spPr>
          <a:xfrm>
            <a:off x="8503920" y="841248"/>
            <a:ext cx="3630168" cy="365125"/>
          </a:xfrm>
        </p:spPr>
        <p:txBody>
          <a:bodyPr anchor="ctr">
            <a:normAutofit/>
          </a:bodyPr>
          <a:lstStyle/>
          <a:p>
            <a:pPr rtl="0">
              <a:spcAft>
                <a:spcPts val="600"/>
              </a:spcAft>
            </a:pPr>
            <a:r>
              <a:rPr lang="es-ES" noProof="0"/>
              <a:t>Título de la presentación</a:t>
            </a:r>
          </a:p>
        </p:txBody>
      </p:sp>
    </p:spTree>
    <p:extLst>
      <p:ext uri="{BB962C8B-B14F-4D97-AF65-F5344CB8AC3E}">
        <p14:creationId xmlns:p14="http://schemas.microsoft.com/office/powerpoint/2010/main" val="1455457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768532-A3A9-4A06-A221-D84D5EA9D9D3}"/>
              </a:ext>
            </a:extLst>
          </p:cNvPr>
          <p:cNvSpPr>
            <a:spLocks noGrp="1"/>
          </p:cNvSpPr>
          <p:nvPr>
            <p:ph type="title"/>
          </p:nvPr>
        </p:nvSpPr>
        <p:spPr>
          <a:xfrm>
            <a:off x="838200" y="0"/>
            <a:ext cx="10515600" cy="1206374"/>
          </a:xfrm>
        </p:spPr>
        <p:txBody>
          <a:bodyPr anchor="ctr">
            <a:normAutofit/>
          </a:bodyPr>
          <a:lstStyle/>
          <a:p>
            <a:pPr algn="ctr"/>
            <a:r>
              <a:rPr lang="es-CO" sz="3200" b="1" dirty="0">
                <a:solidFill>
                  <a:srgbClr val="C00000"/>
                </a:solidFill>
              </a:rPr>
              <a:t>Elementos sustanciales antes y en el proceso del  PL</a:t>
            </a:r>
          </a:p>
        </p:txBody>
      </p:sp>
      <p:sp>
        <p:nvSpPr>
          <p:cNvPr id="5" name="Marcador de número de diapositiva 4">
            <a:extLst>
              <a:ext uri="{FF2B5EF4-FFF2-40B4-BE49-F238E27FC236}">
                <a16:creationId xmlns:a16="http://schemas.microsoft.com/office/drawing/2014/main" id="{D7F85FE2-8E4F-4491-8492-31F7B9EA216E}"/>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D8DA9DAA-006C-4F4B-980E-E3DF019B24E2}" type="slidenum">
              <a:rPr lang="es-ES" noProof="0" smtClean="0"/>
              <a:pPr rtl="0">
                <a:spcAft>
                  <a:spcPts val="600"/>
                </a:spcAft>
              </a:pPr>
              <a:t>45</a:t>
            </a:fld>
            <a:endParaRPr lang="es-ES" noProof="0"/>
          </a:p>
        </p:txBody>
      </p:sp>
      <p:sp>
        <p:nvSpPr>
          <p:cNvPr id="3" name="Marcador de fecha 2" hidden="1">
            <a:extLst>
              <a:ext uri="{FF2B5EF4-FFF2-40B4-BE49-F238E27FC236}">
                <a16:creationId xmlns:a16="http://schemas.microsoft.com/office/drawing/2014/main" id="{D69F304F-D80D-4C31-BE4D-65202765B822}"/>
              </a:ext>
            </a:extLst>
          </p:cNvPr>
          <p:cNvSpPr>
            <a:spLocks noGrp="1"/>
          </p:cNvSpPr>
          <p:nvPr>
            <p:ph type="dt" sz="half" idx="4294967295"/>
          </p:nvPr>
        </p:nvSpPr>
        <p:spPr>
          <a:xfrm>
            <a:off x="658368" y="6356350"/>
            <a:ext cx="2743200" cy="365125"/>
          </a:xfrm>
        </p:spPr>
        <p:txBody>
          <a:bodyPr anchor="ctr">
            <a:normAutofit/>
          </a:bodyPr>
          <a:lstStyle/>
          <a:p>
            <a:pPr rtl="0">
              <a:spcAft>
                <a:spcPts val="600"/>
              </a:spcAft>
            </a:pPr>
            <a:r>
              <a:rPr lang="es-ES" noProof="0"/>
              <a:t>3/9/20XX</a:t>
            </a:r>
          </a:p>
        </p:txBody>
      </p:sp>
      <p:sp>
        <p:nvSpPr>
          <p:cNvPr id="4" name="Marcador de pie de página 3">
            <a:extLst>
              <a:ext uri="{FF2B5EF4-FFF2-40B4-BE49-F238E27FC236}">
                <a16:creationId xmlns:a16="http://schemas.microsoft.com/office/drawing/2014/main" id="{255BB28E-13BE-4C84-9858-F7FE3B247A0C}"/>
              </a:ext>
            </a:extLst>
          </p:cNvPr>
          <p:cNvSpPr>
            <a:spLocks noGrp="1"/>
          </p:cNvSpPr>
          <p:nvPr>
            <p:ph type="ftr" sz="quarter" idx="4294967295"/>
          </p:nvPr>
        </p:nvSpPr>
        <p:spPr>
          <a:xfrm>
            <a:off x="8503920" y="841248"/>
            <a:ext cx="3630168" cy="365125"/>
          </a:xfrm>
        </p:spPr>
        <p:txBody>
          <a:bodyPr anchor="ctr">
            <a:normAutofit/>
          </a:bodyPr>
          <a:lstStyle/>
          <a:p>
            <a:pPr rtl="0">
              <a:spcAft>
                <a:spcPts val="600"/>
              </a:spcAft>
            </a:pPr>
            <a:r>
              <a:rPr lang="es-ES" noProof="0"/>
              <a:t>Título de la presentación</a:t>
            </a:r>
          </a:p>
        </p:txBody>
      </p:sp>
      <p:sp>
        <p:nvSpPr>
          <p:cNvPr id="8" name="CuadroTexto 7">
            <a:extLst>
              <a:ext uri="{FF2B5EF4-FFF2-40B4-BE49-F238E27FC236}">
                <a16:creationId xmlns:a16="http://schemas.microsoft.com/office/drawing/2014/main" id="{D580E5D6-2BFB-4FFE-B0F5-F38BB1388491}"/>
              </a:ext>
            </a:extLst>
          </p:cNvPr>
          <p:cNvSpPr txBox="1"/>
          <p:nvPr/>
        </p:nvSpPr>
        <p:spPr>
          <a:xfrm>
            <a:off x="729842" y="998289"/>
            <a:ext cx="11404246" cy="5383461"/>
          </a:xfrm>
          <a:prstGeom prst="rect">
            <a:avLst/>
          </a:prstGeom>
          <a:noFill/>
        </p:spPr>
        <p:txBody>
          <a:bodyPr wrap="square">
            <a:spAutoFit/>
          </a:bodyPr>
          <a:lstStyle/>
          <a:p>
            <a:pPr algn="just">
              <a:lnSpc>
                <a:spcPct val="115000"/>
              </a:lnSpc>
            </a:pPr>
            <a:r>
              <a:rPr lang="es-419" sz="1200" b="1" dirty="0">
                <a:effectLst/>
                <a:latin typeface="Arial" panose="020B0604020202020204" pitchFamily="34" charset="0"/>
                <a:ea typeface="Arial" panose="020B0604020202020204" pitchFamily="34" charset="0"/>
              </a:rPr>
              <a:t>Costo de la renta básica y fuentes de financiación:</a:t>
            </a:r>
            <a:r>
              <a:rPr lang="es-419" sz="1200" dirty="0">
                <a:effectLst/>
                <a:latin typeface="Arial" panose="020B0604020202020204" pitchFamily="34" charset="0"/>
                <a:ea typeface="Arial" panose="020B0604020202020204" pitchFamily="34" charset="0"/>
              </a:rPr>
              <a:t> Costo Total por mes $ 6.782.638.102.566 Costo total año $ 81.391.657.230.792. (equivale a 8.1% del PIB)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1. Utilización de recursos disponibles del FOME.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2. Títulos de Emergencia: Créditos de emisión del Banco de la República al gobierno Nacional</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3. </a:t>
            </a:r>
            <a:r>
              <a:rPr lang="es-419" sz="1200" dirty="0">
                <a:solidFill>
                  <a:srgbClr val="C00000"/>
                </a:solidFill>
                <a:effectLst/>
                <a:latin typeface="Arial" panose="020B0604020202020204" pitchFamily="34" charset="0"/>
                <a:ea typeface="Arial" panose="020B0604020202020204" pitchFamily="34" charset="0"/>
              </a:rPr>
              <a:t>Gravamen a los movimientos financieros</a:t>
            </a:r>
            <a:r>
              <a:rPr lang="es-419" sz="1200" dirty="0">
                <a:effectLst/>
                <a:latin typeface="Arial" panose="020B0604020202020204" pitchFamily="34" charset="0"/>
                <a:ea typeface="Arial" panose="020B0604020202020204" pitchFamily="34" charset="0"/>
              </a:rPr>
              <a:t>: Cambiar el destino de los recursos obtenidos del 4 X 1000, que es un dinero de fácil captación y recaudo, del cual se estima obtener para este año $8 billones de pesos.</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4. </a:t>
            </a:r>
            <a:r>
              <a:rPr lang="es-419" sz="1200" dirty="0">
                <a:solidFill>
                  <a:srgbClr val="C00000"/>
                </a:solidFill>
                <a:effectLst/>
                <a:latin typeface="Arial" panose="020B0604020202020204" pitchFamily="34" charset="0"/>
                <a:ea typeface="Arial" panose="020B0604020202020204" pitchFamily="34" charset="0"/>
              </a:rPr>
              <a:t>Retroceso de la política de exenciones tributarias</a:t>
            </a:r>
            <a:r>
              <a:rPr lang="es-419" sz="1200" dirty="0">
                <a:effectLst/>
                <a:latin typeface="Arial" panose="020B0604020202020204" pitchFamily="34" charset="0"/>
                <a:ea typeface="Arial" panose="020B0604020202020204" pitchFamily="34" charset="0"/>
              </a:rPr>
              <a:t>: De acuerdo con la reforma de la ley de crecimiento económico del año 2019, estas exenciones están por el orden de los $11.5 billones.</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5. </a:t>
            </a:r>
            <a:r>
              <a:rPr lang="es-419" sz="1200" dirty="0">
                <a:solidFill>
                  <a:srgbClr val="C00000"/>
                </a:solidFill>
                <a:effectLst/>
                <a:latin typeface="Arial" panose="020B0604020202020204" pitchFamily="34" charset="0"/>
                <a:ea typeface="Arial" panose="020B0604020202020204" pitchFamily="34" charset="0"/>
              </a:rPr>
              <a:t>Reservas Internacionales</a:t>
            </a:r>
            <a:r>
              <a:rPr lang="es-419" sz="1200" dirty="0">
                <a:effectLst/>
                <a:latin typeface="Arial" panose="020B0604020202020204" pitchFamily="34" charset="0"/>
                <a:ea typeface="Arial" panose="020B0604020202020204" pitchFamily="34" charset="0"/>
              </a:rPr>
              <a:t>: Del saldo actual de las reservas que equivale a US$53 mil millones de dólares, transferir el 10% para hacer frente a la crisis.</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6 </a:t>
            </a:r>
            <a:r>
              <a:rPr lang="es-419" sz="1200" dirty="0">
                <a:solidFill>
                  <a:srgbClr val="C00000"/>
                </a:solidFill>
                <a:effectLst/>
                <a:latin typeface="Arial" panose="020B0604020202020204" pitchFamily="34" charset="0"/>
                <a:ea typeface="Arial" panose="020B0604020202020204" pitchFamily="34" charset="0"/>
              </a:rPr>
              <a:t>Reducción del costo del servicio de la deuda pública externa e interna</a:t>
            </a:r>
            <a:r>
              <a:rPr lang="es-419" sz="1200" dirty="0">
                <a:effectLst/>
                <a:latin typeface="Arial" panose="020B0604020202020204" pitchFamily="34" charset="0"/>
                <a:ea typeface="Arial" panose="020B0604020202020204" pitchFamily="34" charset="0"/>
              </a:rPr>
              <a:t>: Una alternativa es la de refinanciación de deuda a través de la contratación de créditos frescos en condiciones financieras más favorables que las del stock existente de deuda pública.</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b="1" dirty="0">
                <a:solidFill>
                  <a:srgbClr val="C00000"/>
                </a:solidFill>
                <a:effectLst/>
                <a:latin typeface="Arial" panose="020B0604020202020204" pitchFamily="34" charset="0"/>
                <a:ea typeface="Arial" panose="020B0604020202020204" pitchFamily="34" charset="0"/>
              </a:rPr>
              <a:t>Inembargabilidad de la renta</a:t>
            </a:r>
            <a:r>
              <a:rPr lang="es-419" sz="1200" b="1" dirty="0">
                <a:effectLst/>
                <a:latin typeface="Arial" panose="020B0604020202020204" pitchFamily="34" charset="0"/>
                <a:ea typeface="Arial" panose="020B0604020202020204" pitchFamily="34" charset="0"/>
              </a:rPr>
              <a:t>:</a:t>
            </a:r>
            <a:r>
              <a:rPr lang="es-419" sz="1200" dirty="0">
                <a:effectLst/>
                <a:latin typeface="Arial" panose="020B0604020202020204" pitchFamily="34" charset="0"/>
                <a:ea typeface="Arial" panose="020B0604020202020204" pitchFamily="34" charset="0"/>
              </a:rPr>
              <a:t> la renta básica de emergencia no </a:t>
            </a:r>
            <a:r>
              <a:rPr lang="es-419" sz="1200" dirty="0" err="1">
                <a:effectLst/>
                <a:latin typeface="Arial" panose="020B0604020202020204" pitchFamily="34" charset="0"/>
                <a:ea typeface="Arial" panose="020B0604020202020204" pitchFamily="34" charset="0"/>
              </a:rPr>
              <a:t>podra</a:t>
            </a:r>
            <a:r>
              <a:rPr lang="es-419" sz="1200" dirty="0">
                <a:effectLst/>
                <a:latin typeface="Arial" panose="020B0604020202020204" pitchFamily="34" charset="0"/>
                <a:ea typeface="Arial" panose="020B0604020202020204" pitchFamily="34" charset="0"/>
              </a:rPr>
              <a:t> ser embargada salvo cuando existan obligaciones de alimentos en cabeza de las personas beneficiarias de la transferencia.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b="1" dirty="0">
                <a:solidFill>
                  <a:srgbClr val="C00000"/>
                </a:solidFill>
                <a:effectLst/>
                <a:latin typeface="Arial" panose="020B0604020202020204" pitchFamily="34" charset="0"/>
                <a:ea typeface="Arial" panose="020B0604020202020204" pitchFamily="34" charset="0"/>
              </a:rPr>
              <a:t>Enfoque de género en la renta básica de emergencia</a:t>
            </a:r>
            <a:r>
              <a:rPr lang="es-419" sz="1200" b="1" dirty="0">
                <a:effectLst/>
                <a:latin typeface="Arial" panose="020B0604020202020204" pitchFamily="34" charset="0"/>
                <a:ea typeface="Arial" panose="020B0604020202020204" pitchFamily="34" charset="0"/>
              </a:rPr>
              <a:t>:  </a:t>
            </a:r>
            <a:r>
              <a:rPr lang="es-419" sz="1200" dirty="0">
                <a:effectLst/>
                <a:latin typeface="Arial" panose="020B0604020202020204" pitchFamily="34" charset="0"/>
                <a:ea typeface="Arial" panose="020B0604020202020204" pitchFamily="34" charset="0"/>
              </a:rPr>
              <a:t>En el caso de hogares con jefatura femenina, jefatura compartida u hogar biparental, la transferencia monetaria de la Renta Básica se realizará a la mujer para su administración.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dirty="0">
                <a:effectLst/>
                <a:latin typeface="Arial" panose="020B0604020202020204" pitchFamily="34" charset="0"/>
                <a:ea typeface="Arial" panose="020B0604020202020204" pitchFamily="34" charset="0"/>
              </a:rPr>
              <a:t> </a:t>
            </a:r>
            <a:endParaRPr lang="es-CO" sz="1100" dirty="0">
              <a:effectLst/>
              <a:latin typeface="Arial" panose="020B0604020202020204" pitchFamily="34" charset="0"/>
              <a:ea typeface="Arial" panose="020B0604020202020204" pitchFamily="34" charset="0"/>
            </a:endParaRPr>
          </a:p>
          <a:p>
            <a:pPr algn="just">
              <a:lnSpc>
                <a:spcPct val="115000"/>
              </a:lnSpc>
            </a:pPr>
            <a:r>
              <a:rPr lang="es-419" sz="1200" b="1" dirty="0">
                <a:solidFill>
                  <a:srgbClr val="C00000"/>
                </a:solidFill>
                <a:effectLst/>
                <a:latin typeface="Arial" panose="020B0604020202020204" pitchFamily="34" charset="0"/>
                <a:ea typeface="Arial" panose="020B0604020202020204" pitchFamily="34" charset="0"/>
              </a:rPr>
              <a:t>Veeduría de los recursos de la renta básica de emergencia: </a:t>
            </a:r>
            <a:r>
              <a:rPr lang="es-419" sz="1200" dirty="0">
                <a:effectLst/>
                <a:latin typeface="Arial" panose="020B0604020202020204" pitchFamily="34" charset="0"/>
                <a:ea typeface="Arial" panose="020B0604020202020204" pitchFamily="34" charset="0"/>
              </a:rPr>
              <a:t>el proyecto contempla la creación de diversas instancias y mecanismos para adelantar veeduría a los recursos de la transferencia monetaria con participación de la ciudadanía y las organizaciones sociales. </a:t>
            </a:r>
            <a:endParaRPr lang="es-CO" sz="11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501051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889000"/>
            <a:ext cx="9144000" cy="1946275"/>
          </a:xfrm>
        </p:spPr>
        <p:txBody>
          <a:bodyPr>
            <a:normAutofit/>
          </a:bodyPr>
          <a:lstStyle/>
          <a:p>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4294967295"/>
          </p:nvPr>
        </p:nvSpPr>
        <p:spPr>
          <a:xfrm>
            <a:off x="3048000" y="3522663"/>
            <a:ext cx="9144000" cy="2265362"/>
          </a:xfrm>
        </p:spPr>
        <p:txBody>
          <a:bodyPr/>
          <a:lstStyle/>
          <a:p>
            <a:endParaRPr lang="es-CO" dirty="0"/>
          </a:p>
        </p:txBody>
      </p:sp>
      <p:pic>
        <p:nvPicPr>
          <p:cNvPr id="4" name="Imagen 3">
            <a:extLst>
              <a:ext uri="{FF2B5EF4-FFF2-40B4-BE49-F238E27FC236}">
                <a16:creationId xmlns:a16="http://schemas.microsoft.com/office/drawing/2014/main" id="{4FEEB81A-FB6E-4F91-BD89-0C4A039AF524}"/>
              </a:ext>
            </a:extLst>
          </p:cNvPr>
          <p:cNvPicPr>
            <a:picLocks noChangeAspect="1"/>
          </p:cNvPicPr>
          <p:nvPr/>
        </p:nvPicPr>
        <p:blipFill>
          <a:blip r:embed="rId2"/>
          <a:stretch>
            <a:fillRect/>
          </a:stretch>
        </p:blipFill>
        <p:spPr>
          <a:xfrm>
            <a:off x="565793" y="-296"/>
            <a:ext cx="3250427" cy="2835572"/>
          </a:xfrm>
          <a:prstGeom prst="rect">
            <a:avLst/>
          </a:prstGeom>
        </p:spPr>
      </p:pic>
      <p:pic>
        <p:nvPicPr>
          <p:cNvPr id="5" name="Imagen 4">
            <a:extLst>
              <a:ext uri="{FF2B5EF4-FFF2-40B4-BE49-F238E27FC236}">
                <a16:creationId xmlns:a16="http://schemas.microsoft.com/office/drawing/2014/main" id="{9CFFDB31-4F2C-408A-999A-0087B9DF584A}"/>
              </a:ext>
            </a:extLst>
          </p:cNvPr>
          <p:cNvPicPr>
            <a:picLocks noChangeAspect="1"/>
          </p:cNvPicPr>
          <p:nvPr/>
        </p:nvPicPr>
        <p:blipFill>
          <a:blip r:embed="rId3"/>
          <a:stretch>
            <a:fillRect/>
          </a:stretch>
        </p:blipFill>
        <p:spPr>
          <a:xfrm>
            <a:off x="3048000" y="2835275"/>
            <a:ext cx="9144000" cy="4022725"/>
          </a:xfrm>
          <a:prstGeom prst="rect">
            <a:avLst/>
          </a:prstGeom>
        </p:spPr>
      </p:pic>
    </p:spTree>
    <p:extLst>
      <p:ext uri="{BB962C8B-B14F-4D97-AF65-F5344CB8AC3E}">
        <p14:creationId xmlns:p14="http://schemas.microsoft.com/office/powerpoint/2010/main" val="166984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889000"/>
            <a:ext cx="9144000" cy="1946275"/>
          </a:xfrm>
        </p:spPr>
        <p:txBody>
          <a:bodyPr>
            <a:normAutofit/>
          </a:bodyPr>
          <a:lstStyle/>
          <a:p>
            <a:br>
              <a:rPr lang="es-CO" dirty="0"/>
            </a:br>
            <a:endParaRPr lang="es-CO" dirty="0"/>
          </a:p>
        </p:txBody>
      </p:sp>
      <p:pic>
        <p:nvPicPr>
          <p:cNvPr id="7" name="Imagen 6">
            <a:extLst>
              <a:ext uri="{FF2B5EF4-FFF2-40B4-BE49-F238E27FC236}">
                <a16:creationId xmlns:a16="http://schemas.microsoft.com/office/drawing/2014/main" id="{8B43A5FE-BEC9-4CBB-87DA-64983E70F7BF}"/>
              </a:ext>
            </a:extLst>
          </p:cNvPr>
          <p:cNvPicPr>
            <a:picLocks noChangeAspect="1"/>
          </p:cNvPicPr>
          <p:nvPr/>
        </p:nvPicPr>
        <p:blipFill>
          <a:blip r:embed="rId2"/>
          <a:stretch>
            <a:fillRect/>
          </a:stretch>
        </p:blipFill>
        <p:spPr>
          <a:xfrm>
            <a:off x="3265848" y="2835275"/>
            <a:ext cx="8926151" cy="4022725"/>
          </a:xfrm>
          <a:prstGeom prst="rect">
            <a:avLst/>
          </a:prstGeom>
        </p:spPr>
      </p:pic>
      <p:sp>
        <p:nvSpPr>
          <p:cNvPr id="3" name="Subtítulo 2">
            <a:extLst>
              <a:ext uri="{FF2B5EF4-FFF2-40B4-BE49-F238E27FC236}">
                <a16:creationId xmlns:a16="http://schemas.microsoft.com/office/drawing/2014/main" id="{3D60A084-8F1B-4F9F-B3AE-AC3BC331757D}"/>
              </a:ext>
            </a:extLst>
          </p:cNvPr>
          <p:cNvSpPr>
            <a:spLocks noGrp="1"/>
          </p:cNvSpPr>
          <p:nvPr>
            <p:ph type="subTitle" idx="4294967295"/>
          </p:nvPr>
        </p:nvSpPr>
        <p:spPr>
          <a:xfrm>
            <a:off x="3048000" y="3522663"/>
            <a:ext cx="9144000" cy="2265362"/>
          </a:xfrm>
        </p:spPr>
        <p:txBody>
          <a:bodyPr/>
          <a:lstStyle/>
          <a:p>
            <a:endParaRPr lang="es-CO" dirty="0"/>
          </a:p>
        </p:txBody>
      </p:sp>
      <p:pic>
        <p:nvPicPr>
          <p:cNvPr id="6" name="Imagen 5">
            <a:extLst>
              <a:ext uri="{FF2B5EF4-FFF2-40B4-BE49-F238E27FC236}">
                <a16:creationId xmlns:a16="http://schemas.microsoft.com/office/drawing/2014/main" id="{4490D98C-5F91-4C5D-86FF-B4A8E16231C8}"/>
              </a:ext>
            </a:extLst>
          </p:cNvPr>
          <p:cNvPicPr>
            <a:picLocks noChangeAspect="1"/>
          </p:cNvPicPr>
          <p:nvPr/>
        </p:nvPicPr>
        <p:blipFill>
          <a:blip r:embed="rId3"/>
          <a:stretch>
            <a:fillRect/>
          </a:stretch>
        </p:blipFill>
        <p:spPr>
          <a:xfrm>
            <a:off x="690465" y="1"/>
            <a:ext cx="4833257" cy="2841319"/>
          </a:xfrm>
          <a:prstGeom prst="rect">
            <a:avLst/>
          </a:prstGeom>
        </p:spPr>
      </p:pic>
    </p:spTree>
    <p:extLst>
      <p:ext uri="{BB962C8B-B14F-4D97-AF65-F5344CB8AC3E}">
        <p14:creationId xmlns:p14="http://schemas.microsoft.com/office/powerpoint/2010/main" val="2771338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889000"/>
            <a:ext cx="9144000" cy="1946275"/>
          </a:xfrm>
        </p:spPr>
        <p:txBody>
          <a:bodyPr>
            <a:normAutofit/>
          </a:bodyPr>
          <a:lstStyle/>
          <a:p>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4294967295"/>
          </p:nvPr>
        </p:nvSpPr>
        <p:spPr>
          <a:xfrm>
            <a:off x="3048000" y="3522663"/>
            <a:ext cx="9144000" cy="2265362"/>
          </a:xfrm>
        </p:spPr>
        <p:txBody>
          <a:bodyPr/>
          <a:lstStyle/>
          <a:p>
            <a:pPr marL="0" indent="0">
              <a:buNone/>
            </a:pPr>
            <a:endParaRPr lang="es-CO" dirty="0"/>
          </a:p>
        </p:txBody>
      </p:sp>
      <p:pic>
        <p:nvPicPr>
          <p:cNvPr id="4" name="Imagen 3">
            <a:extLst>
              <a:ext uri="{FF2B5EF4-FFF2-40B4-BE49-F238E27FC236}">
                <a16:creationId xmlns:a16="http://schemas.microsoft.com/office/drawing/2014/main" id="{144490BA-D799-483D-B040-002E5E77822A}"/>
              </a:ext>
            </a:extLst>
          </p:cNvPr>
          <p:cNvPicPr>
            <a:picLocks noChangeAspect="1"/>
          </p:cNvPicPr>
          <p:nvPr/>
        </p:nvPicPr>
        <p:blipFill>
          <a:blip r:embed="rId2"/>
          <a:stretch>
            <a:fillRect/>
          </a:stretch>
        </p:blipFill>
        <p:spPr>
          <a:xfrm>
            <a:off x="572984" y="-296"/>
            <a:ext cx="5523016" cy="2835572"/>
          </a:xfrm>
          <a:prstGeom prst="rect">
            <a:avLst/>
          </a:prstGeom>
        </p:spPr>
      </p:pic>
      <p:pic>
        <p:nvPicPr>
          <p:cNvPr id="5" name="Imagen 4">
            <a:extLst>
              <a:ext uri="{FF2B5EF4-FFF2-40B4-BE49-F238E27FC236}">
                <a16:creationId xmlns:a16="http://schemas.microsoft.com/office/drawing/2014/main" id="{B72CE44C-4282-4FC5-9E45-01F8EA3635DE}"/>
              </a:ext>
            </a:extLst>
          </p:cNvPr>
          <p:cNvPicPr>
            <a:picLocks noChangeAspect="1"/>
          </p:cNvPicPr>
          <p:nvPr/>
        </p:nvPicPr>
        <p:blipFill>
          <a:blip r:embed="rId3"/>
          <a:stretch>
            <a:fillRect/>
          </a:stretch>
        </p:blipFill>
        <p:spPr>
          <a:xfrm>
            <a:off x="3334492" y="2835275"/>
            <a:ext cx="8857508" cy="4022725"/>
          </a:xfrm>
          <a:prstGeom prst="rect">
            <a:avLst/>
          </a:prstGeom>
        </p:spPr>
      </p:pic>
    </p:spTree>
    <p:extLst>
      <p:ext uri="{BB962C8B-B14F-4D97-AF65-F5344CB8AC3E}">
        <p14:creationId xmlns:p14="http://schemas.microsoft.com/office/powerpoint/2010/main" val="865639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title"/>
          </p:nvPr>
        </p:nvSpPr>
        <p:spPr>
          <a:xfrm>
            <a:off x="576072" y="365125"/>
            <a:ext cx="10771632" cy="1325563"/>
          </a:xfrm>
        </p:spPr>
        <p:txBody>
          <a:bodyPr anchor="ctr">
            <a:normAutofit/>
          </a:bodyPr>
          <a:lstStyle/>
          <a:p>
            <a:br>
              <a:rPr lang="es-CO" sz="4200"/>
            </a:br>
            <a:endParaRPr lang="es-CO" sz="4200"/>
          </a:p>
        </p:txBody>
      </p:sp>
      <p:pic>
        <p:nvPicPr>
          <p:cNvPr id="6" name="Imagen 5">
            <a:extLst>
              <a:ext uri="{FF2B5EF4-FFF2-40B4-BE49-F238E27FC236}">
                <a16:creationId xmlns:a16="http://schemas.microsoft.com/office/drawing/2014/main" id="{070A4551-88FB-4C92-908F-0584F247CCC4}"/>
              </a:ext>
            </a:extLst>
          </p:cNvPr>
          <p:cNvPicPr>
            <a:picLocks noChangeAspect="1"/>
          </p:cNvPicPr>
          <p:nvPr/>
        </p:nvPicPr>
        <p:blipFill>
          <a:blip r:embed="rId2"/>
          <a:stretch>
            <a:fillRect/>
          </a:stretch>
        </p:blipFill>
        <p:spPr>
          <a:xfrm>
            <a:off x="2094033" y="1825625"/>
            <a:ext cx="7735709" cy="4351338"/>
          </a:xfrm>
          <a:prstGeom prst="rect">
            <a:avLst/>
          </a:prstGeom>
          <a:noFill/>
        </p:spPr>
      </p:pic>
      <p:sp>
        <p:nvSpPr>
          <p:cNvPr id="11" name="Date Placeholder 3">
            <a:extLst>
              <a:ext uri="{FF2B5EF4-FFF2-40B4-BE49-F238E27FC236}">
                <a16:creationId xmlns:a16="http://schemas.microsoft.com/office/drawing/2014/main" id="{676EB955-8093-4DDF-A6C6-D73EE20FF5F1}"/>
              </a:ext>
            </a:extLst>
          </p:cNvPr>
          <p:cNvSpPr>
            <a:spLocks noGrp="1"/>
          </p:cNvSpPr>
          <p:nvPr>
            <p:ph type="dt" sz="half" idx="10"/>
          </p:nvPr>
        </p:nvSpPr>
        <p:spPr>
          <a:xfrm>
            <a:off x="658368" y="6356350"/>
            <a:ext cx="2743200" cy="365125"/>
          </a:xfrm>
        </p:spPr>
        <p:txBody>
          <a:bodyPr/>
          <a:lstStyle/>
          <a:p>
            <a:pPr rtl="0">
              <a:spcAft>
                <a:spcPts val="600"/>
              </a:spcAft>
            </a:pPr>
            <a:r>
              <a:rPr lang="es-ES" noProof="0"/>
              <a:t>3/9/20XX</a:t>
            </a:r>
          </a:p>
        </p:txBody>
      </p:sp>
      <p:sp>
        <p:nvSpPr>
          <p:cNvPr id="13" name="Footer Placeholder 4">
            <a:extLst>
              <a:ext uri="{FF2B5EF4-FFF2-40B4-BE49-F238E27FC236}">
                <a16:creationId xmlns:a16="http://schemas.microsoft.com/office/drawing/2014/main" id="{6D09759D-7341-432A-9EF7-C53563CA672A}"/>
              </a:ext>
            </a:extLst>
          </p:cNvPr>
          <p:cNvSpPr>
            <a:spLocks noGrp="1"/>
          </p:cNvSpPr>
          <p:nvPr>
            <p:ph type="ftr" sz="quarter" idx="11"/>
          </p:nvPr>
        </p:nvSpPr>
        <p:spPr>
          <a:xfrm>
            <a:off x="8503920" y="841248"/>
            <a:ext cx="3630168" cy="365125"/>
          </a:xfrm>
        </p:spPr>
        <p:txBody>
          <a:bodyPr/>
          <a:lstStyle/>
          <a:p>
            <a:pPr rtl="0">
              <a:spcAft>
                <a:spcPts val="600"/>
              </a:spcAft>
            </a:pPr>
            <a:r>
              <a:rPr lang="es-ES" noProof="0"/>
              <a:t>Título de la presentación</a:t>
            </a:r>
          </a:p>
        </p:txBody>
      </p:sp>
      <p:sp>
        <p:nvSpPr>
          <p:cNvPr id="15" name="Slide Number Placeholder 5">
            <a:extLst>
              <a:ext uri="{FF2B5EF4-FFF2-40B4-BE49-F238E27FC236}">
                <a16:creationId xmlns:a16="http://schemas.microsoft.com/office/drawing/2014/main" id="{15D0ACD8-B9AE-4250-928A-AB1E98EE7FC2}"/>
              </a:ext>
            </a:extLst>
          </p:cNvPr>
          <p:cNvSpPr>
            <a:spLocks noGrp="1"/>
          </p:cNvSpPr>
          <p:nvPr>
            <p:ph type="sldNum" sz="quarter" idx="12"/>
          </p:nvPr>
        </p:nvSpPr>
        <p:spPr>
          <a:xfrm>
            <a:off x="8610600" y="6356350"/>
            <a:ext cx="2743200" cy="365125"/>
          </a:xfrm>
        </p:spPr>
        <p:txBody>
          <a:bodyPr/>
          <a:lstStyle/>
          <a:p>
            <a:pPr rtl="0">
              <a:spcAft>
                <a:spcPts val="600"/>
              </a:spcAft>
            </a:pPr>
            <a:fld id="{D8DA9DAA-006C-4F4B-980E-E3DF019B24E2}" type="slidenum">
              <a:rPr lang="es-ES" noProof="0" smtClean="0"/>
              <a:pPr rtl="0">
                <a:spcAft>
                  <a:spcPts val="600"/>
                </a:spcAft>
              </a:pPr>
              <a:t>49</a:t>
            </a:fld>
            <a:endParaRPr lang="es-ES" noProof="0"/>
          </a:p>
        </p:txBody>
      </p:sp>
    </p:spTree>
    <p:extLst>
      <p:ext uri="{BB962C8B-B14F-4D97-AF65-F5344CB8AC3E}">
        <p14:creationId xmlns:p14="http://schemas.microsoft.com/office/powerpoint/2010/main" val="217150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F2FB0B-15EC-453B-BC9B-69AD35DDCEA3}"/>
              </a:ext>
            </a:extLst>
          </p:cNvPr>
          <p:cNvSpPr>
            <a:spLocks noGrp="1"/>
          </p:cNvSpPr>
          <p:nvPr>
            <p:ph type="ctrTitle"/>
          </p:nvPr>
        </p:nvSpPr>
        <p:spPr>
          <a:xfrm>
            <a:off x="1524000" y="872456"/>
            <a:ext cx="9144000" cy="1837188"/>
          </a:xfrm>
        </p:spPr>
        <p:txBody>
          <a:bodyPr rtlCol="0"/>
          <a:lstStyle/>
          <a:p>
            <a:pPr rtl="0"/>
            <a:r>
              <a:rPr lang="es-ES" b="1" cap="all" spc="400" dirty="0">
                <a:solidFill>
                  <a:schemeClr val="bg1"/>
                </a:solidFill>
                <a:latin typeface="+mn-lt"/>
              </a:rPr>
              <a:t>Tema uno</a:t>
            </a:r>
            <a:endParaRPr lang="es-ES" dirty="0"/>
          </a:p>
        </p:txBody>
      </p:sp>
      <p:sp>
        <p:nvSpPr>
          <p:cNvPr id="3" name="Subtítulo 2">
            <a:extLst>
              <a:ext uri="{FF2B5EF4-FFF2-40B4-BE49-F238E27FC236}">
                <a16:creationId xmlns:a16="http://schemas.microsoft.com/office/drawing/2014/main" id="{05408798-0DB3-46BF-880E-7BB904D700F6}"/>
              </a:ext>
            </a:extLst>
          </p:cNvPr>
          <p:cNvSpPr>
            <a:spLocks noGrp="1"/>
          </p:cNvSpPr>
          <p:nvPr>
            <p:ph type="subTitle" idx="1"/>
          </p:nvPr>
        </p:nvSpPr>
        <p:spPr>
          <a:xfrm>
            <a:off x="1527048" y="3212983"/>
            <a:ext cx="9144000" cy="1971665"/>
          </a:xfrm>
        </p:spPr>
        <p:txBody>
          <a:bodyPr rtlCol="0">
            <a:normAutofit/>
          </a:bodyPr>
          <a:lstStyle/>
          <a:p>
            <a:pPr rtl="0"/>
            <a:r>
              <a:rPr lang="es-ES" sz="2800" dirty="0">
                <a:solidFill>
                  <a:schemeClr val="tx1"/>
                </a:solidFill>
              </a:rPr>
              <a:t>“Por medio del cual se deroga el Decreto 1174 de 2020 y se dictan otras disposiciones en relación con los pisos de protección </a:t>
            </a:r>
            <a:br>
              <a:rPr lang="es-ES" sz="2800" dirty="0">
                <a:solidFill>
                  <a:schemeClr val="tx1"/>
                </a:solidFill>
              </a:rPr>
            </a:br>
            <a:r>
              <a:rPr lang="es-ES" sz="2800" dirty="0">
                <a:solidFill>
                  <a:schemeClr val="tx1"/>
                </a:solidFill>
              </a:rPr>
              <a:t>social”</a:t>
            </a:r>
          </a:p>
        </p:txBody>
      </p:sp>
    </p:spTree>
    <p:extLst>
      <p:ext uri="{BB962C8B-B14F-4D97-AF65-F5344CB8AC3E}">
        <p14:creationId xmlns:p14="http://schemas.microsoft.com/office/powerpoint/2010/main" val="2227882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p:nvPr>
        </p:nvSpPr>
        <p:spPr>
          <a:xfrm>
            <a:off x="1524000" y="494949"/>
            <a:ext cx="9144000" cy="2839675"/>
          </a:xfrm>
        </p:spPr>
        <p:txBody>
          <a:bodyPr>
            <a:normAutofit/>
          </a:bodyPr>
          <a:lstStyle/>
          <a:p>
            <a:r>
              <a:rPr lang="es-CO" sz="3600" dirty="0">
                <a:latin typeface="Arial" panose="020B0604020202020204" pitchFamily="34" charset="0"/>
                <a:cs typeface="Arial" panose="020B0604020202020204" pitchFamily="34" charset="0"/>
              </a:rPr>
              <a:t>TEMA Siete</a:t>
            </a:r>
            <a:br>
              <a:rPr lang="es-CO" sz="3600" dirty="0">
                <a:latin typeface="Arial" panose="020B0604020202020204" pitchFamily="34" charset="0"/>
                <a:cs typeface="Arial" panose="020B0604020202020204" pitchFamily="34" charset="0"/>
              </a:rPr>
            </a:br>
            <a:r>
              <a:rPr lang="es-CO" sz="2400" dirty="0">
                <a:latin typeface="Arial" panose="020B0604020202020204" pitchFamily="34" charset="0"/>
                <a:cs typeface="Arial" panose="020B0604020202020204" pitchFamily="34" charset="0"/>
              </a:rPr>
              <a:t>reactivación -empleo</a:t>
            </a:r>
            <a:br>
              <a:rPr lang="es-CO" sz="3600" dirty="0">
                <a:latin typeface="Arial" panose="020B0604020202020204" pitchFamily="34" charset="0"/>
                <a:cs typeface="Arial" panose="020B0604020202020204" pitchFamily="34" charset="0"/>
              </a:rPr>
            </a:b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1"/>
          </p:nvPr>
        </p:nvSpPr>
        <p:spPr>
          <a:xfrm>
            <a:off x="1527048" y="3649210"/>
            <a:ext cx="9144000" cy="2139193"/>
          </a:xfrm>
        </p:spPr>
        <p:txBody>
          <a:bodyPr/>
          <a:lstStyle/>
          <a:p>
            <a:r>
              <a:rPr lang="es-ES" sz="2800" b="1" dirty="0">
                <a:solidFill>
                  <a:schemeClr val="tx1"/>
                </a:solidFill>
              </a:rPr>
              <a:t>“Por medio del cual se establecen mecanismos para la reactivación económica de las MIPYMES y apoyo a la generación de empleo y se dictan otras disposiciones. </a:t>
            </a:r>
          </a:p>
          <a:p>
            <a:endParaRPr lang="es-ES" sz="2800" b="1" dirty="0">
              <a:solidFill>
                <a:schemeClr val="tx1"/>
              </a:solidFill>
            </a:endParaRPr>
          </a:p>
          <a:p>
            <a:endParaRPr lang="es-CO" dirty="0"/>
          </a:p>
        </p:txBody>
      </p:sp>
    </p:spTree>
    <p:extLst>
      <p:ext uri="{BB962C8B-B14F-4D97-AF65-F5344CB8AC3E}">
        <p14:creationId xmlns:p14="http://schemas.microsoft.com/office/powerpoint/2010/main" val="1925995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495300"/>
            <a:ext cx="9144000" cy="2840038"/>
          </a:xfrm>
        </p:spPr>
        <p:txBody>
          <a:bodyPr>
            <a:normAutofit/>
          </a:bodyPr>
          <a:lstStyle/>
          <a:p>
            <a:br>
              <a:rPr lang="es-CO" sz="3600" dirty="0">
                <a:latin typeface="Arial" panose="020B0604020202020204" pitchFamily="34" charset="0"/>
                <a:cs typeface="Arial" panose="020B0604020202020204" pitchFamily="34" charset="0"/>
              </a:rPr>
            </a:b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4294967295"/>
          </p:nvPr>
        </p:nvSpPr>
        <p:spPr>
          <a:xfrm>
            <a:off x="671119" y="75500"/>
            <a:ext cx="11520881" cy="6782499"/>
          </a:xfrm>
        </p:spPr>
        <p:txBody>
          <a:bodyPr>
            <a:normAutofit lnSpcReduction="10000"/>
          </a:bodyPr>
          <a:lstStyle/>
          <a:p>
            <a:pPr marL="0" indent="0">
              <a:buNone/>
            </a:pPr>
            <a:r>
              <a:rPr lang="es-ES" sz="1800" dirty="0">
                <a:latin typeface="Arial" panose="020B0604020202020204" pitchFamily="34" charset="0"/>
                <a:cs typeface="Arial" panose="020B0604020202020204" pitchFamily="34" charset="0"/>
              </a:rPr>
              <a:t>En Colombia, las micro, pequeñas, y medianas empresas (MiPymes) representan más de un 96% de los establecimientos empresariales del país, una fuente fundamental </a:t>
            </a:r>
            <a:r>
              <a:rPr lang="es-ES" sz="1800" dirty="0" err="1">
                <a:latin typeface="Arial" panose="020B0604020202020204" pitchFamily="34" charset="0"/>
                <a:cs typeface="Arial" panose="020B0604020202020204" pitchFamily="34" charset="0"/>
              </a:rPr>
              <a:t>dedesarrollo</a:t>
            </a:r>
            <a:r>
              <a:rPr lang="es-ES" sz="1800" dirty="0">
                <a:latin typeface="Arial" panose="020B0604020202020204" pitchFamily="34" charset="0"/>
                <a:cs typeface="Arial" panose="020B0604020202020204" pitchFamily="34" charset="0"/>
              </a:rPr>
              <a:t> económico, y social de nuestro país.</a:t>
            </a:r>
          </a:p>
          <a:p>
            <a:pPr marL="0" indent="0">
              <a:buNone/>
            </a:pPr>
            <a:endParaRPr lang="es-ES" sz="1800" dirty="0">
              <a:latin typeface="Arial" panose="020B0604020202020204" pitchFamily="34" charset="0"/>
              <a:cs typeface="Arial" panose="020B0604020202020204" pitchFamily="34" charset="0"/>
            </a:endParaRPr>
          </a:p>
          <a:p>
            <a:pPr marL="0" indent="0">
              <a:buNone/>
            </a:pPr>
            <a:r>
              <a:rPr lang="es-ES" sz="1800" b="1" dirty="0">
                <a:solidFill>
                  <a:srgbClr val="C00000"/>
                </a:solidFill>
                <a:latin typeface="Arial" panose="020B0604020202020204" pitchFamily="34" charset="0"/>
                <a:cs typeface="Arial" panose="020B0604020202020204" pitchFamily="34" charset="0"/>
              </a:rPr>
              <a:t>Reactivación Diferencial:</a:t>
            </a:r>
          </a:p>
          <a:p>
            <a:pPr marL="0" indent="0">
              <a:buNone/>
            </a:pPr>
            <a:r>
              <a:rPr lang="es-ES" sz="1800" dirty="0">
                <a:latin typeface="Arial" panose="020B0604020202020204" pitchFamily="34" charset="0"/>
                <a:cs typeface="Arial" panose="020B0604020202020204" pitchFamily="34" charset="0"/>
              </a:rPr>
              <a:t>Según las cifras del Registro Único Empresarial y Social (</a:t>
            </a:r>
            <a:r>
              <a:rPr lang="es-ES" sz="1800" dirty="0" err="1">
                <a:latin typeface="Arial" panose="020B0604020202020204" pitchFamily="34" charset="0"/>
                <a:cs typeface="Arial" panose="020B0604020202020204" pitchFamily="34" charset="0"/>
              </a:rPr>
              <a:t>Rues</a:t>
            </a:r>
            <a:r>
              <a:rPr lang="es-ES" sz="1800" dirty="0">
                <a:latin typeface="Arial" panose="020B0604020202020204" pitchFamily="34" charset="0"/>
                <a:cs typeface="Arial" panose="020B0604020202020204" pitchFamily="34" charset="0"/>
              </a:rPr>
              <a:t>), que recoge información</a:t>
            </a:r>
          </a:p>
          <a:p>
            <a:pPr marL="0" indent="0">
              <a:buNone/>
            </a:pPr>
            <a:r>
              <a:rPr lang="es-ES" sz="1800" dirty="0">
                <a:latin typeface="Arial" panose="020B0604020202020204" pitchFamily="34" charset="0"/>
                <a:cs typeface="Arial" panose="020B0604020202020204" pitchFamily="34" charset="0"/>
              </a:rPr>
              <a:t>de las 57 Cámaras de Comercio del país, entre enero y marzo de 2021 se crearon en el país</a:t>
            </a:r>
          </a:p>
          <a:p>
            <a:pPr marL="0" indent="0">
              <a:buNone/>
            </a:pPr>
            <a:r>
              <a:rPr lang="es-ES" sz="1800" dirty="0">
                <a:latin typeface="Arial" panose="020B0604020202020204" pitchFamily="34" charset="0"/>
                <a:cs typeface="Arial" panose="020B0604020202020204" pitchFamily="34" charset="0"/>
              </a:rPr>
              <a:t>96.431 empresas, 9.3% más que en el mismo periodo de 2020. Del total de empresas</a:t>
            </a:r>
          </a:p>
          <a:p>
            <a:pPr marL="0" indent="0">
              <a:buNone/>
            </a:pPr>
            <a:r>
              <a:rPr lang="es-ES" sz="1800" dirty="0">
                <a:latin typeface="Arial" panose="020B0604020202020204" pitchFamily="34" charset="0"/>
                <a:cs typeface="Arial" panose="020B0604020202020204" pitchFamily="34" charset="0"/>
              </a:rPr>
              <a:t>registradas, 75.4% corresponde a personas naturales y 24.6% a sociedades. Según estima</a:t>
            </a:r>
          </a:p>
          <a:p>
            <a:pPr marL="0" indent="0">
              <a:buNone/>
            </a:pPr>
            <a:r>
              <a:rPr lang="es-ES" sz="1800" dirty="0">
                <a:latin typeface="Arial" panose="020B0604020202020204" pitchFamily="34" charset="0"/>
                <a:cs typeface="Arial" panose="020B0604020202020204" pitchFamily="34" charset="0"/>
              </a:rPr>
              <a:t>Confecámaras, aproximadamente el 99.6% de las nuevas empresas constituidas obedecen</a:t>
            </a:r>
          </a:p>
          <a:p>
            <a:pPr marL="0" indent="0">
              <a:buNone/>
            </a:pPr>
            <a:r>
              <a:rPr lang="es-ES" sz="1800" dirty="0">
                <a:latin typeface="Arial" panose="020B0604020202020204" pitchFamily="34" charset="0"/>
                <a:cs typeface="Arial" panose="020B0604020202020204" pitchFamily="34" charset="0"/>
              </a:rPr>
              <a:t>a microempresas, seguido por las pequeñas empresas (0.38%) y el restante se encuentra en</a:t>
            </a:r>
          </a:p>
          <a:p>
            <a:pPr marL="0" indent="0">
              <a:buNone/>
            </a:pPr>
            <a:r>
              <a:rPr lang="es-ES" sz="1800" dirty="0">
                <a:latin typeface="Arial" panose="020B0604020202020204" pitchFamily="34" charset="0"/>
                <a:cs typeface="Arial" panose="020B0604020202020204" pitchFamily="34" charset="0"/>
              </a:rPr>
              <a:t>medianas y grandes empresas (0,02%).</a:t>
            </a:r>
          </a:p>
          <a:p>
            <a:pPr marL="0" indent="0">
              <a:buNone/>
            </a:pPr>
            <a:endParaRPr lang="es-ES" sz="1800" dirty="0">
              <a:latin typeface="Arial" panose="020B0604020202020204" pitchFamily="34" charset="0"/>
              <a:cs typeface="Arial" panose="020B0604020202020204" pitchFamily="34" charset="0"/>
            </a:endParaRPr>
          </a:p>
          <a:p>
            <a:pPr marL="0" indent="0">
              <a:buNone/>
            </a:pPr>
            <a:r>
              <a:rPr lang="es-ES" sz="1800" dirty="0">
                <a:latin typeface="Arial" panose="020B0604020202020204" pitchFamily="34" charset="0"/>
                <a:cs typeface="Arial" panose="020B0604020202020204" pitchFamily="34" charset="0"/>
              </a:rPr>
              <a:t>Es incontrovertible que las condiciones de la pandemia han impactado el total de la</a:t>
            </a:r>
          </a:p>
          <a:p>
            <a:pPr marL="0" indent="0">
              <a:buNone/>
            </a:pPr>
            <a:r>
              <a:rPr lang="es-ES" sz="1800" dirty="0">
                <a:latin typeface="Arial" panose="020B0604020202020204" pitchFamily="34" charset="0"/>
                <a:cs typeface="Arial" panose="020B0604020202020204" pitchFamily="34" charset="0"/>
              </a:rPr>
              <a:t>economía colombiana, pero es también un hecho irrefutable que ha impactado doblemente</a:t>
            </a:r>
          </a:p>
          <a:p>
            <a:pPr marL="0" indent="0">
              <a:buNone/>
            </a:pPr>
            <a:r>
              <a:rPr lang="es-ES" sz="1800" dirty="0">
                <a:latin typeface="Arial" panose="020B0604020202020204" pitchFamily="34" charset="0"/>
                <a:cs typeface="Arial" panose="020B0604020202020204" pitchFamily="34" charset="0"/>
              </a:rPr>
              <a:t>en la pequeña y mediana empresa. Bien explicaba el economista Aurelio Suarez en su</a:t>
            </a:r>
          </a:p>
          <a:p>
            <a:pPr marL="0" indent="0">
              <a:buNone/>
            </a:pPr>
            <a:r>
              <a:rPr lang="es-ES" sz="1800" dirty="0">
                <a:latin typeface="Arial" panose="020B0604020202020204" pitchFamily="34" charset="0"/>
                <a:cs typeface="Arial" panose="020B0604020202020204" pitchFamily="34" charset="0"/>
              </a:rPr>
              <a:t>artículo “Desigualdad empresarial y tarifa única tributaria”, que las 10.000 mayores</a:t>
            </a:r>
          </a:p>
          <a:p>
            <a:pPr marL="0" indent="0">
              <a:buNone/>
            </a:pPr>
            <a:r>
              <a:rPr lang="es-ES" sz="1800" dirty="0">
                <a:latin typeface="Arial" panose="020B0604020202020204" pitchFamily="34" charset="0"/>
                <a:cs typeface="Arial" panose="020B0604020202020204" pitchFamily="34" charset="0"/>
              </a:rPr>
              <a:t>empresas del país capturan el 52% de las utilidades totales de excedente bruto de explotación</a:t>
            </a:r>
          </a:p>
          <a:p>
            <a:pPr marL="0" indent="0">
              <a:buNone/>
            </a:pPr>
            <a:r>
              <a:rPr lang="es-ES" sz="1800" dirty="0">
                <a:latin typeface="Arial" panose="020B0604020202020204" pitchFamily="34" charset="0"/>
                <a:cs typeface="Arial" panose="020B0604020202020204" pitchFamily="34" charset="0"/>
              </a:rPr>
              <a:t>(EBE), cerca de 95.000 medianas empresas perciben el 36% y el resto, 1.273.017 micro y</a:t>
            </a:r>
          </a:p>
          <a:p>
            <a:pPr marL="0" indent="0">
              <a:buNone/>
            </a:pPr>
            <a:r>
              <a:rPr lang="es-ES" sz="1800" dirty="0">
                <a:latin typeface="Arial" panose="020B0604020202020204" pitchFamily="34" charset="0"/>
                <a:cs typeface="Arial" panose="020B0604020202020204" pitchFamily="34" charset="0"/>
              </a:rPr>
              <a:t>pequeñas (pymes), la gran mayoría, apenas recaudan el 12%.</a:t>
            </a:r>
            <a:endParaRPr lang="es-CO"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6368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495300"/>
            <a:ext cx="9144000" cy="2840038"/>
          </a:xfrm>
        </p:spPr>
        <p:txBody>
          <a:bodyPr>
            <a:normAutofit/>
          </a:bodyPr>
          <a:lstStyle/>
          <a:p>
            <a:br>
              <a:rPr lang="es-CO" sz="3600" dirty="0">
                <a:latin typeface="Arial" panose="020B0604020202020204" pitchFamily="34" charset="0"/>
                <a:cs typeface="Arial" panose="020B0604020202020204" pitchFamily="34" charset="0"/>
              </a:rPr>
            </a:b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4294967295"/>
          </p:nvPr>
        </p:nvSpPr>
        <p:spPr>
          <a:xfrm>
            <a:off x="671119" y="75500"/>
            <a:ext cx="11520881" cy="6782499"/>
          </a:xfrm>
        </p:spPr>
        <p:txBody>
          <a:bodyPr>
            <a:normAutofit/>
          </a:bodyPr>
          <a:lstStyle/>
          <a:p>
            <a:pPr marL="0" indent="0" algn="just">
              <a:buNone/>
            </a:pPr>
            <a:r>
              <a:rPr lang="es-ES" sz="1800" dirty="0">
                <a:latin typeface="Arial" panose="020B0604020202020204" pitchFamily="34" charset="0"/>
                <a:cs typeface="Arial" panose="020B0604020202020204" pitchFamily="34" charset="0"/>
              </a:rPr>
              <a:t>Según el DANE en el informe sobre cifras de empleo, en 2020, la tasa de desempleo en el total de las 13 ciudades y áreas metropolitanas fue 18,2%, lo que representó un aumento de 7,0 puntos porcentuales frente al 2019 (11,2%) y para el mes de mayo de 2021, la tasa de desempleo fue 15,6%. Se presentó una especial pérdida de empleo en sectores como el de industrias manufactureras, donde se ubican diversas empresas medianas; construcción, alojamiento y servicios de comida, actividades artísticas y del entretenimiento, </a:t>
            </a:r>
            <a:r>
              <a:rPr lang="es-ES" sz="1800" dirty="0" err="1">
                <a:latin typeface="Arial" panose="020B0604020202020204" pitchFamily="34" charset="0"/>
                <a:cs typeface="Arial" panose="020B0604020202020204" pitchFamily="34" charset="0"/>
              </a:rPr>
              <a:t>sectorcomercial</a:t>
            </a:r>
            <a:r>
              <a:rPr lang="es-ES" sz="1800" dirty="0">
                <a:latin typeface="Arial" panose="020B0604020202020204" pitchFamily="34" charset="0"/>
                <a:cs typeface="Arial" panose="020B0604020202020204" pitchFamily="34" charset="0"/>
              </a:rPr>
              <a:t>, entre otros donde hace especial presencia las MiPymes. Para el mes de diciembre de 2020, la tasa de desempleo fue 13,4%, lo que significó un aumento de 3,9 puntos porcentuales frente al mismo mes del año anterior (9,5%). La tasa global de participación se ubicó en 61,7%, lo que representó una reducción de 1,9 puntos porcentuales frente a diciembre del 2019 (63,6%). Finalmente, la tasa de ocupación fue 53,4%, presentando una disminución de 4,1 puntos porcentuales respecto al mismo mes del 2019 (57,5%).</a:t>
            </a:r>
          </a:p>
          <a:p>
            <a:pPr marL="0" indent="0" algn="just">
              <a:buNone/>
            </a:pPr>
            <a:endParaRPr lang="es-ES" sz="1800" dirty="0">
              <a:latin typeface="Arial" panose="020B0604020202020204" pitchFamily="34" charset="0"/>
              <a:cs typeface="Arial" panose="020B0604020202020204" pitchFamily="34" charset="0"/>
            </a:endParaRPr>
          </a:p>
          <a:p>
            <a:pPr marL="0" indent="0" algn="just">
              <a:buNone/>
            </a:pPr>
            <a:endParaRPr lang="es-ES" sz="1800" dirty="0">
              <a:latin typeface="Arial" panose="020B0604020202020204" pitchFamily="34" charset="0"/>
              <a:cs typeface="Arial" panose="020B0604020202020204" pitchFamily="34" charset="0"/>
            </a:endParaRPr>
          </a:p>
          <a:p>
            <a:pPr marL="0" indent="0" algn="just">
              <a:buNone/>
            </a:pPr>
            <a:r>
              <a:rPr lang="es-ES" sz="1800" dirty="0">
                <a:latin typeface="Arial" panose="020B0604020202020204" pitchFamily="34" charset="0"/>
                <a:cs typeface="Arial" panose="020B0604020202020204" pitchFamily="34" charset="0"/>
              </a:rPr>
              <a:t>De igual forma las cifras del DANE a inicios del año demostraron que en las empresas de menos de 10 trabajadores se han perdido cerca de 987.000 empleos y en empresas de más de 10 trabajadores supera por poco el millón.</a:t>
            </a:r>
          </a:p>
          <a:p>
            <a:pPr marL="0" indent="0" algn="just">
              <a:buNone/>
            </a:pPr>
            <a:endParaRPr lang="es-E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757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495300"/>
            <a:ext cx="9144000" cy="2840038"/>
          </a:xfrm>
        </p:spPr>
        <p:txBody>
          <a:bodyPr>
            <a:normAutofit/>
          </a:bodyPr>
          <a:lstStyle/>
          <a:p>
            <a:br>
              <a:rPr lang="es-CO" sz="3600" dirty="0">
                <a:latin typeface="Arial" panose="020B0604020202020204" pitchFamily="34" charset="0"/>
                <a:cs typeface="Arial" panose="020B0604020202020204" pitchFamily="34" charset="0"/>
              </a:rPr>
            </a:b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4294967295"/>
          </p:nvPr>
        </p:nvSpPr>
        <p:spPr>
          <a:xfrm>
            <a:off x="671119" y="75500"/>
            <a:ext cx="11520881" cy="6782499"/>
          </a:xfrm>
        </p:spPr>
        <p:txBody>
          <a:bodyPr>
            <a:normAutofit lnSpcReduction="10000"/>
          </a:bodyPr>
          <a:lstStyle/>
          <a:p>
            <a:pPr marL="0" indent="0" algn="just">
              <a:buNone/>
            </a:pPr>
            <a:r>
              <a:rPr lang="es-ES" sz="1800" b="1" dirty="0">
                <a:solidFill>
                  <a:srgbClr val="C00000"/>
                </a:solidFill>
                <a:latin typeface="Arial" panose="020B0604020202020204" pitchFamily="34" charset="0"/>
                <a:cs typeface="Arial" panose="020B0604020202020204" pitchFamily="34" charset="0"/>
              </a:rPr>
              <a:t>Mercado laboral para la juventud.</a:t>
            </a:r>
          </a:p>
          <a:p>
            <a:pPr marL="0" indent="0" algn="just">
              <a:buNone/>
            </a:pPr>
            <a:r>
              <a:rPr lang="es-ES" sz="1800" dirty="0">
                <a:latin typeface="Arial" panose="020B0604020202020204" pitchFamily="34" charset="0"/>
                <a:cs typeface="Arial" panose="020B0604020202020204" pitchFamily="34" charset="0"/>
              </a:rPr>
              <a:t>Según la Gran Encuesta Integrada de Hogares del DANE, quienes han sido los más afectados son los denominados jóvenes NINIS, quienes no están incorporados ni al sistema educativo, ni laboral en el país. Para el trimestre móvil de mayo a julio de 2020, la población de personas jóvenes NINI fue el 33%. El 42% de las mujeres y el 23% de los hombres jóvenes no se encontraban laborando ni estudiando para una brecha de género de 19 puntos porcentuales.</a:t>
            </a:r>
          </a:p>
          <a:p>
            <a:pPr marL="0" indent="0" algn="just">
              <a:buNone/>
            </a:pPr>
            <a:endParaRPr lang="es-ES" sz="1800" dirty="0">
              <a:latin typeface="Arial" panose="020B0604020202020204" pitchFamily="34" charset="0"/>
              <a:cs typeface="Arial" panose="020B0604020202020204" pitchFamily="34" charset="0"/>
            </a:endParaRPr>
          </a:p>
          <a:p>
            <a:pPr marL="0" indent="0" algn="just">
              <a:buNone/>
            </a:pPr>
            <a:r>
              <a:rPr lang="es-ES" sz="1800" dirty="0">
                <a:latin typeface="Arial" panose="020B0604020202020204" pitchFamily="34" charset="0"/>
                <a:cs typeface="Arial" panose="020B0604020202020204" pitchFamily="34" charset="0"/>
              </a:rPr>
              <a:t>Para el 2019, el 22,7% de personas jóvenes eran NINI, en el 2020 (trimestre marzo- mayo) este valor aumentó en 11 puntos porcentuales. Según la encuesta, la situación de su hogar comparada en años anteriores, dentro de los más jóvenes (10 a 24 años) el 68% considera que su situación está peor mientras que el 24% considera que está igual.</a:t>
            </a:r>
          </a:p>
          <a:p>
            <a:pPr marL="0" indent="0" algn="just">
              <a:buNone/>
            </a:pPr>
            <a:endParaRPr lang="es-ES" sz="1800" dirty="0">
              <a:latin typeface="Arial" panose="020B0604020202020204" pitchFamily="34" charset="0"/>
              <a:cs typeface="Arial" panose="020B0604020202020204" pitchFamily="34" charset="0"/>
            </a:endParaRPr>
          </a:p>
          <a:p>
            <a:pPr marL="0" indent="0" algn="just">
              <a:buNone/>
            </a:pPr>
            <a:r>
              <a:rPr lang="es-ES" sz="1800" b="1" dirty="0">
                <a:solidFill>
                  <a:srgbClr val="C00000"/>
                </a:solidFill>
                <a:latin typeface="Arial" panose="020B0604020202020204" pitchFamily="34" charset="0"/>
                <a:cs typeface="Arial" panose="020B0604020202020204" pitchFamily="34" charset="0"/>
              </a:rPr>
              <a:t>EMPLEO Y LAS BRECHAS DE GÉNERO</a:t>
            </a:r>
          </a:p>
          <a:p>
            <a:pPr marL="0" indent="0" algn="just">
              <a:buNone/>
            </a:pPr>
            <a:r>
              <a:rPr lang="es-ES" sz="1800" dirty="0">
                <a:latin typeface="Arial" panose="020B0604020202020204" pitchFamily="34" charset="0"/>
                <a:cs typeface="Arial" panose="020B0604020202020204" pitchFamily="34" charset="0"/>
              </a:rPr>
              <a:t>Si bien la pandemia ha golpeado a millones de colombianos y de múltiples formas, su impacto ha sido desproporcionado para miles de mujeres, a quienes, por sus condiciones materiales de vida, la ciudad, tipo de hogar o sector económico donde se desempeñaban, la pandemia se descargó sobre ellas de manera más crítica.</a:t>
            </a:r>
          </a:p>
          <a:p>
            <a:pPr marL="0" indent="0" algn="just">
              <a:buNone/>
            </a:pPr>
            <a:endParaRPr lang="es-ES" sz="1800" dirty="0">
              <a:latin typeface="Arial" panose="020B0604020202020204" pitchFamily="34" charset="0"/>
              <a:cs typeface="Arial" panose="020B0604020202020204" pitchFamily="34" charset="0"/>
            </a:endParaRPr>
          </a:p>
          <a:p>
            <a:pPr marL="0" indent="0" algn="just">
              <a:buNone/>
            </a:pPr>
            <a:r>
              <a:rPr lang="es-ES" sz="1800" dirty="0">
                <a:latin typeface="Arial" panose="020B0604020202020204" pitchFamily="34" charset="0"/>
                <a:cs typeface="Arial" panose="020B0604020202020204" pitchFamily="34" charset="0"/>
              </a:rPr>
              <a:t>Durante el segundo semestre de 2019 cerca de 13 millones de hombres se encontraban ocupados, mientras que solo 9.2 millones de mujeres lo estaban. Luego para el segundo semestre de 2020 nos encontramos con que cerca de 10,6 millones de hombres continuaban ocupados y tan solo 6.7 millones de mujeres lo hacían, arrojando así una variación de menos 2.3 millones de trabajadores hombres y 2.5 millones de trabajadoras mujeres. </a:t>
            </a:r>
          </a:p>
        </p:txBody>
      </p:sp>
    </p:spTree>
    <p:extLst>
      <p:ext uri="{BB962C8B-B14F-4D97-AF65-F5344CB8AC3E}">
        <p14:creationId xmlns:p14="http://schemas.microsoft.com/office/powerpoint/2010/main" val="3549684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495300"/>
            <a:ext cx="9144000" cy="2840038"/>
          </a:xfrm>
        </p:spPr>
        <p:txBody>
          <a:bodyPr>
            <a:normAutofit/>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4" name="Imagen 3">
            <a:extLst>
              <a:ext uri="{FF2B5EF4-FFF2-40B4-BE49-F238E27FC236}">
                <a16:creationId xmlns:a16="http://schemas.microsoft.com/office/drawing/2014/main" id="{586D5045-8139-47AF-A5B4-74360CB416F3}"/>
              </a:ext>
            </a:extLst>
          </p:cNvPr>
          <p:cNvPicPr>
            <a:picLocks noChangeAspect="1"/>
          </p:cNvPicPr>
          <p:nvPr/>
        </p:nvPicPr>
        <p:blipFill>
          <a:blip r:embed="rId2"/>
          <a:stretch>
            <a:fillRect/>
          </a:stretch>
        </p:blipFill>
        <p:spPr>
          <a:xfrm>
            <a:off x="711841" y="0"/>
            <a:ext cx="4858534" cy="4609322"/>
          </a:xfrm>
          <a:prstGeom prst="rect">
            <a:avLst/>
          </a:prstGeom>
        </p:spPr>
      </p:pic>
      <p:pic>
        <p:nvPicPr>
          <p:cNvPr id="5" name="Imagen 4">
            <a:extLst>
              <a:ext uri="{FF2B5EF4-FFF2-40B4-BE49-F238E27FC236}">
                <a16:creationId xmlns:a16="http://schemas.microsoft.com/office/drawing/2014/main" id="{98EA4615-DB05-49C2-8AE6-7E7134F31A89}"/>
              </a:ext>
            </a:extLst>
          </p:cNvPr>
          <p:cNvPicPr>
            <a:picLocks noChangeAspect="1"/>
          </p:cNvPicPr>
          <p:nvPr/>
        </p:nvPicPr>
        <p:blipFill>
          <a:blip r:embed="rId3"/>
          <a:stretch>
            <a:fillRect/>
          </a:stretch>
        </p:blipFill>
        <p:spPr>
          <a:xfrm>
            <a:off x="5570375" y="1511559"/>
            <a:ext cx="6621626" cy="5169160"/>
          </a:xfrm>
          <a:prstGeom prst="rect">
            <a:avLst/>
          </a:prstGeom>
        </p:spPr>
      </p:pic>
    </p:spTree>
    <p:extLst>
      <p:ext uri="{BB962C8B-B14F-4D97-AF65-F5344CB8AC3E}">
        <p14:creationId xmlns:p14="http://schemas.microsoft.com/office/powerpoint/2010/main" val="3179880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495300"/>
            <a:ext cx="9144000" cy="2840038"/>
          </a:xfrm>
        </p:spPr>
        <p:txBody>
          <a:bodyPr>
            <a:normAutofit/>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3" name="Imagen 2">
            <a:extLst>
              <a:ext uri="{FF2B5EF4-FFF2-40B4-BE49-F238E27FC236}">
                <a16:creationId xmlns:a16="http://schemas.microsoft.com/office/drawing/2014/main" id="{8F601761-DACB-4D47-9C3D-BEDFFBCE28A4}"/>
              </a:ext>
            </a:extLst>
          </p:cNvPr>
          <p:cNvPicPr>
            <a:picLocks noChangeAspect="1"/>
          </p:cNvPicPr>
          <p:nvPr/>
        </p:nvPicPr>
        <p:blipFill>
          <a:blip r:embed="rId2"/>
          <a:stretch>
            <a:fillRect/>
          </a:stretch>
        </p:blipFill>
        <p:spPr>
          <a:xfrm>
            <a:off x="0" y="0"/>
            <a:ext cx="5477069" cy="5143946"/>
          </a:xfrm>
          <a:prstGeom prst="rect">
            <a:avLst/>
          </a:prstGeom>
        </p:spPr>
      </p:pic>
      <p:pic>
        <p:nvPicPr>
          <p:cNvPr id="6" name="Imagen 5">
            <a:extLst>
              <a:ext uri="{FF2B5EF4-FFF2-40B4-BE49-F238E27FC236}">
                <a16:creationId xmlns:a16="http://schemas.microsoft.com/office/drawing/2014/main" id="{58E06ED7-F49E-4DD1-B9F2-0F957FBC45FB}"/>
              </a:ext>
            </a:extLst>
          </p:cNvPr>
          <p:cNvPicPr>
            <a:picLocks noChangeAspect="1"/>
          </p:cNvPicPr>
          <p:nvPr/>
        </p:nvPicPr>
        <p:blipFill>
          <a:blip r:embed="rId3"/>
          <a:stretch>
            <a:fillRect/>
          </a:stretch>
        </p:blipFill>
        <p:spPr>
          <a:xfrm>
            <a:off x="5402424" y="857026"/>
            <a:ext cx="6789576" cy="6000973"/>
          </a:xfrm>
          <a:prstGeom prst="rect">
            <a:avLst/>
          </a:prstGeom>
        </p:spPr>
      </p:pic>
    </p:spTree>
    <p:extLst>
      <p:ext uri="{BB962C8B-B14F-4D97-AF65-F5344CB8AC3E}">
        <p14:creationId xmlns:p14="http://schemas.microsoft.com/office/powerpoint/2010/main" val="4175053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495300"/>
            <a:ext cx="9144000" cy="2840038"/>
          </a:xfrm>
        </p:spPr>
        <p:txBody>
          <a:bodyPr>
            <a:normAutofit/>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4" name="Imagen 3">
            <a:extLst>
              <a:ext uri="{FF2B5EF4-FFF2-40B4-BE49-F238E27FC236}">
                <a16:creationId xmlns:a16="http://schemas.microsoft.com/office/drawing/2014/main" id="{A747C920-9C6D-4E79-AC88-D9D138C8336A}"/>
              </a:ext>
            </a:extLst>
          </p:cNvPr>
          <p:cNvPicPr>
            <a:picLocks noChangeAspect="1"/>
          </p:cNvPicPr>
          <p:nvPr/>
        </p:nvPicPr>
        <p:blipFill>
          <a:blip r:embed="rId2"/>
          <a:stretch>
            <a:fillRect/>
          </a:stretch>
        </p:blipFill>
        <p:spPr>
          <a:xfrm>
            <a:off x="690465" y="0"/>
            <a:ext cx="11501535" cy="6858000"/>
          </a:xfrm>
          <a:prstGeom prst="rect">
            <a:avLst/>
          </a:prstGeom>
        </p:spPr>
      </p:pic>
    </p:spTree>
    <p:extLst>
      <p:ext uri="{BB962C8B-B14F-4D97-AF65-F5344CB8AC3E}">
        <p14:creationId xmlns:p14="http://schemas.microsoft.com/office/powerpoint/2010/main" val="2694068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p:nvPr>
        </p:nvSpPr>
        <p:spPr>
          <a:xfrm>
            <a:off x="1524000" y="494950"/>
            <a:ext cx="9144000" cy="2642534"/>
          </a:xfrm>
        </p:spPr>
        <p:txBody>
          <a:bodyPr>
            <a:normAutofit/>
          </a:bodyPr>
          <a:lstStyle/>
          <a:p>
            <a:r>
              <a:rPr lang="es-CO" sz="3600" dirty="0">
                <a:latin typeface="Arial" panose="020B0604020202020204" pitchFamily="34" charset="0"/>
                <a:cs typeface="Arial" panose="020B0604020202020204" pitchFamily="34" charset="0"/>
              </a:rPr>
              <a:t>TEMA ocho</a:t>
            </a:r>
            <a:br>
              <a:rPr lang="es-CO" sz="3600" dirty="0">
                <a:latin typeface="Arial" panose="020B0604020202020204" pitchFamily="34" charset="0"/>
                <a:cs typeface="Arial" panose="020B0604020202020204" pitchFamily="34" charset="0"/>
              </a:rPr>
            </a:br>
            <a:r>
              <a:rPr lang="es-CO" sz="2400" dirty="0">
                <a:latin typeface="Arial" panose="020B0604020202020204" pitchFamily="34" charset="0"/>
                <a:cs typeface="Arial" panose="020B0604020202020204" pitchFamily="34" charset="0"/>
              </a:rPr>
              <a:t>Salud</a:t>
            </a:r>
            <a:br>
              <a:rPr lang="es-CO" sz="3600" dirty="0">
                <a:latin typeface="Arial" panose="020B0604020202020204" pitchFamily="34" charset="0"/>
                <a:cs typeface="Arial" panose="020B0604020202020204" pitchFamily="34" charset="0"/>
              </a:rPr>
            </a:b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1"/>
          </p:nvPr>
        </p:nvSpPr>
        <p:spPr>
          <a:xfrm>
            <a:off x="1527048" y="3649210"/>
            <a:ext cx="9144000" cy="2139193"/>
          </a:xfrm>
        </p:spPr>
        <p:txBody>
          <a:bodyPr/>
          <a:lstStyle/>
          <a:p>
            <a:r>
              <a:rPr lang="es-ES" sz="2800" b="1" dirty="0">
                <a:solidFill>
                  <a:schemeClr val="tx1"/>
                </a:solidFill>
              </a:rPr>
              <a:t>“Texto definitivo aprobado en primer debate  del Proyecto de Ley  Nro.  073 de 202 Cámara “ Por medio del cual se modifican los artículos  194 y 195 de la Ley 100 de 1993.”</a:t>
            </a:r>
          </a:p>
          <a:p>
            <a:endParaRPr lang="es-CO" dirty="0"/>
          </a:p>
        </p:txBody>
      </p:sp>
    </p:spTree>
    <p:extLst>
      <p:ext uri="{BB962C8B-B14F-4D97-AF65-F5344CB8AC3E}">
        <p14:creationId xmlns:p14="http://schemas.microsoft.com/office/powerpoint/2010/main" val="9638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53396C-4ED2-433A-9C44-737AE5929A37}"/>
              </a:ext>
            </a:extLst>
          </p:cNvPr>
          <p:cNvSpPr>
            <a:spLocks noGrp="1"/>
          </p:cNvSpPr>
          <p:nvPr>
            <p:ph type="title"/>
          </p:nvPr>
        </p:nvSpPr>
        <p:spPr/>
        <p:txBody>
          <a:bodyPr/>
          <a:lstStyle/>
          <a:p>
            <a:endParaRPr lang="es-CO" dirty="0"/>
          </a:p>
        </p:txBody>
      </p:sp>
      <p:sp>
        <p:nvSpPr>
          <p:cNvPr id="3" name="Marcador de fecha 2">
            <a:extLst>
              <a:ext uri="{FF2B5EF4-FFF2-40B4-BE49-F238E27FC236}">
                <a16:creationId xmlns:a16="http://schemas.microsoft.com/office/drawing/2014/main" id="{4F53D27F-464A-4888-A425-2CA5ADDE3E27}"/>
              </a:ext>
            </a:extLst>
          </p:cNvPr>
          <p:cNvSpPr>
            <a:spLocks noGrp="1"/>
          </p:cNvSpPr>
          <p:nvPr>
            <p:ph type="dt" sz="half" idx="10"/>
          </p:nvPr>
        </p:nvSpPr>
        <p:spPr/>
        <p:txBody>
          <a:bodyPr/>
          <a:lstStyle/>
          <a:p>
            <a:pPr rtl="0"/>
            <a:r>
              <a:rPr lang="es-ES" noProof="0"/>
              <a:t>3/9/20XX</a:t>
            </a:r>
          </a:p>
        </p:txBody>
      </p:sp>
      <p:sp>
        <p:nvSpPr>
          <p:cNvPr id="4" name="Marcador de pie de página 3">
            <a:extLst>
              <a:ext uri="{FF2B5EF4-FFF2-40B4-BE49-F238E27FC236}">
                <a16:creationId xmlns:a16="http://schemas.microsoft.com/office/drawing/2014/main" id="{799FC933-F416-4C52-89B0-49053B04AAFA}"/>
              </a:ext>
            </a:extLst>
          </p:cNvPr>
          <p:cNvSpPr>
            <a:spLocks noGrp="1"/>
          </p:cNvSpPr>
          <p:nvPr>
            <p:ph type="ftr" sz="quarter" idx="11"/>
          </p:nvPr>
        </p:nvSpPr>
        <p:spPr/>
        <p:txBody>
          <a:bodyPr/>
          <a:lstStyle/>
          <a:p>
            <a:pPr rtl="0"/>
            <a:r>
              <a:rPr lang="es-ES" noProof="0"/>
              <a:t>Título de la presentación</a:t>
            </a:r>
          </a:p>
        </p:txBody>
      </p:sp>
      <p:sp>
        <p:nvSpPr>
          <p:cNvPr id="5" name="Marcador de número de diapositiva 4">
            <a:extLst>
              <a:ext uri="{FF2B5EF4-FFF2-40B4-BE49-F238E27FC236}">
                <a16:creationId xmlns:a16="http://schemas.microsoft.com/office/drawing/2014/main" id="{C688744F-CBE6-4A68-A1D7-D26D03BA336C}"/>
              </a:ext>
            </a:extLst>
          </p:cNvPr>
          <p:cNvSpPr>
            <a:spLocks noGrp="1"/>
          </p:cNvSpPr>
          <p:nvPr>
            <p:ph type="sldNum" sz="quarter" idx="12"/>
          </p:nvPr>
        </p:nvSpPr>
        <p:spPr/>
        <p:txBody>
          <a:bodyPr/>
          <a:lstStyle/>
          <a:p>
            <a:pPr rtl="0"/>
            <a:fld id="{D8DA9DAA-006C-4F4B-980E-E3DF019B24E2}" type="slidenum">
              <a:rPr lang="es-ES" noProof="0" smtClean="0"/>
              <a:t>58</a:t>
            </a:fld>
            <a:endParaRPr lang="es-ES" noProof="0"/>
          </a:p>
        </p:txBody>
      </p:sp>
      <p:pic>
        <p:nvPicPr>
          <p:cNvPr id="6" name="Imagen 5">
            <a:extLst>
              <a:ext uri="{FF2B5EF4-FFF2-40B4-BE49-F238E27FC236}">
                <a16:creationId xmlns:a16="http://schemas.microsoft.com/office/drawing/2014/main" id="{55245B40-E0C8-4B8A-ACF5-5B157ED25369}"/>
              </a:ext>
            </a:extLst>
          </p:cNvPr>
          <p:cNvPicPr>
            <a:picLocks noChangeAspect="1"/>
          </p:cNvPicPr>
          <p:nvPr/>
        </p:nvPicPr>
        <p:blipFill>
          <a:blip r:embed="rId2"/>
          <a:stretch>
            <a:fillRect/>
          </a:stretch>
        </p:blipFill>
        <p:spPr>
          <a:xfrm>
            <a:off x="709127" y="-23961"/>
            <a:ext cx="3806889" cy="2888459"/>
          </a:xfrm>
          <a:prstGeom prst="rect">
            <a:avLst/>
          </a:prstGeom>
        </p:spPr>
      </p:pic>
      <p:pic>
        <p:nvPicPr>
          <p:cNvPr id="7" name="Imagen 6">
            <a:extLst>
              <a:ext uri="{FF2B5EF4-FFF2-40B4-BE49-F238E27FC236}">
                <a16:creationId xmlns:a16="http://schemas.microsoft.com/office/drawing/2014/main" id="{9B53ADD5-00A1-4E72-A4CA-8A176DE082EE}"/>
              </a:ext>
            </a:extLst>
          </p:cNvPr>
          <p:cNvPicPr>
            <a:picLocks noChangeAspect="1"/>
          </p:cNvPicPr>
          <p:nvPr/>
        </p:nvPicPr>
        <p:blipFill>
          <a:blip r:embed="rId3"/>
          <a:stretch>
            <a:fillRect/>
          </a:stretch>
        </p:blipFill>
        <p:spPr>
          <a:xfrm>
            <a:off x="3197026" y="2584581"/>
            <a:ext cx="8994974" cy="4273420"/>
          </a:xfrm>
          <a:prstGeom prst="rect">
            <a:avLst/>
          </a:prstGeom>
        </p:spPr>
      </p:pic>
    </p:spTree>
    <p:extLst>
      <p:ext uri="{BB962C8B-B14F-4D97-AF65-F5344CB8AC3E}">
        <p14:creationId xmlns:p14="http://schemas.microsoft.com/office/powerpoint/2010/main" val="227417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759E9E6-FBFD-4150-9566-D8BD7C40C2AF}"/>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3" name="Marcador de fecha 2" hidden="1">
            <a:extLst>
              <a:ext uri="{FF2B5EF4-FFF2-40B4-BE49-F238E27FC236}">
                <a16:creationId xmlns:a16="http://schemas.microsoft.com/office/drawing/2014/main" id="{4F53D27F-464A-4888-A425-2CA5ADDE3E27}"/>
              </a:ext>
            </a:extLst>
          </p:cNvPr>
          <p:cNvSpPr>
            <a:spLocks noGrp="1"/>
          </p:cNvSpPr>
          <p:nvPr>
            <p:ph type="dt" sz="half" idx="4294967295"/>
          </p:nvPr>
        </p:nvSpPr>
        <p:spPr>
          <a:xfrm>
            <a:off x="838200" y="6356350"/>
            <a:ext cx="2743200" cy="365125"/>
          </a:xfrm>
        </p:spPr>
        <p:txBody>
          <a:bodyPr/>
          <a:lstStyle/>
          <a:p>
            <a:pPr rtl="0">
              <a:spcAft>
                <a:spcPts val="600"/>
              </a:spcAft>
            </a:pPr>
            <a:r>
              <a:rPr lang="es-ES" noProof="0"/>
              <a:t>3/9/20XX</a:t>
            </a:r>
          </a:p>
        </p:txBody>
      </p:sp>
      <p:sp>
        <p:nvSpPr>
          <p:cNvPr id="4" name="Marcador de pie de página 3">
            <a:extLst>
              <a:ext uri="{FF2B5EF4-FFF2-40B4-BE49-F238E27FC236}">
                <a16:creationId xmlns:a16="http://schemas.microsoft.com/office/drawing/2014/main" id="{799FC933-F416-4C52-89B0-49053B04AAFA}"/>
              </a:ext>
            </a:extLst>
          </p:cNvPr>
          <p:cNvSpPr>
            <a:spLocks noGrp="1"/>
          </p:cNvSpPr>
          <p:nvPr>
            <p:ph type="ftr" sz="quarter" idx="4294967295"/>
          </p:nvPr>
        </p:nvSpPr>
        <p:spPr>
          <a:xfrm>
            <a:off x="4038600" y="6356350"/>
            <a:ext cx="4114800" cy="365125"/>
          </a:xfrm>
        </p:spPr>
        <p:txBody>
          <a:bodyPr/>
          <a:lstStyle/>
          <a:p>
            <a:pPr rtl="0">
              <a:spcAft>
                <a:spcPts val="600"/>
              </a:spcAft>
            </a:pPr>
            <a:r>
              <a:rPr lang="es-ES" noProof="0"/>
              <a:t>Título de la presentación</a:t>
            </a:r>
          </a:p>
        </p:txBody>
      </p:sp>
      <p:sp>
        <p:nvSpPr>
          <p:cNvPr id="5" name="Marcador de número de diapositiva 4" hidden="1">
            <a:extLst>
              <a:ext uri="{FF2B5EF4-FFF2-40B4-BE49-F238E27FC236}">
                <a16:creationId xmlns:a16="http://schemas.microsoft.com/office/drawing/2014/main" id="{C688744F-CBE6-4A68-A1D7-D26D03BA336C}"/>
              </a:ext>
            </a:extLst>
          </p:cNvPr>
          <p:cNvSpPr>
            <a:spLocks noGrp="1"/>
          </p:cNvSpPr>
          <p:nvPr>
            <p:ph type="sldNum" sz="quarter" idx="12"/>
          </p:nvPr>
        </p:nvSpPr>
        <p:spPr/>
        <p:txBody>
          <a:bodyPr/>
          <a:lstStyle/>
          <a:p>
            <a:pPr rtl="0">
              <a:spcAft>
                <a:spcPts val="600"/>
              </a:spcAft>
            </a:pPr>
            <a:fld id="{D8DA9DAA-006C-4F4B-980E-E3DF019B24E2}" type="slidenum">
              <a:rPr lang="es-ES" noProof="0" smtClean="0"/>
              <a:pPr rtl="0">
                <a:spcAft>
                  <a:spcPts val="600"/>
                </a:spcAft>
              </a:pPr>
              <a:t>59</a:t>
            </a:fld>
            <a:endParaRPr lang="es-ES" noProof="0"/>
          </a:p>
        </p:txBody>
      </p:sp>
    </p:spTree>
    <p:extLst>
      <p:ext uri="{BB962C8B-B14F-4D97-AF65-F5344CB8AC3E}">
        <p14:creationId xmlns:p14="http://schemas.microsoft.com/office/powerpoint/2010/main" val="2410138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0D8D47D6-EA17-49FA-8B86-CBC85E40ACEB}"/>
              </a:ext>
            </a:extLst>
          </p:cNvPr>
          <p:cNvSpPr>
            <a:spLocks noGrp="1"/>
          </p:cNvSpPr>
          <p:nvPr>
            <p:ph type="title"/>
          </p:nvPr>
        </p:nvSpPr>
        <p:spPr>
          <a:xfrm>
            <a:off x="0" y="1"/>
            <a:ext cx="12192000" cy="1417738"/>
          </a:xfrm>
        </p:spPr>
        <p:txBody>
          <a:bodyPr>
            <a:noAutofit/>
          </a:bodyPr>
          <a:lstStyle/>
          <a:p>
            <a:r>
              <a:rPr lang="es-ES" sz="2400" dirty="0">
                <a:solidFill>
                  <a:schemeClr val="tx1"/>
                </a:solidFill>
                <a:latin typeface="Arial" panose="020B0604020202020204" pitchFamily="34" charset="0"/>
                <a:cs typeface="Arial" panose="020B0604020202020204" pitchFamily="34" charset="0"/>
              </a:rPr>
              <a:t>Presentación </a:t>
            </a:r>
            <a:r>
              <a:rPr lang="es-ES" sz="2400" dirty="0">
                <a:solidFill>
                  <a:srgbClr val="C00000"/>
                </a:solidFill>
                <a:latin typeface="Arial" panose="020B0604020202020204" pitchFamily="34" charset="0"/>
                <a:cs typeface="Arial" panose="020B0604020202020204" pitchFamily="34" charset="0"/>
              </a:rPr>
              <a:t>TEMA UNO –</a:t>
            </a:r>
            <a:r>
              <a:rPr lang="es-ES" sz="2400" dirty="0" err="1">
                <a:latin typeface="Arial" panose="020B0604020202020204" pitchFamily="34" charset="0"/>
                <a:cs typeface="Arial" panose="020B0604020202020204" pitchFamily="34" charset="0"/>
              </a:rPr>
              <a:t>lABORAL</a:t>
            </a:r>
            <a:r>
              <a:rPr lang="es-ES" sz="2400" dirty="0">
                <a:latin typeface="Arial" panose="020B0604020202020204" pitchFamily="34" charset="0"/>
                <a:cs typeface="Arial" panose="020B0604020202020204" pitchFamily="34" charset="0"/>
              </a:rPr>
              <a:t>-</a:t>
            </a:r>
            <a:r>
              <a:rPr lang="es-ES" sz="2400" dirty="0">
                <a:solidFill>
                  <a:schemeClr val="tx1"/>
                </a:solidFill>
                <a:latin typeface="Arial" panose="020B0604020202020204" pitchFamily="34" charset="0"/>
                <a:cs typeface="Arial" panose="020B0604020202020204" pitchFamily="34" charset="0"/>
              </a:rPr>
              <a:t>: “Por medio del cual se deroga el Decreto 1174 de 2020 y se dictan otras disposiciones en relación con los pisos de protección </a:t>
            </a:r>
            <a:br>
              <a:rPr lang="es-ES" sz="2400" dirty="0">
                <a:solidFill>
                  <a:schemeClr val="tx1"/>
                </a:solidFill>
                <a:latin typeface="Arial" panose="020B0604020202020204" pitchFamily="34" charset="0"/>
                <a:cs typeface="Arial" panose="020B0604020202020204" pitchFamily="34" charset="0"/>
              </a:rPr>
            </a:br>
            <a:r>
              <a:rPr lang="es-ES" sz="2400" dirty="0">
                <a:solidFill>
                  <a:schemeClr val="tx1"/>
                </a:solidFill>
                <a:latin typeface="Arial" panose="020B0604020202020204" pitchFamily="34" charset="0"/>
                <a:cs typeface="Arial" panose="020B0604020202020204" pitchFamily="34" charset="0"/>
              </a:rPr>
              <a:t>social”</a:t>
            </a:r>
            <a:endParaRPr lang="es-CO" sz="2400" dirty="0">
              <a:solidFill>
                <a:schemeClr val="tx1"/>
              </a:solidFill>
              <a:latin typeface="Arial" panose="020B0604020202020204" pitchFamily="34" charset="0"/>
              <a:cs typeface="Arial" panose="020B0604020202020204" pitchFamily="34" charset="0"/>
            </a:endParaRPr>
          </a:p>
        </p:txBody>
      </p:sp>
      <p:pic>
        <p:nvPicPr>
          <p:cNvPr id="13" name="Marcador de contenido 12">
            <a:extLst>
              <a:ext uri="{FF2B5EF4-FFF2-40B4-BE49-F238E27FC236}">
                <a16:creationId xmlns:a16="http://schemas.microsoft.com/office/drawing/2014/main" id="{74ACC56C-0C20-4317-AD5C-F87786C99206}"/>
              </a:ext>
            </a:extLst>
          </p:cNvPr>
          <p:cNvPicPr>
            <a:picLocks noGrp="1" noChangeAspect="1"/>
          </p:cNvPicPr>
          <p:nvPr>
            <p:ph idx="1"/>
          </p:nvPr>
        </p:nvPicPr>
        <p:blipFill>
          <a:blip r:embed="rId2"/>
          <a:stretch>
            <a:fillRect/>
          </a:stretch>
        </p:blipFill>
        <p:spPr>
          <a:xfrm>
            <a:off x="811763" y="1795244"/>
            <a:ext cx="10860833" cy="4680201"/>
          </a:xfrm>
          <a:prstGeom prst="rect">
            <a:avLst/>
          </a:prstGeom>
        </p:spPr>
      </p:pic>
      <p:sp>
        <p:nvSpPr>
          <p:cNvPr id="4" name="Marcador de fecha 3">
            <a:extLst>
              <a:ext uri="{FF2B5EF4-FFF2-40B4-BE49-F238E27FC236}">
                <a16:creationId xmlns:a16="http://schemas.microsoft.com/office/drawing/2014/main" id="{F735617A-BC40-451D-8904-847FC0A4C58A}"/>
              </a:ext>
            </a:extLst>
          </p:cNvPr>
          <p:cNvSpPr>
            <a:spLocks noGrp="1"/>
          </p:cNvSpPr>
          <p:nvPr>
            <p:ph type="dt" sz="half" idx="10"/>
          </p:nvPr>
        </p:nvSpPr>
        <p:spPr/>
        <p:txBody>
          <a:bodyPr/>
          <a:lstStyle/>
          <a:p>
            <a:pPr rtl="0"/>
            <a:r>
              <a:rPr lang="es-ES" noProof="0"/>
              <a:t>3/9/20XX</a:t>
            </a:r>
          </a:p>
        </p:txBody>
      </p:sp>
      <p:sp>
        <p:nvSpPr>
          <p:cNvPr id="5" name="Marcador de pie de página 4">
            <a:extLst>
              <a:ext uri="{FF2B5EF4-FFF2-40B4-BE49-F238E27FC236}">
                <a16:creationId xmlns:a16="http://schemas.microsoft.com/office/drawing/2014/main" id="{488EBCEA-4E11-4B8F-92FE-AE8977C72F25}"/>
              </a:ext>
            </a:extLst>
          </p:cNvPr>
          <p:cNvSpPr>
            <a:spLocks noGrp="1"/>
          </p:cNvSpPr>
          <p:nvPr>
            <p:ph type="ftr" sz="quarter" idx="11"/>
          </p:nvPr>
        </p:nvSpPr>
        <p:spPr/>
        <p:txBody>
          <a:bodyPr/>
          <a:lstStyle/>
          <a:p>
            <a:pPr rtl="0"/>
            <a:r>
              <a:rPr lang="es-ES" noProof="0" dirty="0"/>
              <a:t>Título de la presentación</a:t>
            </a:r>
          </a:p>
        </p:txBody>
      </p:sp>
      <p:sp>
        <p:nvSpPr>
          <p:cNvPr id="6" name="Marcador de número de diapositiva 5">
            <a:extLst>
              <a:ext uri="{FF2B5EF4-FFF2-40B4-BE49-F238E27FC236}">
                <a16:creationId xmlns:a16="http://schemas.microsoft.com/office/drawing/2014/main" id="{6F967FC7-6E3B-496E-A193-92B24C8C9908}"/>
              </a:ext>
            </a:extLst>
          </p:cNvPr>
          <p:cNvSpPr>
            <a:spLocks noGrp="1"/>
          </p:cNvSpPr>
          <p:nvPr>
            <p:ph type="sldNum" sz="quarter" idx="12"/>
          </p:nvPr>
        </p:nvSpPr>
        <p:spPr/>
        <p:txBody>
          <a:bodyPr/>
          <a:lstStyle/>
          <a:p>
            <a:pPr rtl="0"/>
            <a:fld id="{D8DA9DAA-006C-4F4B-980E-E3DF019B24E2}" type="slidenum">
              <a:rPr lang="es-ES" noProof="0" smtClean="0"/>
              <a:pPr rtl="0"/>
              <a:t>6</a:t>
            </a:fld>
            <a:endParaRPr lang="es-ES" noProof="0"/>
          </a:p>
        </p:txBody>
      </p:sp>
    </p:spTree>
    <p:extLst>
      <p:ext uri="{BB962C8B-B14F-4D97-AF65-F5344CB8AC3E}">
        <p14:creationId xmlns:p14="http://schemas.microsoft.com/office/powerpoint/2010/main" val="612290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67CF409-8C68-46AD-9C5A-C15705A791DE}"/>
              </a:ext>
            </a:extLst>
          </p:cNvPr>
          <p:cNvPicPr>
            <a:picLocks noChangeAspect="1"/>
          </p:cNvPicPr>
          <p:nvPr/>
        </p:nvPicPr>
        <p:blipFill rotWithShape="1">
          <a:blip r:embed="rId2"/>
          <a:srcRect/>
          <a:stretch/>
        </p:blipFill>
        <p:spPr>
          <a:xfrm>
            <a:off x="20" y="0"/>
            <a:ext cx="12191980" cy="6857990"/>
          </a:xfrm>
          <a:prstGeom prst="rect">
            <a:avLst/>
          </a:prstGeom>
          <a:noFill/>
        </p:spPr>
      </p:pic>
      <p:sp>
        <p:nvSpPr>
          <p:cNvPr id="2" name="Marcador de fecha 1" hidden="1">
            <a:extLst>
              <a:ext uri="{FF2B5EF4-FFF2-40B4-BE49-F238E27FC236}">
                <a16:creationId xmlns:a16="http://schemas.microsoft.com/office/drawing/2014/main" id="{2AF1BB5A-BC80-450D-98DA-FA2EB64ED621}"/>
              </a:ext>
            </a:extLst>
          </p:cNvPr>
          <p:cNvSpPr>
            <a:spLocks noGrp="1"/>
          </p:cNvSpPr>
          <p:nvPr>
            <p:ph type="dt" sz="half" idx="4294967295"/>
          </p:nvPr>
        </p:nvSpPr>
        <p:spPr>
          <a:xfrm>
            <a:off x="838200" y="6356350"/>
            <a:ext cx="2743200" cy="365125"/>
          </a:xfrm>
        </p:spPr>
        <p:txBody>
          <a:bodyPr/>
          <a:lstStyle/>
          <a:p>
            <a:pPr rtl="0">
              <a:spcAft>
                <a:spcPts val="600"/>
              </a:spcAft>
            </a:pPr>
            <a:r>
              <a:rPr lang="es-ES" noProof="0"/>
              <a:t>3/9/20XX</a:t>
            </a:r>
          </a:p>
        </p:txBody>
      </p:sp>
      <p:sp>
        <p:nvSpPr>
          <p:cNvPr id="3" name="Marcador de pie de página 2">
            <a:extLst>
              <a:ext uri="{FF2B5EF4-FFF2-40B4-BE49-F238E27FC236}">
                <a16:creationId xmlns:a16="http://schemas.microsoft.com/office/drawing/2014/main" id="{8A55708A-BF39-4EAC-97BB-C5D5BD4645EF}"/>
              </a:ext>
            </a:extLst>
          </p:cNvPr>
          <p:cNvSpPr>
            <a:spLocks noGrp="1"/>
          </p:cNvSpPr>
          <p:nvPr>
            <p:ph type="ftr" sz="quarter" idx="4294967295"/>
          </p:nvPr>
        </p:nvSpPr>
        <p:spPr>
          <a:xfrm>
            <a:off x="4038600" y="6356350"/>
            <a:ext cx="4114800" cy="365125"/>
          </a:xfrm>
        </p:spPr>
        <p:txBody>
          <a:bodyPr/>
          <a:lstStyle/>
          <a:p>
            <a:pPr rtl="0">
              <a:spcAft>
                <a:spcPts val="600"/>
              </a:spcAft>
            </a:pPr>
            <a:r>
              <a:rPr lang="es-ES" noProof="0"/>
              <a:t>Título de la presentación</a:t>
            </a:r>
          </a:p>
        </p:txBody>
      </p:sp>
      <p:sp>
        <p:nvSpPr>
          <p:cNvPr id="4" name="Marcador de número de diapositiva 3" hidden="1">
            <a:extLst>
              <a:ext uri="{FF2B5EF4-FFF2-40B4-BE49-F238E27FC236}">
                <a16:creationId xmlns:a16="http://schemas.microsoft.com/office/drawing/2014/main" id="{F86A04A9-4387-4B63-9E9D-2826D8A78F7D}"/>
              </a:ext>
            </a:extLst>
          </p:cNvPr>
          <p:cNvSpPr>
            <a:spLocks noGrp="1"/>
          </p:cNvSpPr>
          <p:nvPr>
            <p:ph type="sldNum" sz="quarter" idx="12"/>
          </p:nvPr>
        </p:nvSpPr>
        <p:spPr/>
        <p:txBody>
          <a:bodyPr/>
          <a:lstStyle/>
          <a:p>
            <a:pPr rtl="0">
              <a:spcAft>
                <a:spcPts val="600"/>
              </a:spcAft>
            </a:pPr>
            <a:fld id="{D8DA9DAA-006C-4F4B-980E-E3DF019B24E2}" type="slidenum">
              <a:rPr lang="es-ES" noProof="0" smtClean="0"/>
              <a:pPr rtl="0">
                <a:spcAft>
                  <a:spcPts val="600"/>
                </a:spcAft>
              </a:pPr>
              <a:t>60</a:t>
            </a:fld>
            <a:endParaRPr lang="es-ES" noProof="0"/>
          </a:p>
        </p:txBody>
      </p:sp>
    </p:spTree>
    <p:extLst>
      <p:ext uri="{BB962C8B-B14F-4D97-AF65-F5344CB8AC3E}">
        <p14:creationId xmlns:p14="http://schemas.microsoft.com/office/powerpoint/2010/main" val="1273440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2DD0056B-718F-40CA-9E8E-5EA616E69DFF}"/>
              </a:ext>
            </a:extLst>
          </p:cNvPr>
          <p:cNvPicPr>
            <a:picLocks noGrp="1" noChangeAspect="1"/>
          </p:cNvPicPr>
          <p:nvPr>
            <p:ph type="pic" sz="quarter" idx="14"/>
          </p:nvPr>
        </p:nvPicPr>
        <p:blipFill rotWithShape="1">
          <a:blip r:embed="rId2"/>
          <a:srcRect l="12500" r="12500"/>
          <a:stretch>
            <a:fillRect/>
          </a:stretch>
        </p:blipFill>
        <p:spPr>
          <a:xfrm>
            <a:off x="1261673" y="978329"/>
            <a:ext cx="3707972" cy="3707971"/>
          </a:xfrm>
        </p:spPr>
      </p:pic>
      <p:sp>
        <p:nvSpPr>
          <p:cNvPr id="2" name="Título 1">
            <a:extLst>
              <a:ext uri="{FF2B5EF4-FFF2-40B4-BE49-F238E27FC236}">
                <a16:creationId xmlns:a16="http://schemas.microsoft.com/office/drawing/2014/main" id="{74BBAB3B-A681-4698-A5A0-EEE08B127CAA}"/>
              </a:ext>
            </a:extLst>
          </p:cNvPr>
          <p:cNvSpPr>
            <a:spLocks noGrp="1"/>
          </p:cNvSpPr>
          <p:nvPr>
            <p:ph type="title"/>
          </p:nvPr>
        </p:nvSpPr>
        <p:spPr>
          <a:xfrm>
            <a:off x="5202936" y="585216"/>
            <a:ext cx="5833872" cy="2276856"/>
          </a:xfrm>
        </p:spPr>
        <p:txBody>
          <a:bodyPr anchor="b">
            <a:normAutofit/>
          </a:bodyPr>
          <a:lstStyle/>
          <a:p>
            <a:r>
              <a:rPr lang="es-CO" sz="3800" dirty="0">
                <a:solidFill>
                  <a:srgbClr val="C00000"/>
                </a:solidFill>
              </a:rPr>
              <a:t>TEMA nueve</a:t>
            </a:r>
            <a:br>
              <a:rPr lang="es-CO" sz="3800" dirty="0">
                <a:solidFill>
                  <a:srgbClr val="C00000"/>
                </a:solidFill>
              </a:rPr>
            </a:br>
            <a:r>
              <a:rPr lang="es-CO" sz="3800" dirty="0">
                <a:solidFill>
                  <a:srgbClr val="C00000"/>
                </a:solidFill>
              </a:rPr>
              <a:t>educación</a:t>
            </a:r>
            <a:br>
              <a:rPr lang="es-CO" sz="3800" dirty="0"/>
            </a:br>
            <a:br>
              <a:rPr lang="es-CO" sz="3800" dirty="0"/>
            </a:br>
            <a:endParaRPr lang="es-CO" sz="3800" dirty="0"/>
          </a:p>
        </p:txBody>
      </p:sp>
      <p:sp>
        <p:nvSpPr>
          <p:cNvPr id="10" name="Date Placeholder 3">
            <a:extLst>
              <a:ext uri="{FF2B5EF4-FFF2-40B4-BE49-F238E27FC236}">
                <a16:creationId xmlns:a16="http://schemas.microsoft.com/office/drawing/2014/main" id="{F2B686E4-362D-48B7-9EF2-9306786C5089}"/>
              </a:ext>
            </a:extLst>
          </p:cNvPr>
          <p:cNvSpPr>
            <a:spLocks noGrp="1"/>
          </p:cNvSpPr>
          <p:nvPr>
            <p:ph type="dt" sz="half" idx="10"/>
          </p:nvPr>
        </p:nvSpPr>
        <p:spPr>
          <a:xfrm>
            <a:off x="658368" y="201168"/>
            <a:ext cx="2743200" cy="365125"/>
          </a:xfrm>
        </p:spPr>
        <p:txBody>
          <a:bodyPr/>
          <a:lstStyle/>
          <a:p>
            <a:pPr rtl="0">
              <a:spcAft>
                <a:spcPts val="600"/>
              </a:spcAft>
            </a:pPr>
            <a:r>
              <a:rPr lang="es-ES" noProof="0"/>
              <a:t>3/9/20XX</a:t>
            </a:r>
          </a:p>
        </p:txBody>
      </p:sp>
      <p:sp>
        <p:nvSpPr>
          <p:cNvPr id="12" name="Footer Placeholder 4">
            <a:extLst>
              <a:ext uri="{FF2B5EF4-FFF2-40B4-BE49-F238E27FC236}">
                <a16:creationId xmlns:a16="http://schemas.microsoft.com/office/drawing/2014/main" id="{6F407317-F9BD-4230-BCE9-76728C97722B}"/>
              </a:ext>
            </a:extLst>
          </p:cNvPr>
          <p:cNvSpPr>
            <a:spLocks noGrp="1"/>
          </p:cNvSpPr>
          <p:nvPr>
            <p:ph type="ftr" sz="quarter" idx="11"/>
          </p:nvPr>
        </p:nvSpPr>
        <p:spPr>
          <a:xfrm rot="16200000">
            <a:off x="-548640" y="1938528"/>
            <a:ext cx="2788920" cy="365125"/>
          </a:xfrm>
        </p:spPr>
        <p:txBody>
          <a:bodyPr/>
          <a:lstStyle/>
          <a:p>
            <a:pPr rtl="0">
              <a:spcAft>
                <a:spcPts val="600"/>
              </a:spcAft>
            </a:pPr>
            <a:r>
              <a:rPr lang="es-ES" noProof="0"/>
              <a:t>Título de la presentación</a:t>
            </a:r>
          </a:p>
        </p:txBody>
      </p:sp>
      <p:sp>
        <p:nvSpPr>
          <p:cNvPr id="14" name="Slide Number Placeholder 5">
            <a:extLst>
              <a:ext uri="{FF2B5EF4-FFF2-40B4-BE49-F238E27FC236}">
                <a16:creationId xmlns:a16="http://schemas.microsoft.com/office/drawing/2014/main" id="{A76F83F8-A3A2-4F57-AEF5-9473B13A9CF1}"/>
              </a:ext>
            </a:extLst>
          </p:cNvPr>
          <p:cNvSpPr>
            <a:spLocks noGrp="1"/>
          </p:cNvSpPr>
          <p:nvPr>
            <p:ph type="sldNum" sz="quarter" idx="12"/>
          </p:nvPr>
        </p:nvSpPr>
        <p:spPr>
          <a:xfrm>
            <a:off x="8610600" y="201168"/>
            <a:ext cx="2743200" cy="365125"/>
          </a:xfrm>
        </p:spPr>
        <p:txBody>
          <a:bodyPr/>
          <a:lstStyle/>
          <a:p>
            <a:pPr rtl="0">
              <a:spcAft>
                <a:spcPts val="600"/>
              </a:spcAft>
            </a:pPr>
            <a:fld id="{D8DA9DAA-006C-4F4B-980E-E3DF019B24E2}" type="slidenum">
              <a:rPr lang="es-ES" noProof="0" smtClean="0"/>
              <a:pPr rtl="0">
                <a:spcAft>
                  <a:spcPts val="600"/>
                </a:spcAft>
              </a:pPr>
              <a:t>61</a:t>
            </a:fld>
            <a:endParaRPr lang="es-ES" noProof="0"/>
          </a:p>
        </p:txBody>
      </p:sp>
      <p:sp>
        <p:nvSpPr>
          <p:cNvPr id="3" name="Subtítulo 2">
            <a:extLst>
              <a:ext uri="{FF2B5EF4-FFF2-40B4-BE49-F238E27FC236}">
                <a16:creationId xmlns:a16="http://schemas.microsoft.com/office/drawing/2014/main" id="{3D60A084-8F1B-4F9F-B3AE-AC3BC331757D}"/>
              </a:ext>
            </a:extLst>
          </p:cNvPr>
          <p:cNvSpPr>
            <a:spLocks noGrp="1"/>
          </p:cNvSpPr>
          <p:nvPr>
            <p:ph type="body" sz="quarter" idx="13"/>
          </p:nvPr>
        </p:nvSpPr>
        <p:spPr>
          <a:xfrm>
            <a:off x="5202936" y="3127248"/>
            <a:ext cx="5833872" cy="3118104"/>
          </a:xfrm>
        </p:spPr>
        <p:txBody>
          <a:bodyPr>
            <a:normAutofit/>
          </a:bodyPr>
          <a:lstStyle/>
          <a:p>
            <a:r>
              <a:rPr lang="es-ES" b="1"/>
              <a:t>“Por la cual se establece la gratuidad universal en la educación superior pública y se dictan otras disposiciones”. -“Ley Matrícula Cero”. </a:t>
            </a:r>
          </a:p>
          <a:p>
            <a:endParaRPr lang="es-CO" dirty="0"/>
          </a:p>
        </p:txBody>
      </p:sp>
    </p:spTree>
    <p:extLst>
      <p:ext uri="{BB962C8B-B14F-4D97-AF65-F5344CB8AC3E}">
        <p14:creationId xmlns:p14="http://schemas.microsoft.com/office/powerpoint/2010/main" val="26002666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FE5DA9B-6D59-48FD-84D5-AE27356B69A2}"/>
              </a:ext>
            </a:extLst>
          </p:cNvPr>
          <p:cNvSpPr>
            <a:spLocks noGrp="1"/>
          </p:cNvSpPr>
          <p:nvPr>
            <p:ph type="dt" sz="half" idx="10"/>
          </p:nvPr>
        </p:nvSpPr>
        <p:spPr/>
        <p:txBody>
          <a:bodyPr/>
          <a:lstStyle/>
          <a:p>
            <a:pPr rtl="0"/>
            <a:r>
              <a:rPr lang="es-ES" noProof="0"/>
              <a:t>3/9/20XX</a:t>
            </a:r>
          </a:p>
        </p:txBody>
      </p:sp>
      <p:sp>
        <p:nvSpPr>
          <p:cNvPr id="3" name="Marcador de pie de página 2">
            <a:extLst>
              <a:ext uri="{FF2B5EF4-FFF2-40B4-BE49-F238E27FC236}">
                <a16:creationId xmlns:a16="http://schemas.microsoft.com/office/drawing/2014/main" id="{05D7CB73-39B6-47EA-B3A7-090865CA938B}"/>
              </a:ext>
            </a:extLst>
          </p:cNvPr>
          <p:cNvSpPr>
            <a:spLocks noGrp="1"/>
          </p:cNvSpPr>
          <p:nvPr>
            <p:ph type="ftr" sz="quarter" idx="11"/>
          </p:nvPr>
        </p:nvSpPr>
        <p:spPr/>
        <p:txBody>
          <a:bodyPr/>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83D3A402-6558-4E3A-87E3-C4AB1E00CFF7}"/>
              </a:ext>
            </a:extLst>
          </p:cNvPr>
          <p:cNvSpPr>
            <a:spLocks noGrp="1"/>
          </p:cNvSpPr>
          <p:nvPr>
            <p:ph type="sldNum" sz="quarter" idx="12"/>
          </p:nvPr>
        </p:nvSpPr>
        <p:spPr/>
        <p:txBody>
          <a:bodyPr/>
          <a:lstStyle/>
          <a:p>
            <a:pPr rtl="0"/>
            <a:fld id="{D8DA9DAA-006C-4F4B-980E-E3DF019B24E2}" type="slidenum">
              <a:rPr lang="es-ES" noProof="0" smtClean="0"/>
              <a:t>62</a:t>
            </a:fld>
            <a:endParaRPr lang="es-ES" noProof="0"/>
          </a:p>
        </p:txBody>
      </p:sp>
      <p:pic>
        <p:nvPicPr>
          <p:cNvPr id="5" name="Imagen 4">
            <a:extLst>
              <a:ext uri="{FF2B5EF4-FFF2-40B4-BE49-F238E27FC236}">
                <a16:creationId xmlns:a16="http://schemas.microsoft.com/office/drawing/2014/main" id="{B85B2356-8523-4711-97F3-9A8261A0ECD5}"/>
              </a:ext>
            </a:extLst>
          </p:cNvPr>
          <p:cNvPicPr>
            <a:picLocks noChangeAspect="1"/>
          </p:cNvPicPr>
          <p:nvPr/>
        </p:nvPicPr>
        <p:blipFill>
          <a:blip r:embed="rId2"/>
          <a:stretch>
            <a:fillRect/>
          </a:stretch>
        </p:blipFill>
        <p:spPr>
          <a:xfrm>
            <a:off x="705752" y="1"/>
            <a:ext cx="4213291" cy="2369976"/>
          </a:xfrm>
          <a:prstGeom prst="rect">
            <a:avLst/>
          </a:prstGeom>
        </p:spPr>
      </p:pic>
      <p:pic>
        <p:nvPicPr>
          <p:cNvPr id="6" name="Imagen 5">
            <a:extLst>
              <a:ext uri="{FF2B5EF4-FFF2-40B4-BE49-F238E27FC236}">
                <a16:creationId xmlns:a16="http://schemas.microsoft.com/office/drawing/2014/main" id="{24FA0E91-E42A-4FA3-B71A-9038F0471759}"/>
              </a:ext>
            </a:extLst>
          </p:cNvPr>
          <p:cNvPicPr>
            <a:picLocks noChangeAspect="1"/>
          </p:cNvPicPr>
          <p:nvPr/>
        </p:nvPicPr>
        <p:blipFill>
          <a:blip r:embed="rId3"/>
          <a:stretch>
            <a:fillRect/>
          </a:stretch>
        </p:blipFill>
        <p:spPr>
          <a:xfrm>
            <a:off x="4186069" y="2537927"/>
            <a:ext cx="7925065" cy="4320071"/>
          </a:xfrm>
          <a:prstGeom prst="rect">
            <a:avLst/>
          </a:prstGeom>
        </p:spPr>
      </p:pic>
    </p:spTree>
    <p:extLst>
      <p:ext uri="{BB962C8B-B14F-4D97-AF65-F5344CB8AC3E}">
        <p14:creationId xmlns:p14="http://schemas.microsoft.com/office/powerpoint/2010/main" val="2537996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1242159-46D7-407C-BA99-641EDB08743F}"/>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2" name="Marcador de fecha 1" hidden="1">
            <a:extLst>
              <a:ext uri="{FF2B5EF4-FFF2-40B4-BE49-F238E27FC236}">
                <a16:creationId xmlns:a16="http://schemas.microsoft.com/office/drawing/2014/main" id="{DFE5DA9B-6D59-48FD-84D5-AE27356B69A2}"/>
              </a:ext>
            </a:extLst>
          </p:cNvPr>
          <p:cNvSpPr>
            <a:spLocks noGrp="1"/>
          </p:cNvSpPr>
          <p:nvPr>
            <p:ph type="dt" sz="half" idx="4294967295"/>
          </p:nvPr>
        </p:nvSpPr>
        <p:spPr>
          <a:xfrm>
            <a:off x="838200" y="6356350"/>
            <a:ext cx="2743200" cy="365125"/>
          </a:xfrm>
        </p:spPr>
        <p:txBody>
          <a:bodyPr/>
          <a:lstStyle/>
          <a:p>
            <a:pPr rtl="0">
              <a:spcAft>
                <a:spcPts val="600"/>
              </a:spcAft>
            </a:pPr>
            <a:r>
              <a:rPr lang="es-ES" noProof="0"/>
              <a:t>3/9/20XX</a:t>
            </a:r>
          </a:p>
        </p:txBody>
      </p:sp>
      <p:sp>
        <p:nvSpPr>
          <p:cNvPr id="3" name="Marcador de pie de página 2">
            <a:extLst>
              <a:ext uri="{FF2B5EF4-FFF2-40B4-BE49-F238E27FC236}">
                <a16:creationId xmlns:a16="http://schemas.microsoft.com/office/drawing/2014/main" id="{05D7CB73-39B6-47EA-B3A7-090865CA938B}"/>
              </a:ext>
            </a:extLst>
          </p:cNvPr>
          <p:cNvSpPr>
            <a:spLocks noGrp="1"/>
          </p:cNvSpPr>
          <p:nvPr>
            <p:ph type="ftr" sz="quarter" idx="4294967295"/>
          </p:nvPr>
        </p:nvSpPr>
        <p:spPr>
          <a:xfrm>
            <a:off x="4038600" y="6356350"/>
            <a:ext cx="4114800" cy="365125"/>
          </a:xfrm>
        </p:spPr>
        <p:txBody>
          <a:bodyPr/>
          <a:lstStyle/>
          <a:p>
            <a:pPr rtl="0">
              <a:spcAft>
                <a:spcPts val="600"/>
              </a:spcAft>
            </a:pPr>
            <a:r>
              <a:rPr lang="es-ES" noProof="0"/>
              <a:t>Título de la presentación</a:t>
            </a:r>
          </a:p>
        </p:txBody>
      </p:sp>
      <p:sp>
        <p:nvSpPr>
          <p:cNvPr id="4" name="Marcador de número de diapositiva 3" hidden="1">
            <a:extLst>
              <a:ext uri="{FF2B5EF4-FFF2-40B4-BE49-F238E27FC236}">
                <a16:creationId xmlns:a16="http://schemas.microsoft.com/office/drawing/2014/main" id="{83D3A402-6558-4E3A-87E3-C4AB1E00CFF7}"/>
              </a:ext>
            </a:extLst>
          </p:cNvPr>
          <p:cNvSpPr>
            <a:spLocks noGrp="1"/>
          </p:cNvSpPr>
          <p:nvPr>
            <p:ph type="sldNum" sz="quarter" idx="12"/>
          </p:nvPr>
        </p:nvSpPr>
        <p:spPr/>
        <p:txBody>
          <a:bodyPr/>
          <a:lstStyle/>
          <a:p>
            <a:pPr rtl="0">
              <a:spcAft>
                <a:spcPts val="600"/>
              </a:spcAft>
            </a:pPr>
            <a:fld id="{D8DA9DAA-006C-4F4B-980E-E3DF019B24E2}" type="slidenum">
              <a:rPr lang="es-ES" noProof="0" smtClean="0"/>
              <a:pPr rtl="0">
                <a:spcAft>
                  <a:spcPts val="600"/>
                </a:spcAft>
              </a:pPr>
              <a:t>63</a:t>
            </a:fld>
            <a:endParaRPr lang="es-ES" noProof="0"/>
          </a:p>
        </p:txBody>
      </p:sp>
    </p:spTree>
    <p:extLst>
      <p:ext uri="{BB962C8B-B14F-4D97-AF65-F5344CB8AC3E}">
        <p14:creationId xmlns:p14="http://schemas.microsoft.com/office/powerpoint/2010/main" val="22062274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hidden="1">
            <a:extLst>
              <a:ext uri="{FF2B5EF4-FFF2-40B4-BE49-F238E27FC236}">
                <a16:creationId xmlns:a16="http://schemas.microsoft.com/office/drawing/2014/main" id="{DFE5DA9B-6D59-48FD-84D5-AE27356B69A2}"/>
              </a:ext>
            </a:extLst>
          </p:cNvPr>
          <p:cNvSpPr>
            <a:spLocks noGrp="1"/>
          </p:cNvSpPr>
          <p:nvPr>
            <p:ph type="dt" sz="half" idx="4294967295"/>
          </p:nvPr>
        </p:nvSpPr>
        <p:spPr>
          <a:xfrm>
            <a:off x="838200" y="6356350"/>
            <a:ext cx="2743200" cy="365125"/>
          </a:xfrm>
        </p:spPr>
        <p:txBody>
          <a:bodyPr/>
          <a:lstStyle/>
          <a:p>
            <a:pPr rtl="0">
              <a:spcAft>
                <a:spcPts val="600"/>
              </a:spcAft>
            </a:pPr>
            <a:r>
              <a:rPr lang="es-ES" noProof="0"/>
              <a:t>3/9/20XX</a:t>
            </a:r>
          </a:p>
        </p:txBody>
      </p:sp>
      <p:sp>
        <p:nvSpPr>
          <p:cNvPr id="3" name="Marcador de pie de página 2">
            <a:extLst>
              <a:ext uri="{FF2B5EF4-FFF2-40B4-BE49-F238E27FC236}">
                <a16:creationId xmlns:a16="http://schemas.microsoft.com/office/drawing/2014/main" id="{05D7CB73-39B6-47EA-B3A7-090865CA938B}"/>
              </a:ext>
            </a:extLst>
          </p:cNvPr>
          <p:cNvSpPr>
            <a:spLocks noGrp="1"/>
          </p:cNvSpPr>
          <p:nvPr>
            <p:ph type="ftr" sz="quarter" idx="4294967295"/>
          </p:nvPr>
        </p:nvSpPr>
        <p:spPr>
          <a:xfrm>
            <a:off x="4038600" y="6356350"/>
            <a:ext cx="4114800" cy="365125"/>
          </a:xfrm>
        </p:spPr>
        <p:txBody>
          <a:bodyPr/>
          <a:lstStyle/>
          <a:p>
            <a:pPr rtl="0">
              <a:spcAft>
                <a:spcPts val="600"/>
              </a:spcAft>
            </a:pPr>
            <a:r>
              <a:rPr lang="es-ES" noProof="0"/>
              <a:t>Título de la presentación</a:t>
            </a:r>
          </a:p>
        </p:txBody>
      </p:sp>
      <p:sp>
        <p:nvSpPr>
          <p:cNvPr id="4" name="Marcador de número de diapositiva 3" hidden="1">
            <a:extLst>
              <a:ext uri="{FF2B5EF4-FFF2-40B4-BE49-F238E27FC236}">
                <a16:creationId xmlns:a16="http://schemas.microsoft.com/office/drawing/2014/main" id="{83D3A402-6558-4E3A-87E3-C4AB1E00CFF7}"/>
              </a:ext>
            </a:extLst>
          </p:cNvPr>
          <p:cNvSpPr>
            <a:spLocks noGrp="1"/>
          </p:cNvSpPr>
          <p:nvPr>
            <p:ph type="sldNum" sz="quarter" idx="12"/>
          </p:nvPr>
        </p:nvSpPr>
        <p:spPr/>
        <p:txBody>
          <a:bodyPr/>
          <a:lstStyle/>
          <a:p>
            <a:pPr rtl="0">
              <a:spcAft>
                <a:spcPts val="600"/>
              </a:spcAft>
            </a:pPr>
            <a:fld id="{D8DA9DAA-006C-4F4B-980E-E3DF019B24E2}" type="slidenum">
              <a:rPr lang="es-ES" noProof="0" smtClean="0"/>
              <a:pPr rtl="0">
                <a:spcAft>
                  <a:spcPts val="600"/>
                </a:spcAft>
              </a:pPr>
              <a:t>64</a:t>
            </a:fld>
            <a:endParaRPr lang="es-ES" noProof="0"/>
          </a:p>
        </p:txBody>
      </p:sp>
      <p:pic>
        <p:nvPicPr>
          <p:cNvPr id="5" name="Imagen 4">
            <a:extLst>
              <a:ext uri="{FF2B5EF4-FFF2-40B4-BE49-F238E27FC236}">
                <a16:creationId xmlns:a16="http://schemas.microsoft.com/office/drawing/2014/main" id="{64B25A74-90E5-4C6A-A073-E7302D5F5C0A}"/>
              </a:ext>
            </a:extLst>
          </p:cNvPr>
          <p:cNvPicPr>
            <a:picLocks noChangeAspect="1"/>
          </p:cNvPicPr>
          <p:nvPr/>
        </p:nvPicPr>
        <p:blipFill>
          <a:blip r:embed="rId2"/>
          <a:stretch>
            <a:fillRect/>
          </a:stretch>
        </p:blipFill>
        <p:spPr>
          <a:xfrm>
            <a:off x="556462" y="1"/>
            <a:ext cx="3978216" cy="2379306"/>
          </a:xfrm>
          <a:prstGeom prst="rect">
            <a:avLst/>
          </a:prstGeom>
        </p:spPr>
      </p:pic>
      <p:pic>
        <p:nvPicPr>
          <p:cNvPr id="6" name="Imagen 5">
            <a:extLst>
              <a:ext uri="{FF2B5EF4-FFF2-40B4-BE49-F238E27FC236}">
                <a16:creationId xmlns:a16="http://schemas.microsoft.com/office/drawing/2014/main" id="{4758F397-0B99-436C-83FE-394149EBD547}"/>
              </a:ext>
            </a:extLst>
          </p:cNvPr>
          <p:cNvPicPr>
            <a:picLocks noChangeAspect="1"/>
          </p:cNvPicPr>
          <p:nvPr/>
        </p:nvPicPr>
        <p:blipFill>
          <a:blip r:embed="rId3"/>
          <a:stretch>
            <a:fillRect/>
          </a:stretch>
        </p:blipFill>
        <p:spPr>
          <a:xfrm>
            <a:off x="4620501" y="2379308"/>
            <a:ext cx="7571500" cy="4478692"/>
          </a:xfrm>
          <a:prstGeom prst="rect">
            <a:avLst/>
          </a:prstGeom>
        </p:spPr>
      </p:pic>
      <p:pic>
        <p:nvPicPr>
          <p:cNvPr id="8" name="Imagen 7" descr="Imagen que contiene persona, exterior, cerca, mujer&#10;&#10;Descripción generada automáticamente">
            <a:extLst>
              <a:ext uri="{FF2B5EF4-FFF2-40B4-BE49-F238E27FC236}">
                <a16:creationId xmlns:a16="http://schemas.microsoft.com/office/drawing/2014/main" id="{2B8BAF3D-B89D-4CA8-97A9-6A98DAEE96BF}"/>
              </a:ext>
            </a:extLst>
          </p:cNvPr>
          <p:cNvPicPr>
            <a:picLocks noChangeAspect="1"/>
          </p:cNvPicPr>
          <p:nvPr/>
        </p:nvPicPr>
        <p:blipFill>
          <a:blip r:embed="rId4"/>
          <a:stretch>
            <a:fillRect/>
          </a:stretch>
        </p:blipFill>
        <p:spPr>
          <a:xfrm>
            <a:off x="-1" y="3369733"/>
            <a:ext cx="4459177" cy="3488267"/>
          </a:xfrm>
          <a:prstGeom prst="rect">
            <a:avLst/>
          </a:prstGeom>
        </p:spPr>
      </p:pic>
    </p:spTree>
    <p:extLst>
      <p:ext uri="{BB962C8B-B14F-4D97-AF65-F5344CB8AC3E}">
        <p14:creationId xmlns:p14="http://schemas.microsoft.com/office/powerpoint/2010/main" val="174722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p:nvPr>
        </p:nvSpPr>
        <p:spPr>
          <a:xfrm>
            <a:off x="1524000" y="494950"/>
            <a:ext cx="9144000" cy="2642534"/>
          </a:xfrm>
        </p:spPr>
        <p:txBody>
          <a:bodyPr>
            <a:normAutofit fontScale="90000"/>
          </a:bodyPr>
          <a:lstStyle/>
          <a:p>
            <a:r>
              <a:rPr lang="es-CO" sz="3600" dirty="0">
                <a:latin typeface="Arial" panose="020B0604020202020204" pitchFamily="34" charset="0"/>
                <a:cs typeface="Arial" panose="020B0604020202020204" pitchFamily="34" charset="0"/>
              </a:rPr>
              <a:t>TEMA diez</a:t>
            </a:r>
            <a:br>
              <a:rPr lang="es-CO" sz="3600" dirty="0">
                <a:latin typeface="Arial" panose="020B0604020202020204" pitchFamily="34" charset="0"/>
                <a:cs typeface="Arial" panose="020B0604020202020204" pitchFamily="34" charset="0"/>
              </a:rPr>
            </a:br>
            <a:r>
              <a:rPr lang="es-CO" sz="3600" dirty="0">
                <a:latin typeface="Arial" panose="020B0604020202020204" pitchFamily="34" charset="0"/>
                <a:cs typeface="Arial" panose="020B0604020202020204" pitchFamily="34" charset="0"/>
              </a:rPr>
              <a:t>DDHH1</a:t>
            </a:r>
            <a:br>
              <a:rPr lang="es-CO" sz="3600" dirty="0">
                <a:latin typeface="Arial" panose="020B0604020202020204" pitchFamily="34" charset="0"/>
                <a:cs typeface="Arial" panose="020B0604020202020204" pitchFamily="34" charset="0"/>
              </a:rPr>
            </a:br>
            <a:br>
              <a:rPr lang="es-CO"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subTitle" idx="1"/>
          </p:nvPr>
        </p:nvSpPr>
        <p:spPr>
          <a:xfrm>
            <a:off x="1527048" y="3649210"/>
            <a:ext cx="9144000" cy="2139193"/>
          </a:xfrm>
        </p:spPr>
        <p:txBody>
          <a:bodyPr/>
          <a:lstStyle/>
          <a:p>
            <a:r>
              <a:rPr lang="es-ES" sz="2800" b="1" dirty="0">
                <a:solidFill>
                  <a:schemeClr val="tx1"/>
                </a:solidFill>
              </a:rPr>
              <a:t>“Por medio de la cual se establecen garantías para el ejercicio del derecho fundamental a la protesta pacífica”</a:t>
            </a:r>
          </a:p>
          <a:p>
            <a:endParaRPr lang="es-CO" dirty="0"/>
          </a:p>
        </p:txBody>
      </p:sp>
    </p:spTree>
    <p:extLst>
      <p:ext uri="{BB962C8B-B14F-4D97-AF65-F5344CB8AC3E}">
        <p14:creationId xmlns:p14="http://schemas.microsoft.com/office/powerpoint/2010/main" val="19725688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title"/>
          </p:nvPr>
        </p:nvSpPr>
        <p:spPr>
          <a:xfrm>
            <a:off x="0" y="1"/>
            <a:ext cx="12192000" cy="895738"/>
          </a:xfrm>
        </p:spPr>
        <p:txBody>
          <a:bodyPr>
            <a:normAutofit fontScale="90000"/>
          </a:bodyPr>
          <a:lstStyle/>
          <a:p>
            <a:pPr algn="ctr"/>
            <a:br>
              <a:rPr lang="es-CO" sz="3600" dirty="0">
                <a:latin typeface="Arial" panose="020B0604020202020204" pitchFamily="34" charset="0"/>
                <a:cs typeface="Arial" panose="020B0604020202020204" pitchFamily="34" charset="0"/>
              </a:rPr>
            </a:br>
            <a:r>
              <a:rPr lang="es-CO" sz="3100" b="1" dirty="0">
                <a:solidFill>
                  <a:srgbClr val="FF0000"/>
                </a:solidFill>
                <a:latin typeface="Arial" panose="020B0604020202020204" pitchFamily="34" charset="0"/>
                <a:cs typeface="Arial" panose="020B0604020202020204" pitchFamily="34" charset="0"/>
              </a:rPr>
              <a:t>Antes y proceso  para las garantías al ejercicio de la protesta social en Colombia – #ParoNal28A</a:t>
            </a:r>
            <a:br>
              <a:rPr lang="es-CO" dirty="0"/>
            </a:br>
            <a:endParaRPr lang="es-CO" dirty="0"/>
          </a:p>
        </p:txBody>
      </p:sp>
      <p:sp>
        <p:nvSpPr>
          <p:cNvPr id="5" name="Marcador de texto 4">
            <a:extLst>
              <a:ext uri="{FF2B5EF4-FFF2-40B4-BE49-F238E27FC236}">
                <a16:creationId xmlns:a16="http://schemas.microsoft.com/office/drawing/2014/main" id="{446F5C6F-EBD3-40F4-915B-89E1351985D1}"/>
              </a:ext>
            </a:extLst>
          </p:cNvPr>
          <p:cNvSpPr>
            <a:spLocks noGrp="1"/>
          </p:cNvSpPr>
          <p:nvPr>
            <p:ph type="body" sz="quarter" idx="3"/>
          </p:nvPr>
        </p:nvSpPr>
        <p:spPr>
          <a:xfrm>
            <a:off x="4983480" y="763398"/>
            <a:ext cx="2834640" cy="748161"/>
          </a:xfrm>
        </p:spPr>
        <p:txBody>
          <a:bodyPr>
            <a:normAutofit fontScale="55000" lnSpcReduction="20000"/>
          </a:bodyPr>
          <a:lstStyle/>
          <a:p>
            <a:pPr algn="ctr"/>
            <a:r>
              <a:rPr lang="es-ES" dirty="0">
                <a:solidFill>
                  <a:schemeClr val="accent2"/>
                </a:solidFill>
              </a:rPr>
              <a:t>Las constancias que deja la Comisión del CNP frente a los “preacuerdos” #24M</a:t>
            </a:r>
            <a:endParaRPr lang="es-CO" dirty="0">
              <a:solidFill>
                <a:schemeClr val="accent2"/>
              </a:solidFill>
            </a:endParaRPr>
          </a:p>
        </p:txBody>
      </p:sp>
      <p:sp>
        <p:nvSpPr>
          <p:cNvPr id="4" name="Marcador de texto 3">
            <a:extLst>
              <a:ext uri="{FF2B5EF4-FFF2-40B4-BE49-F238E27FC236}">
                <a16:creationId xmlns:a16="http://schemas.microsoft.com/office/drawing/2014/main" id="{85F41E03-7AB4-4A54-A72D-72534475643D}"/>
              </a:ext>
            </a:extLst>
          </p:cNvPr>
          <p:cNvSpPr>
            <a:spLocks noGrp="1"/>
          </p:cNvSpPr>
          <p:nvPr>
            <p:ph type="body" idx="1"/>
          </p:nvPr>
        </p:nvSpPr>
        <p:spPr>
          <a:xfrm>
            <a:off x="1444752" y="961053"/>
            <a:ext cx="2834640" cy="550506"/>
          </a:xfrm>
        </p:spPr>
        <p:txBody>
          <a:bodyPr>
            <a:normAutofit fontScale="55000" lnSpcReduction="20000"/>
          </a:bodyPr>
          <a:lstStyle/>
          <a:p>
            <a:pPr algn="ctr"/>
            <a:r>
              <a:rPr lang="es-ES" dirty="0">
                <a:solidFill>
                  <a:schemeClr val="bg2">
                    <a:lumMod val="50000"/>
                  </a:schemeClr>
                </a:solidFill>
              </a:rPr>
              <a:t>Texto presentado en el Marco #ParoNal28A por CNP al gobierno </a:t>
            </a:r>
            <a:r>
              <a:rPr lang="es-ES" dirty="0" err="1">
                <a:solidFill>
                  <a:schemeClr val="bg2">
                    <a:lumMod val="50000"/>
                  </a:schemeClr>
                </a:solidFill>
              </a:rPr>
              <a:t>Nal</a:t>
            </a:r>
            <a:r>
              <a:rPr lang="es-ES" dirty="0">
                <a:solidFill>
                  <a:schemeClr val="bg2">
                    <a:lumMod val="50000"/>
                  </a:schemeClr>
                </a:solidFill>
              </a:rPr>
              <a:t> y el tal “Preacuerdo</a:t>
            </a:r>
            <a:endParaRPr lang="es-CO" dirty="0">
              <a:solidFill>
                <a:schemeClr val="bg2">
                  <a:lumMod val="50000"/>
                </a:schemeClr>
              </a:solidFill>
            </a:endParaRPr>
          </a:p>
        </p:txBody>
      </p:sp>
      <p:sp>
        <p:nvSpPr>
          <p:cNvPr id="3" name="Subtítulo 2">
            <a:extLst>
              <a:ext uri="{FF2B5EF4-FFF2-40B4-BE49-F238E27FC236}">
                <a16:creationId xmlns:a16="http://schemas.microsoft.com/office/drawing/2014/main" id="{3D60A084-8F1B-4F9F-B3AE-AC3BC331757D}"/>
              </a:ext>
            </a:extLst>
          </p:cNvPr>
          <p:cNvSpPr>
            <a:spLocks noGrp="1"/>
          </p:cNvSpPr>
          <p:nvPr>
            <p:ph sz="half" idx="2"/>
          </p:nvPr>
        </p:nvSpPr>
        <p:spPr>
          <a:xfrm>
            <a:off x="117447" y="1576872"/>
            <a:ext cx="3909269" cy="5281127"/>
          </a:xfrm>
        </p:spPr>
        <p:txBody>
          <a:bodyPr>
            <a:normAutofit fontScale="25000" lnSpcReduction="20000"/>
          </a:bodyPr>
          <a:lstStyle/>
          <a:p>
            <a:r>
              <a:rPr lang="es-ES" sz="4400" b="1" dirty="0">
                <a:latin typeface="Arial" panose="020B0604020202020204" pitchFamily="34" charset="0"/>
                <a:cs typeface="Arial" panose="020B0604020202020204" pitchFamily="34" charset="0"/>
                <a:hlinkClick r:id="rId2"/>
              </a:rPr>
              <a:t>Para leer y bajar archivo completo hacer clic  </a:t>
            </a:r>
          </a:p>
          <a:p>
            <a:pPr marL="0" indent="0">
              <a:buNone/>
            </a:pPr>
            <a:r>
              <a:rPr lang="es-ES" sz="4400" b="1" dirty="0">
                <a:latin typeface="Arial" panose="020B0604020202020204" pitchFamily="34" charset="0"/>
                <a:cs typeface="Arial" panose="020B0604020202020204" pitchFamily="34" charset="0"/>
                <a:hlinkClick r:id="rId2"/>
              </a:rPr>
              <a:t>EXIGENCIAS DE GARANTÍAS PARA LA PROTESTA Y PARA LAS MESAS DE NEGOCIACIÓN-COMITÉ NACIONAL DE PARO – 16 de mayo de 2021-</a:t>
            </a:r>
            <a:endParaRPr lang="es-ES" sz="4400" b="1" dirty="0">
              <a:latin typeface="Arial" panose="020B0604020202020204" pitchFamily="34" charset="0"/>
              <a:cs typeface="Arial" panose="020B0604020202020204" pitchFamily="34" charset="0"/>
            </a:endParaRPr>
          </a:p>
          <a:p>
            <a:pPr marL="0" indent="0">
              <a:buNone/>
            </a:pPr>
            <a:endParaRPr lang="es-ES" sz="4400" b="1" dirty="0">
              <a:latin typeface="Arial" panose="020B0604020202020204" pitchFamily="34" charset="0"/>
              <a:cs typeface="Arial" panose="020B0604020202020204" pitchFamily="34" charset="0"/>
            </a:endParaRPr>
          </a:p>
          <a:p>
            <a:pPr marL="0" indent="0">
              <a:buNone/>
            </a:pPr>
            <a:r>
              <a:rPr lang="es-ES" sz="4400" b="1" dirty="0">
                <a:latin typeface="Arial" panose="020B0604020202020204" pitchFamily="34" charset="0"/>
                <a:cs typeface="Arial" panose="020B0604020202020204" pitchFamily="34" charset="0"/>
              </a:rPr>
              <a:t>Ejes centrales del texto</a:t>
            </a:r>
            <a:r>
              <a:rPr lang="es-ES" sz="4400" dirty="0">
                <a:latin typeface="Arial" panose="020B0604020202020204" pitchFamily="34" charset="0"/>
                <a:cs typeface="Arial" panose="020B0604020202020204" pitchFamily="34" charset="0"/>
              </a:rPr>
              <a:t>:</a:t>
            </a:r>
          </a:p>
          <a:p>
            <a:pPr marL="0" indent="0" algn="just">
              <a:buNone/>
            </a:pPr>
            <a:r>
              <a:rPr lang="es-ES" sz="4400" dirty="0">
                <a:latin typeface="Arial" panose="020B0604020202020204" pitchFamily="34" charset="0"/>
                <a:cs typeface="Arial" panose="020B0604020202020204" pitchFamily="34" charset="0"/>
              </a:rPr>
              <a:t>I. </a:t>
            </a:r>
            <a:r>
              <a:rPr lang="es-ES" sz="4400" dirty="0">
                <a:solidFill>
                  <a:schemeClr val="accent2"/>
                </a:solidFill>
                <a:latin typeface="Arial" panose="020B0604020202020204" pitchFamily="34" charset="0"/>
                <a:cs typeface="Arial" panose="020B0604020202020204" pitchFamily="34" charset="0"/>
              </a:rPr>
              <a:t>GARANTÍAS PARA EL EJERCICIO DE LA PROTESTA</a:t>
            </a:r>
          </a:p>
          <a:p>
            <a:pPr marL="0" indent="0" algn="just">
              <a:buNone/>
            </a:pPr>
            <a:r>
              <a:rPr lang="es-ES" sz="4400" dirty="0">
                <a:latin typeface="Arial" panose="020B0604020202020204" pitchFamily="34" charset="0"/>
                <a:cs typeface="Arial" panose="020B0604020202020204" pitchFamily="34" charset="0"/>
              </a:rPr>
              <a:t>A. Medidas inmediatas que deberán adoptarse para garantizar el libre ejercicio de la protesta social y detener la violencia contra los manifestantes -5 numerales-.</a:t>
            </a:r>
          </a:p>
          <a:p>
            <a:pPr marL="0" indent="0" algn="just">
              <a:buNone/>
            </a:pPr>
            <a:r>
              <a:rPr lang="es-ES" sz="4400" dirty="0">
                <a:latin typeface="Arial" panose="020B0604020202020204" pitchFamily="34" charset="0"/>
                <a:cs typeface="Arial" panose="020B0604020202020204" pitchFamily="34" charset="0"/>
              </a:rPr>
              <a:t>B. Mecanismos de verificación de las medidas para garantizar el libre ejercicio de la protesta social y para detener la violencia contra los manifestantes, con el acompañamiento y asistencia técnica de la OACNUDH – 5 numerales</a:t>
            </a:r>
          </a:p>
          <a:p>
            <a:pPr marL="0" indent="0" algn="just">
              <a:buNone/>
            </a:pPr>
            <a:r>
              <a:rPr lang="es-ES" sz="4400" dirty="0">
                <a:latin typeface="Arial" panose="020B0604020202020204" pitchFamily="34" charset="0"/>
                <a:cs typeface="Arial" panose="020B0604020202020204" pitchFamily="34" charset="0"/>
              </a:rPr>
              <a:t>C. Medidas para acordar ajustes normativos e institucionales permanentes que garanticen el libre ejercicio de la protesta, con el acompañamiento y la asistencia técnica de la OACNUDH – 3 numerales-.</a:t>
            </a:r>
          </a:p>
          <a:p>
            <a:pPr marL="0" indent="0" algn="just">
              <a:buNone/>
            </a:pPr>
            <a:r>
              <a:rPr lang="es-ES" sz="4400" dirty="0">
                <a:latin typeface="Arial" panose="020B0604020202020204" pitchFamily="34" charset="0"/>
                <a:cs typeface="Arial" panose="020B0604020202020204" pitchFamily="34" charset="0"/>
              </a:rPr>
              <a:t>II. </a:t>
            </a:r>
            <a:r>
              <a:rPr lang="es-ES" sz="4400" dirty="0">
                <a:solidFill>
                  <a:schemeClr val="accent2"/>
                </a:solidFill>
                <a:latin typeface="Arial" panose="020B0604020202020204" pitchFamily="34" charset="0"/>
                <a:cs typeface="Arial" panose="020B0604020202020204" pitchFamily="34" charset="0"/>
              </a:rPr>
              <a:t>GARANTÍAS PARA LAS MESAS DE NEGOCIACIÓN </a:t>
            </a:r>
            <a:r>
              <a:rPr lang="es-ES" sz="4400" dirty="0">
                <a:latin typeface="Arial" panose="020B0604020202020204" pitchFamily="34" charset="0"/>
                <a:cs typeface="Arial" panose="020B0604020202020204" pitchFamily="34" charset="0"/>
              </a:rPr>
              <a:t>– 6 numerales- </a:t>
            </a:r>
          </a:p>
          <a:p>
            <a:pPr marL="0" indent="0" algn="just">
              <a:buNone/>
            </a:pPr>
            <a:endParaRPr lang="es-ES" sz="4400" dirty="0">
              <a:solidFill>
                <a:schemeClr val="accent2"/>
              </a:solidFill>
              <a:latin typeface="Arial" panose="020B0604020202020204" pitchFamily="34" charset="0"/>
              <a:cs typeface="Arial" panose="020B0604020202020204" pitchFamily="34" charset="0"/>
            </a:endParaRPr>
          </a:p>
          <a:p>
            <a:pPr marL="0" indent="0" algn="just">
              <a:buNone/>
            </a:pPr>
            <a:endParaRPr lang="es-ES" sz="4400" dirty="0">
              <a:solidFill>
                <a:schemeClr val="accent2"/>
              </a:solidFill>
              <a:latin typeface="Arial" panose="020B0604020202020204" pitchFamily="34" charset="0"/>
              <a:cs typeface="Arial" panose="020B0604020202020204" pitchFamily="34" charset="0"/>
            </a:endParaRPr>
          </a:p>
          <a:p>
            <a:pPr marL="0" indent="0" algn="just">
              <a:buNone/>
            </a:pPr>
            <a:r>
              <a:rPr lang="es-ES" sz="4400" dirty="0">
                <a:solidFill>
                  <a:schemeClr val="accent2"/>
                </a:solidFill>
                <a:latin typeface="Arial" panose="020B0604020202020204" pitchFamily="34" charset="0"/>
                <a:cs typeface="Arial" panose="020B0604020202020204" pitchFamily="34" charset="0"/>
              </a:rPr>
              <a:t>Hacer clic para conocer el tal “Preacuerdo”.</a:t>
            </a:r>
          </a:p>
          <a:p>
            <a:pPr marL="0" indent="0" algn="just">
              <a:buNone/>
            </a:pPr>
            <a:r>
              <a:rPr lang="es-ES" sz="4400" dirty="0">
                <a:solidFill>
                  <a:schemeClr val="accent2"/>
                </a:solidFill>
                <a:latin typeface="Arial" panose="020B0604020202020204" pitchFamily="34" charset="0"/>
                <a:cs typeface="Arial" panose="020B0604020202020204" pitchFamily="34" charset="0"/>
                <a:hlinkClick r:id="rId3"/>
              </a:rPr>
              <a:t>El tal Preacuerdo se tituló: PUNTOS DE PREACUERDO, conocido en forma virtual por todo el CNP el día 29 de mayo a las 11: 45 pm</a:t>
            </a:r>
            <a:r>
              <a:rPr lang="es-ES" sz="4400" dirty="0">
                <a:solidFill>
                  <a:schemeClr val="accent2"/>
                </a:solidFill>
                <a:latin typeface="Arial" panose="020B0604020202020204" pitchFamily="34" charset="0"/>
                <a:cs typeface="Arial" panose="020B0604020202020204" pitchFamily="34" charset="0"/>
              </a:rPr>
              <a:t>.</a:t>
            </a:r>
          </a:p>
          <a:p>
            <a:pPr marL="0" indent="0" algn="just">
              <a:buNone/>
            </a:pPr>
            <a:endParaRPr lang="es-ES" sz="4400" dirty="0">
              <a:solidFill>
                <a:schemeClr val="accent2"/>
              </a:solidFill>
              <a:latin typeface="Arial" panose="020B0604020202020204" pitchFamily="34" charset="0"/>
              <a:cs typeface="Arial" panose="020B0604020202020204" pitchFamily="34" charset="0"/>
            </a:endParaRPr>
          </a:p>
          <a:p>
            <a:pPr marL="0" indent="0" algn="just">
              <a:buNone/>
            </a:pPr>
            <a:endParaRPr lang="es-ES" sz="4400" dirty="0">
              <a:solidFill>
                <a:schemeClr val="accent2"/>
              </a:solidFill>
              <a:latin typeface="Arial" panose="020B0604020202020204" pitchFamily="34" charset="0"/>
              <a:cs typeface="Arial" panose="020B0604020202020204" pitchFamily="34" charset="0"/>
            </a:endParaRPr>
          </a:p>
          <a:p>
            <a:pPr marL="0" indent="0" algn="just">
              <a:buNone/>
            </a:pPr>
            <a:endParaRPr lang="es-ES" sz="1200" dirty="0">
              <a:latin typeface="Arial" panose="020B0604020202020204" pitchFamily="34" charset="0"/>
              <a:cs typeface="Arial" panose="020B0604020202020204" pitchFamily="34" charset="0"/>
            </a:endParaRPr>
          </a:p>
          <a:p>
            <a:endParaRPr lang="es-CO" dirty="0"/>
          </a:p>
        </p:txBody>
      </p:sp>
      <p:sp>
        <p:nvSpPr>
          <p:cNvPr id="6" name="Marcador de contenido 5">
            <a:extLst>
              <a:ext uri="{FF2B5EF4-FFF2-40B4-BE49-F238E27FC236}">
                <a16:creationId xmlns:a16="http://schemas.microsoft.com/office/drawing/2014/main" id="{28D2CA5F-630B-4E14-AE1B-BFA3B2ED154A}"/>
              </a:ext>
            </a:extLst>
          </p:cNvPr>
          <p:cNvSpPr>
            <a:spLocks noGrp="1"/>
          </p:cNvSpPr>
          <p:nvPr>
            <p:ph sz="quarter" idx="4"/>
          </p:nvPr>
        </p:nvSpPr>
        <p:spPr>
          <a:xfrm>
            <a:off x="4404472" y="1576873"/>
            <a:ext cx="3909269" cy="5281126"/>
          </a:xfrm>
        </p:spPr>
        <p:txBody>
          <a:bodyPr>
            <a:normAutofit fontScale="25000" lnSpcReduction="20000"/>
          </a:bodyPr>
          <a:lstStyle/>
          <a:p>
            <a:pPr marL="0" indent="0" algn="just">
              <a:buNone/>
            </a:pPr>
            <a:r>
              <a:rPr lang="es-ES" sz="4400" dirty="0">
                <a:latin typeface="Arial" panose="020B0604020202020204" pitchFamily="34" charset="0"/>
                <a:cs typeface="Arial" panose="020B0604020202020204" pitchFamily="34" charset="0"/>
              </a:rPr>
              <a:t>1. </a:t>
            </a:r>
            <a:r>
              <a:rPr lang="es-ES" sz="4400" dirty="0">
                <a:solidFill>
                  <a:schemeClr val="accent2"/>
                </a:solidFill>
                <a:latin typeface="Arial" panose="020B0604020202020204" pitchFamily="34" charset="0"/>
                <a:cs typeface="Arial" panose="020B0604020202020204" pitchFamily="34" charset="0"/>
              </a:rPr>
              <a:t>Constancia sobre el comportamiento de la Policía Nacional</a:t>
            </a:r>
            <a:r>
              <a:rPr lang="es-ES" sz="4400" dirty="0">
                <a:latin typeface="Arial" panose="020B0604020202020204" pitchFamily="34" charset="0"/>
                <a:cs typeface="Arial" panose="020B0604020202020204" pitchFamily="34" charset="0"/>
              </a:rPr>
              <a:t>. </a:t>
            </a:r>
          </a:p>
          <a:p>
            <a:pPr marL="0" indent="0" algn="just">
              <a:buNone/>
            </a:pPr>
            <a:r>
              <a:rPr lang="es-ES" sz="4400" dirty="0">
                <a:latin typeface="Arial" panose="020B0604020202020204" pitchFamily="34" charset="0"/>
                <a:cs typeface="Arial" panose="020B0604020202020204" pitchFamily="34" charset="0"/>
              </a:rPr>
              <a:t>El Comité Nacional de Paro exhortó al gobierno nacional para que emitiera un  mensaje de condena a la violencia policial y usara la facultad discrecional para retirar del servicio a quienes integran la fuerza pública que por inferencia razonable puedan estar comprometidos con abusos y con  el uso excesivo de la fuerza. </a:t>
            </a:r>
          </a:p>
          <a:p>
            <a:pPr marL="0" indent="0" algn="just">
              <a:buNone/>
            </a:pPr>
            <a:r>
              <a:rPr lang="es-ES" sz="4400" dirty="0">
                <a:latin typeface="Arial" panose="020B0604020202020204" pitchFamily="34" charset="0"/>
                <a:cs typeface="Arial" panose="020B0604020202020204" pitchFamily="34" charset="0"/>
              </a:rPr>
              <a:t>El gobierno nacional al no aceptar esta exhortación, mantiene en servicio a quienes están comprometidos con la violencia policial. </a:t>
            </a:r>
          </a:p>
          <a:p>
            <a:pPr marL="0" indent="0" algn="just">
              <a:buNone/>
            </a:pPr>
            <a:r>
              <a:rPr lang="es-ES" sz="4400" dirty="0">
                <a:latin typeface="Arial" panose="020B0604020202020204" pitchFamily="34" charset="0"/>
                <a:cs typeface="Arial" panose="020B0604020202020204" pitchFamily="34" charset="0"/>
              </a:rPr>
              <a:t>2. </a:t>
            </a:r>
            <a:r>
              <a:rPr lang="es-ES" sz="4400" dirty="0">
                <a:solidFill>
                  <a:schemeClr val="accent2"/>
                </a:solidFill>
                <a:latin typeface="Arial" panose="020B0604020202020204" pitchFamily="34" charset="0"/>
                <a:cs typeface="Arial" panose="020B0604020202020204" pitchFamily="34" charset="0"/>
              </a:rPr>
              <a:t>Sobre la anuencia a la visita de la CIDH y relatores especiales de ONU</a:t>
            </a:r>
          </a:p>
          <a:p>
            <a:pPr marL="0" indent="0" algn="just">
              <a:buNone/>
            </a:pPr>
            <a:r>
              <a:rPr lang="es-ES" sz="4400" dirty="0">
                <a:latin typeface="Arial" panose="020B0604020202020204" pitchFamily="34" charset="0"/>
                <a:cs typeface="Arial" panose="020B0604020202020204" pitchFamily="34" charset="0"/>
              </a:rPr>
              <a:t>El Gobierno Nacional se negó a enviar una comunicación donde exprese su anuencia al pedido realizado el  pasado 7 de mayo de la Comisión Interamericana de Derechos Humanos, para realizar una visita de trabajo en Colombia para observar en terreno la situación de derechos humanos en el entorno de las protestas sociales que dieron inicio el 28 de abril.</a:t>
            </a:r>
          </a:p>
          <a:p>
            <a:pPr marL="0" indent="0" algn="just">
              <a:buNone/>
            </a:pPr>
            <a:r>
              <a:rPr lang="es-ES" sz="4400" dirty="0">
                <a:latin typeface="Arial" panose="020B0604020202020204" pitchFamily="34" charset="0"/>
                <a:cs typeface="Arial" panose="020B0604020202020204" pitchFamily="34" charset="0"/>
              </a:rPr>
              <a:t>Tampoco se comprometió a dar su anuencia a la visita de varios relatores especiales de Naciones Unidas que llevan varios años </a:t>
            </a:r>
            <a:r>
              <a:rPr lang="es-ES" sz="4400" dirty="0" err="1">
                <a:latin typeface="Arial" panose="020B0604020202020204" pitchFamily="34" charset="0"/>
                <a:cs typeface="Arial" panose="020B0604020202020204" pitchFamily="34" charset="0"/>
              </a:rPr>
              <a:t>solitandolo</a:t>
            </a:r>
            <a:r>
              <a:rPr lang="es-ES" sz="4400" dirty="0">
                <a:latin typeface="Arial" panose="020B0604020202020204" pitchFamily="34" charset="0"/>
                <a:cs typeface="Arial" panose="020B0604020202020204" pitchFamily="34" charset="0"/>
              </a:rPr>
              <a:t>.</a:t>
            </a:r>
          </a:p>
          <a:p>
            <a:pPr marL="0" indent="0" algn="just">
              <a:buNone/>
            </a:pPr>
            <a:r>
              <a:rPr lang="es-ES" sz="4400" dirty="0">
                <a:latin typeface="Arial" panose="020B0604020202020204" pitchFamily="34" charset="0"/>
                <a:cs typeface="Arial" panose="020B0604020202020204" pitchFamily="34" charset="0"/>
              </a:rPr>
              <a:t>Respondió en las dos situaciones que la Vicepresidenta y Canciller viajará a Washington y Ginebra a reunirse con la CIDH y con los relatores. El día de hoy se conoció la noticia de que el Estado colombiano no dará por ahora la anuencia a la CIDH.</a:t>
            </a:r>
          </a:p>
          <a:p>
            <a:pPr marL="0" indent="0" algn="just">
              <a:buNone/>
            </a:pPr>
            <a:r>
              <a:rPr lang="es-ES" sz="4400" dirty="0">
                <a:latin typeface="Arial" panose="020B0604020202020204" pitchFamily="34" charset="0"/>
                <a:cs typeface="Arial" panose="020B0604020202020204" pitchFamily="34" charset="0"/>
              </a:rPr>
              <a:t>El Comité Nacional de Paro se unió al llamado que miles de organizaciones y personas le hicieron a la CIDH para que verificará las graves denuncias violaciones a los derechos humanos contra manifestantes.</a:t>
            </a:r>
          </a:p>
          <a:p>
            <a:pPr marL="0" indent="0">
              <a:buNone/>
            </a:pPr>
            <a:r>
              <a:rPr lang="es-ES" sz="4400" dirty="0">
                <a:latin typeface="Arial" panose="020B0604020202020204" pitchFamily="34" charset="0"/>
                <a:cs typeface="Arial" panose="020B0604020202020204" pitchFamily="34" charset="0"/>
              </a:rPr>
              <a:t>No es presentable que el gobierno de Colombia al mismo tiempo que afirma, que aquí no pasa nada y se niegue a la verificación internacional </a:t>
            </a:r>
          </a:p>
          <a:p>
            <a:pPr marL="0" indent="0">
              <a:buNone/>
            </a:pPr>
            <a:endParaRPr lang="es-ES" sz="4400" dirty="0">
              <a:latin typeface="Arial" panose="020B0604020202020204" pitchFamily="34" charset="0"/>
              <a:cs typeface="Arial" panose="020B0604020202020204" pitchFamily="34" charset="0"/>
            </a:endParaRPr>
          </a:p>
          <a:p>
            <a:pPr marL="0" indent="0">
              <a:buNone/>
            </a:pPr>
            <a:endParaRPr lang="es-ES" sz="1400" dirty="0">
              <a:latin typeface="Arial" panose="020B0604020202020204" pitchFamily="34" charset="0"/>
              <a:cs typeface="Arial" panose="020B0604020202020204" pitchFamily="34" charset="0"/>
            </a:endParaRPr>
          </a:p>
          <a:p>
            <a:pPr marL="0" indent="0">
              <a:buNone/>
            </a:pPr>
            <a:endParaRPr lang="es-ES" sz="1400" dirty="0"/>
          </a:p>
          <a:p>
            <a:pPr marL="0" indent="0">
              <a:buNone/>
            </a:pPr>
            <a:endParaRPr lang="es-ES" sz="1400" dirty="0"/>
          </a:p>
          <a:p>
            <a:pPr marL="0" indent="0">
              <a:buNone/>
            </a:pPr>
            <a:r>
              <a:rPr lang="es-ES" dirty="0"/>
              <a:t> </a:t>
            </a:r>
            <a:endParaRPr lang="es-CO" dirty="0"/>
          </a:p>
        </p:txBody>
      </p:sp>
      <p:sp>
        <p:nvSpPr>
          <p:cNvPr id="7" name="Marcador de texto 6">
            <a:extLst>
              <a:ext uri="{FF2B5EF4-FFF2-40B4-BE49-F238E27FC236}">
                <a16:creationId xmlns:a16="http://schemas.microsoft.com/office/drawing/2014/main" id="{92597E68-2B0A-4446-BF6A-F9E6D58DAAD1}"/>
              </a:ext>
            </a:extLst>
          </p:cNvPr>
          <p:cNvSpPr>
            <a:spLocks noGrp="1"/>
          </p:cNvSpPr>
          <p:nvPr>
            <p:ph type="body" sz="quarter" idx="13"/>
          </p:nvPr>
        </p:nvSpPr>
        <p:spPr>
          <a:xfrm>
            <a:off x="8531352" y="895739"/>
            <a:ext cx="2834640" cy="65314"/>
          </a:xfrm>
        </p:spPr>
        <p:txBody>
          <a:bodyPr>
            <a:normAutofit fontScale="25000" lnSpcReduction="20000"/>
          </a:bodyPr>
          <a:lstStyle/>
          <a:p>
            <a:endParaRPr lang="es-CO" dirty="0"/>
          </a:p>
        </p:txBody>
      </p:sp>
      <p:sp>
        <p:nvSpPr>
          <p:cNvPr id="8" name="Marcador de contenido 7">
            <a:extLst>
              <a:ext uri="{FF2B5EF4-FFF2-40B4-BE49-F238E27FC236}">
                <a16:creationId xmlns:a16="http://schemas.microsoft.com/office/drawing/2014/main" id="{8ABEAA2B-FA64-4F18-8D81-FA3AB86472BC}"/>
              </a:ext>
            </a:extLst>
          </p:cNvPr>
          <p:cNvSpPr>
            <a:spLocks noGrp="1"/>
          </p:cNvSpPr>
          <p:nvPr>
            <p:ph sz="quarter" idx="14"/>
          </p:nvPr>
        </p:nvSpPr>
        <p:spPr>
          <a:xfrm>
            <a:off x="8531351" y="1090570"/>
            <a:ext cx="3543201" cy="5767428"/>
          </a:xfrm>
        </p:spPr>
        <p:txBody>
          <a:bodyPr>
            <a:normAutofit fontScale="25000" lnSpcReduction="20000"/>
          </a:bodyPr>
          <a:lstStyle/>
          <a:p>
            <a:pPr marL="0" indent="0">
              <a:buNone/>
            </a:pPr>
            <a:r>
              <a:rPr lang="es-ES" sz="3400" dirty="0"/>
              <a:t>3. </a:t>
            </a:r>
            <a:r>
              <a:rPr lang="es-ES" sz="3400" dirty="0">
                <a:solidFill>
                  <a:schemeClr val="accent2"/>
                </a:solidFill>
              </a:rPr>
              <a:t>Constancia sobre la participación de representantes de la sociedad civil en los Puestos de Mando Unificado</a:t>
            </a:r>
            <a:endParaRPr lang="es-ES" sz="3400" dirty="0"/>
          </a:p>
          <a:p>
            <a:pPr algn="just"/>
            <a:r>
              <a:rPr lang="es-ES" sz="3400" dirty="0"/>
              <a:t>El Comité Nacional del Paro presentó al Gobierno Nacional la siguiente propuesta de modificación al artículo 8 del Decreto 003 de 2021, relacionado con la inclusión de los representantes de la sociedad civil en los Puestos de Mando Unificado (PMU) para realizar labores de veeduría y verificación: </a:t>
            </a:r>
          </a:p>
          <a:p>
            <a:pPr algn="just"/>
            <a:r>
              <a:rPr lang="es-ES" sz="3400" dirty="0"/>
              <a:t>Se adicionará al ARTÍCULO 8 del Decreto 003 de 2021. De los Puestos de Mando Unificados – PMU, la siguiente expresión: </a:t>
            </a:r>
          </a:p>
          <a:p>
            <a:pPr algn="just"/>
            <a:r>
              <a:rPr lang="es-ES" sz="3400" dirty="0"/>
              <a:t>“Se invitará al Puesto de Mando Unificado - PMU a dos representantes de las organizaciones sociales que convocan a las movilizaciones, así como de las plataformas de derechos humanos, designados por ellos, o en su defecto, por dos integrantes Mesa Nacional de Evaluación de las Garantías para las manifestaciones públicas o de las Mesas de Coordinación Territorial, con el fin de que realicen labores de veeduría y verificación de la actividad de las distintas autoridades de gobierno y policía”.</a:t>
            </a:r>
          </a:p>
          <a:p>
            <a:pPr algn="just"/>
            <a:r>
              <a:rPr lang="es-ES" sz="3400" dirty="0"/>
              <a:t>El Gobierno nacional no acepto hacer esta reforma, hecho que lamentamos porque consideramos que esta participación en la práctica se ha venido dando y ha sido muy útil para proteger el derecho a la protesta pacífica. Un buen ejemplo de este tema es el decreto 563 de 2015 de la Alcaldía de Bogotá. Invitamos al gobierno a que reconsidere y acoja esta reforma. </a:t>
            </a:r>
          </a:p>
          <a:p>
            <a:pPr marL="0" indent="0" algn="just">
              <a:buNone/>
            </a:pPr>
            <a:r>
              <a:rPr lang="es-CO" sz="3400" dirty="0"/>
              <a:t>4. </a:t>
            </a:r>
            <a:r>
              <a:rPr lang="es-ES" sz="3400" dirty="0">
                <a:solidFill>
                  <a:schemeClr val="accent2"/>
                </a:solidFill>
              </a:rPr>
              <a:t>Constancia sobre el desmonte del ESMAD</a:t>
            </a:r>
          </a:p>
          <a:p>
            <a:pPr marL="0" indent="0" algn="just">
              <a:buNone/>
            </a:pPr>
            <a:r>
              <a:rPr lang="es-ES" sz="3400" dirty="0"/>
              <a:t>Recogiendo la causa común de estas y otras movilizaciones, el Comité Nacional de Paro presentó, al gobierno nacional, la exigencia del desmonte del ESMAD, y subsidiariamente la suspensión del mismo, argumentado las graves afectaciones a los derechos humanos que se han producido desde su creación. Se trata de un asunto que puede decidir el Presidente de la República, el ESMAD fue creado a través de una resolución y con una resolución se puede desmontar, suspender o transformar. </a:t>
            </a:r>
          </a:p>
          <a:p>
            <a:pPr marL="0" indent="0" algn="just">
              <a:buNone/>
            </a:pPr>
            <a:r>
              <a:rPr lang="es-ES" sz="3400" dirty="0"/>
              <a:t>El gobierno Nacional, pese las evidentes y graves violaciones a los derechos humanos ocasionadas por las intervenciones del ESMAD, manifestó que este tema es una línea roja, y por tanto no accede a la exigencia presentada. </a:t>
            </a:r>
          </a:p>
          <a:p>
            <a:pPr marL="0" indent="0" algn="just">
              <a:buNone/>
            </a:pPr>
            <a:r>
              <a:rPr lang="es-ES" sz="3400" dirty="0"/>
              <a:t>El Comité Nacional de Paro deja constancia de que continuará exigiendo el desmonte del ESMAD.</a:t>
            </a:r>
          </a:p>
          <a:p>
            <a:pPr marL="0" indent="0">
              <a:buNone/>
            </a:pPr>
            <a:endParaRPr lang="es-CO" sz="2800" dirty="0"/>
          </a:p>
        </p:txBody>
      </p:sp>
    </p:spTree>
    <p:extLst>
      <p:ext uri="{BB962C8B-B14F-4D97-AF65-F5344CB8AC3E}">
        <p14:creationId xmlns:p14="http://schemas.microsoft.com/office/powerpoint/2010/main" val="1718011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215AA3-5902-46F2-AC48-E7AE63D3E742}"/>
              </a:ext>
            </a:extLst>
          </p:cNvPr>
          <p:cNvSpPr>
            <a:spLocks noGrp="1"/>
          </p:cNvSpPr>
          <p:nvPr>
            <p:ph type="dt" sz="half" idx="10"/>
          </p:nvPr>
        </p:nvSpPr>
        <p:spPr/>
        <p:txBody>
          <a:bodyPr/>
          <a:lstStyle/>
          <a:p>
            <a:pPr rtl="0"/>
            <a:r>
              <a:rPr lang="es-ES" noProof="0"/>
              <a:t>3/9/20XX</a:t>
            </a:r>
          </a:p>
        </p:txBody>
      </p:sp>
      <p:sp>
        <p:nvSpPr>
          <p:cNvPr id="3" name="Marcador de pie de página 2">
            <a:extLst>
              <a:ext uri="{FF2B5EF4-FFF2-40B4-BE49-F238E27FC236}">
                <a16:creationId xmlns:a16="http://schemas.microsoft.com/office/drawing/2014/main" id="{09600DB8-887A-42F4-90A8-474E948C4DBA}"/>
              </a:ext>
            </a:extLst>
          </p:cNvPr>
          <p:cNvSpPr>
            <a:spLocks noGrp="1"/>
          </p:cNvSpPr>
          <p:nvPr>
            <p:ph type="ftr" sz="quarter" idx="11"/>
          </p:nvPr>
        </p:nvSpPr>
        <p:spPr/>
        <p:txBody>
          <a:bodyPr/>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278C7D13-5A52-49EE-AFC5-B235961AB9EE}"/>
              </a:ext>
            </a:extLst>
          </p:cNvPr>
          <p:cNvSpPr>
            <a:spLocks noGrp="1"/>
          </p:cNvSpPr>
          <p:nvPr>
            <p:ph type="sldNum" sz="quarter" idx="12"/>
          </p:nvPr>
        </p:nvSpPr>
        <p:spPr/>
        <p:txBody>
          <a:bodyPr/>
          <a:lstStyle/>
          <a:p>
            <a:pPr rtl="0"/>
            <a:fld id="{D8DA9DAA-006C-4F4B-980E-E3DF019B24E2}" type="slidenum">
              <a:rPr lang="es-ES" noProof="0" smtClean="0"/>
              <a:t>67</a:t>
            </a:fld>
            <a:endParaRPr lang="es-ES" noProof="0"/>
          </a:p>
        </p:txBody>
      </p:sp>
      <p:pic>
        <p:nvPicPr>
          <p:cNvPr id="5" name="Imagen 4">
            <a:extLst>
              <a:ext uri="{FF2B5EF4-FFF2-40B4-BE49-F238E27FC236}">
                <a16:creationId xmlns:a16="http://schemas.microsoft.com/office/drawing/2014/main" id="{FDE84829-6C20-4A9D-936C-8EF167DD2B77}"/>
              </a:ext>
            </a:extLst>
          </p:cNvPr>
          <p:cNvPicPr>
            <a:picLocks noChangeAspect="1"/>
          </p:cNvPicPr>
          <p:nvPr/>
        </p:nvPicPr>
        <p:blipFill>
          <a:blip r:embed="rId2"/>
          <a:stretch>
            <a:fillRect/>
          </a:stretch>
        </p:blipFill>
        <p:spPr>
          <a:xfrm>
            <a:off x="421981" y="66815"/>
            <a:ext cx="6096528" cy="2324047"/>
          </a:xfrm>
          <a:prstGeom prst="rect">
            <a:avLst/>
          </a:prstGeom>
        </p:spPr>
      </p:pic>
      <p:pic>
        <p:nvPicPr>
          <p:cNvPr id="6" name="Imagen 5">
            <a:extLst>
              <a:ext uri="{FF2B5EF4-FFF2-40B4-BE49-F238E27FC236}">
                <a16:creationId xmlns:a16="http://schemas.microsoft.com/office/drawing/2014/main" id="{36EEC8CC-D7FA-41B0-B46D-0FDA28AC6929}"/>
              </a:ext>
            </a:extLst>
          </p:cNvPr>
          <p:cNvPicPr>
            <a:picLocks noChangeAspect="1"/>
          </p:cNvPicPr>
          <p:nvPr/>
        </p:nvPicPr>
        <p:blipFill>
          <a:blip r:embed="rId3"/>
          <a:stretch>
            <a:fillRect/>
          </a:stretch>
        </p:blipFill>
        <p:spPr>
          <a:xfrm>
            <a:off x="2645064" y="2251246"/>
            <a:ext cx="8708735" cy="4606754"/>
          </a:xfrm>
          <a:prstGeom prst="rect">
            <a:avLst/>
          </a:prstGeom>
        </p:spPr>
      </p:pic>
    </p:spTree>
    <p:extLst>
      <p:ext uri="{BB962C8B-B14F-4D97-AF65-F5344CB8AC3E}">
        <p14:creationId xmlns:p14="http://schemas.microsoft.com/office/powerpoint/2010/main" val="21874654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215AA3-5902-46F2-AC48-E7AE63D3E742}"/>
              </a:ext>
            </a:extLst>
          </p:cNvPr>
          <p:cNvSpPr>
            <a:spLocks noGrp="1"/>
          </p:cNvSpPr>
          <p:nvPr>
            <p:ph type="dt" sz="half" idx="10"/>
          </p:nvPr>
        </p:nvSpPr>
        <p:spPr/>
        <p:txBody>
          <a:bodyPr/>
          <a:lstStyle/>
          <a:p>
            <a:pPr rtl="0"/>
            <a:r>
              <a:rPr lang="es-ES" noProof="0"/>
              <a:t>3/9/20XX</a:t>
            </a:r>
          </a:p>
        </p:txBody>
      </p:sp>
      <p:sp>
        <p:nvSpPr>
          <p:cNvPr id="3" name="Marcador de pie de página 2">
            <a:extLst>
              <a:ext uri="{FF2B5EF4-FFF2-40B4-BE49-F238E27FC236}">
                <a16:creationId xmlns:a16="http://schemas.microsoft.com/office/drawing/2014/main" id="{09600DB8-887A-42F4-90A8-474E948C4DBA}"/>
              </a:ext>
            </a:extLst>
          </p:cNvPr>
          <p:cNvSpPr>
            <a:spLocks noGrp="1"/>
          </p:cNvSpPr>
          <p:nvPr>
            <p:ph type="ftr" sz="quarter" idx="11"/>
          </p:nvPr>
        </p:nvSpPr>
        <p:spPr/>
        <p:txBody>
          <a:bodyPr/>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278C7D13-5A52-49EE-AFC5-B235961AB9EE}"/>
              </a:ext>
            </a:extLst>
          </p:cNvPr>
          <p:cNvSpPr>
            <a:spLocks noGrp="1"/>
          </p:cNvSpPr>
          <p:nvPr>
            <p:ph type="sldNum" sz="quarter" idx="12"/>
          </p:nvPr>
        </p:nvSpPr>
        <p:spPr/>
        <p:txBody>
          <a:bodyPr/>
          <a:lstStyle/>
          <a:p>
            <a:pPr rtl="0"/>
            <a:fld id="{D8DA9DAA-006C-4F4B-980E-E3DF019B24E2}" type="slidenum">
              <a:rPr lang="es-ES" noProof="0" smtClean="0"/>
              <a:t>68</a:t>
            </a:fld>
            <a:endParaRPr lang="es-ES" noProof="0"/>
          </a:p>
        </p:txBody>
      </p:sp>
      <p:pic>
        <p:nvPicPr>
          <p:cNvPr id="7" name="Imagen 6">
            <a:extLst>
              <a:ext uri="{FF2B5EF4-FFF2-40B4-BE49-F238E27FC236}">
                <a16:creationId xmlns:a16="http://schemas.microsoft.com/office/drawing/2014/main" id="{223431B7-F5A4-4D88-B97B-05FE107BD4CE}"/>
              </a:ext>
            </a:extLst>
          </p:cNvPr>
          <p:cNvPicPr>
            <a:picLocks noChangeAspect="1"/>
          </p:cNvPicPr>
          <p:nvPr/>
        </p:nvPicPr>
        <p:blipFill>
          <a:blip r:embed="rId2"/>
          <a:stretch>
            <a:fillRect/>
          </a:stretch>
        </p:blipFill>
        <p:spPr>
          <a:xfrm>
            <a:off x="0" y="-297"/>
            <a:ext cx="5729681" cy="2841865"/>
          </a:xfrm>
          <a:prstGeom prst="rect">
            <a:avLst/>
          </a:prstGeom>
        </p:spPr>
      </p:pic>
      <p:pic>
        <p:nvPicPr>
          <p:cNvPr id="8" name="Imagen 7">
            <a:extLst>
              <a:ext uri="{FF2B5EF4-FFF2-40B4-BE49-F238E27FC236}">
                <a16:creationId xmlns:a16="http://schemas.microsoft.com/office/drawing/2014/main" id="{AE10A1F8-D61E-4D0B-84D4-88FE0470A67B}"/>
              </a:ext>
            </a:extLst>
          </p:cNvPr>
          <p:cNvPicPr>
            <a:picLocks noChangeAspect="1"/>
          </p:cNvPicPr>
          <p:nvPr/>
        </p:nvPicPr>
        <p:blipFill>
          <a:blip r:embed="rId3"/>
          <a:stretch>
            <a:fillRect/>
          </a:stretch>
        </p:blipFill>
        <p:spPr>
          <a:xfrm>
            <a:off x="1258349" y="2978092"/>
            <a:ext cx="10259735" cy="3879907"/>
          </a:xfrm>
          <a:prstGeom prst="rect">
            <a:avLst/>
          </a:prstGeom>
        </p:spPr>
      </p:pic>
    </p:spTree>
    <p:extLst>
      <p:ext uri="{BB962C8B-B14F-4D97-AF65-F5344CB8AC3E}">
        <p14:creationId xmlns:p14="http://schemas.microsoft.com/office/powerpoint/2010/main" val="14018131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648285E-BF5F-4428-B25F-9C276E87158A}"/>
              </a:ext>
            </a:extLst>
          </p:cNvPr>
          <p:cNvPicPr>
            <a:picLocks noChangeAspect="1"/>
          </p:cNvPicPr>
          <p:nvPr/>
        </p:nvPicPr>
        <p:blipFill rotWithShape="1">
          <a:blip r:embed="rId2"/>
          <a:srcRect/>
          <a:stretch/>
        </p:blipFill>
        <p:spPr>
          <a:xfrm>
            <a:off x="0" y="10"/>
            <a:ext cx="12191980" cy="6857990"/>
          </a:xfrm>
          <a:prstGeom prst="rect">
            <a:avLst/>
          </a:prstGeom>
          <a:noFill/>
        </p:spPr>
      </p:pic>
      <p:sp>
        <p:nvSpPr>
          <p:cNvPr id="2" name="Marcador de fecha 1" hidden="1">
            <a:extLst>
              <a:ext uri="{FF2B5EF4-FFF2-40B4-BE49-F238E27FC236}">
                <a16:creationId xmlns:a16="http://schemas.microsoft.com/office/drawing/2014/main" id="{D2215AA3-5902-46F2-AC48-E7AE63D3E742}"/>
              </a:ext>
            </a:extLst>
          </p:cNvPr>
          <p:cNvSpPr>
            <a:spLocks noGrp="1"/>
          </p:cNvSpPr>
          <p:nvPr>
            <p:ph type="dt" sz="half" idx="4294967295"/>
          </p:nvPr>
        </p:nvSpPr>
        <p:spPr>
          <a:xfrm>
            <a:off x="838200" y="6356350"/>
            <a:ext cx="2743200" cy="365125"/>
          </a:xfrm>
        </p:spPr>
        <p:txBody>
          <a:bodyPr/>
          <a:lstStyle/>
          <a:p>
            <a:pPr rtl="0">
              <a:spcAft>
                <a:spcPts val="600"/>
              </a:spcAft>
            </a:pPr>
            <a:r>
              <a:rPr lang="es-ES" noProof="0"/>
              <a:t>3/9/20XX</a:t>
            </a:r>
          </a:p>
        </p:txBody>
      </p:sp>
      <p:sp>
        <p:nvSpPr>
          <p:cNvPr id="3" name="Marcador de pie de página 2">
            <a:extLst>
              <a:ext uri="{FF2B5EF4-FFF2-40B4-BE49-F238E27FC236}">
                <a16:creationId xmlns:a16="http://schemas.microsoft.com/office/drawing/2014/main" id="{09600DB8-887A-42F4-90A8-474E948C4DBA}"/>
              </a:ext>
            </a:extLst>
          </p:cNvPr>
          <p:cNvSpPr>
            <a:spLocks noGrp="1"/>
          </p:cNvSpPr>
          <p:nvPr>
            <p:ph type="ftr" sz="quarter" idx="4294967295"/>
          </p:nvPr>
        </p:nvSpPr>
        <p:spPr>
          <a:xfrm>
            <a:off x="4038600" y="6356350"/>
            <a:ext cx="4114800" cy="365125"/>
          </a:xfrm>
        </p:spPr>
        <p:txBody>
          <a:bodyPr/>
          <a:lstStyle/>
          <a:p>
            <a:pPr rtl="0">
              <a:spcAft>
                <a:spcPts val="600"/>
              </a:spcAft>
            </a:pPr>
            <a:r>
              <a:rPr lang="es-ES" noProof="0"/>
              <a:t>Título de la presentación</a:t>
            </a:r>
          </a:p>
        </p:txBody>
      </p:sp>
      <p:sp>
        <p:nvSpPr>
          <p:cNvPr id="4" name="Marcador de número de diapositiva 3" hidden="1">
            <a:extLst>
              <a:ext uri="{FF2B5EF4-FFF2-40B4-BE49-F238E27FC236}">
                <a16:creationId xmlns:a16="http://schemas.microsoft.com/office/drawing/2014/main" id="{278C7D13-5A52-49EE-AFC5-B235961AB9EE}"/>
              </a:ext>
            </a:extLst>
          </p:cNvPr>
          <p:cNvSpPr>
            <a:spLocks noGrp="1"/>
          </p:cNvSpPr>
          <p:nvPr>
            <p:ph type="sldNum" sz="quarter" idx="12"/>
          </p:nvPr>
        </p:nvSpPr>
        <p:spPr/>
        <p:txBody>
          <a:bodyPr/>
          <a:lstStyle/>
          <a:p>
            <a:pPr rtl="0">
              <a:spcAft>
                <a:spcPts val="600"/>
              </a:spcAft>
            </a:pPr>
            <a:fld id="{D8DA9DAA-006C-4F4B-980E-E3DF019B24E2}" type="slidenum">
              <a:rPr lang="es-ES" noProof="0" smtClean="0"/>
              <a:pPr rtl="0">
                <a:spcAft>
                  <a:spcPts val="600"/>
                </a:spcAft>
              </a:pPr>
              <a:t>69</a:t>
            </a:fld>
            <a:endParaRPr lang="es-ES" noProof="0"/>
          </a:p>
        </p:txBody>
      </p:sp>
    </p:spTree>
    <p:extLst>
      <p:ext uri="{BB962C8B-B14F-4D97-AF65-F5344CB8AC3E}">
        <p14:creationId xmlns:p14="http://schemas.microsoft.com/office/powerpoint/2010/main" val="3925978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500601-AF46-4DD3-929C-F4371ECDB2E4}"/>
              </a:ext>
            </a:extLst>
          </p:cNvPr>
          <p:cNvSpPr>
            <a:spLocks noGrp="1"/>
          </p:cNvSpPr>
          <p:nvPr>
            <p:ph type="title"/>
          </p:nvPr>
        </p:nvSpPr>
        <p:spPr>
          <a:xfrm>
            <a:off x="713064" y="1"/>
            <a:ext cx="11478936" cy="1946245"/>
          </a:xfrm>
        </p:spPr>
        <p:txBody>
          <a:bodyPr>
            <a:normAutofit/>
          </a:bodyPr>
          <a:lstStyle/>
          <a:p>
            <a:r>
              <a:rPr lang="es-ES" sz="3200" dirty="0">
                <a:solidFill>
                  <a:schemeClr val="tx1"/>
                </a:solidFill>
                <a:latin typeface="Arial" panose="020B0604020202020204" pitchFamily="34" charset="0"/>
                <a:cs typeface="Arial" panose="020B0604020202020204" pitchFamily="34" charset="0"/>
              </a:rPr>
              <a:t>Presentación </a:t>
            </a:r>
            <a:r>
              <a:rPr lang="es-ES" sz="3200" dirty="0">
                <a:solidFill>
                  <a:srgbClr val="C00000"/>
                </a:solidFill>
                <a:latin typeface="Arial" panose="020B0604020202020204" pitchFamily="34" charset="0"/>
                <a:cs typeface="Arial" panose="020B0604020202020204" pitchFamily="34" charset="0"/>
              </a:rPr>
              <a:t>TEMA UNO</a:t>
            </a:r>
            <a:r>
              <a:rPr lang="es-ES" sz="3200" dirty="0">
                <a:solidFill>
                  <a:schemeClr val="tx1"/>
                </a:solidFill>
                <a:latin typeface="Arial" panose="020B0604020202020204" pitchFamily="34" charset="0"/>
                <a:cs typeface="Arial" panose="020B0604020202020204" pitchFamily="34" charset="0"/>
              </a:rPr>
              <a:t>: “Por medio del cual se deroga el </a:t>
            </a:r>
            <a:br>
              <a:rPr lang="es-ES" sz="3200" dirty="0">
                <a:solidFill>
                  <a:schemeClr val="tx1"/>
                </a:solidFill>
                <a:latin typeface="Arial" panose="020B0604020202020204" pitchFamily="34" charset="0"/>
                <a:cs typeface="Arial" panose="020B0604020202020204" pitchFamily="34" charset="0"/>
              </a:rPr>
            </a:br>
            <a:r>
              <a:rPr lang="es-ES" sz="3200" dirty="0">
                <a:solidFill>
                  <a:schemeClr val="tx1"/>
                </a:solidFill>
                <a:latin typeface="Arial" panose="020B0604020202020204" pitchFamily="34" charset="0"/>
                <a:cs typeface="Arial" panose="020B0604020202020204" pitchFamily="34" charset="0"/>
              </a:rPr>
              <a:t>Decreto 1174 de 2020 y se dictan otras disposiciones en relación con los pisos de protección </a:t>
            </a:r>
            <a:br>
              <a:rPr lang="es-ES" sz="3200" dirty="0">
                <a:solidFill>
                  <a:schemeClr val="tx1"/>
                </a:solidFill>
                <a:latin typeface="Arial" panose="020B0604020202020204" pitchFamily="34" charset="0"/>
                <a:cs typeface="Arial" panose="020B0604020202020204" pitchFamily="34" charset="0"/>
              </a:rPr>
            </a:br>
            <a:r>
              <a:rPr lang="es-ES" sz="3200" dirty="0">
                <a:solidFill>
                  <a:schemeClr val="tx1"/>
                </a:solidFill>
                <a:latin typeface="Arial" panose="020B0604020202020204" pitchFamily="34" charset="0"/>
                <a:cs typeface="Arial" panose="020B0604020202020204" pitchFamily="34" charset="0"/>
              </a:rPr>
              <a:t>social”</a:t>
            </a:r>
            <a:endParaRPr lang="es-CO" sz="3200" dirty="0">
              <a:solidFill>
                <a:schemeClr val="tx1"/>
              </a:solidFill>
              <a:latin typeface="Arial" panose="020B0604020202020204" pitchFamily="34" charset="0"/>
              <a:cs typeface="Arial" panose="020B0604020202020204" pitchFamily="34" charset="0"/>
            </a:endParaRPr>
          </a:p>
        </p:txBody>
      </p:sp>
      <p:pic>
        <p:nvPicPr>
          <p:cNvPr id="5" name="Marcador de contenido 4">
            <a:extLst>
              <a:ext uri="{FF2B5EF4-FFF2-40B4-BE49-F238E27FC236}">
                <a16:creationId xmlns:a16="http://schemas.microsoft.com/office/drawing/2014/main" id="{B32A01D0-4834-405B-B199-A7727B97C257}"/>
              </a:ext>
            </a:extLst>
          </p:cNvPr>
          <p:cNvPicPr>
            <a:picLocks noGrp="1" noChangeAspect="1"/>
          </p:cNvPicPr>
          <p:nvPr>
            <p:ph idx="1"/>
          </p:nvPr>
        </p:nvPicPr>
        <p:blipFill>
          <a:blip r:embed="rId2"/>
          <a:stretch>
            <a:fillRect/>
          </a:stretch>
        </p:blipFill>
        <p:spPr>
          <a:xfrm>
            <a:off x="713064" y="1825625"/>
            <a:ext cx="11478936" cy="5032374"/>
          </a:xfrm>
          <a:prstGeom prst="rect">
            <a:avLst/>
          </a:prstGeom>
        </p:spPr>
      </p:pic>
    </p:spTree>
    <p:extLst>
      <p:ext uri="{BB962C8B-B14F-4D97-AF65-F5344CB8AC3E}">
        <p14:creationId xmlns:p14="http://schemas.microsoft.com/office/powerpoint/2010/main" val="17711508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8AD55A5-0388-4D0C-B795-57923C1066B9}"/>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2" name="Marcador de fecha 1" hidden="1">
            <a:extLst>
              <a:ext uri="{FF2B5EF4-FFF2-40B4-BE49-F238E27FC236}">
                <a16:creationId xmlns:a16="http://schemas.microsoft.com/office/drawing/2014/main" id="{D2215AA3-5902-46F2-AC48-E7AE63D3E742}"/>
              </a:ext>
            </a:extLst>
          </p:cNvPr>
          <p:cNvSpPr>
            <a:spLocks noGrp="1"/>
          </p:cNvSpPr>
          <p:nvPr>
            <p:ph type="dt" sz="half" idx="4294967295"/>
          </p:nvPr>
        </p:nvSpPr>
        <p:spPr>
          <a:xfrm>
            <a:off x="838200" y="6356350"/>
            <a:ext cx="2743200" cy="365125"/>
          </a:xfrm>
        </p:spPr>
        <p:txBody>
          <a:bodyPr/>
          <a:lstStyle/>
          <a:p>
            <a:pPr rtl="0">
              <a:spcAft>
                <a:spcPts val="600"/>
              </a:spcAft>
            </a:pPr>
            <a:r>
              <a:rPr lang="es-ES" noProof="0"/>
              <a:t>3/9/20XX</a:t>
            </a:r>
          </a:p>
        </p:txBody>
      </p:sp>
      <p:sp>
        <p:nvSpPr>
          <p:cNvPr id="4" name="Marcador de número de diapositiva 3" hidden="1">
            <a:extLst>
              <a:ext uri="{FF2B5EF4-FFF2-40B4-BE49-F238E27FC236}">
                <a16:creationId xmlns:a16="http://schemas.microsoft.com/office/drawing/2014/main" id="{278C7D13-5A52-49EE-AFC5-B235961AB9EE}"/>
              </a:ext>
            </a:extLst>
          </p:cNvPr>
          <p:cNvSpPr>
            <a:spLocks noGrp="1"/>
          </p:cNvSpPr>
          <p:nvPr>
            <p:ph type="sldNum" sz="quarter" idx="12"/>
          </p:nvPr>
        </p:nvSpPr>
        <p:spPr/>
        <p:txBody>
          <a:bodyPr/>
          <a:lstStyle/>
          <a:p>
            <a:pPr rtl="0">
              <a:spcAft>
                <a:spcPts val="600"/>
              </a:spcAft>
            </a:pPr>
            <a:fld id="{D8DA9DAA-006C-4F4B-980E-E3DF019B24E2}" type="slidenum">
              <a:rPr lang="es-ES" noProof="0" smtClean="0"/>
              <a:pPr rtl="0">
                <a:spcAft>
                  <a:spcPts val="600"/>
                </a:spcAft>
              </a:pPr>
              <a:t>70</a:t>
            </a:fld>
            <a:endParaRPr lang="es-ES" noProof="0"/>
          </a:p>
        </p:txBody>
      </p:sp>
      <p:sp>
        <p:nvSpPr>
          <p:cNvPr id="3" name="Marcador de pie de página 2">
            <a:extLst>
              <a:ext uri="{FF2B5EF4-FFF2-40B4-BE49-F238E27FC236}">
                <a16:creationId xmlns:a16="http://schemas.microsoft.com/office/drawing/2014/main" id="{09600DB8-887A-42F4-90A8-474E948C4DBA}"/>
              </a:ext>
            </a:extLst>
          </p:cNvPr>
          <p:cNvSpPr>
            <a:spLocks noGrp="1"/>
          </p:cNvSpPr>
          <p:nvPr>
            <p:ph type="ftr" sz="quarter" idx="4294967295"/>
          </p:nvPr>
        </p:nvSpPr>
        <p:spPr>
          <a:xfrm>
            <a:off x="4038600" y="6356350"/>
            <a:ext cx="4114800" cy="365125"/>
          </a:xfrm>
        </p:spPr>
        <p:txBody>
          <a:bodyPr/>
          <a:lstStyle/>
          <a:p>
            <a:pPr rtl="0">
              <a:spcAft>
                <a:spcPts val="600"/>
              </a:spcAft>
            </a:pPr>
            <a:r>
              <a:rPr lang="es-ES" noProof="0"/>
              <a:t>Título de la presentación</a:t>
            </a:r>
          </a:p>
        </p:txBody>
      </p:sp>
    </p:spTree>
    <p:extLst>
      <p:ext uri="{BB962C8B-B14F-4D97-AF65-F5344CB8AC3E}">
        <p14:creationId xmlns:p14="http://schemas.microsoft.com/office/powerpoint/2010/main" val="40187833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8AAE7AF-19A0-41BE-A1B4-516290165167}"/>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2" name="Marcador de fecha 1" hidden="1">
            <a:extLst>
              <a:ext uri="{FF2B5EF4-FFF2-40B4-BE49-F238E27FC236}">
                <a16:creationId xmlns:a16="http://schemas.microsoft.com/office/drawing/2014/main" id="{D2215AA3-5902-46F2-AC48-E7AE63D3E742}"/>
              </a:ext>
            </a:extLst>
          </p:cNvPr>
          <p:cNvSpPr>
            <a:spLocks noGrp="1"/>
          </p:cNvSpPr>
          <p:nvPr>
            <p:ph type="dt" sz="half" idx="4294967295"/>
          </p:nvPr>
        </p:nvSpPr>
        <p:spPr>
          <a:xfrm>
            <a:off x="838200" y="6356350"/>
            <a:ext cx="2743200" cy="365125"/>
          </a:xfrm>
        </p:spPr>
        <p:txBody>
          <a:bodyPr/>
          <a:lstStyle/>
          <a:p>
            <a:pPr rtl="0">
              <a:spcAft>
                <a:spcPts val="600"/>
              </a:spcAft>
            </a:pPr>
            <a:r>
              <a:rPr lang="es-ES" noProof="0"/>
              <a:t>3/9/20XX</a:t>
            </a:r>
          </a:p>
        </p:txBody>
      </p:sp>
      <p:sp>
        <p:nvSpPr>
          <p:cNvPr id="4" name="Marcador de número de diapositiva 3" hidden="1">
            <a:extLst>
              <a:ext uri="{FF2B5EF4-FFF2-40B4-BE49-F238E27FC236}">
                <a16:creationId xmlns:a16="http://schemas.microsoft.com/office/drawing/2014/main" id="{278C7D13-5A52-49EE-AFC5-B235961AB9EE}"/>
              </a:ext>
            </a:extLst>
          </p:cNvPr>
          <p:cNvSpPr>
            <a:spLocks noGrp="1"/>
          </p:cNvSpPr>
          <p:nvPr>
            <p:ph type="sldNum" sz="quarter" idx="12"/>
          </p:nvPr>
        </p:nvSpPr>
        <p:spPr/>
        <p:txBody>
          <a:bodyPr/>
          <a:lstStyle/>
          <a:p>
            <a:pPr rtl="0">
              <a:spcAft>
                <a:spcPts val="600"/>
              </a:spcAft>
            </a:pPr>
            <a:fld id="{D8DA9DAA-006C-4F4B-980E-E3DF019B24E2}" type="slidenum">
              <a:rPr lang="es-ES" noProof="0" smtClean="0"/>
              <a:pPr rtl="0">
                <a:spcAft>
                  <a:spcPts val="600"/>
                </a:spcAft>
              </a:pPr>
              <a:t>71</a:t>
            </a:fld>
            <a:endParaRPr lang="es-ES" noProof="0"/>
          </a:p>
        </p:txBody>
      </p:sp>
      <p:sp>
        <p:nvSpPr>
          <p:cNvPr id="3" name="Marcador de pie de página 2">
            <a:extLst>
              <a:ext uri="{FF2B5EF4-FFF2-40B4-BE49-F238E27FC236}">
                <a16:creationId xmlns:a16="http://schemas.microsoft.com/office/drawing/2014/main" id="{09600DB8-887A-42F4-90A8-474E948C4DBA}"/>
              </a:ext>
            </a:extLst>
          </p:cNvPr>
          <p:cNvSpPr>
            <a:spLocks noGrp="1"/>
          </p:cNvSpPr>
          <p:nvPr>
            <p:ph type="ftr" sz="quarter" idx="4294967295"/>
          </p:nvPr>
        </p:nvSpPr>
        <p:spPr>
          <a:xfrm>
            <a:off x="4038600" y="6356350"/>
            <a:ext cx="4114800" cy="365125"/>
          </a:xfrm>
        </p:spPr>
        <p:txBody>
          <a:bodyPr/>
          <a:lstStyle/>
          <a:p>
            <a:pPr rtl="0">
              <a:spcAft>
                <a:spcPts val="600"/>
              </a:spcAft>
            </a:pPr>
            <a:r>
              <a:rPr lang="es-ES" noProof="0"/>
              <a:t>Título de la presentación</a:t>
            </a:r>
          </a:p>
        </p:txBody>
      </p:sp>
    </p:spTree>
    <p:extLst>
      <p:ext uri="{BB962C8B-B14F-4D97-AF65-F5344CB8AC3E}">
        <p14:creationId xmlns:p14="http://schemas.microsoft.com/office/powerpoint/2010/main" val="1119470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CE73978-F471-4A2B-A543-FB5FED977835}"/>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2" name="Marcador de fecha 1" hidden="1">
            <a:extLst>
              <a:ext uri="{FF2B5EF4-FFF2-40B4-BE49-F238E27FC236}">
                <a16:creationId xmlns:a16="http://schemas.microsoft.com/office/drawing/2014/main" id="{D2215AA3-5902-46F2-AC48-E7AE63D3E742}"/>
              </a:ext>
            </a:extLst>
          </p:cNvPr>
          <p:cNvSpPr>
            <a:spLocks noGrp="1"/>
          </p:cNvSpPr>
          <p:nvPr>
            <p:ph type="dt" sz="half" idx="4294967295"/>
          </p:nvPr>
        </p:nvSpPr>
        <p:spPr>
          <a:xfrm>
            <a:off x="838200" y="6356350"/>
            <a:ext cx="2743200" cy="365125"/>
          </a:xfrm>
        </p:spPr>
        <p:txBody>
          <a:bodyPr/>
          <a:lstStyle/>
          <a:p>
            <a:pPr rtl="0">
              <a:spcAft>
                <a:spcPts val="600"/>
              </a:spcAft>
            </a:pPr>
            <a:r>
              <a:rPr lang="es-ES" noProof="0"/>
              <a:t>3/9/20XX</a:t>
            </a:r>
          </a:p>
        </p:txBody>
      </p:sp>
      <p:sp>
        <p:nvSpPr>
          <p:cNvPr id="4" name="Marcador de número de diapositiva 3" hidden="1">
            <a:extLst>
              <a:ext uri="{FF2B5EF4-FFF2-40B4-BE49-F238E27FC236}">
                <a16:creationId xmlns:a16="http://schemas.microsoft.com/office/drawing/2014/main" id="{278C7D13-5A52-49EE-AFC5-B235961AB9EE}"/>
              </a:ext>
            </a:extLst>
          </p:cNvPr>
          <p:cNvSpPr>
            <a:spLocks noGrp="1"/>
          </p:cNvSpPr>
          <p:nvPr>
            <p:ph type="sldNum" sz="quarter" idx="12"/>
          </p:nvPr>
        </p:nvSpPr>
        <p:spPr/>
        <p:txBody>
          <a:bodyPr/>
          <a:lstStyle/>
          <a:p>
            <a:pPr rtl="0">
              <a:spcAft>
                <a:spcPts val="600"/>
              </a:spcAft>
            </a:pPr>
            <a:fld id="{D8DA9DAA-006C-4F4B-980E-E3DF019B24E2}" type="slidenum">
              <a:rPr lang="es-ES" noProof="0" smtClean="0"/>
              <a:pPr rtl="0">
                <a:spcAft>
                  <a:spcPts val="600"/>
                </a:spcAft>
              </a:pPr>
              <a:t>72</a:t>
            </a:fld>
            <a:endParaRPr lang="es-ES" noProof="0"/>
          </a:p>
        </p:txBody>
      </p:sp>
      <p:sp>
        <p:nvSpPr>
          <p:cNvPr id="3" name="Marcador de pie de página 2">
            <a:extLst>
              <a:ext uri="{FF2B5EF4-FFF2-40B4-BE49-F238E27FC236}">
                <a16:creationId xmlns:a16="http://schemas.microsoft.com/office/drawing/2014/main" id="{09600DB8-887A-42F4-90A8-474E948C4DBA}"/>
              </a:ext>
            </a:extLst>
          </p:cNvPr>
          <p:cNvSpPr>
            <a:spLocks noGrp="1"/>
          </p:cNvSpPr>
          <p:nvPr>
            <p:ph type="ftr" sz="quarter" idx="4294967295"/>
          </p:nvPr>
        </p:nvSpPr>
        <p:spPr>
          <a:xfrm>
            <a:off x="4038600" y="6356350"/>
            <a:ext cx="4114800" cy="365125"/>
          </a:xfrm>
        </p:spPr>
        <p:txBody>
          <a:bodyPr/>
          <a:lstStyle/>
          <a:p>
            <a:pPr rtl="0">
              <a:spcAft>
                <a:spcPts val="600"/>
              </a:spcAft>
            </a:pPr>
            <a:r>
              <a:rPr lang="es-ES" noProof="0"/>
              <a:t>Título de la presentación</a:t>
            </a:r>
          </a:p>
        </p:txBody>
      </p:sp>
    </p:spTree>
    <p:extLst>
      <p:ext uri="{BB962C8B-B14F-4D97-AF65-F5344CB8AC3E}">
        <p14:creationId xmlns:p14="http://schemas.microsoft.com/office/powerpoint/2010/main" val="1050020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Una persona con un casco&#10;&#10;Descripción generada automáticamente con confianza media">
            <a:extLst>
              <a:ext uri="{FF2B5EF4-FFF2-40B4-BE49-F238E27FC236}">
                <a16:creationId xmlns:a16="http://schemas.microsoft.com/office/drawing/2014/main" id="{1DAF903C-A315-4E6C-AC44-DCAB99A3CC7C}"/>
              </a:ext>
            </a:extLst>
          </p:cNvPr>
          <p:cNvPicPr>
            <a:picLocks noGrp="1" noChangeAspect="1"/>
          </p:cNvPicPr>
          <p:nvPr>
            <p:ph type="pic" sz="quarter" idx="14"/>
          </p:nvPr>
        </p:nvPicPr>
        <p:blipFill rotWithShape="1">
          <a:blip r:embed="rId2"/>
          <a:srcRect l="4255" r="4255"/>
          <a:stretch>
            <a:fillRect/>
          </a:stretch>
        </p:blipFill>
        <p:spPr>
          <a:xfrm>
            <a:off x="1028383" y="383730"/>
            <a:ext cx="3706812" cy="3979863"/>
          </a:xfrm>
        </p:spPr>
      </p:pic>
      <p:sp>
        <p:nvSpPr>
          <p:cNvPr id="2" name="Título 1">
            <a:extLst>
              <a:ext uri="{FF2B5EF4-FFF2-40B4-BE49-F238E27FC236}">
                <a16:creationId xmlns:a16="http://schemas.microsoft.com/office/drawing/2014/main" id="{74BBAB3B-A681-4698-A5A0-EEE08B127CAA}"/>
              </a:ext>
            </a:extLst>
          </p:cNvPr>
          <p:cNvSpPr>
            <a:spLocks noGrp="1"/>
          </p:cNvSpPr>
          <p:nvPr>
            <p:ph type="title"/>
          </p:nvPr>
        </p:nvSpPr>
        <p:spPr>
          <a:xfrm>
            <a:off x="5202936" y="585216"/>
            <a:ext cx="5833872" cy="2276856"/>
          </a:xfrm>
        </p:spPr>
        <p:txBody>
          <a:bodyPr anchor="b">
            <a:normAutofit/>
          </a:bodyPr>
          <a:lstStyle/>
          <a:p>
            <a:r>
              <a:rPr lang="es-CO" sz="3800" dirty="0">
                <a:solidFill>
                  <a:srgbClr val="C00000"/>
                </a:solidFill>
              </a:rPr>
              <a:t>TEMA ONCE</a:t>
            </a:r>
            <a:br>
              <a:rPr lang="es-CO" sz="3800" dirty="0">
                <a:solidFill>
                  <a:srgbClr val="C00000"/>
                </a:solidFill>
              </a:rPr>
            </a:br>
            <a:r>
              <a:rPr lang="es-CO" sz="3800" dirty="0">
                <a:solidFill>
                  <a:srgbClr val="C00000"/>
                </a:solidFill>
              </a:rPr>
              <a:t>DDHH2</a:t>
            </a:r>
            <a:br>
              <a:rPr lang="es-CO" sz="3800" dirty="0"/>
            </a:br>
            <a:br>
              <a:rPr lang="es-CO" sz="3800" dirty="0"/>
            </a:br>
            <a:endParaRPr lang="es-CO" sz="3800" dirty="0"/>
          </a:p>
        </p:txBody>
      </p:sp>
      <p:sp>
        <p:nvSpPr>
          <p:cNvPr id="11" name="Date Placeholder 3">
            <a:extLst>
              <a:ext uri="{FF2B5EF4-FFF2-40B4-BE49-F238E27FC236}">
                <a16:creationId xmlns:a16="http://schemas.microsoft.com/office/drawing/2014/main" id="{421943D8-FBCC-49B0-9730-19D5A742127C}"/>
              </a:ext>
            </a:extLst>
          </p:cNvPr>
          <p:cNvSpPr>
            <a:spLocks noGrp="1"/>
          </p:cNvSpPr>
          <p:nvPr>
            <p:ph type="dt" sz="half" idx="10"/>
          </p:nvPr>
        </p:nvSpPr>
        <p:spPr>
          <a:xfrm>
            <a:off x="658368" y="201168"/>
            <a:ext cx="2743200" cy="365125"/>
          </a:xfrm>
        </p:spPr>
        <p:txBody>
          <a:bodyPr/>
          <a:lstStyle/>
          <a:p>
            <a:pPr rtl="0">
              <a:spcAft>
                <a:spcPts val="600"/>
              </a:spcAft>
            </a:pPr>
            <a:r>
              <a:rPr lang="es-ES" noProof="0"/>
              <a:t>3/9/20XX</a:t>
            </a:r>
          </a:p>
        </p:txBody>
      </p:sp>
      <p:sp>
        <p:nvSpPr>
          <p:cNvPr id="13" name="Footer Placeholder 4">
            <a:extLst>
              <a:ext uri="{FF2B5EF4-FFF2-40B4-BE49-F238E27FC236}">
                <a16:creationId xmlns:a16="http://schemas.microsoft.com/office/drawing/2014/main" id="{E7A84F7A-730B-46DE-9783-533225936ADC}"/>
              </a:ext>
            </a:extLst>
          </p:cNvPr>
          <p:cNvSpPr>
            <a:spLocks noGrp="1"/>
          </p:cNvSpPr>
          <p:nvPr>
            <p:ph type="ftr" sz="quarter" idx="11"/>
          </p:nvPr>
        </p:nvSpPr>
        <p:spPr>
          <a:xfrm rot="16200000">
            <a:off x="-548640" y="1938528"/>
            <a:ext cx="2788920" cy="365125"/>
          </a:xfrm>
        </p:spPr>
        <p:txBody>
          <a:bodyPr/>
          <a:lstStyle/>
          <a:p>
            <a:pPr rtl="0">
              <a:spcAft>
                <a:spcPts val="600"/>
              </a:spcAft>
            </a:pPr>
            <a:r>
              <a:rPr lang="es-ES" noProof="0"/>
              <a:t>Título de la presentación</a:t>
            </a:r>
          </a:p>
        </p:txBody>
      </p:sp>
      <p:sp>
        <p:nvSpPr>
          <p:cNvPr id="15" name="Slide Number Placeholder 5">
            <a:extLst>
              <a:ext uri="{FF2B5EF4-FFF2-40B4-BE49-F238E27FC236}">
                <a16:creationId xmlns:a16="http://schemas.microsoft.com/office/drawing/2014/main" id="{578B52F5-D18F-414D-ABC1-0753D0789A8D}"/>
              </a:ext>
            </a:extLst>
          </p:cNvPr>
          <p:cNvSpPr>
            <a:spLocks noGrp="1"/>
          </p:cNvSpPr>
          <p:nvPr>
            <p:ph type="sldNum" sz="quarter" idx="12"/>
          </p:nvPr>
        </p:nvSpPr>
        <p:spPr>
          <a:xfrm>
            <a:off x="8610600" y="201168"/>
            <a:ext cx="2743200" cy="365125"/>
          </a:xfrm>
        </p:spPr>
        <p:txBody>
          <a:bodyPr/>
          <a:lstStyle/>
          <a:p>
            <a:pPr rtl="0">
              <a:spcAft>
                <a:spcPts val="600"/>
              </a:spcAft>
            </a:pPr>
            <a:fld id="{D8DA9DAA-006C-4F4B-980E-E3DF019B24E2}" type="slidenum">
              <a:rPr lang="es-ES" noProof="0" smtClean="0"/>
              <a:pPr rtl="0">
                <a:spcAft>
                  <a:spcPts val="600"/>
                </a:spcAft>
              </a:pPr>
              <a:t>73</a:t>
            </a:fld>
            <a:endParaRPr lang="es-ES" noProof="0"/>
          </a:p>
        </p:txBody>
      </p:sp>
      <p:sp>
        <p:nvSpPr>
          <p:cNvPr id="3" name="Subtítulo 2">
            <a:extLst>
              <a:ext uri="{FF2B5EF4-FFF2-40B4-BE49-F238E27FC236}">
                <a16:creationId xmlns:a16="http://schemas.microsoft.com/office/drawing/2014/main" id="{3D60A084-8F1B-4F9F-B3AE-AC3BC331757D}"/>
              </a:ext>
            </a:extLst>
          </p:cNvPr>
          <p:cNvSpPr>
            <a:spLocks noGrp="1"/>
          </p:cNvSpPr>
          <p:nvPr>
            <p:ph type="body" sz="quarter" idx="13"/>
          </p:nvPr>
        </p:nvSpPr>
        <p:spPr>
          <a:xfrm>
            <a:off x="5202936" y="3127248"/>
            <a:ext cx="5833872" cy="3118104"/>
          </a:xfrm>
        </p:spPr>
        <p:txBody>
          <a:bodyPr>
            <a:normAutofit/>
          </a:bodyPr>
          <a:lstStyle/>
          <a:p>
            <a:r>
              <a:rPr lang="es-ES" b="1" dirty="0"/>
              <a:t>“Por la cual se reforma la Ley 62 de 1993, la ley 1801 de 2016, se fortalece el carácter civil de la Policía Nacional y se dictan otras disposiciones”.</a:t>
            </a:r>
            <a:endParaRPr lang="es-CO" b="1" dirty="0"/>
          </a:p>
        </p:txBody>
      </p:sp>
    </p:spTree>
    <p:extLst>
      <p:ext uri="{BB962C8B-B14F-4D97-AF65-F5344CB8AC3E}">
        <p14:creationId xmlns:p14="http://schemas.microsoft.com/office/powerpoint/2010/main" val="27860987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4" name="Imagen 3">
            <a:extLst>
              <a:ext uri="{FF2B5EF4-FFF2-40B4-BE49-F238E27FC236}">
                <a16:creationId xmlns:a16="http://schemas.microsoft.com/office/drawing/2014/main" id="{45935E3D-E71D-4D30-9271-3766BDA14570}"/>
              </a:ext>
            </a:extLst>
          </p:cNvPr>
          <p:cNvPicPr>
            <a:picLocks noChangeAspect="1"/>
          </p:cNvPicPr>
          <p:nvPr/>
        </p:nvPicPr>
        <p:blipFill>
          <a:blip r:embed="rId2"/>
          <a:stretch>
            <a:fillRect/>
          </a:stretch>
        </p:blipFill>
        <p:spPr>
          <a:xfrm>
            <a:off x="668430" y="0"/>
            <a:ext cx="6096528" cy="3974841"/>
          </a:xfrm>
          <a:prstGeom prst="rect">
            <a:avLst/>
          </a:prstGeom>
        </p:spPr>
      </p:pic>
      <p:pic>
        <p:nvPicPr>
          <p:cNvPr id="5" name="Imagen 4">
            <a:extLst>
              <a:ext uri="{FF2B5EF4-FFF2-40B4-BE49-F238E27FC236}">
                <a16:creationId xmlns:a16="http://schemas.microsoft.com/office/drawing/2014/main" id="{A2AEAB24-DD1A-4D12-A453-3380C60ED1D0}"/>
              </a:ext>
            </a:extLst>
          </p:cNvPr>
          <p:cNvPicPr>
            <a:picLocks noChangeAspect="1"/>
          </p:cNvPicPr>
          <p:nvPr/>
        </p:nvPicPr>
        <p:blipFill>
          <a:blip r:embed="rId3"/>
          <a:stretch>
            <a:fillRect/>
          </a:stretch>
        </p:blipFill>
        <p:spPr>
          <a:xfrm>
            <a:off x="6764958" y="2230016"/>
            <a:ext cx="5427042" cy="4627984"/>
          </a:xfrm>
          <a:prstGeom prst="rect">
            <a:avLst/>
          </a:prstGeom>
        </p:spPr>
      </p:pic>
    </p:spTree>
    <p:extLst>
      <p:ext uri="{BB962C8B-B14F-4D97-AF65-F5344CB8AC3E}">
        <p14:creationId xmlns:p14="http://schemas.microsoft.com/office/powerpoint/2010/main" val="40757645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3" name="Imagen 2">
            <a:extLst>
              <a:ext uri="{FF2B5EF4-FFF2-40B4-BE49-F238E27FC236}">
                <a16:creationId xmlns:a16="http://schemas.microsoft.com/office/drawing/2014/main" id="{EEAF315C-9D6E-410A-8FED-5D4EDA6F360B}"/>
              </a:ext>
            </a:extLst>
          </p:cNvPr>
          <p:cNvPicPr>
            <a:picLocks noChangeAspect="1"/>
          </p:cNvPicPr>
          <p:nvPr/>
        </p:nvPicPr>
        <p:blipFill>
          <a:blip r:embed="rId2"/>
          <a:stretch>
            <a:fillRect/>
          </a:stretch>
        </p:blipFill>
        <p:spPr>
          <a:xfrm>
            <a:off x="606489" y="0"/>
            <a:ext cx="6727371" cy="3900196"/>
          </a:xfrm>
          <a:prstGeom prst="rect">
            <a:avLst/>
          </a:prstGeom>
        </p:spPr>
      </p:pic>
      <p:pic>
        <p:nvPicPr>
          <p:cNvPr id="6" name="Imagen 5">
            <a:extLst>
              <a:ext uri="{FF2B5EF4-FFF2-40B4-BE49-F238E27FC236}">
                <a16:creationId xmlns:a16="http://schemas.microsoft.com/office/drawing/2014/main" id="{963EC27C-533C-4261-B46A-723373706DC6}"/>
              </a:ext>
            </a:extLst>
          </p:cNvPr>
          <p:cNvPicPr>
            <a:picLocks noChangeAspect="1"/>
          </p:cNvPicPr>
          <p:nvPr/>
        </p:nvPicPr>
        <p:blipFill>
          <a:blip r:embed="rId3"/>
          <a:stretch>
            <a:fillRect/>
          </a:stretch>
        </p:blipFill>
        <p:spPr>
          <a:xfrm>
            <a:off x="3890864" y="3694922"/>
            <a:ext cx="8301135" cy="3163375"/>
          </a:xfrm>
          <a:prstGeom prst="rect">
            <a:avLst/>
          </a:prstGeom>
        </p:spPr>
      </p:pic>
    </p:spTree>
    <p:extLst>
      <p:ext uri="{BB962C8B-B14F-4D97-AF65-F5344CB8AC3E}">
        <p14:creationId xmlns:p14="http://schemas.microsoft.com/office/powerpoint/2010/main" val="3418650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4" name="Imagen 3">
            <a:extLst>
              <a:ext uri="{FF2B5EF4-FFF2-40B4-BE49-F238E27FC236}">
                <a16:creationId xmlns:a16="http://schemas.microsoft.com/office/drawing/2014/main" id="{16514105-0934-47E4-BAF4-651F5956DFB3}"/>
              </a:ext>
            </a:extLst>
          </p:cNvPr>
          <p:cNvPicPr>
            <a:picLocks noChangeAspect="1"/>
          </p:cNvPicPr>
          <p:nvPr/>
        </p:nvPicPr>
        <p:blipFill>
          <a:blip r:embed="rId2"/>
          <a:stretch>
            <a:fillRect/>
          </a:stretch>
        </p:blipFill>
        <p:spPr>
          <a:xfrm>
            <a:off x="593785" y="-297"/>
            <a:ext cx="5788354" cy="3695219"/>
          </a:xfrm>
          <a:prstGeom prst="rect">
            <a:avLst/>
          </a:prstGeom>
        </p:spPr>
      </p:pic>
      <p:pic>
        <p:nvPicPr>
          <p:cNvPr id="5" name="Imagen 4">
            <a:extLst>
              <a:ext uri="{FF2B5EF4-FFF2-40B4-BE49-F238E27FC236}">
                <a16:creationId xmlns:a16="http://schemas.microsoft.com/office/drawing/2014/main" id="{433F0C2D-5EDF-4BCF-8A31-28BC43B7E9D3}"/>
              </a:ext>
            </a:extLst>
          </p:cNvPr>
          <p:cNvPicPr>
            <a:picLocks noChangeAspect="1"/>
          </p:cNvPicPr>
          <p:nvPr/>
        </p:nvPicPr>
        <p:blipFill>
          <a:blip r:embed="rId3"/>
          <a:stretch>
            <a:fillRect/>
          </a:stretch>
        </p:blipFill>
        <p:spPr>
          <a:xfrm>
            <a:off x="4475318" y="3428703"/>
            <a:ext cx="7716681" cy="3429297"/>
          </a:xfrm>
          <a:prstGeom prst="rect">
            <a:avLst/>
          </a:prstGeom>
        </p:spPr>
      </p:pic>
    </p:spTree>
    <p:extLst>
      <p:ext uri="{BB962C8B-B14F-4D97-AF65-F5344CB8AC3E}">
        <p14:creationId xmlns:p14="http://schemas.microsoft.com/office/powerpoint/2010/main" val="7828524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3" name="Imagen 2">
            <a:extLst>
              <a:ext uri="{FF2B5EF4-FFF2-40B4-BE49-F238E27FC236}">
                <a16:creationId xmlns:a16="http://schemas.microsoft.com/office/drawing/2014/main" id="{8EA91046-E3D7-46A5-AC0E-8945EBB401B5}"/>
              </a:ext>
            </a:extLst>
          </p:cNvPr>
          <p:cNvPicPr>
            <a:picLocks noChangeAspect="1"/>
          </p:cNvPicPr>
          <p:nvPr/>
        </p:nvPicPr>
        <p:blipFill>
          <a:blip r:embed="rId2"/>
          <a:stretch>
            <a:fillRect/>
          </a:stretch>
        </p:blipFill>
        <p:spPr>
          <a:xfrm>
            <a:off x="668430" y="-1"/>
            <a:ext cx="6301538" cy="4198777"/>
          </a:xfrm>
          <a:prstGeom prst="rect">
            <a:avLst/>
          </a:prstGeom>
        </p:spPr>
      </p:pic>
      <p:pic>
        <p:nvPicPr>
          <p:cNvPr id="6" name="Imagen 5">
            <a:extLst>
              <a:ext uri="{FF2B5EF4-FFF2-40B4-BE49-F238E27FC236}">
                <a16:creationId xmlns:a16="http://schemas.microsoft.com/office/drawing/2014/main" id="{69536F14-C9F8-45C5-8910-029BE219A970}"/>
              </a:ext>
            </a:extLst>
          </p:cNvPr>
          <p:cNvPicPr>
            <a:picLocks noChangeAspect="1"/>
          </p:cNvPicPr>
          <p:nvPr/>
        </p:nvPicPr>
        <p:blipFill>
          <a:blip r:embed="rId3"/>
          <a:stretch>
            <a:fillRect/>
          </a:stretch>
        </p:blipFill>
        <p:spPr>
          <a:xfrm>
            <a:off x="6096000" y="4133461"/>
            <a:ext cx="6096528" cy="2724540"/>
          </a:xfrm>
          <a:prstGeom prst="rect">
            <a:avLst/>
          </a:prstGeom>
        </p:spPr>
      </p:pic>
    </p:spTree>
    <p:extLst>
      <p:ext uri="{BB962C8B-B14F-4D97-AF65-F5344CB8AC3E}">
        <p14:creationId xmlns:p14="http://schemas.microsoft.com/office/powerpoint/2010/main" val="3372884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4" name="Imagen 3">
            <a:extLst>
              <a:ext uri="{FF2B5EF4-FFF2-40B4-BE49-F238E27FC236}">
                <a16:creationId xmlns:a16="http://schemas.microsoft.com/office/drawing/2014/main" id="{A2ABBA96-AD6A-4F18-9AB6-06CA0F37E21F}"/>
              </a:ext>
            </a:extLst>
          </p:cNvPr>
          <p:cNvPicPr>
            <a:picLocks noChangeAspect="1"/>
          </p:cNvPicPr>
          <p:nvPr/>
        </p:nvPicPr>
        <p:blipFill>
          <a:blip r:embed="rId2"/>
          <a:stretch>
            <a:fillRect/>
          </a:stretch>
        </p:blipFill>
        <p:spPr>
          <a:xfrm>
            <a:off x="457200" y="0"/>
            <a:ext cx="11532637" cy="6652727"/>
          </a:xfrm>
          <a:prstGeom prst="rect">
            <a:avLst/>
          </a:prstGeom>
        </p:spPr>
      </p:pic>
    </p:spTree>
    <p:extLst>
      <p:ext uri="{BB962C8B-B14F-4D97-AF65-F5344CB8AC3E}">
        <p14:creationId xmlns:p14="http://schemas.microsoft.com/office/powerpoint/2010/main" val="7796856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3" name="Imagen 2">
            <a:extLst>
              <a:ext uri="{FF2B5EF4-FFF2-40B4-BE49-F238E27FC236}">
                <a16:creationId xmlns:a16="http://schemas.microsoft.com/office/drawing/2014/main" id="{6B3E63C8-EA5A-48CD-BD90-86DC8C321210}"/>
              </a:ext>
            </a:extLst>
          </p:cNvPr>
          <p:cNvPicPr>
            <a:picLocks noChangeAspect="1"/>
          </p:cNvPicPr>
          <p:nvPr/>
        </p:nvPicPr>
        <p:blipFill>
          <a:blip r:embed="rId2"/>
          <a:stretch>
            <a:fillRect/>
          </a:stretch>
        </p:blipFill>
        <p:spPr>
          <a:xfrm>
            <a:off x="621776" y="-297"/>
            <a:ext cx="6096528" cy="3872501"/>
          </a:xfrm>
          <a:prstGeom prst="rect">
            <a:avLst/>
          </a:prstGeom>
        </p:spPr>
      </p:pic>
      <p:pic>
        <p:nvPicPr>
          <p:cNvPr id="5" name="Imagen 4">
            <a:extLst>
              <a:ext uri="{FF2B5EF4-FFF2-40B4-BE49-F238E27FC236}">
                <a16:creationId xmlns:a16="http://schemas.microsoft.com/office/drawing/2014/main" id="{1FAA4999-5E25-44C3-8F7A-FFAE0F108F78}"/>
              </a:ext>
            </a:extLst>
          </p:cNvPr>
          <p:cNvPicPr>
            <a:picLocks noChangeAspect="1"/>
          </p:cNvPicPr>
          <p:nvPr/>
        </p:nvPicPr>
        <p:blipFill>
          <a:blip r:embed="rId3"/>
          <a:stretch>
            <a:fillRect/>
          </a:stretch>
        </p:blipFill>
        <p:spPr>
          <a:xfrm>
            <a:off x="6718304" y="2584580"/>
            <a:ext cx="5744284" cy="4273717"/>
          </a:xfrm>
          <a:prstGeom prst="rect">
            <a:avLst/>
          </a:prstGeom>
        </p:spPr>
      </p:pic>
    </p:spTree>
    <p:extLst>
      <p:ext uri="{BB962C8B-B14F-4D97-AF65-F5344CB8AC3E}">
        <p14:creationId xmlns:p14="http://schemas.microsoft.com/office/powerpoint/2010/main" val="1632802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115FF41-AFA4-4D25-AB42-AB034F4B4FEC}"/>
              </a:ext>
            </a:extLst>
          </p:cNvPr>
          <p:cNvSpPr>
            <a:spLocks noGrp="1"/>
          </p:cNvSpPr>
          <p:nvPr>
            <p:ph type="title"/>
          </p:nvPr>
        </p:nvSpPr>
        <p:spPr>
          <a:xfrm>
            <a:off x="998290" y="0"/>
            <a:ext cx="10367702" cy="1291905"/>
          </a:xfrm>
        </p:spPr>
        <p:txBody>
          <a:bodyPr rtlCol="0">
            <a:normAutofit fontScale="90000"/>
          </a:bodyPr>
          <a:lstStyle/>
          <a:p>
            <a:pPr algn="ctr" rtl="0"/>
            <a:r>
              <a:rPr lang="es-ES" sz="3200" b="1" dirty="0">
                <a:solidFill>
                  <a:srgbClr val="C00000"/>
                </a:solidFill>
                <a:latin typeface="Arial" panose="020B0604020202020204" pitchFamily="34" charset="0"/>
                <a:cs typeface="Arial" panose="020B0604020202020204" pitchFamily="34" charset="0"/>
              </a:rPr>
              <a:t>Elementos generales del PL –Derogatoria del </a:t>
            </a:r>
            <a:r>
              <a:rPr lang="es-ES" sz="3200" b="1" dirty="0" err="1">
                <a:solidFill>
                  <a:srgbClr val="C00000"/>
                </a:solidFill>
                <a:latin typeface="Arial" panose="020B0604020202020204" pitchFamily="34" charset="0"/>
                <a:cs typeface="Arial" panose="020B0604020202020204" pitchFamily="34" charset="0"/>
              </a:rPr>
              <a:t>Dto</a:t>
            </a:r>
            <a:r>
              <a:rPr lang="es-ES" sz="3200" b="1" dirty="0">
                <a:solidFill>
                  <a:srgbClr val="C00000"/>
                </a:solidFill>
                <a:latin typeface="Arial" panose="020B0604020202020204" pitchFamily="34" charset="0"/>
                <a:cs typeface="Arial" panose="020B0604020202020204" pitchFamily="34" charset="0"/>
              </a:rPr>
              <a:t> 1174/2020</a:t>
            </a:r>
            <a:br>
              <a:rPr lang="es-ES" sz="3200" b="1" dirty="0">
                <a:solidFill>
                  <a:srgbClr val="C00000"/>
                </a:solidFill>
                <a:latin typeface="Arial" panose="020B0604020202020204" pitchFamily="34" charset="0"/>
                <a:cs typeface="Arial" panose="020B0604020202020204" pitchFamily="34" charset="0"/>
              </a:rPr>
            </a:br>
            <a:endParaRPr lang="es-ES" sz="3200" b="1" dirty="0">
              <a:solidFill>
                <a:srgbClr val="C00000"/>
              </a:solidFill>
              <a:latin typeface="Arial" panose="020B0604020202020204" pitchFamily="34" charset="0"/>
              <a:cs typeface="Arial" panose="020B0604020202020204" pitchFamily="34" charset="0"/>
            </a:endParaRPr>
          </a:p>
        </p:txBody>
      </p:sp>
      <p:sp>
        <p:nvSpPr>
          <p:cNvPr id="7" name="Marcador de texto 6">
            <a:extLst>
              <a:ext uri="{FF2B5EF4-FFF2-40B4-BE49-F238E27FC236}">
                <a16:creationId xmlns:a16="http://schemas.microsoft.com/office/drawing/2014/main" id="{6DC61BAB-7A53-41D2-B096-48993B5D73C1}"/>
              </a:ext>
            </a:extLst>
          </p:cNvPr>
          <p:cNvSpPr>
            <a:spLocks noGrp="1"/>
          </p:cNvSpPr>
          <p:nvPr>
            <p:ph type="body" idx="1"/>
          </p:nvPr>
        </p:nvSpPr>
        <p:spPr>
          <a:xfrm>
            <a:off x="1444752" y="1681163"/>
            <a:ext cx="2834640" cy="88106"/>
          </a:xfrm>
        </p:spPr>
        <p:txBody>
          <a:bodyPr>
            <a:normAutofit fontScale="25000" lnSpcReduction="20000"/>
          </a:bodyPr>
          <a:lstStyle/>
          <a:p>
            <a:endParaRPr lang="es-CO" dirty="0"/>
          </a:p>
        </p:txBody>
      </p:sp>
      <p:sp>
        <p:nvSpPr>
          <p:cNvPr id="4" name="Marcador de contenido 3">
            <a:extLst>
              <a:ext uri="{FF2B5EF4-FFF2-40B4-BE49-F238E27FC236}">
                <a16:creationId xmlns:a16="http://schemas.microsoft.com/office/drawing/2014/main" id="{B0881FA9-F3B0-4912-B0E1-352094195C30}"/>
              </a:ext>
            </a:extLst>
          </p:cNvPr>
          <p:cNvSpPr>
            <a:spLocks noGrp="1"/>
          </p:cNvSpPr>
          <p:nvPr>
            <p:ph sz="half" idx="2"/>
          </p:nvPr>
        </p:nvSpPr>
        <p:spPr>
          <a:xfrm>
            <a:off x="1444752" y="1857375"/>
            <a:ext cx="2834640" cy="4332288"/>
          </a:xfrm>
        </p:spPr>
        <p:txBody>
          <a:bodyPr rtlCol="0">
            <a:normAutofit fontScale="77500" lnSpcReduction="20000"/>
          </a:bodyPr>
          <a:lstStyle/>
          <a:p>
            <a:pPr marL="0" indent="0" algn="just" rtl="0">
              <a:buNone/>
            </a:pPr>
            <a:r>
              <a:rPr lang="es-ES" sz="2200" dirty="0">
                <a:solidFill>
                  <a:srgbClr val="C00000"/>
                </a:solidFill>
                <a:latin typeface="Arial" panose="020B0604020202020204" pitchFamily="34" charset="0"/>
                <a:cs typeface="Arial" panose="020B0604020202020204" pitchFamily="34" charset="0"/>
              </a:rPr>
              <a:t>1</a:t>
            </a:r>
            <a:r>
              <a:rPr lang="es-ES" sz="2100" dirty="0">
                <a:solidFill>
                  <a:srgbClr val="C00000"/>
                </a:solidFill>
                <a:latin typeface="Arial" panose="020B0604020202020204" pitchFamily="34" charset="0"/>
                <a:cs typeface="Arial" panose="020B0604020202020204" pitchFamily="34" charset="0"/>
              </a:rPr>
              <a:t>. </a:t>
            </a:r>
            <a:r>
              <a:rPr lang="es-ES" sz="2100" b="1" dirty="0">
                <a:solidFill>
                  <a:srgbClr val="C00000"/>
                </a:solidFill>
                <a:latin typeface="Arial" panose="020B0604020202020204" pitchFamily="34" charset="0"/>
                <a:cs typeface="Arial" panose="020B0604020202020204" pitchFamily="34" charset="0"/>
              </a:rPr>
              <a:t>Derogatoria</a:t>
            </a:r>
            <a:r>
              <a:rPr lang="es-ES" sz="2100" dirty="0">
                <a:latin typeface="Arial" panose="020B0604020202020204" pitchFamily="34" charset="0"/>
                <a:cs typeface="Arial" panose="020B0604020202020204" pitchFamily="34" charset="0"/>
              </a:rPr>
              <a:t>: Deroga el decreto 1174 de 2020 que reglamenta el acceso y operación del Piso de Protección Social para aquellas personas que mensualmente perciban ingresos inferiores a un Salario Mínimo Legal Mensual Vigente, con el propósito de establecer un marco normativo del piso de protección social conforme a los convenios de la OIT. PL: Art. 1 y 2.</a:t>
            </a:r>
          </a:p>
          <a:p>
            <a:pPr marL="457200" indent="-457200" algn="just" rtl="0">
              <a:buAutoNum type="arabicPeriod"/>
            </a:pPr>
            <a:endParaRPr lang="es-ES" dirty="0"/>
          </a:p>
        </p:txBody>
      </p:sp>
      <p:sp>
        <p:nvSpPr>
          <p:cNvPr id="8" name="Marcador de texto 7">
            <a:extLst>
              <a:ext uri="{FF2B5EF4-FFF2-40B4-BE49-F238E27FC236}">
                <a16:creationId xmlns:a16="http://schemas.microsoft.com/office/drawing/2014/main" id="{1581BA0C-6AEA-45EE-BCEE-A92E5CC8B844}"/>
              </a:ext>
            </a:extLst>
          </p:cNvPr>
          <p:cNvSpPr>
            <a:spLocks noGrp="1"/>
          </p:cNvSpPr>
          <p:nvPr>
            <p:ph type="body" sz="quarter" idx="3"/>
          </p:nvPr>
        </p:nvSpPr>
        <p:spPr>
          <a:xfrm>
            <a:off x="4983480" y="1681163"/>
            <a:ext cx="2834640" cy="88106"/>
          </a:xfrm>
        </p:spPr>
        <p:txBody>
          <a:bodyPr>
            <a:normAutofit fontScale="25000" lnSpcReduction="20000"/>
          </a:bodyPr>
          <a:lstStyle/>
          <a:p>
            <a:endParaRPr lang="es-CO" dirty="0"/>
          </a:p>
        </p:txBody>
      </p:sp>
      <p:sp>
        <p:nvSpPr>
          <p:cNvPr id="5" name="Marcador de contenido 4">
            <a:extLst>
              <a:ext uri="{FF2B5EF4-FFF2-40B4-BE49-F238E27FC236}">
                <a16:creationId xmlns:a16="http://schemas.microsoft.com/office/drawing/2014/main" id="{6F6FCFB2-ABBF-4557-A8F4-8F65541B1672}"/>
              </a:ext>
            </a:extLst>
          </p:cNvPr>
          <p:cNvSpPr>
            <a:spLocks noGrp="1"/>
          </p:cNvSpPr>
          <p:nvPr>
            <p:ph sz="quarter" idx="4"/>
          </p:nvPr>
        </p:nvSpPr>
        <p:spPr>
          <a:xfrm>
            <a:off x="4983480" y="1769269"/>
            <a:ext cx="2834640" cy="4420394"/>
          </a:xfrm>
        </p:spPr>
        <p:txBody>
          <a:bodyPr>
            <a:normAutofit fontScale="77500" lnSpcReduction="20000"/>
          </a:bodyPr>
          <a:lstStyle/>
          <a:p>
            <a:pPr marL="0" indent="0" algn="just">
              <a:buNone/>
            </a:pPr>
            <a:r>
              <a:rPr lang="es-ES" dirty="0"/>
              <a:t>2</a:t>
            </a:r>
            <a:r>
              <a:rPr lang="es-ES" b="1" dirty="0"/>
              <a:t>. </a:t>
            </a:r>
            <a:r>
              <a:rPr lang="es-ES" b="1" dirty="0">
                <a:solidFill>
                  <a:srgbClr val="C00000"/>
                </a:solidFill>
              </a:rPr>
              <a:t>A partir de la entrada en vigencia </a:t>
            </a:r>
            <a:r>
              <a:rPr lang="es-ES" dirty="0"/>
              <a:t>de la presente ley, se entenderá que cualquier norma del mismo rango o inferior a ésta, que se expida en relación con los pisos de protección social, contendrá como mínimo la finalidad primordial del piso de protección social, la cual es cubrir de forma voluntaria y progresiva a grupos vulnerables que carecen de capacidad contributiva y no posean acceso a la seguridad social y deben contener que los pisos de protección social funcionan de forma subsidiaria a los sistemas de seguridad social.</a:t>
            </a:r>
          </a:p>
          <a:p>
            <a:pPr marL="0" indent="0">
              <a:buNone/>
            </a:pPr>
            <a:endParaRPr lang="es-CO" dirty="0"/>
          </a:p>
        </p:txBody>
      </p:sp>
      <p:sp>
        <p:nvSpPr>
          <p:cNvPr id="12" name="Marcador de texto 11">
            <a:extLst>
              <a:ext uri="{FF2B5EF4-FFF2-40B4-BE49-F238E27FC236}">
                <a16:creationId xmlns:a16="http://schemas.microsoft.com/office/drawing/2014/main" id="{A53D8932-90C9-4ECE-9878-60AE38FAEC3D}"/>
              </a:ext>
            </a:extLst>
          </p:cNvPr>
          <p:cNvSpPr>
            <a:spLocks noGrp="1"/>
          </p:cNvSpPr>
          <p:nvPr>
            <p:ph type="body" sz="quarter" idx="13"/>
          </p:nvPr>
        </p:nvSpPr>
        <p:spPr>
          <a:xfrm flipV="1">
            <a:off x="8531352" y="1451295"/>
            <a:ext cx="2834640" cy="158430"/>
          </a:xfrm>
        </p:spPr>
        <p:txBody>
          <a:bodyPr>
            <a:normAutofit fontScale="25000" lnSpcReduction="20000"/>
          </a:bodyPr>
          <a:lstStyle/>
          <a:p>
            <a:endParaRPr lang="es-CO" dirty="0"/>
          </a:p>
        </p:txBody>
      </p:sp>
      <p:sp>
        <p:nvSpPr>
          <p:cNvPr id="14" name="Marcador de contenido 13">
            <a:extLst>
              <a:ext uri="{FF2B5EF4-FFF2-40B4-BE49-F238E27FC236}">
                <a16:creationId xmlns:a16="http://schemas.microsoft.com/office/drawing/2014/main" id="{36E5CE97-2F52-4E40-9A81-74DB67E33C85}"/>
              </a:ext>
            </a:extLst>
          </p:cNvPr>
          <p:cNvSpPr>
            <a:spLocks noGrp="1"/>
          </p:cNvSpPr>
          <p:nvPr>
            <p:ph sz="quarter" idx="14"/>
          </p:nvPr>
        </p:nvSpPr>
        <p:spPr>
          <a:xfrm>
            <a:off x="8531352" y="1769115"/>
            <a:ext cx="2834640" cy="4508654"/>
          </a:xfrm>
        </p:spPr>
        <p:txBody>
          <a:bodyPr>
            <a:normAutofit fontScale="70000" lnSpcReduction="20000"/>
          </a:bodyPr>
          <a:lstStyle/>
          <a:p>
            <a:pPr algn="just"/>
            <a:r>
              <a:rPr lang="es-ES" dirty="0"/>
              <a:t>3. </a:t>
            </a:r>
            <a:r>
              <a:rPr lang="es-ES" b="1" dirty="0">
                <a:solidFill>
                  <a:srgbClr val="C00000"/>
                </a:solidFill>
              </a:rPr>
              <a:t>Participación</a:t>
            </a:r>
            <a:r>
              <a:rPr lang="es-ES" dirty="0"/>
              <a:t>: ley previa concertación con la ciudadanía, las organizaciones sindicales y el acompañamiento de la Organización Internacional del Trabajo OIT en su definición, teniendo en cuenta la suficiencia financiera para sus beneficiarios y la sostenibilidad fiscal.</a:t>
            </a:r>
          </a:p>
          <a:p>
            <a:pPr algn="just"/>
            <a:r>
              <a:rPr lang="es-ES" dirty="0"/>
              <a:t>4. Progresividad. El piso de protección social que se establezca no podrá reemplazar el mínimo de derechos y garantías ya consignadas en favor de los ciudadanos. </a:t>
            </a:r>
          </a:p>
          <a:p>
            <a:pPr algn="just"/>
            <a:r>
              <a:rPr lang="es-ES" b="1" dirty="0">
                <a:solidFill>
                  <a:schemeClr val="accent2"/>
                </a:solidFill>
              </a:rPr>
              <a:t>Gobierno de Iván Duque a partir de la tergiversación del piso de protección social de que trata la Recomendación 202 de la OIT</a:t>
            </a:r>
            <a:r>
              <a:rPr lang="es-ES" dirty="0"/>
              <a:t>.</a:t>
            </a:r>
          </a:p>
          <a:p>
            <a:endParaRPr lang="es-CO" dirty="0"/>
          </a:p>
        </p:txBody>
      </p:sp>
      <p:sp>
        <p:nvSpPr>
          <p:cNvPr id="9" name="Marcador de fecha 8">
            <a:extLst>
              <a:ext uri="{FF2B5EF4-FFF2-40B4-BE49-F238E27FC236}">
                <a16:creationId xmlns:a16="http://schemas.microsoft.com/office/drawing/2014/main" id="{D45C472E-4078-40A0-83A2-652E8356EDCB}"/>
              </a:ext>
            </a:extLst>
          </p:cNvPr>
          <p:cNvSpPr>
            <a:spLocks noGrp="1"/>
          </p:cNvSpPr>
          <p:nvPr>
            <p:ph type="dt" sz="half" idx="4294967295"/>
          </p:nvPr>
        </p:nvSpPr>
        <p:spPr>
          <a:xfrm>
            <a:off x="0" y="6356350"/>
            <a:ext cx="2743200" cy="365125"/>
          </a:xfrm>
        </p:spPr>
        <p:txBody>
          <a:bodyPr rtlCol="0"/>
          <a:lstStyle/>
          <a:p>
            <a:pPr rtl="0"/>
            <a:r>
              <a:rPr lang="es-ES"/>
              <a:t>3/9/20XX</a:t>
            </a:r>
          </a:p>
        </p:txBody>
      </p:sp>
      <p:sp>
        <p:nvSpPr>
          <p:cNvPr id="10" name="Marcador de pie de página 9">
            <a:extLst>
              <a:ext uri="{FF2B5EF4-FFF2-40B4-BE49-F238E27FC236}">
                <a16:creationId xmlns:a16="http://schemas.microsoft.com/office/drawing/2014/main" id="{A8C7C3A0-5E78-49C8-B8D4-F3DF62B2BC93}"/>
              </a:ext>
            </a:extLst>
          </p:cNvPr>
          <p:cNvSpPr>
            <a:spLocks noGrp="1"/>
          </p:cNvSpPr>
          <p:nvPr>
            <p:ph type="ftr" sz="quarter" idx="4294967295"/>
          </p:nvPr>
        </p:nvSpPr>
        <p:spPr>
          <a:xfrm>
            <a:off x="8077200" y="622300"/>
            <a:ext cx="4114800" cy="365125"/>
          </a:xfrm>
        </p:spPr>
        <p:txBody>
          <a:bodyPr rtlCol="0"/>
          <a:lstStyle/>
          <a:p>
            <a:pPr rtl="0"/>
            <a:r>
              <a:rPr lang="es-ES"/>
              <a:t>Título de la presentación</a:t>
            </a:r>
          </a:p>
        </p:txBody>
      </p:sp>
      <p:sp>
        <p:nvSpPr>
          <p:cNvPr id="11" name="Marcador de número de diapositiva 10">
            <a:extLst>
              <a:ext uri="{FF2B5EF4-FFF2-40B4-BE49-F238E27FC236}">
                <a16:creationId xmlns:a16="http://schemas.microsoft.com/office/drawing/2014/main" id="{56AE2454-CE9A-4A6B-AB5A-349E0D967654}"/>
              </a:ext>
            </a:extLst>
          </p:cNvPr>
          <p:cNvSpPr>
            <a:spLocks noGrp="1"/>
          </p:cNvSpPr>
          <p:nvPr>
            <p:ph type="sldNum" sz="quarter" idx="4294967295"/>
          </p:nvPr>
        </p:nvSpPr>
        <p:spPr>
          <a:xfrm>
            <a:off x="9448800" y="6356350"/>
            <a:ext cx="2743200" cy="365125"/>
          </a:xfrm>
        </p:spPr>
        <p:txBody>
          <a:bodyPr rtlCol="0"/>
          <a:lstStyle/>
          <a:p>
            <a:pPr rtl="0"/>
            <a:fld id="{D8DA9DAA-006C-4F4B-980E-E3DF019B24E2}" type="slidenum">
              <a:rPr lang="es-ES" smtClean="0"/>
              <a:pPr rtl="0"/>
              <a:t>8</a:t>
            </a:fld>
            <a:endParaRPr lang="es-ES"/>
          </a:p>
        </p:txBody>
      </p:sp>
    </p:spTree>
    <p:extLst>
      <p:ext uri="{BB962C8B-B14F-4D97-AF65-F5344CB8AC3E}">
        <p14:creationId xmlns:p14="http://schemas.microsoft.com/office/powerpoint/2010/main" val="3653349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3" name="Imagen 2">
            <a:extLst>
              <a:ext uri="{FF2B5EF4-FFF2-40B4-BE49-F238E27FC236}">
                <a16:creationId xmlns:a16="http://schemas.microsoft.com/office/drawing/2014/main" id="{6B3E63C8-EA5A-48CD-BD90-86DC8C321210}"/>
              </a:ext>
            </a:extLst>
          </p:cNvPr>
          <p:cNvPicPr>
            <a:picLocks noChangeAspect="1"/>
          </p:cNvPicPr>
          <p:nvPr/>
        </p:nvPicPr>
        <p:blipFill>
          <a:blip r:embed="rId2"/>
          <a:stretch>
            <a:fillRect/>
          </a:stretch>
        </p:blipFill>
        <p:spPr>
          <a:xfrm>
            <a:off x="621776" y="-297"/>
            <a:ext cx="6096528" cy="3872501"/>
          </a:xfrm>
          <a:prstGeom prst="rect">
            <a:avLst/>
          </a:prstGeom>
        </p:spPr>
      </p:pic>
      <p:pic>
        <p:nvPicPr>
          <p:cNvPr id="5" name="Imagen 4">
            <a:extLst>
              <a:ext uri="{FF2B5EF4-FFF2-40B4-BE49-F238E27FC236}">
                <a16:creationId xmlns:a16="http://schemas.microsoft.com/office/drawing/2014/main" id="{1FAA4999-5E25-44C3-8F7A-FFAE0F108F78}"/>
              </a:ext>
            </a:extLst>
          </p:cNvPr>
          <p:cNvPicPr>
            <a:picLocks noChangeAspect="1"/>
          </p:cNvPicPr>
          <p:nvPr/>
        </p:nvPicPr>
        <p:blipFill>
          <a:blip r:embed="rId3"/>
          <a:stretch>
            <a:fillRect/>
          </a:stretch>
        </p:blipFill>
        <p:spPr>
          <a:xfrm>
            <a:off x="6718304" y="2584580"/>
            <a:ext cx="5744284" cy="4273717"/>
          </a:xfrm>
          <a:prstGeom prst="rect">
            <a:avLst/>
          </a:prstGeom>
        </p:spPr>
      </p:pic>
    </p:spTree>
    <p:extLst>
      <p:ext uri="{BB962C8B-B14F-4D97-AF65-F5344CB8AC3E}">
        <p14:creationId xmlns:p14="http://schemas.microsoft.com/office/powerpoint/2010/main" val="34073353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7" name="Imagen 6">
            <a:extLst>
              <a:ext uri="{FF2B5EF4-FFF2-40B4-BE49-F238E27FC236}">
                <a16:creationId xmlns:a16="http://schemas.microsoft.com/office/drawing/2014/main" id="{3D6BB356-9587-4665-A9CF-766DFE2947D6}"/>
              </a:ext>
            </a:extLst>
          </p:cNvPr>
          <p:cNvPicPr>
            <a:picLocks noChangeAspect="1"/>
          </p:cNvPicPr>
          <p:nvPr/>
        </p:nvPicPr>
        <p:blipFill>
          <a:blip r:embed="rId2"/>
          <a:stretch>
            <a:fillRect/>
          </a:stretch>
        </p:blipFill>
        <p:spPr>
          <a:xfrm>
            <a:off x="522514" y="0"/>
            <a:ext cx="11669486" cy="6858000"/>
          </a:xfrm>
          <a:prstGeom prst="rect">
            <a:avLst/>
          </a:prstGeom>
        </p:spPr>
      </p:pic>
    </p:spTree>
    <p:extLst>
      <p:ext uri="{BB962C8B-B14F-4D97-AF65-F5344CB8AC3E}">
        <p14:creationId xmlns:p14="http://schemas.microsoft.com/office/powerpoint/2010/main" val="9450665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3" name="Imagen 2">
            <a:extLst>
              <a:ext uri="{FF2B5EF4-FFF2-40B4-BE49-F238E27FC236}">
                <a16:creationId xmlns:a16="http://schemas.microsoft.com/office/drawing/2014/main" id="{3C6F2593-FF07-45C2-872F-463DC0C5CCCD}"/>
              </a:ext>
            </a:extLst>
          </p:cNvPr>
          <p:cNvPicPr>
            <a:picLocks noChangeAspect="1"/>
          </p:cNvPicPr>
          <p:nvPr/>
        </p:nvPicPr>
        <p:blipFill>
          <a:blip r:embed="rId2"/>
          <a:stretch>
            <a:fillRect/>
          </a:stretch>
        </p:blipFill>
        <p:spPr>
          <a:xfrm>
            <a:off x="447869" y="-65314"/>
            <a:ext cx="11744131" cy="6923313"/>
          </a:xfrm>
          <a:prstGeom prst="rect">
            <a:avLst/>
          </a:prstGeom>
        </p:spPr>
      </p:pic>
    </p:spTree>
    <p:extLst>
      <p:ext uri="{BB962C8B-B14F-4D97-AF65-F5344CB8AC3E}">
        <p14:creationId xmlns:p14="http://schemas.microsoft.com/office/powerpoint/2010/main" val="2758698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4" name="Imagen 3">
            <a:extLst>
              <a:ext uri="{FF2B5EF4-FFF2-40B4-BE49-F238E27FC236}">
                <a16:creationId xmlns:a16="http://schemas.microsoft.com/office/drawing/2014/main" id="{F5A8D521-9822-4C0D-A8B8-A8A00F58BCEA}"/>
              </a:ext>
            </a:extLst>
          </p:cNvPr>
          <p:cNvPicPr>
            <a:picLocks noChangeAspect="1"/>
          </p:cNvPicPr>
          <p:nvPr/>
        </p:nvPicPr>
        <p:blipFill>
          <a:blip r:embed="rId2"/>
          <a:stretch>
            <a:fillRect/>
          </a:stretch>
        </p:blipFill>
        <p:spPr>
          <a:xfrm>
            <a:off x="677761" y="-297"/>
            <a:ext cx="6096528" cy="3429297"/>
          </a:xfrm>
          <a:prstGeom prst="rect">
            <a:avLst/>
          </a:prstGeom>
        </p:spPr>
      </p:pic>
      <p:pic>
        <p:nvPicPr>
          <p:cNvPr id="5" name="Imagen 4">
            <a:extLst>
              <a:ext uri="{FF2B5EF4-FFF2-40B4-BE49-F238E27FC236}">
                <a16:creationId xmlns:a16="http://schemas.microsoft.com/office/drawing/2014/main" id="{17B3045D-D0A0-4637-9D73-2676CA9655A6}"/>
              </a:ext>
            </a:extLst>
          </p:cNvPr>
          <p:cNvPicPr>
            <a:picLocks noChangeAspect="1"/>
          </p:cNvPicPr>
          <p:nvPr/>
        </p:nvPicPr>
        <p:blipFill>
          <a:blip r:embed="rId3"/>
          <a:stretch>
            <a:fillRect/>
          </a:stretch>
        </p:blipFill>
        <p:spPr>
          <a:xfrm>
            <a:off x="6587412" y="2472613"/>
            <a:ext cx="5604588" cy="4182596"/>
          </a:xfrm>
          <a:prstGeom prst="rect">
            <a:avLst/>
          </a:prstGeom>
        </p:spPr>
      </p:pic>
    </p:spTree>
    <p:extLst>
      <p:ext uri="{BB962C8B-B14F-4D97-AF65-F5344CB8AC3E}">
        <p14:creationId xmlns:p14="http://schemas.microsoft.com/office/powerpoint/2010/main" val="19544828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3" name="Imagen 2">
            <a:extLst>
              <a:ext uri="{FF2B5EF4-FFF2-40B4-BE49-F238E27FC236}">
                <a16:creationId xmlns:a16="http://schemas.microsoft.com/office/drawing/2014/main" id="{FD06C4EB-440D-477A-AA65-6B137E734057}"/>
              </a:ext>
            </a:extLst>
          </p:cNvPr>
          <p:cNvPicPr>
            <a:picLocks noChangeAspect="1"/>
          </p:cNvPicPr>
          <p:nvPr/>
        </p:nvPicPr>
        <p:blipFill>
          <a:blip r:embed="rId2"/>
          <a:stretch>
            <a:fillRect/>
          </a:stretch>
        </p:blipFill>
        <p:spPr>
          <a:xfrm>
            <a:off x="659100" y="0"/>
            <a:ext cx="5436900" cy="3429297"/>
          </a:xfrm>
          <a:prstGeom prst="rect">
            <a:avLst/>
          </a:prstGeom>
        </p:spPr>
      </p:pic>
      <p:pic>
        <p:nvPicPr>
          <p:cNvPr id="6" name="Imagen 5">
            <a:extLst>
              <a:ext uri="{FF2B5EF4-FFF2-40B4-BE49-F238E27FC236}">
                <a16:creationId xmlns:a16="http://schemas.microsoft.com/office/drawing/2014/main" id="{8A0A2734-1F16-414C-9164-BE36BD163B6B}"/>
              </a:ext>
            </a:extLst>
          </p:cNvPr>
          <p:cNvPicPr>
            <a:picLocks noChangeAspect="1"/>
          </p:cNvPicPr>
          <p:nvPr/>
        </p:nvPicPr>
        <p:blipFill>
          <a:blip r:embed="rId3"/>
          <a:stretch>
            <a:fillRect/>
          </a:stretch>
        </p:blipFill>
        <p:spPr>
          <a:xfrm>
            <a:off x="5902904" y="2369977"/>
            <a:ext cx="6096528" cy="4488024"/>
          </a:xfrm>
          <a:prstGeom prst="rect">
            <a:avLst/>
          </a:prstGeom>
        </p:spPr>
      </p:pic>
    </p:spTree>
    <p:extLst>
      <p:ext uri="{BB962C8B-B14F-4D97-AF65-F5344CB8AC3E}">
        <p14:creationId xmlns:p14="http://schemas.microsoft.com/office/powerpoint/2010/main" val="34739214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4" name="Imagen 3">
            <a:extLst>
              <a:ext uri="{FF2B5EF4-FFF2-40B4-BE49-F238E27FC236}">
                <a16:creationId xmlns:a16="http://schemas.microsoft.com/office/drawing/2014/main" id="{E2513EF7-3F29-43F6-8BAA-B1782681B4E9}"/>
              </a:ext>
            </a:extLst>
          </p:cNvPr>
          <p:cNvPicPr>
            <a:picLocks noChangeAspect="1"/>
          </p:cNvPicPr>
          <p:nvPr/>
        </p:nvPicPr>
        <p:blipFill>
          <a:blip r:embed="rId2"/>
          <a:stretch>
            <a:fillRect/>
          </a:stretch>
        </p:blipFill>
        <p:spPr>
          <a:xfrm>
            <a:off x="687092" y="-297"/>
            <a:ext cx="5408908" cy="3429297"/>
          </a:xfrm>
          <a:prstGeom prst="rect">
            <a:avLst/>
          </a:prstGeom>
        </p:spPr>
      </p:pic>
      <p:pic>
        <p:nvPicPr>
          <p:cNvPr id="5" name="Imagen 4">
            <a:extLst>
              <a:ext uri="{FF2B5EF4-FFF2-40B4-BE49-F238E27FC236}">
                <a16:creationId xmlns:a16="http://schemas.microsoft.com/office/drawing/2014/main" id="{2E69989D-34CF-4169-9DD4-334210C03E15}"/>
              </a:ext>
            </a:extLst>
          </p:cNvPr>
          <p:cNvPicPr>
            <a:picLocks noChangeAspect="1"/>
          </p:cNvPicPr>
          <p:nvPr/>
        </p:nvPicPr>
        <p:blipFill>
          <a:blip r:embed="rId3"/>
          <a:stretch>
            <a:fillRect/>
          </a:stretch>
        </p:blipFill>
        <p:spPr>
          <a:xfrm>
            <a:off x="5946182" y="2416630"/>
            <a:ext cx="6096528" cy="4441668"/>
          </a:xfrm>
          <a:prstGeom prst="rect">
            <a:avLst/>
          </a:prstGeom>
        </p:spPr>
      </p:pic>
    </p:spTree>
    <p:extLst>
      <p:ext uri="{BB962C8B-B14F-4D97-AF65-F5344CB8AC3E}">
        <p14:creationId xmlns:p14="http://schemas.microsoft.com/office/powerpoint/2010/main" val="33082435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3" name="Imagen 2">
            <a:extLst>
              <a:ext uri="{FF2B5EF4-FFF2-40B4-BE49-F238E27FC236}">
                <a16:creationId xmlns:a16="http://schemas.microsoft.com/office/drawing/2014/main" id="{5EDE260B-E122-4746-B238-8607F44E265D}"/>
              </a:ext>
            </a:extLst>
          </p:cNvPr>
          <p:cNvPicPr>
            <a:picLocks noChangeAspect="1"/>
          </p:cNvPicPr>
          <p:nvPr/>
        </p:nvPicPr>
        <p:blipFill>
          <a:blip r:embed="rId2"/>
          <a:stretch>
            <a:fillRect/>
          </a:stretch>
        </p:blipFill>
        <p:spPr>
          <a:xfrm>
            <a:off x="541176" y="1"/>
            <a:ext cx="11650824" cy="6764694"/>
          </a:xfrm>
          <a:prstGeom prst="rect">
            <a:avLst/>
          </a:prstGeom>
        </p:spPr>
      </p:pic>
    </p:spTree>
    <p:extLst>
      <p:ext uri="{BB962C8B-B14F-4D97-AF65-F5344CB8AC3E}">
        <p14:creationId xmlns:p14="http://schemas.microsoft.com/office/powerpoint/2010/main" val="18634750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BAB3B-A681-4698-A5A0-EEE08B127CAA}"/>
              </a:ext>
            </a:extLst>
          </p:cNvPr>
          <p:cNvSpPr>
            <a:spLocks noGrp="1"/>
          </p:cNvSpPr>
          <p:nvPr>
            <p:ph type="ctrTitle" idx="4294967295"/>
          </p:nvPr>
        </p:nvSpPr>
        <p:spPr>
          <a:xfrm>
            <a:off x="0" y="0"/>
            <a:ext cx="9144000" cy="886408"/>
          </a:xfrm>
        </p:spPr>
        <p:txBody>
          <a:bodyPr>
            <a:normAutofit fontScale="90000"/>
          </a:bodyPr>
          <a:lstStyle/>
          <a:p>
            <a:br>
              <a:rPr lang="es-CO" sz="3600" dirty="0">
                <a:latin typeface="Arial" panose="020B0604020202020204" pitchFamily="34" charset="0"/>
                <a:cs typeface="Arial" panose="020B0604020202020204" pitchFamily="34" charset="0"/>
              </a:rPr>
            </a:br>
            <a:br>
              <a:rPr lang="es-CO" dirty="0"/>
            </a:br>
            <a:endParaRPr lang="es-CO" dirty="0"/>
          </a:p>
        </p:txBody>
      </p:sp>
      <p:pic>
        <p:nvPicPr>
          <p:cNvPr id="4" name="Imagen 3">
            <a:extLst>
              <a:ext uri="{FF2B5EF4-FFF2-40B4-BE49-F238E27FC236}">
                <a16:creationId xmlns:a16="http://schemas.microsoft.com/office/drawing/2014/main" id="{56558DF8-67E3-44A9-B308-6AB6DC1D28E4}"/>
              </a:ext>
            </a:extLst>
          </p:cNvPr>
          <p:cNvPicPr>
            <a:picLocks noChangeAspect="1"/>
          </p:cNvPicPr>
          <p:nvPr/>
        </p:nvPicPr>
        <p:blipFill>
          <a:blip r:embed="rId2"/>
          <a:stretch>
            <a:fillRect/>
          </a:stretch>
        </p:blipFill>
        <p:spPr>
          <a:xfrm>
            <a:off x="687091" y="81494"/>
            <a:ext cx="6096528" cy="2092539"/>
          </a:xfrm>
          <a:prstGeom prst="rect">
            <a:avLst/>
          </a:prstGeom>
        </p:spPr>
      </p:pic>
      <p:pic>
        <p:nvPicPr>
          <p:cNvPr id="5" name="Imagen 4">
            <a:extLst>
              <a:ext uri="{FF2B5EF4-FFF2-40B4-BE49-F238E27FC236}">
                <a16:creationId xmlns:a16="http://schemas.microsoft.com/office/drawing/2014/main" id="{58B4C0B9-DF11-4431-A060-819D1869B9B5}"/>
              </a:ext>
            </a:extLst>
          </p:cNvPr>
          <p:cNvPicPr>
            <a:picLocks noChangeAspect="1"/>
          </p:cNvPicPr>
          <p:nvPr/>
        </p:nvPicPr>
        <p:blipFill>
          <a:blip r:embed="rId3"/>
          <a:stretch>
            <a:fillRect/>
          </a:stretch>
        </p:blipFill>
        <p:spPr>
          <a:xfrm>
            <a:off x="1847461" y="2255527"/>
            <a:ext cx="10344539" cy="4105767"/>
          </a:xfrm>
          <a:prstGeom prst="rect">
            <a:avLst/>
          </a:prstGeom>
        </p:spPr>
      </p:pic>
    </p:spTree>
    <p:extLst>
      <p:ext uri="{BB962C8B-B14F-4D97-AF65-F5344CB8AC3E}">
        <p14:creationId xmlns:p14="http://schemas.microsoft.com/office/powerpoint/2010/main" val="681993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Persona en motocicleta en la calle&#10;&#10;Descripción generada automáticamente">
            <a:extLst>
              <a:ext uri="{FF2B5EF4-FFF2-40B4-BE49-F238E27FC236}">
                <a16:creationId xmlns:a16="http://schemas.microsoft.com/office/drawing/2014/main" id="{CC734D1E-C1FA-49AC-9748-CD4D574E2180}"/>
              </a:ext>
            </a:extLst>
          </p:cNvPr>
          <p:cNvPicPr>
            <a:picLocks noGrp="1" noChangeAspect="1"/>
          </p:cNvPicPr>
          <p:nvPr>
            <p:ph type="pic" sz="quarter" idx="14"/>
          </p:nvPr>
        </p:nvPicPr>
        <p:blipFill rotWithShape="1">
          <a:blip r:embed="rId2"/>
          <a:srcRect l="19192" r="19192"/>
          <a:stretch>
            <a:fillRect/>
          </a:stretch>
        </p:blipFill>
        <p:spPr>
          <a:xfrm>
            <a:off x="130628" y="0"/>
            <a:ext cx="4663857" cy="4866429"/>
          </a:xfrm>
        </p:spPr>
      </p:pic>
      <p:sp>
        <p:nvSpPr>
          <p:cNvPr id="2" name="Título 1">
            <a:extLst>
              <a:ext uri="{FF2B5EF4-FFF2-40B4-BE49-F238E27FC236}">
                <a16:creationId xmlns:a16="http://schemas.microsoft.com/office/drawing/2014/main" id="{74BBAB3B-A681-4698-A5A0-EEE08B127CAA}"/>
              </a:ext>
            </a:extLst>
          </p:cNvPr>
          <p:cNvSpPr>
            <a:spLocks noGrp="1"/>
          </p:cNvSpPr>
          <p:nvPr>
            <p:ph type="title"/>
          </p:nvPr>
        </p:nvSpPr>
        <p:spPr>
          <a:xfrm>
            <a:off x="5202935" y="-1"/>
            <a:ext cx="6325807" cy="2267339"/>
          </a:xfrm>
        </p:spPr>
        <p:txBody>
          <a:bodyPr anchor="b">
            <a:normAutofit/>
          </a:bodyPr>
          <a:lstStyle/>
          <a:p>
            <a:r>
              <a:rPr lang="es-CO" sz="3800" dirty="0"/>
              <a:t>TEMA DOCE</a:t>
            </a:r>
            <a:br>
              <a:rPr lang="es-CO" sz="3800" dirty="0"/>
            </a:br>
            <a:r>
              <a:rPr lang="es-CO" sz="3800" dirty="0"/>
              <a:t>DDHH3</a:t>
            </a:r>
            <a:br>
              <a:rPr lang="es-CO" sz="3800" dirty="0"/>
            </a:br>
            <a:br>
              <a:rPr lang="es-CO" sz="3800" dirty="0"/>
            </a:br>
            <a:endParaRPr lang="es-CO" sz="3800" dirty="0"/>
          </a:p>
        </p:txBody>
      </p:sp>
      <p:sp>
        <p:nvSpPr>
          <p:cNvPr id="11" name="Date Placeholder 3">
            <a:extLst>
              <a:ext uri="{FF2B5EF4-FFF2-40B4-BE49-F238E27FC236}">
                <a16:creationId xmlns:a16="http://schemas.microsoft.com/office/drawing/2014/main" id="{10E1FA9A-E779-42E4-A529-5F24F7BB891D}"/>
              </a:ext>
            </a:extLst>
          </p:cNvPr>
          <p:cNvSpPr>
            <a:spLocks noGrp="1"/>
          </p:cNvSpPr>
          <p:nvPr>
            <p:ph type="dt" sz="half" idx="10"/>
          </p:nvPr>
        </p:nvSpPr>
        <p:spPr>
          <a:xfrm>
            <a:off x="658368" y="201168"/>
            <a:ext cx="2743200" cy="365125"/>
          </a:xfrm>
        </p:spPr>
        <p:txBody>
          <a:bodyPr/>
          <a:lstStyle/>
          <a:p>
            <a:pPr rtl="0">
              <a:spcAft>
                <a:spcPts val="600"/>
              </a:spcAft>
            </a:pPr>
            <a:r>
              <a:rPr lang="es-ES" noProof="0"/>
              <a:t>3/9/20XX</a:t>
            </a:r>
          </a:p>
        </p:txBody>
      </p:sp>
      <p:sp>
        <p:nvSpPr>
          <p:cNvPr id="13" name="Footer Placeholder 4">
            <a:extLst>
              <a:ext uri="{FF2B5EF4-FFF2-40B4-BE49-F238E27FC236}">
                <a16:creationId xmlns:a16="http://schemas.microsoft.com/office/drawing/2014/main" id="{E46AE243-892E-42DC-B356-F6C50EB4483B}"/>
              </a:ext>
            </a:extLst>
          </p:cNvPr>
          <p:cNvSpPr>
            <a:spLocks noGrp="1"/>
          </p:cNvSpPr>
          <p:nvPr>
            <p:ph type="ftr" sz="quarter" idx="11"/>
          </p:nvPr>
        </p:nvSpPr>
        <p:spPr>
          <a:xfrm rot="16200000">
            <a:off x="-548640" y="1938528"/>
            <a:ext cx="2788920" cy="365125"/>
          </a:xfrm>
        </p:spPr>
        <p:txBody>
          <a:bodyPr/>
          <a:lstStyle/>
          <a:p>
            <a:pPr rtl="0">
              <a:spcAft>
                <a:spcPts val="600"/>
              </a:spcAft>
            </a:pPr>
            <a:r>
              <a:rPr lang="es-ES" noProof="0"/>
              <a:t>Título de la presentación</a:t>
            </a:r>
          </a:p>
        </p:txBody>
      </p:sp>
      <p:sp>
        <p:nvSpPr>
          <p:cNvPr id="15" name="Slide Number Placeholder 5">
            <a:extLst>
              <a:ext uri="{FF2B5EF4-FFF2-40B4-BE49-F238E27FC236}">
                <a16:creationId xmlns:a16="http://schemas.microsoft.com/office/drawing/2014/main" id="{186A4B6E-80DC-4D98-B8BE-EC166A1652D2}"/>
              </a:ext>
            </a:extLst>
          </p:cNvPr>
          <p:cNvSpPr>
            <a:spLocks noGrp="1"/>
          </p:cNvSpPr>
          <p:nvPr>
            <p:ph type="sldNum" sz="quarter" idx="12"/>
          </p:nvPr>
        </p:nvSpPr>
        <p:spPr>
          <a:xfrm>
            <a:off x="8610600" y="201168"/>
            <a:ext cx="2743200" cy="365125"/>
          </a:xfrm>
        </p:spPr>
        <p:txBody>
          <a:bodyPr/>
          <a:lstStyle/>
          <a:p>
            <a:pPr rtl="0">
              <a:spcAft>
                <a:spcPts val="600"/>
              </a:spcAft>
            </a:pPr>
            <a:fld id="{D8DA9DAA-006C-4F4B-980E-E3DF019B24E2}" type="slidenum">
              <a:rPr lang="es-ES" noProof="0" smtClean="0"/>
              <a:pPr rtl="0">
                <a:spcAft>
                  <a:spcPts val="600"/>
                </a:spcAft>
              </a:pPr>
              <a:t>88</a:t>
            </a:fld>
            <a:endParaRPr lang="es-ES" noProof="0"/>
          </a:p>
        </p:txBody>
      </p:sp>
      <p:sp>
        <p:nvSpPr>
          <p:cNvPr id="3" name="Subtítulo 2">
            <a:extLst>
              <a:ext uri="{FF2B5EF4-FFF2-40B4-BE49-F238E27FC236}">
                <a16:creationId xmlns:a16="http://schemas.microsoft.com/office/drawing/2014/main" id="{3D60A084-8F1B-4F9F-B3AE-AC3BC331757D}"/>
              </a:ext>
            </a:extLst>
          </p:cNvPr>
          <p:cNvSpPr>
            <a:spLocks noGrp="1"/>
          </p:cNvSpPr>
          <p:nvPr>
            <p:ph type="body" sz="quarter" idx="13"/>
          </p:nvPr>
        </p:nvSpPr>
        <p:spPr>
          <a:xfrm>
            <a:off x="5202936" y="3127248"/>
            <a:ext cx="5833872" cy="3118104"/>
          </a:xfrm>
        </p:spPr>
        <p:txBody>
          <a:bodyPr>
            <a:normAutofit/>
          </a:bodyPr>
          <a:lstStyle/>
          <a:p>
            <a:r>
              <a:rPr lang="es-ES" sz="2400" b="1" dirty="0"/>
              <a:t>“Por el cual se ordena el desmonte</a:t>
            </a:r>
          </a:p>
          <a:p>
            <a:r>
              <a:rPr lang="es-ES" sz="2400" b="1" dirty="0"/>
              <a:t>del Escuadrón Móvil Antidisturbios (ESMAD), se crea la Unidad especial de diálogo y mediación policial y se dictan otras disposiciones”.</a:t>
            </a:r>
          </a:p>
          <a:p>
            <a:endParaRPr lang="es-CO" b="1" dirty="0"/>
          </a:p>
        </p:txBody>
      </p:sp>
    </p:spTree>
    <p:extLst>
      <p:ext uri="{BB962C8B-B14F-4D97-AF65-F5344CB8AC3E}">
        <p14:creationId xmlns:p14="http://schemas.microsoft.com/office/powerpoint/2010/main" val="23416439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Texto, Pizarra&#10;&#10;Descripción generada automáticamente">
            <a:extLst>
              <a:ext uri="{FF2B5EF4-FFF2-40B4-BE49-F238E27FC236}">
                <a16:creationId xmlns:a16="http://schemas.microsoft.com/office/drawing/2014/main" id="{06B27D27-EBC8-4C79-8865-6E2A17E5156B}"/>
              </a:ext>
            </a:extLst>
          </p:cNvPr>
          <p:cNvPicPr>
            <a:picLocks noGrp="1" noChangeAspect="1"/>
          </p:cNvPicPr>
          <p:nvPr>
            <p:ph type="pic" sz="quarter" idx="14"/>
          </p:nvPr>
        </p:nvPicPr>
        <p:blipFill rotWithShape="1">
          <a:blip r:embed="rId2"/>
          <a:srcRect l="25000" r="25000"/>
          <a:stretch>
            <a:fillRect/>
          </a:stretch>
        </p:blipFill>
        <p:spPr>
          <a:xfrm>
            <a:off x="485193" y="149292"/>
            <a:ext cx="4413378" cy="4581328"/>
          </a:xfrm>
        </p:spPr>
      </p:pic>
      <p:sp>
        <p:nvSpPr>
          <p:cNvPr id="5" name="Título 4">
            <a:extLst>
              <a:ext uri="{FF2B5EF4-FFF2-40B4-BE49-F238E27FC236}">
                <a16:creationId xmlns:a16="http://schemas.microsoft.com/office/drawing/2014/main" id="{FD875EF8-2043-4EA0-AF37-760620A1E5A8}"/>
              </a:ext>
            </a:extLst>
          </p:cNvPr>
          <p:cNvSpPr>
            <a:spLocks noGrp="1"/>
          </p:cNvSpPr>
          <p:nvPr>
            <p:ph type="title"/>
          </p:nvPr>
        </p:nvSpPr>
        <p:spPr>
          <a:xfrm>
            <a:off x="5202935" y="0"/>
            <a:ext cx="6503871" cy="2220686"/>
          </a:xfrm>
        </p:spPr>
        <p:txBody>
          <a:bodyPr>
            <a:normAutofit fontScale="90000"/>
          </a:bodyPr>
          <a:lstStyle/>
          <a:p>
            <a:r>
              <a:rPr lang="es-ES" sz="3600" dirty="0">
                <a:solidFill>
                  <a:srgbClr val="C00000"/>
                </a:solidFill>
              </a:rPr>
              <a:t>Constancia del </a:t>
            </a:r>
            <a:r>
              <a:rPr lang="es-ES" sz="3600" dirty="0" err="1">
                <a:solidFill>
                  <a:srgbClr val="C00000"/>
                </a:solidFill>
              </a:rPr>
              <a:t>cnp</a:t>
            </a:r>
            <a:r>
              <a:rPr lang="es-ES" sz="3600" dirty="0">
                <a:solidFill>
                  <a:srgbClr val="C00000"/>
                </a:solidFill>
              </a:rPr>
              <a:t>  sobre el desmonte del ESMAD</a:t>
            </a:r>
            <a:br>
              <a:rPr lang="es-ES" dirty="0"/>
            </a:br>
            <a:endParaRPr lang="es-CO" dirty="0"/>
          </a:p>
        </p:txBody>
      </p:sp>
      <p:sp>
        <p:nvSpPr>
          <p:cNvPr id="3" name="Subtítulo 2">
            <a:extLst>
              <a:ext uri="{FF2B5EF4-FFF2-40B4-BE49-F238E27FC236}">
                <a16:creationId xmlns:a16="http://schemas.microsoft.com/office/drawing/2014/main" id="{3D60A084-8F1B-4F9F-B3AE-AC3BC331757D}"/>
              </a:ext>
            </a:extLst>
          </p:cNvPr>
          <p:cNvSpPr>
            <a:spLocks noGrp="1"/>
          </p:cNvSpPr>
          <p:nvPr>
            <p:ph type="body" sz="quarter" idx="13"/>
          </p:nvPr>
        </p:nvSpPr>
        <p:spPr>
          <a:xfrm>
            <a:off x="4898571" y="1996580"/>
            <a:ext cx="7215132" cy="4276204"/>
          </a:xfrm>
        </p:spPr>
        <p:txBody>
          <a:bodyPr>
            <a:normAutofit fontScale="62500" lnSpcReduction="20000"/>
          </a:bodyPr>
          <a:lstStyle/>
          <a:p>
            <a:pPr algn="just"/>
            <a:r>
              <a:rPr lang="es-ES" sz="2800" b="1" dirty="0"/>
              <a:t>Recogiendo la causa común de estas y otras movilizaciones, el Comité Nacional de Paro presentó, al gobierno nacional, la exigencia del desmonte del ESMAD, y subsidiariamente la suspensión del mismo, argumentado las graves afectaciones a los derechos humanos que se han producido desde su creación. Se trata de un asunto que puede decidir el Presidente de la República, el ESMAD fue creado a través de una resolución y con una resolución se puede desmontar, suspender o transformar.</a:t>
            </a:r>
          </a:p>
          <a:p>
            <a:pPr algn="just"/>
            <a:r>
              <a:rPr lang="es-ES" sz="2800" b="1" dirty="0"/>
              <a:t> </a:t>
            </a:r>
          </a:p>
          <a:p>
            <a:pPr algn="just"/>
            <a:r>
              <a:rPr lang="es-ES" sz="2800" b="1" dirty="0"/>
              <a:t>El gobierno Nacional, pese las evidentes y graves violaciones a los derechos humanos ocasionadas por las intervenciones del ESMAD, manifestó que este tema es una línea roja, y por tanto no accede a la exigencia presentada. </a:t>
            </a:r>
          </a:p>
          <a:p>
            <a:pPr algn="just"/>
            <a:endParaRPr lang="es-ES" sz="2800" b="1" dirty="0"/>
          </a:p>
          <a:p>
            <a:pPr algn="just"/>
            <a:r>
              <a:rPr lang="es-ES" sz="2800" b="1" dirty="0"/>
              <a:t>El Comité Nacional de Paro deja constancia de que continuará exigiendo el desmonte del ESMAD.</a:t>
            </a:r>
          </a:p>
          <a:p>
            <a:endParaRPr lang="es-ES" sz="2800" b="1" dirty="0">
              <a:solidFill>
                <a:schemeClr val="tx1"/>
              </a:solidFill>
            </a:endParaRPr>
          </a:p>
          <a:p>
            <a:endParaRPr lang="es-CO" sz="2800" b="1" dirty="0">
              <a:solidFill>
                <a:schemeClr val="tx1"/>
              </a:solidFill>
            </a:endParaRPr>
          </a:p>
        </p:txBody>
      </p:sp>
    </p:spTree>
    <p:extLst>
      <p:ext uri="{BB962C8B-B14F-4D97-AF65-F5344CB8AC3E}">
        <p14:creationId xmlns:p14="http://schemas.microsoft.com/office/powerpoint/2010/main" val="2864677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115FF41-AFA4-4D25-AB42-AB034F4B4FEC}"/>
              </a:ext>
            </a:extLst>
          </p:cNvPr>
          <p:cNvSpPr>
            <a:spLocks noGrp="1"/>
          </p:cNvSpPr>
          <p:nvPr>
            <p:ph type="title"/>
          </p:nvPr>
        </p:nvSpPr>
        <p:spPr>
          <a:xfrm>
            <a:off x="839788" y="1"/>
            <a:ext cx="10515600" cy="823912"/>
          </a:xfrm>
        </p:spPr>
        <p:txBody>
          <a:bodyPr rtlCol="0">
            <a:normAutofit fontScale="90000"/>
          </a:bodyPr>
          <a:lstStyle/>
          <a:p>
            <a:pPr algn="ctr" rtl="0"/>
            <a:r>
              <a:rPr lang="es-ES" sz="3100" b="1" dirty="0">
                <a:solidFill>
                  <a:srgbClr val="C00000"/>
                </a:solidFill>
                <a:latin typeface="Arial" panose="020B0604020202020204" pitchFamily="34" charset="0"/>
                <a:cs typeface="Arial" panose="020B0604020202020204" pitchFamily="34" charset="0"/>
              </a:rPr>
              <a:t>Elementos generales del PL –Derogatoria del </a:t>
            </a:r>
            <a:r>
              <a:rPr lang="es-ES" sz="3100" b="1" dirty="0" err="1">
                <a:solidFill>
                  <a:srgbClr val="C00000"/>
                </a:solidFill>
                <a:latin typeface="Arial" panose="020B0604020202020204" pitchFamily="34" charset="0"/>
                <a:cs typeface="Arial" panose="020B0604020202020204" pitchFamily="34" charset="0"/>
              </a:rPr>
              <a:t>Dto</a:t>
            </a:r>
            <a:r>
              <a:rPr lang="es-ES" sz="3100" b="1" dirty="0">
                <a:solidFill>
                  <a:srgbClr val="C00000"/>
                </a:solidFill>
                <a:latin typeface="Arial" panose="020B0604020202020204" pitchFamily="34" charset="0"/>
                <a:cs typeface="Arial" panose="020B0604020202020204" pitchFamily="34" charset="0"/>
              </a:rPr>
              <a:t> 1174/2020</a:t>
            </a:r>
            <a:br>
              <a:rPr lang="es-ES" sz="3200" b="1" dirty="0">
                <a:solidFill>
                  <a:srgbClr val="C00000"/>
                </a:solidFill>
                <a:latin typeface="Arial" panose="020B0604020202020204" pitchFamily="34" charset="0"/>
                <a:cs typeface="Arial" panose="020B0604020202020204" pitchFamily="34" charset="0"/>
              </a:rPr>
            </a:br>
            <a:endParaRPr lang="es-ES" sz="3200" b="1" dirty="0">
              <a:solidFill>
                <a:srgbClr val="C00000"/>
              </a:solidFill>
              <a:latin typeface="Arial" panose="020B0604020202020204" pitchFamily="34" charset="0"/>
              <a:cs typeface="Arial" panose="020B0604020202020204" pitchFamily="34" charset="0"/>
            </a:endParaRPr>
          </a:p>
        </p:txBody>
      </p:sp>
      <p:sp>
        <p:nvSpPr>
          <p:cNvPr id="2" name="Marcador de texto 1">
            <a:extLst>
              <a:ext uri="{FF2B5EF4-FFF2-40B4-BE49-F238E27FC236}">
                <a16:creationId xmlns:a16="http://schemas.microsoft.com/office/drawing/2014/main" id="{AA76D95C-467A-488E-A770-3E5F08B476CE}"/>
              </a:ext>
            </a:extLst>
          </p:cNvPr>
          <p:cNvSpPr>
            <a:spLocks noGrp="1"/>
          </p:cNvSpPr>
          <p:nvPr>
            <p:ph type="body" idx="1"/>
          </p:nvPr>
        </p:nvSpPr>
        <p:spPr>
          <a:xfrm>
            <a:off x="1444752" y="729842"/>
            <a:ext cx="4553712" cy="45719"/>
          </a:xfrm>
        </p:spPr>
        <p:txBody>
          <a:bodyPr>
            <a:normAutofit fontScale="25000" lnSpcReduction="20000"/>
          </a:bodyPr>
          <a:lstStyle/>
          <a:p>
            <a:endParaRPr lang="es-CO" dirty="0"/>
          </a:p>
        </p:txBody>
      </p:sp>
      <p:sp>
        <p:nvSpPr>
          <p:cNvPr id="4" name="Marcador de contenido 3">
            <a:extLst>
              <a:ext uri="{FF2B5EF4-FFF2-40B4-BE49-F238E27FC236}">
                <a16:creationId xmlns:a16="http://schemas.microsoft.com/office/drawing/2014/main" id="{B0881FA9-F3B0-4912-B0E1-352094195C30}"/>
              </a:ext>
            </a:extLst>
          </p:cNvPr>
          <p:cNvSpPr>
            <a:spLocks noGrp="1"/>
          </p:cNvSpPr>
          <p:nvPr>
            <p:ph sz="half" idx="2"/>
          </p:nvPr>
        </p:nvSpPr>
        <p:spPr>
          <a:xfrm>
            <a:off x="1444752" y="1115736"/>
            <a:ext cx="4553712" cy="5528345"/>
          </a:xfrm>
        </p:spPr>
        <p:txBody>
          <a:bodyPr rtlCol="0">
            <a:normAutofit fontScale="70000" lnSpcReduction="20000"/>
          </a:bodyPr>
          <a:lstStyle/>
          <a:p>
            <a:pPr marL="0" indent="0" algn="just" rtl="0">
              <a:buNone/>
            </a:pPr>
            <a:r>
              <a:rPr lang="es-ES" sz="2200" dirty="0">
                <a:latin typeface="Arial" panose="020B0604020202020204" pitchFamily="34" charset="0"/>
                <a:cs typeface="Arial" panose="020B0604020202020204" pitchFamily="34" charset="0"/>
              </a:rPr>
              <a:t>5. se pretende pasar </a:t>
            </a:r>
            <a:r>
              <a:rPr lang="es-ES" sz="2200" dirty="0">
                <a:solidFill>
                  <a:srgbClr val="FF0000"/>
                </a:solidFill>
                <a:latin typeface="Arial" panose="020B0604020202020204" pitchFamily="34" charset="0"/>
                <a:cs typeface="Arial" panose="020B0604020202020204" pitchFamily="34" charset="0"/>
              </a:rPr>
              <a:t>de un régimen contributivo de salud a un régimen subsidiado a la clase trabajadora </a:t>
            </a:r>
            <a:r>
              <a:rPr lang="es-ES" sz="2200" dirty="0">
                <a:latin typeface="Arial" panose="020B0604020202020204" pitchFamily="34" charset="0"/>
                <a:cs typeface="Arial" panose="020B0604020202020204" pitchFamily="34" charset="0"/>
              </a:rPr>
              <a:t>al decir textualmente “deberán vincularse al Piso de Protección Social que estará integrado por: </a:t>
            </a:r>
          </a:p>
          <a:p>
            <a:pPr marL="0" indent="0" algn="just" rtl="0">
              <a:buNone/>
            </a:pPr>
            <a:endParaRPr lang="es-ES" sz="2200" dirty="0">
              <a:latin typeface="Arial" panose="020B0604020202020204" pitchFamily="34" charset="0"/>
              <a:cs typeface="Arial" panose="020B0604020202020204" pitchFamily="34" charset="0"/>
            </a:endParaRPr>
          </a:p>
          <a:p>
            <a:pPr marL="0" indent="0" algn="just" rtl="0">
              <a:buNone/>
            </a:pPr>
            <a:r>
              <a:rPr lang="es-ES" sz="2200" dirty="0">
                <a:latin typeface="Arial" panose="020B0604020202020204" pitchFamily="34" charset="0"/>
                <a:cs typeface="Arial" panose="020B0604020202020204" pitchFamily="34" charset="0"/>
              </a:rPr>
              <a:t>5.1.  el Régimen Subsidiado del Sistema General de Seguridad en Salud” perdiendo el reconocimiento de las incapacidades médicas (prestaciones monetarias de enfermedad), la licencia de maternidad y paternidad entre otras y además ubicando desfavorablemente a las personas laboralmente activas en regímenes creados para población vulnerable sin ningún tipo de ingreso.</a:t>
            </a:r>
          </a:p>
          <a:p>
            <a:pPr marL="0" indent="0" algn="just" rtl="0">
              <a:buNone/>
            </a:pPr>
            <a:endParaRPr lang="es-ES" sz="2200" dirty="0">
              <a:latin typeface="Arial" panose="020B0604020202020204" pitchFamily="34" charset="0"/>
              <a:cs typeface="Arial" panose="020B0604020202020204" pitchFamily="34" charset="0"/>
            </a:endParaRPr>
          </a:p>
          <a:p>
            <a:pPr marL="0" indent="0" algn="just" rtl="0">
              <a:buNone/>
            </a:pPr>
            <a:r>
              <a:rPr lang="es-ES" sz="2200" dirty="0">
                <a:latin typeface="Arial" panose="020B0604020202020204" pitchFamily="34" charset="0"/>
                <a:cs typeface="Arial" panose="020B0604020202020204" pitchFamily="34" charset="0"/>
              </a:rPr>
              <a:t>5.2. </a:t>
            </a:r>
            <a:r>
              <a:rPr lang="es-ES" sz="2200" dirty="0">
                <a:solidFill>
                  <a:srgbClr val="FF0000"/>
                </a:solidFill>
                <a:latin typeface="Arial" panose="020B0604020202020204" pitchFamily="34" charset="0"/>
                <a:cs typeface="Arial" panose="020B0604020202020204" pitchFamily="34" charset="0"/>
              </a:rPr>
              <a:t>En materia pensional</a:t>
            </a:r>
            <a:r>
              <a:rPr lang="es-ES" sz="2200" dirty="0">
                <a:latin typeface="Arial" panose="020B0604020202020204" pitchFamily="34" charset="0"/>
                <a:cs typeface="Arial" panose="020B0604020202020204" pitchFamily="34" charset="0"/>
              </a:rPr>
              <a:t>, se pretende pasar de la expectativa de adquirir mediante los aportes mensuales derecho a una pensión de vejez, invalidez o sobreviviente a obtener según un sistema de ahorro </a:t>
            </a:r>
            <a:r>
              <a:rPr lang="es-ES" sz="2200" dirty="0" err="1">
                <a:latin typeface="Arial" panose="020B0604020202020204" pitchFamily="34" charset="0"/>
                <a:cs typeface="Arial" panose="020B0604020202020204" pitchFamily="34" charset="0"/>
              </a:rPr>
              <a:t>infrapensional</a:t>
            </a:r>
            <a:r>
              <a:rPr lang="es-ES" sz="2200" dirty="0">
                <a:latin typeface="Arial" panose="020B0604020202020204" pitchFamily="34" charset="0"/>
                <a:cs typeface="Arial" panose="020B0604020202020204" pitchFamily="34" charset="0"/>
              </a:rPr>
              <a:t> mediante los BEPS (Beneficios Económicos Periódicos), una suma precaria bimestral que en ninguno de los casos alcanzará o siquiera se acercará al Salario Mínimo legal mensual vigente, al respecto textualmente expresa “Servicio Social Complementario de Beneficios Económicos Periódicos (BEPS) como mecanismo de protección en la vejez</a:t>
            </a:r>
            <a:r>
              <a:rPr lang="es-ES" sz="2600" dirty="0"/>
              <a:t>”. </a:t>
            </a:r>
          </a:p>
        </p:txBody>
      </p:sp>
      <p:sp>
        <p:nvSpPr>
          <p:cNvPr id="6" name="Marcador de texto 5">
            <a:extLst>
              <a:ext uri="{FF2B5EF4-FFF2-40B4-BE49-F238E27FC236}">
                <a16:creationId xmlns:a16="http://schemas.microsoft.com/office/drawing/2014/main" id="{F8832FE8-A5B7-4163-B6C2-A44B9846A3B9}"/>
              </a:ext>
            </a:extLst>
          </p:cNvPr>
          <p:cNvSpPr>
            <a:spLocks noGrp="1"/>
          </p:cNvSpPr>
          <p:nvPr>
            <p:ph type="body" sz="quarter" idx="3"/>
          </p:nvPr>
        </p:nvSpPr>
        <p:spPr>
          <a:xfrm>
            <a:off x="6784848" y="668337"/>
            <a:ext cx="4553712" cy="61505"/>
          </a:xfrm>
        </p:spPr>
        <p:txBody>
          <a:bodyPr>
            <a:normAutofit fontScale="25000" lnSpcReduction="20000"/>
          </a:bodyPr>
          <a:lstStyle/>
          <a:p>
            <a:endParaRPr lang="es-CO" dirty="0"/>
          </a:p>
        </p:txBody>
      </p:sp>
      <p:sp>
        <p:nvSpPr>
          <p:cNvPr id="5" name="Marcador de contenido 4">
            <a:extLst>
              <a:ext uri="{FF2B5EF4-FFF2-40B4-BE49-F238E27FC236}">
                <a16:creationId xmlns:a16="http://schemas.microsoft.com/office/drawing/2014/main" id="{6F6FCFB2-ABBF-4557-A8F4-8F65541B1672}"/>
              </a:ext>
            </a:extLst>
          </p:cNvPr>
          <p:cNvSpPr>
            <a:spLocks noGrp="1"/>
          </p:cNvSpPr>
          <p:nvPr>
            <p:ph sz="quarter" idx="4"/>
          </p:nvPr>
        </p:nvSpPr>
        <p:spPr>
          <a:xfrm>
            <a:off x="6784848" y="1115736"/>
            <a:ext cx="4750014" cy="5073927"/>
          </a:xfrm>
        </p:spPr>
        <p:txBody>
          <a:bodyPr>
            <a:normAutofit fontScale="70000" lnSpcReduction="20000"/>
          </a:bodyPr>
          <a:lstStyle/>
          <a:p>
            <a:pPr marL="0" indent="0" algn="just">
              <a:buNone/>
            </a:pPr>
            <a:r>
              <a:rPr lang="es-CO" dirty="0">
                <a:latin typeface="Arial" panose="020B0604020202020204" pitchFamily="34" charset="0"/>
                <a:cs typeface="Arial" panose="020B0604020202020204" pitchFamily="34" charset="0"/>
              </a:rPr>
              <a:t>5.3. </a:t>
            </a:r>
            <a:r>
              <a:rPr lang="es-ES" dirty="0">
                <a:solidFill>
                  <a:srgbClr val="FF0000"/>
                </a:solidFill>
                <a:latin typeface="Arial" panose="020B0604020202020204" pitchFamily="34" charset="0"/>
                <a:cs typeface="Arial" panose="020B0604020202020204" pitchFamily="34" charset="0"/>
              </a:rPr>
              <a:t>cambiar la cobertura integral a riesgos laborales </a:t>
            </a:r>
            <a:r>
              <a:rPr lang="es-ES" dirty="0">
                <a:latin typeface="Arial" panose="020B0604020202020204" pitchFamily="34" charset="0"/>
                <a:cs typeface="Arial" panose="020B0604020202020204" pitchFamily="34" charset="0"/>
              </a:rPr>
              <a:t>donde se genera una protección ante eventuales accidentes o enfermedades laborales, cubriendo el 100% de incapacidad laboral pasando como textualmente transcribimos a el “Seguro Inclusivo que ampara al trabajador de los riesgos derivados de la actividad laboral y de las enfermedades cubiertas por BEPS” que NO corresponde a un Sistema de Protección Social con </a:t>
            </a:r>
            <a:r>
              <a:rPr lang="es-ES" sz="2300" dirty="0">
                <a:latin typeface="Arial" panose="020B0604020202020204" pitchFamily="34" charset="0"/>
                <a:cs typeface="Arial" panose="020B0604020202020204" pitchFamily="34" charset="0"/>
              </a:rPr>
              <a:t>cobertura</a:t>
            </a:r>
            <a:r>
              <a:rPr lang="es-ES" dirty="0">
                <a:latin typeface="Arial" panose="020B0604020202020204" pitchFamily="34" charset="0"/>
                <a:cs typeface="Arial" panose="020B0604020202020204" pitchFamily="34" charset="0"/>
              </a:rPr>
              <a:t> de contingencias a partir de un sistema de amparo y reconocimiento de prestaciones en caso de accidente del trabajo y de enfermedad profesional.</a:t>
            </a:r>
          </a:p>
          <a:p>
            <a:pPr marL="0" indent="0" algn="just">
              <a:buNone/>
            </a:pPr>
            <a:endParaRPr lang="es-CO" dirty="0">
              <a:latin typeface="Arial" panose="020B0604020202020204" pitchFamily="34" charset="0"/>
              <a:cs typeface="Arial" panose="020B0604020202020204" pitchFamily="34" charset="0"/>
            </a:endParaRPr>
          </a:p>
          <a:p>
            <a:pPr marL="0" indent="0" algn="just">
              <a:buNone/>
            </a:pPr>
            <a:r>
              <a:rPr lang="es-ES" dirty="0">
                <a:latin typeface="Arial" panose="020B0604020202020204" pitchFamily="34" charset="0"/>
                <a:cs typeface="Arial" panose="020B0604020202020204" pitchFamily="34" charset="0"/>
              </a:rPr>
              <a:t>5.4. El #GobienoIlegitimoYCorrupto de Iván Duque y @Cedemocratico , </a:t>
            </a:r>
            <a:r>
              <a:rPr lang="es-ES" dirty="0">
                <a:solidFill>
                  <a:srgbClr val="FF0000"/>
                </a:solidFill>
                <a:latin typeface="Arial" panose="020B0604020202020204" pitchFamily="34" charset="0"/>
                <a:cs typeface="Arial" panose="020B0604020202020204" pitchFamily="34" charset="0"/>
              </a:rPr>
              <a:t>hacen una interpretación de acuerdo a los intereses que defiende: Sector financiero, gremios económicos y gran empresariado</a:t>
            </a:r>
            <a:r>
              <a:rPr lang="es-ES" dirty="0">
                <a:latin typeface="Arial" panose="020B0604020202020204" pitchFamily="34" charset="0"/>
                <a:cs typeface="Arial" panose="020B0604020202020204" pitchFamily="34" charset="0"/>
              </a:rPr>
              <a:t> de la  recomendación 202 de la OIT, que en la práctica tiene como finalidad una estrategia para ampliar la cobertura, sin asegurar niveles elevados de seguridad social como derecho fundamental y con garantías mínimas que atiendan efectivamente las diversas contingencias de la población, contribuyendo a reducir y prevenir la pobreza, la desigualdad y promover la dignidad humana en todos los ciclos de vida de las personas.</a:t>
            </a:r>
            <a:endParaRPr lang="es-CO" dirty="0">
              <a:latin typeface="Arial" panose="020B0604020202020204" pitchFamily="34" charset="0"/>
              <a:cs typeface="Arial" panose="020B0604020202020204" pitchFamily="34" charset="0"/>
            </a:endParaRPr>
          </a:p>
        </p:txBody>
      </p:sp>
      <p:sp>
        <p:nvSpPr>
          <p:cNvPr id="9" name="Marcador de fecha 8">
            <a:extLst>
              <a:ext uri="{FF2B5EF4-FFF2-40B4-BE49-F238E27FC236}">
                <a16:creationId xmlns:a16="http://schemas.microsoft.com/office/drawing/2014/main" id="{D45C472E-4078-40A0-83A2-652E8356EDCB}"/>
              </a:ext>
            </a:extLst>
          </p:cNvPr>
          <p:cNvSpPr>
            <a:spLocks noGrp="1"/>
          </p:cNvSpPr>
          <p:nvPr>
            <p:ph type="dt" sz="half" idx="4294967295"/>
          </p:nvPr>
        </p:nvSpPr>
        <p:spPr>
          <a:xfrm>
            <a:off x="0" y="6356350"/>
            <a:ext cx="2743200" cy="365125"/>
          </a:xfrm>
        </p:spPr>
        <p:txBody>
          <a:bodyPr rtlCol="0"/>
          <a:lstStyle/>
          <a:p>
            <a:pPr rtl="0"/>
            <a:r>
              <a:rPr lang="es-ES"/>
              <a:t>3/9/20XX</a:t>
            </a:r>
          </a:p>
        </p:txBody>
      </p:sp>
      <p:sp>
        <p:nvSpPr>
          <p:cNvPr id="10" name="Marcador de pie de página 9">
            <a:extLst>
              <a:ext uri="{FF2B5EF4-FFF2-40B4-BE49-F238E27FC236}">
                <a16:creationId xmlns:a16="http://schemas.microsoft.com/office/drawing/2014/main" id="{A8C7C3A0-5E78-49C8-B8D4-F3DF62B2BC93}"/>
              </a:ext>
            </a:extLst>
          </p:cNvPr>
          <p:cNvSpPr>
            <a:spLocks noGrp="1"/>
          </p:cNvSpPr>
          <p:nvPr>
            <p:ph type="ftr" sz="quarter" idx="4294967295"/>
          </p:nvPr>
        </p:nvSpPr>
        <p:spPr>
          <a:xfrm>
            <a:off x="8077200" y="622300"/>
            <a:ext cx="4114800" cy="365125"/>
          </a:xfrm>
        </p:spPr>
        <p:txBody>
          <a:bodyPr rtlCol="0"/>
          <a:lstStyle/>
          <a:p>
            <a:pPr rtl="0"/>
            <a:r>
              <a:rPr lang="es-ES"/>
              <a:t>Título de la presentación</a:t>
            </a:r>
          </a:p>
        </p:txBody>
      </p:sp>
      <p:sp>
        <p:nvSpPr>
          <p:cNvPr id="11" name="Marcador de número de diapositiva 10">
            <a:extLst>
              <a:ext uri="{FF2B5EF4-FFF2-40B4-BE49-F238E27FC236}">
                <a16:creationId xmlns:a16="http://schemas.microsoft.com/office/drawing/2014/main" id="{56AE2454-CE9A-4A6B-AB5A-349E0D967654}"/>
              </a:ext>
            </a:extLst>
          </p:cNvPr>
          <p:cNvSpPr>
            <a:spLocks noGrp="1"/>
          </p:cNvSpPr>
          <p:nvPr>
            <p:ph type="sldNum" sz="quarter" idx="4294967295"/>
          </p:nvPr>
        </p:nvSpPr>
        <p:spPr>
          <a:xfrm>
            <a:off x="9448800" y="6356350"/>
            <a:ext cx="2743200" cy="365125"/>
          </a:xfrm>
        </p:spPr>
        <p:txBody>
          <a:bodyPr rtlCol="0"/>
          <a:lstStyle/>
          <a:p>
            <a:pPr rtl="0"/>
            <a:fld id="{D8DA9DAA-006C-4F4B-980E-E3DF019B24E2}" type="slidenum">
              <a:rPr lang="es-ES" smtClean="0"/>
              <a:pPr rtl="0"/>
              <a:t>9</a:t>
            </a:fld>
            <a:endParaRPr lang="es-ES"/>
          </a:p>
        </p:txBody>
      </p:sp>
    </p:spTree>
    <p:extLst>
      <p:ext uri="{BB962C8B-B14F-4D97-AF65-F5344CB8AC3E}">
        <p14:creationId xmlns:p14="http://schemas.microsoft.com/office/powerpoint/2010/main" val="18613688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arcador de fecha 21">
            <a:extLst>
              <a:ext uri="{FF2B5EF4-FFF2-40B4-BE49-F238E27FC236}">
                <a16:creationId xmlns:a16="http://schemas.microsoft.com/office/drawing/2014/main" id="{692474E6-3035-46B8-9C05-9B4204E8ED39}"/>
              </a:ext>
            </a:extLst>
          </p:cNvPr>
          <p:cNvSpPr>
            <a:spLocks noGrp="1"/>
          </p:cNvSpPr>
          <p:nvPr>
            <p:ph type="dt" sz="half" idx="10"/>
          </p:nvPr>
        </p:nvSpPr>
        <p:spPr/>
        <p:txBody>
          <a:bodyPr rtlCol="0"/>
          <a:lstStyle/>
          <a:p>
            <a:pPr rtl="0"/>
            <a:r>
              <a:rPr lang="es-ES"/>
              <a:t>3/9/20XX</a:t>
            </a:r>
          </a:p>
        </p:txBody>
      </p:sp>
      <p:sp>
        <p:nvSpPr>
          <p:cNvPr id="24" name="Marcador de número de diapositiva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rtlCol="0"/>
          <a:lstStyle/>
          <a:p>
            <a:pPr rtl="0"/>
            <a:fld id="{D8DA9DAA-006C-4F4B-980E-E3DF019B24E2}" type="slidenum">
              <a:rPr lang="es-ES" smtClean="0"/>
              <a:pPr rtl="0"/>
              <a:t>90</a:t>
            </a:fld>
            <a:endParaRPr lang="es-ES"/>
          </a:p>
        </p:txBody>
      </p:sp>
      <p:sp>
        <p:nvSpPr>
          <p:cNvPr id="23" name="Marcador de pie de página 22">
            <a:extLst>
              <a:ext uri="{FF2B5EF4-FFF2-40B4-BE49-F238E27FC236}">
                <a16:creationId xmlns:a16="http://schemas.microsoft.com/office/drawing/2014/main" id="{DE8D546E-0F46-4CC0-B2B1-8B2430D00C0C}"/>
              </a:ext>
            </a:extLst>
          </p:cNvPr>
          <p:cNvSpPr>
            <a:spLocks noGrp="1"/>
          </p:cNvSpPr>
          <p:nvPr>
            <p:ph type="ftr" sz="quarter" idx="11"/>
          </p:nvPr>
        </p:nvSpPr>
        <p:spPr>
          <a:xfrm rot="16200000">
            <a:off x="-548640" y="1891926"/>
            <a:ext cx="2788920" cy="365125"/>
          </a:xfrm>
        </p:spPr>
        <p:txBody>
          <a:bodyPr rtlCol="0"/>
          <a:lstStyle/>
          <a:p>
            <a:pPr rtl="0"/>
            <a:r>
              <a:rPr lang="es-ES" dirty="0"/>
              <a:t>Título de la presentación</a:t>
            </a:r>
          </a:p>
        </p:txBody>
      </p:sp>
      <p:pic>
        <p:nvPicPr>
          <p:cNvPr id="9" name="Marcador de posición de imagen 8" descr="montañas en el atardecer">
            <a:extLst>
              <a:ext uri="{FF2B5EF4-FFF2-40B4-BE49-F238E27FC236}">
                <a16:creationId xmlns:a16="http://schemas.microsoft.com/office/drawing/2014/main" id="{C82DA925-978C-48A9-98AD-0653B7A3D2D9}"/>
              </a:ext>
            </a:extLst>
          </p:cNvPr>
          <p:cNvPicPr>
            <a:picLocks noGrp="1" noChangeAspect="1"/>
          </p:cNvPicPr>
          <p:nvPr>
            <p:ph type="pic" sz="quarter" idx="14"/>
          </p:nvPr>
        </p:nvPicPr>
        <p:blipFill rotWithShape="1">
          <a:blip r:embed="rId3"/>
          <a:srcRect t="41" b="41"/>
          <a:stretch/>
        </p:blipFill>
        <p:spPr>
          <a:xfrm>
            <a:off x="227786" y="24381"/>
            <a:ext cx="1952279" cy="1952279"/>
          </a:xfrm>
        </p:spPr>
      </p:pic>
      <p:pic>
        <p:nvPicPr>
          <p:cNvPr id="11" name="Marcador de posición de imagen 10" descr="montañas en el atardecer">
            <a:extLst>
              <a:ext uri="{FF2B5EF4-FFF2-40B4-BE49-F238E27FC236}">
                <a16:creationId xmlns:a16="http://schemas.microsoft.com/office/drawing/2014/main" id="{E63B7C3F-04A4-43F6-881D-FA11061CBAFA}"/>
              </a:ext>
            </a:extLst>
          </p:cNvPr>
          <p:cNvPicPr>
            <a:picLocks noGrp="1" noChangeAspect="1"/>
          </p:cNvPicPr>
          <p:nvPr>
            <p:ph type="pic" sz="quarter" idx="15"/>
          </p:nvPr>
        </p:nvPicPr>
        <p:blipFill rotWithShape="1">
          <a:blip r:embed="rId4"/>
          <a:srcRect t="347" b="347"/>
          <a:stretch/>
        </p:blipFill>
        <p:spPr>
          <a:xfrm>
            <a:off x="3233204" y="24381"/>
            <a:ext cx="3613721" cy="3226247"/>
          </a:xfrm>
        </p:spPr>
      </p:pic>
      <p:sp>
        <p:nvSpPr>
          <p:cNvPr id="6" name="Título 5">
            <a:extLst>
              <a:ext uri="{FF2B5EF4-FFF2-40B4-BE49-F238E27FC236}">
                <a16:creationId xmlns:a16="http://schemas.microsoft.com/office/drawing/2014/main" id="{FF777B66-94CB-491C-AC6B-BDAC98E21D57}"/>
              </a:ext>
            </a:extLst>
          </p:cNvPr>
          <p:cNvSpPr>
            <a:spLocks noGrp="1"/>
          </p:cNvSpPr>
          <p:nvPr>
            <p:ph type="title"/>
          </p:nvPr>
        </p:nvSpPr>
        <p:spPr>
          <a:xfrm>
            <a:off x="5760720" y="585216"/>
            <a:ext cx="5519990" cy="1543605"/>
          </a:xfrm>
        </p:spPr>
        <p:txBody>
          <a:bodyPr rtlCol="0"/>
          <a:lstStyle/>
          <a:p>
            <a:pPr rtl="0"/>
            <a:r>
              <a:rPr lang="es-ES" dirty="0"/>
              <a:t>Gracias</a:t>
            </a:r>
          </a:p>
        </p:txBody>
      </p:sp>
      <p:sp>
        <p:nvSpPr>
          <p:cNvPr id="7" name="Marcador de texto 6">
            <a:extLst>
              <a:ext uri="{FF2B5EF4-FFF2-40B4-BE49-F238E27FC236}">
                <a16:creationId xmlns:a16="http://schemas.microsoft.com/office/drawing/2014/main" id="{42AF1107-8D35-4E35-93C7-D3640946F742}"/>
              </a:ext>
            </a:extLst>
          </p:cNvPr>
          <p:cNvSpPr>
            <a:spLocks noGrp="1"/>
          </p:cNvSpPr>
          <p:nvPr>
            <p:ph type="body" sz="quarter" idx="13"/>
          </p:nvPr>
        </p:nvSpPr>
        <p:spPr/>
        <p:txBody>
          <a:bodyPr rtlCol="0"/>
          <a:lstStyle/>
          <a:p>
            <a:pPr rtl="0"/>
            <a:r>
              <a:rPr lang="es-ES" dirty="0"/>
              <a:t>Nombre del moderador</a:t>
            </a:r>
          </a:p>
          <a:p>
            <a:pPr rtl="0"/>
            <a:r>
              <a:rPr lang="es-ES" dirty="0"/>
              <a:t>Dirección de correo electrónico</a:t>
            </a:r>
          </a:p>
          <a:p>
            <a:pPr rtl="0"/>
            <a:r>
              <a:rPr lang="es-ES" dirty="0"/>
              <a:t>Sitio web</a:t>
            </a:r>
          </a:p>
          <a:p>
            <a:pPr rtl="0"/>
            <a:endParaRPr lang="es-ES" dirty="0"/>
          </a:p>
        </p:txBody>
      </p:sp>
      <p:pic>
        <p:nvPicPr>
          <p:cNvPr id="15" name="Marcador de posición de imagen 14" descr="montañas bajo el cielo justo antes del anochecer">
            <a:extLst>
              <a:ext uri="{FF2B5EF4-FFF2-40B4-BE49-F238E27FC236}">
                <a16:creationId xmlns:a16="http://schemas.microsoft.com/office/drawing/2014/main" id="{3D15FDC1-74B5-4FD8-BD17-0E2502C411A6}"/>
              </a:ext>
            </a:extLst>
          </p:cNvPr>
          <p:cNvPicPr>
            <a:picLocks noGrp="1" noChangeAspect="1"/>
          </p:cNvPicPr>
          <p:nvPr>
            <p:ph type="pic" sz="quarter" idx="17"/>
          </p:nvPr>
        </p:nvPicPr>
        <p:blipFill rotWithShape="1">
          <a:blip r:embed="rId5"/>
          <a:srcRect l="16" r="16"/>
          <a:stretch/>
        </p:blipFill>
        <p:spPr>
          <a:xfrm>
            <a:off x="428478" y="3250628"/>
            <a:ext cx="3854161" cy="2839018"/>
          </a:xfrm>
        </p:spPr>
      </p:pic>
      <p:pic>
        <p:nvPicPr>
          <p:cNvPr id="13" name="Marcador de posición de imagen 12" descr="montañas bajo un cielo nocturno justo antes del amanecer">
            <a:extLst>
              <a:ext uri="{FF2B5EF4-FFF2-40B4-BE49-F238E27FC236}">
                <a16:creationId xmlns:a16="http://schemas.microsoft.com/office/drawing/2014/main" id="{E02C4914-F076-4415-9C5D-A9BDB6CC6110}"/>
              </a:ext>
            </a:extLst>
          </p:cNvPr>
          <p:cNvPicPr>
            <a:picLocks noGrp="1" noChangeAspect="1"/>
          </p:cNvPicPr>
          <p:nvPr>
            <p:ph type="pic" sz="quarter" idx="16"/>
          </p:nvPr>
        </p:nvPicPr>
        <p:blipFill rotWithShape="1">
          <a:blip r:embed="rId6"/>
          <a:srcRect t="108" b="108"/>
          <a:stretch/>
        </p:blipFill>
        <p:spPr>
          <a:xfrm>
            <a:off x="7244937" y="2787577"/>
            <a:ext cx="4605526" cy="2462810"/>
          </a:xfrm>
        </p:spPr>
      </p:pic>
      <p:pic>
        <p:nvPicPr>
          <p:cNvPr id="3" name="Imagen 2" descr="Texto, Carta&#10;&#10;Descripción generada automáticamente">
            <a:extLst>
              <a:ext uri="{FF2B5EF4-FFF2-40B4-BE49-F238E27FC236}">
                <a16:creationId xmlns:a16="http://schemas.microsoft.com/office/drawing/2014/main" id="{1948F237-3427-45F5-8CA4-D5B55B491BEA}"/>
              </a:ext>
            </a:extLst>
          </p:cNvPr>
          <p:cNvPicPr>
            <a:picLocks noChangeAspect="1"/>
          </p:cNvPicPr>
          <p:nvPr/>
        </p:nvPicPr>
        <p:blipFill>
          <a:blip r:embed="rId7"/>
          <a:stretch>
            <a:fillRect/>
          </a:stretch>
        </p:blipFill>
        <p:spPr>
          <a:xfrm>
            <a:off x="6509061" y="2766377"/>
            <a:ext cx="5276087" cy="3074585"/>
          </a:xfrm>
          <a:prstGeom prst="rect">
            <a:avLst/>
          </a:prstGeom>
        </p:spPr>
      </p:pic>
      <p:pic>
        <p:nvPicPr>
          <p:cNvPr id="5" name="Imagen 4" descr="Imagen que contiene persona, interior, bebé, hombre&#10;&#10;Descripción generada automáticamente">
            <a:extLst>
              <a:ext uri="{FF2B5EF4-FFF2-40B4-BE49-F238E27FC236}">
                <a16:creationId xmlns:a16="http://schemas.microsoft.com/office/drawing/2014/main" id="{D2503AFC-51D6-4190-9C08-BC62640C78E4}"/>
              </a:ext>
            </a:extLst>
          </p:cNvPr>
          <p:cNvPicPr>
            <a:picLocks noChangeAspect="1"/>
          </p:cNvPicPr>
          <p:nvPr/>
        </p:nvPicPr>
        <p:blipFill>
          <a:blip r:embed="rId8"/>
          <a:stretch>
            <a:fillRect/>
          </a:stretch>
        </p:blipFill>
        <p:spPr>
          <a:xfrm>
            <a:off x="439791" y="3127249"/>
            <a:ext cx="3941102" cy="3730752"/>
          </a:xfrm>
          <a:prstGeom prst="rect">
            <a:avLst/>
          </a:prstGeom>
        </p:spPr>
      </p:pic>
      <p:pic>
        <p:nvPicPr>
          <p:cNvPr id="10" name="Imagen 9">
            <a:extLst>
              <a:ext uri="{FF2B5EF4-FFF2-40B4-BE49-F238E27FC236}">
                <a16:creationId xmlns:a16="http://schemas.microsoft.com/office/drawing/2014/main" id="{2103477B-7433-43FF-854A-4CFC0A596FAC}"/>
              </a:ext>
            </a:extLst>
          </p:cNvPr>
          <p:cNvPicPr>
            <a:picLocks noChangeAspect="1"/>
          </p:cNvPicPr>
          <p:nvPr/>
        </p:nvPicPr>
        <p:blipFill>
          <a:blip r:embed="rId9"/>
          <a:stretch>
            <a:fillRect/>
          </a:stretch>
        </p:blipFill>
        <p:spPr>
          <a:xfrm>
            <a:off x="0" y="24381"/>
            <a:ext cx="3221891" cy="3102867"/>
          </a:xfrm>
          <a:prstGeom prst="rect">
            <a:avLst/>
          </a:prstGeom>
        </p:spPr>
      </p:pic>
    </p:spTree>
    <p:extLst>
      <p:ext uri="{BB962C8B-B14F-4D97-AF65-F5344CB8AC3E}">
        <p14:creationId xmlns:p14="http://schemas.microsoft.com/office/powerpoint/2010/main" val="927313156"/>
      </p:ext>
    </p:extLst>
  </p:cSld>
  <p:clrMapOvr>
    <a:masterClrMapping/>
  </p:clrMapOvr>
</p:sld>
</file>

<file path=ppt/theme/theme1.xml><?xml version="1.0" encoding="utf-8"?>
<a:theme xmlns:a="http://schemas.openxmlformats.org/drawingml/2006/main" name="UniversoDeGradiente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83_TF89338750_Win32" id="{E25F22B5-53A1-440F-9B37-5B4A6AFBF982}" vid="{90864C51-0CF7-4B4C-9DB6-59D60EBAC1C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2.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Presentación de galaxia</Template>
  <TotalTime>1200</TotalTime>
  <Words>8523</Words>
  <Application>Microsoft Office PowerPoint</Application>
  <PresentationFormat>Panorámica</PresentationFormat>
  <Paragraphs>467</Paragraphs>
  <Slides>90</Slides>
  <Notes>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90</vt:i4>
      </vt:variant>
    </vt:vector>
  </HeadingPairs>
  <TitlesOfParts>
    <vt:vector size="95" baseType="lpstr">
      <vt:lpstr>Arial</vt:lpstr>
      <vt:lpstr>Calibri</vt:lpstr>
      <vt:lpstr>Univers</vt:lpstr>
      <vt:lpstr>Wingdings</vt:lpstr>
      <vt:lpstr>UniversoDeGradientes</vt:lpstr>
      <vt:lpstr>Proyectos de Ley presentados por el cnp –bancada alternativa al congreso de la república de Colombia en la legislatura del 20 de julio de 2021</vt:lpstr>
      <vt:lpstr>Proyectos de Ley presentados por el cnp –bancada alternativa al congreso de la república de Colombia en la legislatura del 20 de julio de 2021</vt:lpstr>
      <vt:lpstr>Proyectos de Ley presentados por el cnp –bancada alternativa al congreso de la república de Colombia en la legislatura del 20 de julio de 2021</vt:lpstr>
      <vt:lpstr>Proyectos de Ley presentados por el cnp –bancada alternativa al congreso de la república de Colombia en la legislatura del 20 de julio de 2021</vt:lpstr>
      <vt:lpstr>Tema uno</vt:lpstr>
      <vt:lpstr>Presentación TEMA UNO –lABORAL-: “Por medio del cual se deroga el Decreto 1174 de 2020 y se dictan otras disposiciones en relación con los pisos de protección  social”</vt:lpstr>
      <vt:lpstr>Presentación TEMA UNO: “Por medio del cual se deroga el  Decreto 1174 de 2020 y se dictan otras disposiciones en relación con los pisos de protección  social”</vt:lpstr>
      <vt:lpstr>Elementos generales del PL –Derogatoria del Dto 1174/2020 </vt:lpstr>
      <vt:lpstr>Elementos generales del PL –Derogatoria del Dto 1174/2020 </vt:lpstr>
      <vt:lpstr>FUNDAMENTO JURIDICO –Apartes- </vt:lpstr>
      <vt:lpstr>Presentación de PowerPoint</vt:lpstr>
      <vt:lpstr>Tema dos AGROPECUARIO1</vt:lpstr>
      <vt:lpstr>Reflexiones antes del PL…</vt:lpstr>
      <vt:lpstr>Reflexiones…</vt:lpstr>
      <vt:lpstr>“Por medio del cual se modifica el decreto 596 de 2021 y se adicionan otras disposiciones para los acuerdos de recuperación, saneamiento de la cartera agropecuaria, las medidas de alivio especial a deudores del fondo de solidaridad agropecuario y del programa nacional de reactivación agropecuaria y otros tipos de deudores del sector agrario“. </vt:lpstr>
      <vt:lpstr>“Por medio del cual se modifica el decreto 596 de 2021 y se adicionan otras disposiciones para los acuerdos de recuperación, saneamiento de la cartera agropecuaria, las medidas de alivio especial a deudores del fondo de solidaridad agropecuario y del programa nacional de reactivación agropecuaria y otros tipos de deudores del sector agrario“. </vt:lpstr>
      <vt:lpstr>“Por medio del cual se modifica el decreto 596 de 2021 y se adicionan otras disposiciones para los acuerdos de recuperación, saneamiento de la cartera agropecuaria, las medidas de alivio especial a deudores del fondo de solidaridad agropecuario y del programa nacional de reactivación agropecuaria y otros tipos de deudores del sector agrario“. </vt:lpstr>
      <vt:lpstr>RESUMEN</vt:lpstr>
      <vt:lpstr>Presentación de PowerPoint</vt:lpstr>
      <vt:lpstr>TEMA TRES AGROPECUARIO2</vt:lpstr>
      <vt:lpstr>“POR LO CUAL SE DEFINE LA  POLÍTICA DE FIJACIÓN DE PRECIOS DE LOS PRODUCTOS E INSUMOS  AGROPECUARIOS EN EL MERCADO NACIONAL”</vt:lpstr>
      <vt:lpstr>Presentación de PowerPoint</vt:lpstr>
      <vt:lpstr>Presentación de PowerPoint</vt:lpstr>
      <vt:lpstr>TEMA CUATRO Mujer </vt:lpstr>
      <vt:lpstr>NOTAS Y REFLEXIONES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TEMA Cinco Juventud </vt:lpstr>
      <vt:lpstr>Notas y reflexiones </vt:lpstr>
      <vt:lpstr>Notas y… </vt:lpstr>
      <vt:lpstr>Notas y… </vt:lpstr>
      <vt:lpstr> </vt:lpstr>
      <vt:lpstr> </vt:lpstr>
      <vt:lpstr> </vt:lpstr>
      <vt:lpstr> </vt:lpstr>
      <vt:lpstr>TEMA SEIS Renta básica  </vt:lpstr>
      <vt:lpstr>Elementos sustanciales antes y en el proceso del  PL</vt:lpstr>
      <vt:lpstr>Elementos sustanciales antes y en el proceso del  PL</vt:lpstr>
      <vt:lpstr> </vt:lpstr>
      <vt:lpstr> </vt:lpstr>
      <vt:lpstr> </vt:lpstr>
      <vt:lpstr> </vt:lpstr>
      <vt:lpstr>TEMA Siete reactivación -empleo  </vt:lpstr>
      <vt:lpstr>  </vt:lpstr>
      <vt:lpstr>  </vt:lpstr>
      <vt:lpstr>  </vt:lpstr>
      <vt:lpstr>  </vt:lpstr>
      <vt:lpstr>  </vt:lpstr>
      <vt:lpstr>  </vt:lpstr>
      <vt:lpstr>TEMA ocho Salud  </vt:lpstr>
      <vt:lpstr>Presentación de PowerPoint</vt:lpstr>
      <vt:lpstr>Presentación de PowerPoint</vt:lpstr>
      <vt:lpstr>Presentación de PowerPoint</vt:lpstr>
      <vt:lpstr>TEMA nueve educación  </vt:lpstr>
      <vt:lpstr>Presentación de PowerPoint</vt:lpstr>
      <vt:lpstr>Presentación de PowerPoint</vt:lpstr>
      <vt:lpstr>Presentación de PowerPoint</vt:lpstr>
      <vt:lpstr>TEMA diez DDHH1  </vt:lpstr>
      <vt:lpstr> Antes y proceso  para las garantías al ejercicio de la protesta social en Colombia – #ParoNal28A </vt:lpstr>
      <vt:lpstr>Presentación de PowerPoint</vt:lpstr>
      <vt:lpstr>Presentación de PowerPoint</vt:lpstr>
      <vt:lpstr>Presentación de PowerPoint</vt:lpstr>
      <vt:lpstr>Presentación de PowerPoint</vt:lpstr>
      <vt:lpstr>Presentación de PowerPoint</vt:lpstr>
      <vt:lpstr>Presentación de PowerPoint</vt:lpstr>
      <vt:lpstr>TEMA ONCE DDHH2  </vt:lpstr>
      <vt:lpstr>  </vt:lpstr>
      <vt:lpstr>  </vt:lpstr>
      <vt:lpstr>  </vt:lpstr>
      <vt:lpstr>  </vt:lpstr>
      <vt:lpstr>  </vt:lpstr>
      <vt:lpstr>  </vt:lpstr>
      <vt:lpstr>  </vt:lpstr>
      <vt:lpstr>  </vt:lpstr>
      <vt:lpstr>  </vt:lpstr>
      <vt:lpstr>  </vt:lpstr>
      <vt:lpstr>  </vt:lpstr>
      <vt:lpstr>  </vt:lpstr>
      <vt:lpstr>  </vt:lpstr>
      <vt:lpstr>  </vt:lpstr>
      <vt:lpstr>TEMA DOCE DDHH3  </vt:lpstr>
      <vt:lpstr>Constancia del cnp  sobre el desmonte del ESMAD </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“Por medio del cual se deroga el  Decreto 1174 de 2020 y se dictan otras disposiciones en relación con los pisos de protección  social”</dc:title>
  <dc:creator>Over Dorado</dc:creator>
  <cp:lastModifiedBy>Over Dorado</cp:lastModifiedBy>
  <cp:revision>36</cp:revision>
  <dcterms:created xsi:type="dcterms:W3CDTF">2021-08-07T15:59:32Z</dcterms:created>
  <dcterms:modified xsi:type="dcterms:W3CDTF">2021-08-18T14:36:58Z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