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3" r:id="rId7"/>
    <p:sldId id="261" r:id="rId8"/>
    <p:sldId id="262" r:id="rId9"/>
    <p:sldId id="264" r:id="rId10"/>
    <p:sldId id="265" r:id="rId11"/>
    <p:sldId id="266" r:id="rId12"/>
    <p:sldId id="267" r:id="rId13"/>
    <p:sldId id="268"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69" r:id="rId27"/>
    <p:sldId id="287" r:id="rId28"/>
    <p:sldId id="288" r:id="rId29"/>
    <p:sldId id="290" r:id="rId30"/>
    <p:sldId id="291" r:id="rId31"/>
    <p:sldId id="289" r:id="rId32"/>
    <p:sldId id="284" r:id="rId33"/>
    <p:sldId id="285" r:id="rId34"/>
    <p:sldId id="286" r:id="rId35"/>
    <p:sldId id="282" r:id="rId36"/>
    <p:sldId id="283" r:id="rId37"/>
    <p:sldId id="292"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04" d="100"/>
          <a:sy n="104" d="100"/>
        </p:scale>
        <p:origin x="138"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8/8/2021</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‹Nº›</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8/8/2021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8/8/2021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8/8/2021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8/8/2021</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‹Nº›</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s-ES"/>
              <a:t>Haga clic para modificar el estilo de título del patrón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8/8/2021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8/8/2021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8/8/2021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8/8/2021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8/8/2021</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‹Nº›</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8/8/2021</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‹Nº›</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8/8/2021</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‹Nº›</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s://es.statista.com/estadisticas/572384/evolucion-del-numero-de-habitantes-totales-en-mexico/"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twitter.com/cutcolombia" TargetMode="External"/><Relationship Id="rId2" Type="http://schemas.openxmlformats.org/officeDocument/2006/relationships/hyperlink" Target="https://twitter.com/hashtag/ParoNal?src=hashtag_click" TargetMode="Externa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37968" y="1112108"/>
            <a:ext cx="9996616" cy="2774572"/>
          </a:xfrm>
        </p:spPr>
        <p:txBody>
          <a:bodyPr/>
          <a:lstStyle/>
          <a:p>
            <a:r>
              <a:rPr lang="es-ES" sz="4400" b="1" dirty="0">
                <a:solidFill>
                  <a:srgbClr val="C00000"/>
                </a:solidFill>
                <a:latin typeface="Arial Narrow" panose="020B0606020202030204" pitchFamily="34" charset="0"/>
              </a:rPr>
              <a:t>Colombia, américa latina y el caribe:  desempleo, pobreza y desigualdad social</a:t>
            </a:r>
            <a:br>
              <a:rPr lang="es-ES" sz="4400" b="1" dirty="0">
                <a:solidFill>
                  <a:srgbClr val="C00000"/>
                </a:solidFill>
                <a:latin typeface="Arial Narrow" panose="020B0606020202030204" pitchFamily="34" charset="0"/>
              </a:rPr>
            </a:br>
            <a:r>
              <a:rPr lang="es-ES" sz="4400" b="1" dirty="0">
                <a:solidFill>
                  <a:srgbClr val="002060"/>
                </a:solidFill>
                <a:latin typeface="Arial Narrow" panose="020B0606020202030204" pitchFamily="34" charset="0"/>
              </a:rPr>
              <a:t>¿QUIEN PAGA LA CRISIS?</a:t>
            </a:r>
            <a:endParaRPr lang="es-CO" sz="4400" b="1" dirty="0">
              <a:solidFill>
                <a:srgbClr val="002060"/>
              </a:solidFill>
              <a:latin typeface="Arial Narrow" panose="020B0606020202030204" pitchFamily="34" charset="0"/>
            </a:endParaRPr>
          </a:p>
        </p:txBody>
      </p:sp>
      <p:sp>
        <p:nvSpPr>
          <p:cNvPr id="3" name="Subtítulo 2"/>
          <p:cNvSpPr>
            <a:spLocks noGrp="1"/>
          </p:cNvSpPr>
          <p:nvPr>
            <p:ph type="subTitle" idx="1"/>
          </p:nvPr>
        </p:nvSpPr>
        <p:spPr>
          <a:xfrm>
            <a:off x="1186250" y="3956279"/>
            <a:ext cx="9848334" cy="1715472"/>
          </a:xfrm>
        </p:spPr>
        <p:txBody>
          <a:bodyPr/>
          <a:lstStyle/>
          <a:p>
            <a:pPr algn="just"/>
            <a:r>
              <a:rPr lang="es-ES" dirty="0"/>
              <a:t>                                        </a:t>
            </a:r>
            <a:r>
              <a:rPr lang="es-ES" b="1" dirty="0"/>
              <a:t>Integrante del Ejecutivo de la Corriente Sindical Ignacio Torres                 </a:t>
            </a:r>
            <a:r>
              <a:rPr lang="es-ES" b="1" dirty="0">
                <a:solidFill>
                  <a:srgbClr val="002060"/>
                </a:solidFill>
              </a:rPr>
              <a:t>Ignacio Torres Giraldo –ITG-</a:t>
            </a:r>
            <a:r>
              <a:rPr lang="es-ES" b="1" dirty="0"/>
              <a:t>.</a:t>
            </a:r>
          </a:p>
          <a:p>
            <a:pPr algn="just"/>
            <a:r>
              <a:rPr lang="es-ES" b="1" dirty="0"/>
              <a:t>                                         Integrante del Comité Ejecutivo de la Central Unitaria de </a:t>
            </a:r>
            <a:r>
              <a:rPr lang="es-ES" b="1" dirty="0" err="1"/>
              <a:t>Trabjadores</a:t>
            </a:r>
            <a:r>
              <a:rPr lang="es-ES" b="1" dirty="0"/>
              <a:t>                Trabajadores </a:t>
            </a:r>
            <a:r>
              <a:rPr lang="es-ES" b="1" dirty="0">
                <a:solidFill>
                  <a:srgbClr val="002060"/>
                </a:solidFill>
              </a:rPr>
              <a:t>–CUT- Colombia</a:t>
            </a:r>
            <a:r>
              <a:rPr lang="es-ES" dirty="0"/>
              <a:t>.</a:t>
            </a:r>
            <a:endParaRPr lang="es-CO"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6250" y="3956279"/>
            <a:ext cx="2928550" cy="1715472"/>
          </a:xfrm>
          <a:prstGeom prst="rect">
            <a:avLst/>
          </a:prstGeom>
        </p:spPr>
      </p:pic>
    </p:spTree>
    <p:extLst>
      <p:ext uri="{BB962C8B-B14F-4D97-AF65-F5344CB8AC3E}">
        <p14:creationId xmlns:p14="http://schemas.microsoft.com/office/powerpoint/2010/main" val="1166345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0386" y="0"/>
            <a:ext cx="12151613" cy="6858000"/>
          </a:xfrm>
          <a:prstGeom prst="rect">
            <a:avLst/>
          </a:prstGeom>
        </p:spPr>
      </p:pic>
    </p:spTree>
    <p:extLst>
      <p:ext uri="{BB962C8B-B14F-4D97-AF65-F5344CB8AC3E}">
        <p14:creationId xmlns:p14="http://schemas.microsoft.com/office/powerpoint/2010/main" val="4115569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49694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944497"/>
          </a:xfrm>
          <a:prstGeom prst="rect">
            <a:avLst/>
          </a:prstGeom>
        </p:spPr>
      </p:pic>
    </p:spTree>
    <p:extLst>
      <p:ext uri="{BB962C8B-B14F-4D97-AF65-F5344CB8AC3E}">
        <p14:creationId xmlns:p14="http://schemas.microsoft.com/office/powerpoint/2010/main" val="3220243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35824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67265" y="1"/>
            <a:ext cx="11524735" cy="6740307"/>
          </a:xfrm>
          <a:prstGeom prst="rect">
            <a:avLst/>
          </a:prstGeom>
        </p:spPr>
        <p:txBody>
          <a:bodyPr wrap="square">
            <a:spAutoFit/>
          </a:bodyPr>
          <a:lstStyle/>
          <a:p>
            <a:endParaRPr lang="es-ES" dirty="0">
              <a:solidFill>
                <a:srgbClr val="455F7C"/>
              </a:solidFill>
              <a:latin typeface="Open Sans"/>
            </a:endParaRPr>
          </a:p>
          <a:p>
            <a:pPr algn="ctr"/>
            <a:r>
              <a:rPr lang="es-ES" b="1" dirty="0">
                <a:solidFill>
                  <a:srgbClr val="C00000"/>
                </a:solidFill>
                <a:latin typeface="Open Sans"/>
              </a:rPr>
              <a:t>DESIGUALDAD SOCIAL AUMENTA EN AMERICA LATINA Y EL CARIBE</a:t>
            </a:r>
          </a:p>
          <a:p>
            <a:endParaRPr lang="es-ES" dirty="0">
              <a:solidFill>
                <a:srgbClr val="455F7C"/>
              </a:solidFill>
              <a:latin typeface="Open Sans"/>
            </a:endParaRPr>
          </a:p>
          <a:p>
            <a:endParaRPr lang="es-ES" dirty="0">
              <a:solidFill>
                <a:srgbClr val="455F7C"/>
              </a:solidFill>
              <a:latin typeface="Open Sans"/>
            </a:endParaRPr>
          </a:p>
          <a:p>
            <a:r>
              <a:rPr lang="es-ES" dirty="0">
                <a:solidFill>
                  <a:srgbClr val="455F7C"/>
                </a:solidFill>
                <a:latin typeface="Open Sans"/>
              </a:rPr>
              <a:t>En 2019, la población total estimada de América Latina y el Caribe era de aproximadamente 629 millones de habitantes. La subregión más poblada es América del Sur. En la parte sur del continente americano viven aproximadamente 425 millones de personas, mientras que América Central y el Caribe albergan a un total de 77 millones de habitantes. La </a:t>
            </a:r>
            <a:r>
              <a:rPr lang="es-ES" u="sng" dirty="0">
                <a:solidFill>
                  <a:srgbClr val="0077D5"/>
                </a:solidFill>
                <a:latin typeface="Open Sans"/>
                <a:hlinkClick r:id="rId2"/>
              </a:rPr>
              <a:t>población de México</a:t>
            </a:r>
            <a:r>
              <a:rPr lang="es-ES" dirty="0">
                <a:solidFill>
                  <a:srgbClr val="455F7C"/>
                </a:solidFill>
                <a:latin typeface="Open Sans"/>
              </a:rPr>
              <a:t>, país que se sitúa geográficamente en América del Norte, fue estimada en alrededor de 128 millones en 2020.</a:t>
            </a:r>
          </a:p>
          <a:p>
            <a:endParaRPr lang="es-ES" dirty="0">
              <a:solidFill>
                <a:srgbClr val="455F7C"/>
              </a:solidFill>
              <a:latin typeface="Open Sans"/>
            </a:endParaRPr>
          </a:p>
          <a:p>
            <a:r>
              <a:rPr lang="es-ES" dirty="0"/>
              <a:t>La Crisis Multidimensional y  pandemia irrumpen  en un escenario complejo: 7 – 10 años de bajo crecimiento económico, con aumento de la pobreza, de la desigualdad social y crecientes tensiones sociales, que han generado y </a:t>
            </a:r>
            <a:r>
              <a:rPr lang="es-ES" dirty="0" err="1"/>
              <a:t>y</a:t>
            </a:r>
            <a:r>
              <a:rPr lang="es-ES" dirty="0"/>
              <a:t> seguirán generando estallidos sociales – levantamientos sociales .</a:t>
            </a:r>
          </a:p>
          <a:p>
            <a:endParaRPr lang="es-ES" dirty="0"/>
          </a:p>
          <a:p>
            <a:r>
              <a:rPr lang="es-ES" dirty="0"/>
              <a:t>*Profundizó desigualdades estructurales con altos niveles de informalidad, desprotección social y baja productividad; dejando al descubierto nudos críticos en salud, educación, cuidados y trabajo digno y decente.</a:t>
            </a:r>
          </a:p>
          <a:p>
            <a:r>
              <a:rPr lang="es-ES" dirty="0"/>
              <a:t> </a:t>
            </a:r>
          </a:p>
          <a:p>
            <a:r>
              <a:rPr lang="es-ES" dirty="0"/>
              <a:t>*Acrecentó  división sexual del trabajo y organización social del cuidado con un retroceso de una década en inclusión laboral de las mujeres y con impacto </a:t>
            </a:r>
            <a:r>
              <a:rPr lang="es-ES" dirty="0" err="1"/>
              <a:t>desigualador</a:t>
            </a:r>
            <a:r>
              <a:rPr lang="es-ES" dirty="0"/>
              <a:t> en informales y jóvenes.</a:t>
            </a:r>
          </a:p>
          <a:p>
            <a:endParaRPr lang="es-ES" dirty="0"/>
          </a:p>
          <a:p>
            <a:r>
              <a:rPr lang="es-ES" dirty="0"/>
              <a:t>*Se requieren políticas públicas para enfrentar la crisis económica de carácter multidimensional,   la pandemia y para conectar la emergencia con una recuperación transformadora con igualdad y sostenibilidad.</a:t>
            </a:r>
          </a:p>
          <a:p>
            <a:r>
              <a:rPr lang="es-ES" dirty="0"/>
              <a:t>*Urge avanzar hacia un Estado de bienestar con sistemas de protección social universales, integrales y sostenibles, con base en un nuevo pacto social.</a:t>
            </a:r>
            <a:endParaRPr lang="es-ES" dirty="0">
              <a:solidFill>
                <a:srgbClr val="455F7C"/>
              </a:solidFill>
              <a:latin typeface="Open Sans"/>
            </a:endParaRPr>
          </a:p>
        </p:txBody>
      </p:sp>
    </p:spTree>
    <p:extLst>
      <p:ext uri="{BB962C8B-B14F-4D97-AF65-F5344CB8AC3E}">
        <p14:creationId xmlns:p14="http://schemas.microsoft.com/office/powerpoint/2010/main" val="2274204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29049" y="0"/>
            <a:ext cx="11462951" cy="6524863"/>
          </a:xfrm>
          <a:prstGeom prst="rect">
            <a:avLst/>
          </a:prstGeom>
        </p:spPr>
        <p:txBody>
          <a:bodyPr wrap="square">
            <a:spAutoFit/>
          </a:bodyPr>
          <a:lstStyle/>
          <a:p>
            <a:pPr algn="ctr"/>
            <a:r>
              <a:rPr lang="es-ES" sz="2400" b="1" dirty="0">
                <a:solidFill>
                  <a:srgbClr val="C00000"/>
                </a:solidFill>
              </a:rPr>
              <a:t>MAS NUDOS CRÍTICOS EN TIEMPOS DE CRISIS ECONOMICA PROFUNDIZADA POR LA  PANDEMIA:  SALUD,EDUCACIÓN Y CUIDADOS</a:t>
            </a:r>
          </a:p>
          <a:p>
            <a:pPr algn="ctr"/>
            <a:endParaRPr lang="es-ES" b="1" dirty="0">
              <a:solidFill>
                <a:srgbClr val="C00000"/>
              </a:solidFill>
            </a:endParaRPr>
          </a:p>
          <a:p>
            <a:r>
              <a:rPr lang="es-ES" dirty="0"/>
              <a:t> </a:t>
            </a:r>
            <a:r>
              <a:rPr lang="es-ES" sz="2000" dirty="0"/>
              <a:t>▪ América Latina y el Caribe es la región en desarrollo más afectada por la pandemia.</a:t>
            </a:r>
          </a:p>
          <a:p>
            <a:endParaRPr lang="es-ES" sz="2000" dirty="0"/>
          </a:p>
          <a:p>
            <a:r>
              <a:rPr lang="es-ES" sz="2000" dirty="0"/>
              <a:t> ▪ Factores de riesgo: densidad poblacional, hacinamiento, falta de acceso a servicios básicos</a:t>
            </a:r>
          </a:p>
          <a:p>
            <a:r>
              <a:rPr lang="es-ES" sz="2000" dirty="0"/>
              <a:t> ▪ Cierre de las escuelas y desigualdades en la educación en línea.</a:t>
            </a:r>
          </a:p>
          <a:p>
            <a:r>
              <a:rPr lang="es-ES" sz="2000" dirty="0"/>
              <a:t> ▪ Sobrecarga de trabajo de cuidado no remunerado para las mujeres. Desempleo en aumento: jóvenes y mujeres mas afectados.</a:t>
            </a:r>
          </a:p>
          <a:p>
            <a:endParaRPr lang="es-ES" dirty="0"/>
          </a:p>
          <a:p>
            <a:pPr algn="ctr"/>
            <a:r>
              <a:rPr lang="es-ES" sz="2400" b="1" dirty="0">
                <a:solidFill>
                  <a:srgbClr val="C00000"/>
                </a:solidFill>
              </a:rPr>
              <a:t>TENDENCIAS SOCIALES PRE-PANDEMIA: LOS PROBLEMAS ESTRUCTURALES SE INCREMENTABAN</a:t>
            </a:r>
          </a:p>
          <a:p>
            <a:endParaRPr lang="es-ES" sz="2400" dirty="0"/>
          </a:p>
          <a:p>
            <a:endParaRPr lang="es-ES" sz="2400" dirty="0"/>
          </a:p>
          <a:p>
            <a:r>
              <a:rPr lang="es-ES" sz="2000" dirty="0"/>
              <a:t> ▪ Incremento de pobreza y pobreza extrema</a:t>
            </a:r>
          </a:p>
          <a:p>
            <a:r>
              <a:rPr lang="es-ES" sz="2000" dirty="0"/>
              <a:t> ▪ Mayores niveles de pobreza en zonas rurales, en la infancia y entre indígenas y afrodescendientes</a:t>
            </a:r>
          </a:p>
          <a:p>
            <a:r>
              <a:rPr lang="es-ES" sz="2000" dirty="0"/>
              <a:t> ▪ La reducción del </a:t>
            </a:r>
            <a:r>
              <a:rPr lang="es-ES" sz="2000" dirty="0" err="1"/>
              <a:t>Gini</a:t>
            </a:r>
            <a:r>
              <a:rPr lang="es-ES" sz="2000" dirty="0"/>
              <a:t> se estancó</a:t>
            </a:r>
          </a:p>
          <a:p>
            <a:r>
              <a:rPr lang="es-ES" sz="2000" dirty="0"/>
              <a:t> ▪ Aumenta desocupación con altos niveles de informalidad y desprotección social </a:t>
            </a:r>
          </a:p>
          <a:p>
            <a:r>
              <a:rPr lang="es-ES" sz="2000" dirty="0"/>
              <a:t>▪ Desigualdad de género en trabajo de cuidado no remunerado</a:t>
            </a:r>
          </a:p>
          <a:p>
            <a:endParaRPr lang="es-CO" dirty="0"/>
          </a:p>
        </p:txBody>
      </p:sp>
    </p:spTree>
    <p:extLst>
      <p:ext uri="{BB962C8B-B14F-4D97-AF65-F5344CB8AC3E}">
        <p14:creationId xmlns:p14="http://schemas.microsoft.com/office/powerpoint/2010/main" val="632431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16692" y="0"/>
            <a:ext cx="11475308" cy="6857999"/>
          </a:xfrm>
          <a:prstGeom prst="rect">
            <a:avLst/>
          </a:prstGeom>
        </p:spPr>
      </p:pic>
    </p:spTree>
    <p:extLst>
      <p:ext uri="{BB962C8B-B14F-4D97-AF65-F5344CB8AC3E}">
        <p14:creationId xmlns:p14="http://schemas.microsoft.com/office/powerpoint/2010/main" val="1894096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79622" y="0"/>
            <a:ext cx="11512377" cy="6857999"/>
          </a:xfrm>
          <a:prstGeom prst="rect">
            <a:avLst/>
          </a:prstGeom>
        </p:spPr>
      </p:pic>
    </p:spTree>
    <p:extLst>
      <p:ext uri="{BB962C8B-B14F-4D97-AF65-F5344CB8AC3E}">
        <p14:creationId xmlns:p14="http://schemas.microsoft.com/office/powerpoint/2010/main" val="1670051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16691" y="0"/>
            <a:ext cx="11578282" cy="6858000"/>
          </a:xfrm>
          <a:prstGeom prst="rect">
            <a:avLst/>
          </a:prstGeom>
        </p:spPr>
      </p:pic>
    </p:spTree>
    <p:extLst>
      <p:ext uri="{BB962C8B-B14F-4D97-AF65-F5344CB8AC3E}">
        <p14:creationId xmlns:p14="http://schemas.microsoft.com/office/powerpoint/2010/main" val="1113787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29048" y="0"/>
            <a:ext cx="11462951" cy="6858000"/>
          </a:xfrm>
          <a:prstGeom prst="rect">
            <a:avLst/>
          </a:prstGeom>
        </p:spPr>
      </p:pic>
    </p:spTree>
    <p:extLst>
      <p:ext uri="{BB962C8B-B14F-4D97-AF65-F5344CB8AC3E}">
        <p14:creationId xmlns:p14="http://schemas.microsoft.com/office/powerpoint/2010/main" val="2519435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91978" y="0"/>
            <a:ext cx="11500022" cy="1779373"/>
          </a:xfrm>
        </p:spPr>
        <p:txBody>
          <a:bodyPr>
            <a:normAutofit/>
          </a:bodyPr>
          <a:lstStyle/>
          <a:p>
            <a:pPr algn="ctr"/>
            <a:r>
              <a:rPr lang="es-ES" b="1" dirty="0">
                <a:solidFill>
                  <a:srgbClr val="FF0000"/>
                </a:solidFill>
              </a:rPr>
              <a:t>América Latina y el Caribe: La economía, el desempleo, la pobreza y la desigualdad social</a:t>
            </a:r>
            <a:endParaRPr lang="es-CO" b="1" dirty="0">
              <a:solidFill>
                <a:srgbClr val="FF0000"/>
              </a:solidFill>
            </a:endParaRPr>
          </a:p>
        </p:txBody>
      </p:sp>
      <p:sp>
        <p:nvSpPr>
          <p:cNvPr id="3" name="Marcador de contenido 2"/>
          <p:cNvSpPr>
            <a:spLocks noGrp="1"/>
          </p:cNvSpPr>
          <p:nvPr>
            <p:ph sz="half" idx="1"/>
          </p:nvPr>
        </p:nvSpPr>
        <p:spPr>
          <a:xfrm>
            <a:off x="803189" y="2285999"/>
            <a:ext cx="5016197" cy="4473147"/>
          </a:xfrm>
        </p:spPr>
        <p:txBody>
          <a:bodyPr>
            <a:normAutofit fontScale="85000" lnSpcReduction="20000"/>
          </a:bodyPr>
          <a:lstStyle/>
          <a:p>
            <a:r>
              <a:rPr lang="es-ES" dirty="0"/>
              <a:t>La dinámica del crecimiento económico (</a:t>
            </a:r>
            <a:r>
              <a:rPr lang="es-ES" b="1" dirty="0"/>
              <a:t>necesariamente del buen vivir</a:t>
            </a:r>
            <a:r>
              <a:rPr lang="es-ES" dirty="0"/>
              <a:t>? )en 2021 no logrará compensar la caída de 2020 y estará sujeta a fuertes incertidumbres por el acceso desigual a vacunas y al proceso de vacunación (</a:t>
            </a:r>
            <a:r>
              <a:rPr lang="es-ES" b="1" dirty="0"/>
              <a:t>Despoblamiento mundial).</a:t>
            </a:r>
          </a:p>
          <a:p>
            <a:r>
              <a:rPr lang="es-ES" dirty="0"/>
              <a:t>Los gobiernos, solo han destinado 4,6% del PIB para mitigar los efectos sociales y productivos.</a:t>
            </a:r>
          </a:p>
          <a:p>
            <a:r>
              <a:rPr lang="es-ES" dirty="0"/>
              <a:t>La crisis multidimensional que se ahondó con la pandemia;  “requerirá” por parte del estatus quo,  la extensión de medidas fiscales durante 2021…</a:t>
            </a:r>
          </a:p>
          <a:p>
            <a:r>
              <a:rPr lang="es-ES" dirty="0"/>
              <a:t>Con mas de lo mismo: Sistema económico, modelo económicos y gobiernos que lo sustentan, se espera lento crecimiento en los próximos años que hará difícil recuperar el empleo, remontar la informalidad y revertir los aumentos de pobreza y pobreza extrema. </a:t>
            </a:r>
          </a:p>
          <a:p>
            <a:endParaRPr lang="es-CO" b="1" dirty="0"/>
          </a:p>
        </p:txBody>
      </p:sp>
      <p:sp>
        <p:nvSpPr>
          <p:cNvPr id="4" name="Marcador de contenido 3"/>
          <p:cNvSpPr>
            <a:spLocks noGrp="1"/>
          </p:cNvSpPr>
          <p:nvPr>
            <p:ph sz="half" idx="2"/>
          </p:nvPr>
        </p:nvSpPr>
        <p:spPr>
          <a:xfrm>
            <a:off x="6525403" y="2285999"/>
            <a:ext cx="4447786" cy="4263082"/>
          </a:xfrm>
        </p:spPr>
        <p:txBody>
          <a:bodyPr>
            <a:normAutofit fontScale="85000" lnSpcReduction="20000"/>
          </a:bodyPr>
          <a:lstStyle/>
          <a:p>
            <a:pPr algn="just"/>
            <a:r>
              <a:rPr lang="es-ES" dirty="0"/>
              <a:t>Se profundizan las desigualdades: sectores tecnológicamente intensivos tenderán a recuperarse más rápido en una región caracterizada por la baja productividad y la fragmentación y profundización de la crisis de sistemas de protección social y la salud. </a:t>
            </a:r>
          </a:p>
          <a:p>
            <a:pPr algn="just"/>
            <a:r>
              <a:rPr lang="es-ES" dirty="0"/>
              <a:t>El impacto mayor lo sentirán las mujeres y los y las jóvenes,  que sufrirán por lo menos,  una década de retroceso en participación laboral y de crisis económica.</a:t>
            </a:r>
          </a:p>
          <a:p>
            <a:r>
              <a:rPr lang="es-ES" dirty="0"/>
              <a:t>Vida productiva –reactivación económica </a:t>
            </a:r>
            <a:r>
              <a:rPr lang="es-ES" b="1" dirty="0">
                <a:solidFill>
                  <a:srgbClr val="002060"/>
                </a:solidFill>
              </a:rPr>
              <a:t>VS</a:t>
            </a:r>
            <a:r>
              <a:rPr lang="es-ES" dirty="0"/>
              <a:t> </a:t>
            </a:r>
            <a:r>
              <a:rPr lang="es-ES" b="1" dirty="0">
                <a:solidFill>
                  <a:srgbClr val="C00000"/>
                </a:solidFill>
              </a:rPr>
              <a:t>Vida, Democracia Auténtica, Paz con Justicia Social, Salud –Vacunación-, Educación –como Derecho Humano- y Trabajo Digno</a:t>
            </a:r>
            <a:r>
              <a:rPr lang="es-ES" dirty="0"/>
              <a:t>.</a:t>
            </a:r>
            <a:endParaRPr lang="es-CO" dirty="0"/>
          </a:p>
        </p:txBody>
      </p:sp>
    </p:spTree>
    <p:extLst>
      <p:ext uri="{BB962C8B-B14F-4D97-AF65-F5344CB8AC3E}">
        <p14:creationId xmlns:p14="http://schemas.microsoft.com/office/powerpoint/2010/main" val="3484946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04335" y="1"/>
            <a:ext cx="11487665" cy="6858000"/>
          </a:xfrm>
          <a:prstGeom prst="rect">
            <a:avLst/>
          </a:prstGeom>
        </p:spPr>
      </p:pic>
    </p:spTree>
    <p:extLst>
      <p:ext uri="{BB962C8B-B14F-4D97-AF65-F5344CB8AC3E}">
        <p14:creationId xmlns:p14="http://schemas.microsoft.com/office/powerpoint/2010/main" val="1820377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16691" y="0"/>
            <a:ext cx="11452771" cy="6857999"/>
          </a:xfrm>
          <a:prstGeom prst="rect">
            <a:avLst/>
          </a:prstGeom>
        </p:spPr>
      </p:pic>
    </p:spTree>
    <p:extLst>
      <p:ext uri="{BB962C8B-B14F-4D97-AF65-F5344CB8AC3E}">
        <p14:creationId xmlns:p14="http://schemas.microsoft.com/office/powerpoint/2010/main" val="2183448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28934" y="0"/>
            <a:ext cx="12093376" cy="6858000"/>
          </a:xfrm>
          <a:prstGeom prst="rect">
            <a:avLst/>
          </a:prstGeom>
        </p:spPr>
      </p:pic>
    </p:spTree>
    <p:extLst>
      <p:ext uri="{BB962C8B-B14F-4D97-AF65-F5344CB8AC3E}">
        <p14:creationId xmlns:p14="http://schemas.microsoft.com/office/powerpoint/2010/main" val="2617481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04334" y="1"/>
            <a:ext cx="11487665" cy="6858000"/>
          </a:xfrm>
          <a:prstGeom prst="rect">
            <a:avLst/>
          </a:prstGeom>
        </p:spPr>
      </p:pic>
    </p:spTree>
    <p:extLst>
      <p:ext uri="{BB962C8B-B14F-4D97-AF65-F5344CB8AC3E}">
        <p14:creationId xmlns:p14="http://schemas.microsoft.com/office/powerpoint/2010/main" val="3116166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91978" y="0"/>
            <a:ext cx="11500022" cy="6709529"/>
          </a:xfrm>
          <a:prstGeom prst="rect">
            <a:avLst/>
          </a:prstGeom>
        </p:spPr>
        <p:txBody>
          <a:bodyPr wrap="square">
            <a:spAutoFit/>
          </a:bodyPr>
          <a:lstStyle/>
          <a:p>
            <a:pPr algn="ctr"/>
            <a:r>
              <a:rPr lang="es-ES" b="1" dirty="0">
                <a:solidFill>
                  <a:srgbClr val="C00000"/>
                </a:solidFill>
              </a:rPr>
              <a:t>POLÍTICAS PÚBLICAS PARA CONECTAR LA EMERGENCIA CON UNA RECUPERACIÓN TRANSFORMADORA CON IGUALDAD Y SOSTENIBILIDAD</a:t>
            </a:r>
          </a:p>
          <a:p>
            <a:pPr algn="ctr"/>
            <a:endParaRPr lang="es-ES" sz="2400" b="1" dirty="0">
              <a:solidFill>
                <a:srgbClr val="C00000"/>
              </a:solidFill>
            </a:endParaRPr>
          </a:p>
          <a:p>
            <a:r>
              <a:rPr lang="es-ES" sz="2400" dirty="0"/>
              <a:t> ▪ Protección social universal: pilar central del Estado de bienestar</a:t>
            </a:r>
          </a:p>
          <a:p>
            <a:r>
              <a:rPr lang="es-ES" sz="2400" dirty="0"/>
              <a:t> ▪ Ampliar cobertura y suficiencia de las transferencias monetarias contribuye a reducir pobreza y desigualdad</a:t>
            </a:r>
          </a:p>
          <a:p>
            <a:r>
              <a:rPr lang="es-ES" sz="2400" dirty="0"/>
              <a:t> ▪ Sociedad del cuidado: impactos positivos en la economía</a:t>
            </a:r>
          </a:p>
          <a:p>
            <a:r>
              <a:rPr lang="es-ES" sz="2400" dirty="0"/>
              <a:t> ▪ Promover la igualdad desde la acción pública intersectorial</a:t>
            </a:r>
          </a:p>
          <a:p>
            <a:r>
              <a:rPr lang="es-ES" sz="2400" dirty="0"/>
              <a:t> ▪ Nuevo pacto social requiere de un pacto fiscal</a:t>
            </a:r>
          </a:p>
          <a:p>
            <a:endParaRPr lang="es-ES" dirty="0"/>
          </a:p>
          <a:p>
            <a:pPr algn="ctr"/>
            <a:endParaRPr lang="es-ES" b="1" dirty="0">
              <a:solidFill>
                <a:srgbClr val="C00000"/>
              </a:solidFill>
            </a:endParaRPr>
          </a:p>
          <a:p>
            <a:pPr algn="ctr"/>
            <a:r>
              <a:rPr lang="es-ES" b="1" dirty="0">
                <a:solidFill>
                  <a:srgbClr val="C00000"/>
                </a:solidFill>
              </a:rPr>
              <a:t>PROTECCIÓN SOCIAL UNIVERSAL COMO PILAR DEL ESTADO DE BIENESTAR</a:t>
            </a:r>
          </a:p>
          <a:p>
            <a:endParaRPr lang="es-ES" dirty="0"/>
          </a:p>
          <a:p>
            <a:r>
              <a:rPr lang="es-ES" sz="2000" dirty="0"/>
              <a:t> ▪ Debilidad del Estado de bienestar y del mundo laboral en la región</a:t>
            </a:r>
          </a:p>
          <a:p>
            <a:r>
              <a:rPr lang="es-ES" sz="2000" dirty="0"/>
              <a:t>. ▪ CEPAL propone mantener las transferencias de emergencia (IBE) durante 2021.</a:t>
            </a:r>
          </a:p>
          <a:p>
            <a:r>
              <a:rPr lang="es-ES" sz="2000" dirty="0"/>
              <a:t> ▪ Fortalecer políticas productivas, la institucionalidad laboral y la promoción del trabajo decente</a:t>
            </a:r>
          </a:p>
          <a:p>
            <a:r>
              <a:rPr lang="es-ES" sz="2000" dirty="0"/>
              <a:t>. ▪ Ampliar cobertura requiere alcanzar suficiencia y sostenibilidad financiera de las transferencias monetarias.</a:t>
            </a:r>
          </a:p>
          <a:p>
            <a:r>
              <a:rPr lang="es-ES" sz="2000" dirty="0"/>
              <a:t> ▪ Estado de bienestar con acceso universal a salud y educación de calidad, sistemas integrales de cuidado y sistemas universales, integrales y sostenibles de protección social.</a:t>
            </a:r>
          </a:p>
          <a:p>
            <a:r>
              <a:rPr lang="es-ES" sz="1400" b="1" dirty="0">
                <a:solidFill>
                  <a:srgbClr val="FF0000"/>
                </a:solidFill>
              </a:rPr>
              <a:t>Bibliografía: https://www.cepal.org/sites/default/files/presentation/files/version_final_panorama_social_para_sala_prebisch-403-2021.pdf</a:t>
            </a:r>
          </a:p>
        </p:txBody>
      </p:sp>
    </p:spTree>
    <p:extLst>
      <p:ext uri="{BB962C8B-B14F-4D97-AF65-F5344CB8AC3E}">
        <p14:creationId xmlns:p14="http://schemas.microsoft.com/office/powerpoint/2010/main" val="314558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91978" y="0"/>
            <a:ext cx="11500022" cy="6857999"/>
          </a:xfrm>
          <a:prstGeom prst="rect">
            <a:avLst/>
          </a:prstGeom>
        </p:spPr>
      </p:pic>
    </p:spTree>
    <p:extLst>
      <p:ext uri="{BB962C8B-B14F-4D97-AF65-F5344CB8AC3E}">
        <p14:creationId xmlns:p14="http://schemas.microsoft.com/office/powerpoint/2010/main" val="897188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729050" y="0"/>
            <a:ext cx="11462950" cy="889687"/>
          </a:xfrm>
        </p:spPr>
        <p:txBody>
          <a:bodyPr>
            <a:noAutofit/>
          </a:bodyPr>
          <a:lstStyle/>
          <a:p>
            <a:pPr algn="ctr"/>
            <a:r>
              <a:rPr lang="es-ES" sz="2400" b="1" dirty="0">
                <a:solidFill>
                  <a:srgbClr val="C00000"/>
                </a:solidFill>
              </a:rPr>
              <a:t>COLOMBIA: ECONOMIA, POBREZA, DEFICIT FISCAL, DEUDA EXTERNA, DESEMPLEO, PIB Y…</a:t>
            </a:r>
            <a:br>
              <a:rPr lang="es-ES" sz="2400" b="1" dirty="0">
                <a:solidFill>
                  <a:srgbClr val="C00000"/>
                </a:solidFill>
              </a:rPr>
            </a:br>
            <a:r>
              <a:rPr lang="es-ES" sz="1600" b="1" dirty="0">
                <a:solidFill>
                  <a:srgbClr val="002060"/>
                </a:solidFill>
              </a:rPr>
              <a:t>https://img.lalr.co/cms/2021/05/03184927/Cambio_eco_panorama_economico_p4y5_v2_900.jpg</a:t>
            </a:r>
            <a:endParaRPr lang="es-CO" sz="1600" b="1" dirty="0">
              <a:solidFill>
                <a:srgbClr val="002060"/>
              </a:solidFill>
            </a:endParaRPr>
          </a:p>
        </p:txBody>
      </p:sp>
      <p:pic>
        <p:nvPicPr>
          <p:cNvPr id="4" name="Marcador de contenido 3"/>
          <p:cNvPicPr>
            <a:picLocks noGrp="1" noChangeAspect="1"/>
          </p:cNvPicPr>
          <p:nvPr>
            <p:ph idx="4294967295"/>
          </p:nvPr>
        </p:nvPicPr>
        <p:blipFill>
          <a:blip r:embed="rId2"/>
          <a:stretch>
            <a:fillRect/>
          </a:stretch>
        </p:blipFill>
        <p:spPr>
          <a:xfrm>
            <a:off x="642552" y="976185"/>
            <a:ext cx="11549448" cy="5968380"/>
          </a:xfrm>
          <a:prstGeom prst="rect">
            <a:avLst/>
          </a:prstGeom>
        </p:spPr>
      </p:pic>
    </p:spTree>
    <p:extLst>
      <p:ext uri="{BB962C8B-B14F-4D97-AF65-F5344CB8AC3E}">
        <p14:creationId xmlns:p14="http://schemas.microsoft.com/office/powerpoint/2010/main" val="3038880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1600" y="0"/>
            <a:ext cx="9601200" cy="856735"/>
          </a:xfrm>
        </p:spPr>
        <p:txBody>
          <a:bodyPr>
            <a:normAutofit fontScale="90000"/>
          </a:bodyPr>
          <a:lstStyle/>
          <a:p>
            <a:pPr algn="ctr"/>
            <a:r>
              <a:rPr lang="es-CO" sz="3200" b="1" dirty="0">
                <a:solidFill>
                  <a:srgbClr val="FF0000"/>
                </a:solidFill>
              </a:rPr>
              <a:t>SALIDAS DE ACUERDO A SUS INTERESES, QUE PROPONE EL GOBIERNO ILEGITIMO DE IVAN DUQUE</a:t>
            </a:r>
          </a:p>
        </p:txBody>
      </p:sp>
      <p:pic>
        <p:nvPicPr>
          <p:cNvPr id="4" name="Marcador de contenido 3"/>
          <p:cNvPicPr>
            <a:picLocks noGrp="1" noChangeAspect="1"/>
          </p:cNvPicPr>
          <p:nvPr>
            <p:ph idx="1"/>
          </p:nvPr>
        </p:nvPicPr>
        <p:blipFill>
          <a:blip r:embed="rId2"/>
          <a:stretch>
            <a:fillRect/>
          </a:stretch>
        </p:blipFill>
        <p:spPr>
          <a:xfrm>
            <a:off x="700216" y="1318053"/>
            <a:ext cx="11491783" cy="5539947"/>
          </a:xfrm>
          <a:prstGeom prst="rect">
            <a:avLst/>
          </a:prstGeom>
        </p:spPr>
      </p:pic>
    </p:spTree>
    <p:extLst>
      <p:ext uri="{BB962C8B-B14F-4D97-AF65-F5344CB8AC3E}">
        <p14:creationId xmlns:p14="http://schemas.microsoft.com/office/powerpoint/2010/main" val="2546798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24930" y="1"/>
            <a:ext cx="11467070" cy="6858000"/>
          </a:xfrm>
          <a:prstGeom prst="rect">
            <a:avLst/>
          </a:prstGeom>
        </p:spPr>
      </p:pic>
    </p:spTree>
    <p:extLst>
      <p:ext uri="{BB962C8B-B14F-4D97-AF65-F5344CB8AC3E}">
        <p14:creationId xmlns:p14="http://schemas.microsoft.com/office/powerpoint/2010/main" val="3311852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75502" y="0"/>
            <a:ext cx="11516498" cy="6858000"/>
          </a:xfrm>
          <a:prstGeom prst="rect">
            <a:avLst/>
          </a:prstGeom>
        </p:spPr>
      </p:pic>
    </p:spTree>
    <p:extLst>
      <p:ext uri="{BB962C8B-B14F-4D97-AF65-F5344CB8AC3E}">
        <p14:creationId xmlns:p14="http://schemas.microsoft.com/office/powerpoint/2010/main" val="1348212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704335" y="523273"/>
            <a:ext cx="11487665" cy="6186309"/>
          </a:xfrm>
          <a:prstGeom prst="rect">
            <a:avLst/>
          </a:prstGeom>
        </p:spPr>
        <p:txBody>
          <a:bodyPr wrap="square">
            <a:spAutoFit/>
          </a:bodyPr>
          <a:lstStyle/>
          <a:p>
            <a:pPr marL="285750" indent="-285750">
              <a:buFont typeface="Wingdings" panose="05000000000000000000" pitchFamily="2" charset="2"/>
              <a:buChar char="v"/>
            </a:pPr>
            <a:r>
              <a:rPr lang="es-ES" dirty="0"/>
              <a:t>Alto endeudamiento global, particularmente de los países de renta media (96% del PIB excepto China e India).</a:t>
            </a:r>
          </a:p>
          <a:p>
            <a:pPr marL="285750" indent="-285750">
              <a:buFont typeface="Wingdings" panose="05000000000000000000" pitchFamily="2" charset="2"/>
              <a:buChar char="v"/>
            </a:pPr>
            <a:endParaRPr lang="es-ES" dirty="0"/>
          </a:p>
          <a:p>
            <a:pPr marL="285750" indent="-285750">
              <a:buFont typeface="Wingdings" panose="05000000000000000000" pitchFamily="2" charset="2"/>
              <a:buChar char="v"/>
            </a:pPr>
            <a:r>
              <a:rPr lang="es-ES" dirty="0"/>
              <a:t>En la región más de la mitad de las economías tiene una clasificación crediticia de alto riesgo, lo que sumado aumentos en las tasas de largo plazo pueden generar mayor volatilidad en los flujos financieros a la región.</a:t>
            </a:r>
          </a:p>
          <a:p>
            <a:pPr marL="285750" indent="-285750">
              <a:buFont typeface="Wingdings" panose="05000000000000000000" pitchFamily="2" charset="2"/>
              <a:buChar char="v"/>
            </a:pPr>
            <a:endParaRPr lang="es-ES" dirty="0"/>
          </a:p>
          <a:p>
            <a:pPr marL="285750" indent="-285750">
              <a:buFont typeface="Wingdings" panose="05000000000000000000" pitchFamily="2" charset="2"/>
              <a:buChar char="v"/>
            </a:pPr>
            <a:r>
              <a:rPr lang="es-ES" dirty="0"/>
              <a:t>Iniciativas globales de alivio de deuda no incluyen por ahora a los países de renta media.</a:t>
            </a:r>
          </a:p>
          <a:p>
            <a:pPr marL="285750" indent="-285750">
              <a:buFont typeface="Wingdings" panose="05000000000000000000" pitchFamily="2" charset="2"/>
              <a:buChar char="v"/>
            </a:pPr>
            <a:endParaRPr lang="es-ES" dirty="0"/>
          </a:p>
          <a:p>
            <a:pPr marL="285750" indent="-285750">
              <a:buFont typeface="Wingdings" panose="05000000000000000000" pitchFamily="2" charset="2"/>
              <a:buChar char="v"/>
            </a:pPr>
            <a:endParaRPr lang="es-ES" dirty="0"/>
          </a:p>
          <a:p>
            <a:pPr marL="285750" indent="-285750">
              <a:buFont typeface="Wingdings" panose="05000000000000000000" pitchFamily="2" charset="2"/>
              <a:buChar char="v"/>
            </a:pPr>
            <a:r>
              <a:rPr lang="es-ES" dirty="0"/>
              <a:t>Subdesarrollo: Según la OCDE, un </a:t>
            </a:r>
            <a:r>
              <a:rPr lang="es-ES" b="1" dirty="0"/>
              <a:t>país de renta media</a:t>
            </a:r>
            <a:r>
              <a:rPr lang="es-ES" dirty="0"/>
              <a:t> es aquel que está en desarrollo y cuyo ingreso es desde bajo hasta medio-alto. ... Tecnología: Indicadores de capacidad tecnológica se encuentran cerca del promedio mundial, pero lejos de naciones de ingreso alto.</a:t>
            </a:r>
          </a:p>
          <a:p>
            <a:pPr marL="285750" indent="-285750">
              <a:buFont typeface="Wingdings" panose="05000000000000000000" pitchFamily="2" charset="2"/>
              <a:buChar char="v"/>
            </a:pPr>
            <a:endParaRPr lang="es-ES" dirty="0"/>
          </a:p>
          <a:p>
            <a:pPr marL="285750" indent="-285750">
              <a:buFont typeface="Wingdings" panose="05000000000000000000" pitchFamily="2" charset="2"/>
              <a:buChar char="v"/>
            </a:pPr>
            <a:r>
              <a:rPr lang="es-ES" dirty="0"/>
              <a:t>Desarrollo en los ciclos 2011-2013 y 2014-2016 figuran </a:t>
            </a:r>
            <a:r>
              <a:rPr lang="es-ES" b="1" dirty="0"/>
              <a:t>como Países de Renta Media</a:t>
            </a:r>
            <a:r>
              <a:rPr lang="es-ES" dirty="0"/>
              <a:t> Alta de la región </a:t>
            </a:r>
            <a:r>
              <a:rPr lang="es-ES" b="1" dirty="0"/>
              <a:t>América Latina</a:t>
            </a:r>
            <a:r>
              <a:rPr lang="es-ES" dirty="0"/>
              <a:t> y el Caribe, Antiguas y Barbuda, Argentina, Belice, Brasil, Chile, </a:t>
            </a:r>
            <a:r>
              <a:rPr lang="es-ES" b="1" dirty="0"/>
              <a:t>Colombia</a:t>
            </a:r>
            <a:r>
              <a:rPr lang="es-ES" dirty="0"/>
              <a:t>, Costa Rica, Cuba, Dominica, República Dominicana, Ecuador, Granada, Jamaica, México, Panamá, Perú, Santa Lucía, San Vicente y..</a:t>
            </a:r>
          </a:p>
          <a:p>
            <a:pPr marL="285750" indent="-285750">
              <a:buFont typeface="Wingdings" panose="05000000000000000000" pitchFamily="2" charset="2"/>
              <a:buChar char="v"/>
            </a:pPr>
            <a:endParaRPr lang="es-ES" dirty="0"/>
          </a:p>
          <a:p>
            <a:endParaRPr lang="es-ES" dirty="0"/>
          </a:p>
          <a:p>
            <a:pPr marL="285750" indent="-285750">
              <a:buFont typeface="Wingdings" panose="05000000000000000000" pitchFamily="2" charset="2"/>
              <a:buChar char="v"/>
            </a:pPr>
            <a:endParaRPr lang="es-ES" dirty="0"/>
          </a:p>
          <a:p>
            <a:pPr marL="285750" indent="-285750">
              <a:buFont typeface="Wingdings" panose="05000000000000000000" pitchFamily="2" charset="2"/>
              <a:buChar char="v"/>
            </a:pPr>
            <a:r>
              <a:rPr lang="es-ES" dirty="0"/>
              <a:t>América Latina y el Caribe es la región más afectada del mundo en desarrollo por el COVID-19, con 8,4% de la población mundial y 30% de los fallecidos. También es la más endeudada y la que tiene el mayor servicio de deuda externa en relación con las exportaciones de bienes y servicios (más de 54%).</a:t>
            </a:r>
          </a:p>
          <a:p>
            <a:pPr marL="285750" indent="-285750">
              <a:buFont typeface="Wingdings" panose="05000000000000000000" pitchFamily="2" charset="2"/>
              <a:buChar char="v"/>
            </a:pPr>
            <a:endParaRPr lang="es-CO" dirty="0"/>
          </a:p>
        </p:txBody>
      </p:sp>
    </p:spTree>
    <p:extLst>
      <p:ext uri="{BB962C8B-B14F-4D97-AF65-F5344CB8AC3E}">
        <p14:creationId xmlns:p14="http://schemas.microsoft.com/office/powerpoint/2010/main" val="6137323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16692" y="0"/>
            <a:ext cx="11475308" cy="6858000"/>
          </a:xfrm>
          <a:prstGeom prst="rect">
            <a:avLst/>
          </a:prstGeom>
        </p:spPr>
      </p:pic>
    </p:spTree>
    <p:extLst>
      <p:ext uri="{BB962C8B-B14F-4D97-AF65-F5344CB8AC3E}">
        <p14:creationId xmlns:p14="http://schemas.microsoft.com/office/powerpoint/2010/main" val="36255563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16692" y="0"/>
            <a:ext cx="11475308" cy="6858000"/>
          </a:xfrm>
          <a:prstGeom prst="rect">
            <a:avLst/>
          </a:prstGeom>
        </p:spPr>
      </p:pic>
    </p:spTree>
    <p:extLst>
      <p:ext uri="{BB962C8B-B14F-4D97-AF65-F5344CB8AC3E}">
        <p14:creationId xmlns:p14="http://schemas.microsoft.com/office/powerpoint/2010/main" val="133401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04334" y="0"/>
            <a:ext cx="11430500" cy="6858000"/>
          </a:xfrm>
          <a:prstGeom prst="rect">
            <a:avLst/>
          </a:prstGeom>
        </p:spPr>
      </p:pic>
    </p:spTree>
    <p:extLst>
      <p:ext uri="{BB962C8B-B14F-4D97-AF65-F5344CB8AC3E}">
        <p14:creationId xmlns:p14="http://schemas.microsoft.com/office/powerpoint/2010/main" val="15560937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00216" y="0"/>
            <a:ext cx="11491783" cy="6858001"/>
          </a:xfrm>
          <a:prstGeom prst="rect">
            <a:avLst/>
          </a:prstGeom>
        </p:spPr>
      </p:pic>
    </p:spTree>
    <p:extLst>
      <p:ext uri="{BB962C8B-B14F-4D97-AF65-F5344CB8AC3E}">
        <p14:creationId xmlns:p14="http://schemas.microsoft.com/office/powerpoint/2010/main" val="661552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02579" y="0"/>
            <a:ext cx="11489421" cy="6858000"/>
          </a:xfrm>
          <a:prstGeom prst="rect">
            <a:avLst/>
          </a:prstGeom>
        </p:spPr>
      </p:pic>
    </p:spTree>
    <p:extLst>
      <p:ext uri="{BB962C8B-B14F-4D97-AF65-F5344CB8AC3E}">
        <p14:creationId xmlns:p14="http://schemas.microsoft.com/office/powerpoint/2010/main" val="2442632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79622" y="0"/>
            <a:ext cx="11512378" cy="6340197"/>
          </a:xfrm>
          <a:prstGeom prst="rect">
            <a:avLst/>
          </a:prstGeom>
        </p:spPr>
        <p:txBody>
          <a:bodyPr wrap="square">
            <a:spAutoFit/>
          </a:bodyPr>
          <a:lstStyle/>
          <a:p>
            <a:pPr algn="ctr"/>
            <a:r>
              <a:rPr lang="es-ES" sz="2400" b="1" dirty="0">
                <a:solidFill>
                  <a:srgbClr val="C00000"/>
                </a:solidFill>
              </a:rPr>
              <a:t>COLOMBIA: La economía, el desempleo, la pobreza y la desigualdad social hacia una crisis multidimensional</a:t>
            </a:r>
          </a:p>
          <a:p>
            <a:pPr algn="just"/>
            <a:endParaRPr lang="es-ES" dirty="0">
              <a:solidFill>
                <a:srgbClr val="545454"/>
              </a:solidFill>
              <a:latin typeface="Montserrat"/>
            </a:endParaRPr>
          </a:p>
          <a:p>
            <a:pPr algn="just"/>
            <a:r>
              <a:rPr lang="es-ES" sz="2000" dirty="0">
                <a:solidFill>
                  <a:srgbClr val="545454"/>
                </a:solidFill>
                <a:latin typeface="Montserrat"/>
              </a:rPr>
              <a:t>Solo hace falta ver los indicadores del PIB, el desempleo y la pobreza para decir que la economía colombiana experimenta uno de los peores momentos de su historia.</a:t>
            </a:r>
          </a:p>
          <a:p>
            <a:pPr algn="just"/>
            <a:endParaRPr lang="es-ES" sz="2000" dirty="0">
              <a:solidFill>
                <a:srgbClr val="545454"/>
              </a:solidFill>
              <a:latin typeface="Montserrat"/>
            </a:endParaRPr>
          </a:p>
          <a:p>
            <a:pPr algn="just"/>
            <a:r>
              <a:rPr lang="es-ES" sz="2000" dirty="0"/>
              <a:t>Con la llegada de la pandemia la crisis multidimensional se profundiza, el aparato productivo se desaceleró y, como consecuencia, el PIB tuvo una caída histórica de 6,8%, una cifra que es la peor contracción desde la crisis de 1999, cuando la caída fue de 4,5%.</a:t>
            </a:r>
          </a:p>
          <a:p>
            <a:pPr algn="just"/>
            <a:endParaRPr lang="es-ES" sz="2000" dirty="0">
              <a:solidFill>
                <a:srgbClr val="545454"/>
              </a:solidFill>
              <a:latin typeface="Montserrat"/>
            </a:endParaRPr>
          </a:p>
          <a:p>
            <a:pPr algn="just"/>
            <a:r>
              <a:rPr lang="es-ES" sz="2000" dirty="0"/>
              <a:t>En 2020, de acuerdo con la metodología del DANE 15,9% de las personas que buscaron trabajo no lo consiguieron y, a marzo de 2021, esta cifra aún no cede lo suficiente. Según el Departamento Administrativo Nacional de Estadística (DANE), en marzo hubo 3,4 millones de personas desocupadas, con lo que la tasa de desempleo fue de 14,2%, 1,6 puntos porcentuales más alta de lo que se registró en marzo de 2020 (12,6%), cuando la cuarentena ya había empezado.</a:t>
            </a:r>
          </a:p>
          <a:p>
            <a:pPr algn="just"/>
            <a:endParaRPr lang="es-ES" sz="2000" dirty="0">
              <a:solidFill>
                <a:srgbClr val="545454"/>
              </a:solidFill>
              <a:latin typeface="Montserrat"/>
            </a:endParaRPr>
          </a:p>
          <a:p>
            <a:pPr algn="just"/>
            <a:r>
              <a:rPr lang="es-ES" sz="2000" dirty="0"/>
              <a:t>Agravándose más la situación, según cifras del DANE, </a:t>
            </a:r>
            <a:r>
              <a:rPr lang="es-ES" sz="2000" b="1" dirty="0">
                <a:solidFill>
                  <a:srgbClr val="002060"/>
                </a:solidFill>
              </a:rPr>
              <a:t>en 2020, más de 21 millones de personas vivieron en condiciones de pobreza y más de 7,47 millones, en pobreza extrema</a:t>
            </a:r>
            <a:r>
              <a:rPr lang="es-ES" sz="2000" dirty="0"/>
              <a:t>. El país retrocedió con las políticas publicas de Estado que implementa el gobierno de Iván Duque y su partido el Centro Democrático,  casi una década en la lucha contra la pobreza.</a:t>
            </a:r>
            <a:endParaRPr lang="es-ES" sz="2000" dirty="0">
              <a:solidFill>
                <a:srgbClr val="545454"/>
              </a:solidFill>
              <a:latin typeface="Montserrat"/>
            </a:endParaRPr>
          </a:p>
        </p:txBody>
      </p:sp>
    </p:spTree>
    <p:extLst>
      <p:ext uri="{BB962C8B-B14F-4D97-AF65-F5344CB8AC3E}">
        <p14:creationId xmlns:p14="http://schemas.microsoft.com/office/powerpoint/2010/main" val="3979891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9622" y="0"/>
            <a:ext cx="11145794" cy="1025612"/>
          </a:xfrm>
        </p:spPr>
        <p:txBody>
          <a:bodyPr>
            <a:normAutofit fontScale="90000"/>
          </a:bodyPr>
          <a:lstStyle/>
          <a:p>
            <a:pPr algn="ctr"/>
            <a:r>
              <a:rPr lang="es-ES" sz="2200" b="1" dirty="0">
                <a:solidFill>
                  <a:srgbClr val="FF0000"/>
                </a:solidFill>
              </a:rPr>
              <a:t>UNA CONVERGENCIA POLÍTICA Y SOCIAL DE CARÁCTER NACIONAL Y TERRITORIAL, FUNDAMENTAL PARA CAMBIOS PROFUNDOS EN LAS ESTRUCTURA DE PODER DEL ESTADO COLOMBIANO</a:t>
            </a:r>
            <a:br>
              <a:rPr lang="es-ES" sz="2200" b="1" dirty="0">
                <a:solidFill>
                  <a:srgbClr val="FF0000"/>
                </a:solidFill>
              </a:rPr>
            </a:br>
            <a:r>
              <a:rPr lang="es-ES" sz="2200" b="1" dirty="0">
                <a:solidFill>
                  <a:srgbClr val="002060"/>
                </a:solidFill>
              </a:rPr>
              <a:t>POR UN #PACTOHISTORICO</a:t>
            </a:r>
            <a:br>
              <a:rPr lang="es-ES" sz="2800" b="1" dirty="0">
                <a:solidFill>
                  <a:srgbClr val="FF0000"/>
                </a:solidFill>
              </a:rPr>
            </a:br>
            <a:endParaRPr lang="es-CO" sz="2800" b="1" dirty="0">
              <a:solidFill>
                <a:srgbClr val="FF0000"/>
              </a:solidFill>
            </a:endParaRPr>
          </a:p>
        </p:txBody>
      </p:sp>
      <p:sp>
        <p:nvSpPr>
          <p:cNvPr id="3" name="Marcador de contenido 2"/>
          <p:cNvSpPr>
            <a:spLocks noGrp="1"/>
          </p:cNvSpPr>
          <p:nvPr>
            <p:ph sz="half" idx="1"/>
          </p:nvPr>
        </p:nvSpPr>
        <p:spPr>
          <a:xfrm>
            <a:off x="679621" y="1309817"/>
            <a:ext cx="5449329" cy="5548184"/>
          </a:xfrm>
        </p:spPr>
        <p:txBody>
          <a:bodyPr>
            <a:normAutofit fontScale="85000" lnSpcReduction="20000"/>
          </a:bodyPr>
          <a:lstStyle/>
          <a:p>
            <a:pPr algn="just"/>
            <a:r>
              <a:rPr lang="es-ES" sz="1900" dirty="0"/>
              <a:t>Comité Nacional de Paro –CNP-, Asamblea Nacional Popular –ANP- y quienes no se sientes representados  en estas formas organizativas, debemos trabajar por la centralidad, articulación y/o coordinación del proceso.</a:t>
            </a:r>
          </a:p>
          <a:p>
            <a:pPr algn="just"/>
            <a:r>
              <a:rPr lang="es-ES" sz="1900" dirty="0"/>
              <a:t>Cómo dirigente político y social, existen formas y comprensiones del accionar político; confundir la oportunidad, lectura del momento y sensatez con el oportunismo, discurso soterrado e instrumentalización con y de lo que decimos defender y representar; es confundir y dispersar.</a:t>
            </a:r>
          </a:p>
          <a:p>
            <a:pPr algn="just"/>
            <a:r>
              <a:rPr lang="es-ES" sz="1900" dirty="0"/>
              <a:t>En el CNP un sector quiere normalizar el estallido social generado por una crisis multidimensional. Proponen: Suspensión temporal, suspensión transitoria, pausa táctica y ahora “interrumpir temporal/ las acciones”. </a:t>
            </a:r>
            <a:r>
              <a:rPr lang="es-ES" sz="1900" dirty="0">
                <a:hlinkClick r:id="rId2"/>
              </a:rPr>
              <a:t>#</a:t>
            </a:r>
            <a:r>
              <a:rPr lang="es-ES" sz="1900" dirty="0" err="1">
                <a:hlinkClick r:id="rId2"/>
              </a:rPr>
              <a:t>ParoNal</a:t>
            </a:r>
            <a:r>
              <a:rPr lang="es-ES" sz="1900" dirty="0"/>
              <a:t> o estallido social. Normalizar para seguir con lo mismo?</a:t>
            </a:r>
          </a:p>
          <a:p>
            <a:pPr algn="just"/>
            <a:r>
              <a:rPr lang="es-ES" sz="1800" dirty="0"/>
              <a:t>Un cambio de táctica-que es necesaria- debe significar, un mayor y mejor esfuerzo por la centralidad del movimiento y/o su articulación-coordinación. No por su instrumentalización que algunos hacen, pues, contribuyen a la confusión, dispersión y más grave a su deslegitimación.</a:t>
            </a:r>
          </a:p>
          <a:p>
            <a:pPr algn="just"/>
            <a:r>
              <a:rPr lang="es-ES" sz="1600" dirty="0"/>
              <a:t>El CNP realiza un cambio táctico que conlleve al reagrupando fuerzas; que se fortalece a través de decisiones y acciones colectivas, donde los movimientos y sectores sociales movilizados, son más allá de los comprometidos en el CNP. Respetar su autonomía para avanzar.</a:t>
            </a:r>
          </a:p>
          <a:p>
            <a:pPr algn="just"/>
            <a:endParaRPr lang="es-ES" sz="1900" dirty="0"/>
          </a:p>
          <a:p>
            <a:pPr marL="0" indent="0" algn="just">
              <a:buNone/>
            </a:pPr>
            <a:endParaRPr lang="es-CO" dirty="0"/>
          </a:p>
        </p:txBody>
      </p:sp>
      <p:sp>
        <p:nvSpPr>
          <p:cNvPr id="4" name="Marcador de contenido 3"/>
          <p:cNvSpPr>
            <a:spLocks noGrp="1"/>
          </p:cNvSpPr>
          <p:nvPr>
            <p:ph sz="half" idx="2"/>
          </p:nvPr>
        </p:nvSpPr>
        <p:spPr>
          <a:xfrm>
            <a:off x="6945533" y="1309816"/>
            <a:ext cx="4447786" cy="5492578"/>
          </a:xfrm>
        </p:spPr>
        <p:txBody>
          <a:bodyPr>
            <a:normAutofit fontScale="85000" lnSpcReduction="20000"/>
          </a:bodyPr>
          <a:lstStyle/>
          <a:p>
            <a:pPr algn="just"/>
            <a:r>
              <a:rPr lang="es-ES" dirty="0"/>
              <a:t>Para quienes persisten en ahondar la brecha en movimiento político y social expresado en -CNP- buscan sólo maquillar lo establecido. Persistiremos en la necesidad de una gran Convergencia Nacional y territorial; condición para avanzar en cambios profundos en Colombia.</a:t>
            </a:r>
          </a:p>
          <a:p>
            <a:pPr algn="just"/>
            <a:r>
              <a:rPr lang="es-ES" dirty="0"/>
              <a:t>Los áulicos del estatus quo, de la burguesía nacional, del empresariado al interior del CNP, están siendo despreciados y confrontados por sus bases sociales. La alianza obrero-campesino-popular y </a:t>
            </a:r>
            <a:r>
              <a:rPr lang="es-ES" dirty="0" err="1"/>
              <a:t>etnico;es</a:t>
            </a:r>
            <a:r>
              <a:rPr lang="es-ES" dirty="0"/>
              <a:t> condición para cambios en la estructura de poder del Estado Colombiano.</a:t>
            </a:r>
          </a:p>
          <a:p>
            <a:r>
              <a:rPr lang="es-ES" dirty="0"/>
              <a:t>En el CE </a:t>
            </a:r>
            <a:r>
              <a:rPr lang="es-ES" dirty="0">
                <a:hlinkClick r:id="rId3"/>
              </a:rPr>
              <a:t>@</a:t>
            </a:r>
            <a:r>
              <a:rPr lang="es-ES" dirty="0" err="1">
                <a:hlinkClick r:id="rId3"/>
              </a:rPr>
              <a:t>cutcolombia</a:t>
            </a:r>
            <a:r>
              <a:rPr lang="es-ES" dirty="0"/>
              <a:t> hay contradicciones con los y las compañeras que asumen la instrumentalización del CNP y del movimiento social y popular. Ahondan la brecha y expresan sus intereses en favor de la burguesía </a:t>
            </a:r>
            <a:r>
              <a:rPr lang="es-ES" dirty="0" err="1"/>
              <a:t>Nal</a:t>
            </a:r>
            <a:r>
              <a:rPr lang="es-ES" dirty="0"/>
              <a:t>  y sindicalismo empresarial.</a:t>
            </a:r>
            <a:endParaRPr lang="es-CO" dirty="0"/>
          </a:p>
          <a:p>
            <a:pPr algn="just"/>
            <a:endParaRPr lang="es-CO" dirty="0"/>
          </a:p>
        </p:txBody>
      </p:sp>
    </p:spTree>
    <p:extLst>
      <p:ext uri="{BB962C8B-B14F-4D97-AF65-F5344CB8AC3E}">
        <p14:creationId xmlns:p14="http://schemas.microsoft.com/office/powerpoint/2010/main" val="6087004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4"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5"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7" name="Rectangle 16">
            <a:extLst>
              <a:ext uri="{FF2B5EF4-FFF2-40B4-BE49-F238E27FC236}">
                <a16:creationId xmlns:a16="http://schemas.microsoft.com/office/drawing/2014/main" id="{1F9A0C1C-8ABC-401B-8FE9-AC9327C4C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US"/>
          </a:p>
        </p:txBody>
      </p:sp>
      <p:sp>
        <p:nvSpPr>
          <p:cNvPr id="5" name="Título 4">
            <a:extLst>
              <a:ext uri="{FF2B5EF4-FFF2-40B4-BE49-F238E27FC236}">
                <a16:creationId xmlns:a16="http://schemas.microsoft.com/office/drawing/2014/main" id="{A383877A-22F8-4F27-A3EF-D8DEDF42D537}"/>
              </a:ext>
            </a:extLst>
          </p:cNvPr>
          <p:cNvSpPr>
            <a:spLocks noGrp="1"/>
          </p:cNvSpPr>
          <p:nvPr>
            <p:ph type="title"/>
          </p:nvPr>
        </p:nvSpPr>
        <p:spPr>
          <a:xfrm>
            <a:off x="8154186" y="634028"/>
            <a:ext cx="3355942" cy="3732835"/>
          </a:xfrm>
        </p:spPr>
        <p:txBody>
          <a:bodyPr vert="horz" lIns="91440" tIns="45720" rIns="91440" bIns="45720" rtlCol="0" anchor="b">
            <a:normAutofit/>
          </a:bodyPr>
          <a:lstStyle/>
          <a:p>
            <a:pPr algn="ctr"/>
            <a:r>
              <a:rPr lang="en-US" sz="6600" b="1" cap="all" dirty="0"/>
              <a:t>GRACIAS</a:t>
            </a:r>
            <a:br>
              <a:rPr lang="en-US" sz="6000" cap="all" dirty="0"/>
            </a:br>
            <a:r>
              <a:rPr lang="en-US" sz="6000" cap="all" dirty="0"/>
              <a:t>                        </a:t>
            </a:r>
          </a:p>
        </p:txBody>
      </p:sp>
      <p:sp>
        <p:nvSpPr>
          <p:cNvPr id="22" name="Freeform 6">
            <a:extLst>
              <a:ext uri="{FF2B5EF4-FFF2-40B4-BE49-F238E27FC236}">
                <a16:creationId xmlns:a16="http://schemas.microsoft.com/office/drawing/2014/main" id="{BA5783C3-2F96-40A7-A24F-30CB07AA3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649163" y="634028"/>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1" name="Freeform 6">
            <a:extLst>
              <a:ext uri="{FF2B5EF4-FFF2-40B4-BE49-F238E27FC236}">
                <a16:creationId xmlns:a16="http://schemas.microsoft.com/office/drawing/2014/main" id="{A9D08DBA-0326-4C4E-ACFB-576F3ABDD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94670" y="2016617"/>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pic>
        <p:nvPicPr>
          <p:cNvPr id="8" name="Marcador de contenido 7" descr="Texto, Carta&#10;&#10;Descripción generada automáticamente">
            <a:extLst>
              <a:ext uri="{FF2B5EF4-FFF2-40B4-BE49-F238E27FC236}">
                <a16:creationId xmlns:a16="http://schemas.microsoft.com/office/drawing/2014/main" id="{543F826E-73B6-47F2-BD41-076BE766751D}"/>
              </a:ext>
            </a:extLst>
          </p:cNvPr>
          <p:cNvPicPr>
            <a:picLocks noGrp="1" noChangeAspect="1"/>
          </p:cNvPicPr>
          <p:nvPr>
            <p:ph idx="1"/>
          </p:nvPr>
        </p:nvPicPr>
        <p:blipFill>
          <a:blip r:embed="rId2"/>
          <a:stretch>
            <a:fillRect/>
          </a:stretch>
        </p:blipFill>
        <p:spPr>
          <a:xfrm>
            <a:off x="1379023" y="1767163"/>
            <a:ext cx="5751450" cy="3522865"/>
          </a:xfrm>
          <a:prstGeom prst="rect">
            <a:avLst/>
          </a:prstGeom>
        </p:spPr>
      </p:pic>
    </p:spTree>
    <p:extLst>
      <p:ext uri="{BB962C8B-B14F-4D97-AF65-F5344CB8AC3E}">
        <p14:creationId xmlns:p14="http://schemas.microsoft.com/office/powerpoint/2010/main" val="2629036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167115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1999" cy="6857999"/>
          </a:xfrm>
          <a:prstGeom prst="rect">
            <a:avLst/>
          </a:prstGeom>
        </p:spPr>
      </p:pic>
    </p:spTree>
    <p:extLst>
      <p:ext uri="{BB962C8B-B14F-4D97-AF65-F5344CB8AC3E}">
        <p14:creationId xmlns:p14="http://schemas.microsoft.com/office/powerpoint/2010/main" val="1764469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8074" y="0"/>
            <a:ext cx="12155851" cy="6858000"/>
          </a:xfrm>
          <a:prstGeom prst="rect">
            <a:avLst/>
          </a:prstGeom>
        </p:spPr>
      </p:pic>
    </p:spTree>
    <p:extLst>
      <p:ext uri="{BB962C8B-B14F-4D97-AF65-F5344CB8AC3E}">
        <p14:creationId xmlns:p14="http://schemas.microsoft.com/office/powerpoint/2010/main" val="2228384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0386" y="0"/>
            <a:ext cx="12151613" cy="6857999"/>
          </a:xfrm>
          <a:prstGeom prst="rect">
            <a:avLst/>
          </a:prstGeom>
        </p:spPr>
      </p:pic>
    </p:spTree>
    <p:extLst>
      <p:ext uri="{BB962C8B-B14F-4D97-AF65-F5344CB8AC3E}">
        <p14:creationId xmlns:p14="http://schemas.microsoft.com/office/powerpoint/2010/main" val="3564436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1999" cy="6857999"/>
          </a:xfrm>
          <a:prstGeom prst="rect">
            <a:avLst/>
          </a:prstGeom>
        </p:spPr>
      </p:pic>
    </p:spTree>
    <p:extLst>
      <p:ext uri="{BB962C8B-B14F-4D97-AF65-F5344CB8AC3E}">
        <p14:creationId xmlns:p14="http://schemas.microsoft.com/office/powerpoint/2010/main" val="3621556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29736867"/>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TM10001105[[fn=Recorte]]</Template>
  <TotalTime>464</TotalTime>
  <Words>1885</Words>
  <Application>Microsoft Office PowerPoint</Application>
  <PresentationFormat>Panorámica</PresentationFormat>
  <Paragraphs>93</Paragraphs>
  <Slides>37</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37</vt:i4>
      </vt:variant>
    </vt:vector>
  </HeadingPairs>
  <TitlesOfParts>
    <vt:vector size="43" baseType="lpstr">
      <vt:lpstr>Arial Narrow</vt:lpstr>
      <vt:lpstr>Franklin Gothic Book</vt:lpstr>
      <vt:lpstr>Montserrat</vt:lpstr>
      <vt:lpstr>Open Sans</vt:lpstr>
      <vt:lpstr>Wingdings</vt:lpstr>
      <vt:lpstr>Crop</vt:lpstr>
      <vt:lpstr>Colombia, américa latina y el caribe:  desempleo, pobreza y desigualdad social ¿QUIEN PAGA LA CRISIS?</vt:lpstr>
      <vt:lpstr>América Latina y el Caribe: La economía, el desempleo, la pobreza y la desigualdad social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COLOMBIA: ECONOMIA, POBREZA, DEFICIT FISCAL, DEUDA EXTERNA, DESEMPLEO, PIB Y… https://img.lalr.co/cms/2021/05/03184927/Cambio_eco_panorama_economico_p4y5_v2_900.jpg</vt:lpstr>
      <vt:lpstr>SALIDAS DE ACUERDO A SUS INTERESES, QUE PROPONE EL GOBIERNO ILEGITIMO DE IVAN DUQUE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UNA CONVERGENCIA POLÍTICA Y SOCIAL DE CARÁCTER NACIONAL Y TERRITORIAL, FUNDAMENTAL PARA CAMBIOS PROFUNDOS EN LAS ESTRUCTURA DE PODER DEL ESTADO COLOMBIANO POR UN #PACTOHISTORICO </vt:lpstr>
      <vt:lpstr>GRACIAS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Colombia, américa latina y el caribe:  desempleo, pobreza y desigualdad social ¿QUIEN PAGA LA CRISIS?</dc:title>
  <dc:creator>Cuenta Microsoft</dc:creator>
  <cp:lastModifiedBy>Over Dorado</cp:lastModifiedBy>
  <cp:revision>44</cp:revision>
  <dcterms:created xsi:type="dcterms:W3CDTF">2021-06-23T22:06:45Z</dcterms:created>
  <dcterms:modified xsi:type="dcterms:W3CDTF">2021-08-08T19:10:19Z</dcterms:modified>
</cp:coreProperties>
</file>