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0" r:id="rId7"/>
    <p:sldId id="261" r:id="rId8"/>
    <p:sldId id="262" r:id="rId9"/>
    <p:sldId id="263" r:id="rId10"/>
    <p:sldId id="265" r:id="rId11"/>
    <p:sldId id="268" r:id="rId12"/>
    <p:sldId id="266" r:id="rId13"/>
    <p:sldId id="267"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10" d="100"/>
          <a:sy n="110" d="100"/>
        </p:scale>
        <p:origin x="63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3/4/2021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3/4/2021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3/4/2021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MzD2lLsUe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www.larepublica.co/especial-covid-19"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120346"/>
            <a:ext cx="8361229" cy="1977081"/>
          </a:xfrm>
        </p:spPr>
        <p:txBody>
          <a:bodyPr/>
          <a:lstStyle/>
          <a:p>
            <a:r>
              <a:rPr lang="es-CO" sz="3200" b="1" dirty="0" smtClean="0">
                <a:solidFill>
                  <a:schemeClr val="accent6">
                    <a:lumMod val="75000"/>
                  </a:schemeClr>
                </a:solidFill>
              </a:rPr>
              <a:t>Situación de la  </a:t>
            </a:r>
            <a:r>
              <a:rPr lang="es-CO" sz="3200" b="1" dirty="0" err="1" smtClean="0">
                <a:solidFill>
                  <a:schemeClr val="accent6">
                    <a:lumMod val="75000"/>
                  </a:schemeClr>
                </a:solidFill>
              </a:rPr>
              <a:t>ECONOMíA</a:t>
            </a:r>
            <a:r>
              <a:rPr lang="es-CO" sz="3200" b="1" dirty="0" smtClean="0">
                <a:solidFill>
                  <a:schemeClr val="accent6">
                    <a:lumMod val="75000"/>
                  </a:schemeClr>
                </a:solidFill>
              </a:rPr>
              <a:t> COLOMBIANA</a:t>
            </a:r>
            <a:br>
              <a:rPr lang="es-CO" sz="3200" b="1" dirty="0" smtClean="0">
                <a:solidFill>
                  <a:schemeClr val="accent6">
                    <a:lumMod val="75000"/>
                  </a:schemeClr>
                </a:solidFill>
              </a:rPr>
            </a:br>
            <a:r>
              <a:rPr lang="es-CO" sz="3200" b="1" dirty="0" smtClean="0">
                <a:solidFill>
                  <a:schemeClr val="accent6">
                    <a:lumMod val="75000"/>
                  </a:schemeClr>
                </a:solidFill>
              </a:rPr>
              <a:t>como nos preparamos para la nueva condición </a:t>
            </a:r>
            <a:br>
              <a:rPr lang="es-CO" sz="3200" b="1" dirty="0" smtClean="0">
                <a:solidFill>
                  <a:schemeClr val="accent6">
                    <a:lumMod val="75000"/>
                  </a:schemeClr>
                </a:solidFill>
              </a:rPr>
            </a:br>
            <a:r>
              <a:rPr lang="es-CO" sz="3200" b="1" dirty="0" smtClean="0">
                <a:solidFill>
                  <a:srgbClr val="002060"/>
                </a:solidFill>
              </a:rPr>
              <a:t>Marzo de 2021</a:t>
            </a:r>
            <a:endParaRPr lang="es-CO" sz="3200" b="1" dirty="0">
              <a:solidFill>
                <a:srgbClr val="002060"/>
              </a:solidFill>
            </a:endParaRPr>
          </a:p>
        </p:txBody>
      </p:sp>
      <p:sp>
        <p:nvSpPr>
          <p:cNvPr id="3" name="Subtítulo 2"/>
          <p:cNvSpPr>
            <a:spLocks noGrp="1"/>
          </p:cNvSpPr>
          <p:nvPr>
            <p:ph type="subTitle" idx="1"/>
          </p:nvPr>
        </p:nvSpPr>
        <p:spPr>
          <a:xfrm>
            <a:off x="5438277" y="3297251"/>
            <a:ext cx="5583949" cy="2419807"/>
          </a:xfrm>
        </p:spPr>
        <p:txBody>
          <a:bodyPr/>
          <a:lstStyle/>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278" y="3297251"/>
            <a:ext cx="5516742" cy="2419807"/>
          </a:xfrm>
          <a:prstGeom prst="rect">
            <a:avLst/>
          </a:prstGeom>
        </p:spPr>
      </p:pic>
    </p:spTree>
    <p:extLst>
      <p:ext uri="{BB962C8B-B14F-4D97-AF65-F5344CB8AC3E}">
        <p14:creationId xmlns:p14="http://schemas.microsoft.com/office/powerpoint/2010/main" val="18932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0"/>
            <a:ext cx="9601200" cy="914400"/>
          </a:xfrm>
        </p:spPr>
        <p:txBody>
          <a:bodyPr>
            <a:normAutofit fontScale="90000"/>
          </a:bodyPr>
          <a:lstStyle/>
          <a:p>
            <a:pPr algn="ctr"/>
            <a:r>
              <a:rPr lang="es-CO" sz="3200" b="1" dirty="0" smtClean="0">
                <a:solidFill>
                  <a:srgbClr val="C00000"/>
                </a:solidFill>
              </a:rPr>
              <a:t>DEUDA EXTERNA Y PROFUNDIZACION DE LA CRISIS MUNDIAL- AMERICA LATINA Y COLOMBIA-</a:t>
            </a:r>
            <a:endParaRPr lang="es-CO" sz="3200" b="1" dirty="0">
              <a:solidFill>
                <a:srgbClr val="C00000"/>
              </a:solidFill>
            </a:endParaRPr>
          </a:p>
        </p:txBody>
      </p:sp>
      <p:sp>
        <p:nvSpPr>
          <p:cNvPr id="3" name="Marcador de contenido 2"/>
          <p:cNvSpPr>
            <a:spLocks noGrp="1"/>
          </p:cNvSpPr>
          <p:nvPr>
            <p:ph sz="half" idx="1"/>
          </p:nvPr>
        </p:nvSpPr>
        <p:spPr>
          <a:xfrm>
            <a:off x="799070" y="1219201"/>
            <a:ext cx="5313406" cy="5535826"/>
          </a:xfrm>
        </p:spPr>
        <p:txBody>
          <a:bodyPr>
            <a:normAutofit fontScale="92500" lnSpcReduction="10000"/>
          </a:bodyPr>
          <a:lstStyle/>
          <a:p>
            <a:pPr algn="just"/>
            <a:r>
              <a:rPr lang="es-CO" dirty="0" smtClean="0">
                <a:solidFill>
                  <a:srgbClr val="C00000"/>
                </a:solidFill>
              </a:rPr>
              <a:t>EEUU, Japón</a:t>
            </a:r>
            <a:r>
              <a:rPr lang="es-CO" dirty="0" smtClean="0"/>
              <a:t>,  </a:t>
            </a:r>
            <a:r>
              <a:rPr lang="es-ES" dirty="0"/>
              <a:t>superan el umbral de 100% de deuda sobre el porcentaje de su PIB y aún así siguen siendo actores de primer nivel en el mercado mundial de capitales y son capaces de capturar importantes recursos en </a:t>
            </a:r>
            <a:r>
              <a:rPr lang="es-ES" dirty="0" smtClean="0"/>
              <a:t>deuda.”</a:t>
            </a:r>
          </a:p>
          <a:p>
            <a:pPr algn="just"/>
            <a:r>
              <a:rPr lang="es-ES" b="1" dirty="0"/>
              <a:t>EE.UU. tendría una deuda igual a 131.2% de su PIB para 2020 y Japón una de 266,2%</a:t>
            </a:r>
            <a:r>
              <a:rPr lang="es-ES" dirty="0"/>
              <a:t>. Además, la deuda de las economías avanzadas representaría 125,5% de su Producto Interno </a:t>
            </a:r>
            <a:r>
              <a:rPr lang="es-ES" dirty="0" smtClean="0"/>
              <a:t>Bruto.</a:t>
            </a:r>
          </a:p>
          <a:p>
            <a:pPr algn="just"/>
            <a:r>
              <a:rPr lang="es-ES" dirty="0" smtClean="0">
                <a:solidFill>
                  <a:srgbClr val="C00000"/>
                </a:solidFill>
              </a:rPr>
              <a:t>China</a:t>
            </a:r>
            <a:r>
              <a:rPr lang="es-ES" dirty="0" smtClean="0"/>
              <a:t>, cuya deuda esta </a:t>
            </a:r>
            <a:r>
              <a:rPr lang="es-ES" dirty="0"/>
              <a:t>66,5% del PIB</a:t>
            </a:r>
            <a:r>
              <a:rPr lang="es-ES" dirty="0" smtClean="0"/>
              <a:t>.</a:t>
            </a:r>
          </a:p>
          <a:p>
            <a:pPr algn="just"/>
            <a:r>
              <a:rPr lang="es-ES" b="1" dirty="0">
                <a:solidFill>
                  <a:srgbClr val="C00000"/>
                </a:solidFill>
              </a:rPr>
              <a:t>El FMI </a:t>
            </a:r>
            <a:r>
              <a:rPr lang="es-ES" b="1" dirty="0"/>
              <a:t>informó que por primera vez la deuda global es equivalente a la economía </a:t>
            </a:r>
            <a:r>
              <a:rPr lang="es-ES" b="1" dirty="0" smtClean="0"/>
              <a:t>mundial.</a:t>
            </a:r>
          </a:p>
          <a:p>
            <a:pPr algn="just"/>
            <a:r>
              <a:rPr lang="es-ES" dirty="0">
                <a:solidFill>
                  <a:srgbClr val="C00000"/>
                </a:solidFill>
              </a:rPr>
              <a:t>El IIF</a:t>
            </a:r>
            <a:r>
              <a:rPr lang="es-ES" dirty="0"/>
              <a:t>, que representa a los bancos e instituciones financieras mundiales, dijo que la relación deuda/PIB del primer trimestre aumentó en más de 10 puntos porcentuales, el mayor crecimiento trimestral registrado, para alcanzar un máximo de 331%.</a:t>
            </a:r>
            <a:endParaRPr lang="es-ES" b="1" dirty="0" smtClean="0"/>
          </a:p>
          <a:p>
            <a:pPr algn="just"/>
            <a:endParaRPr lang="es-ES" b="1" dirty="0"/>
          </a:p>
          <a:p>
            <a:pPr algn="just"/>
            <a:endParaRPr lang="es-CO" dirty="0"/>
          </a:p>
        </p:txBody>
      </p:sp>
      <p:sp>
        <p:nvSpPr>
          <p:cNvPr id="4" name="Marcador de contenido 3"/>
          <p:cNvSpPr>
            <a:spLocks noGrp="1"/>
          </p:cNvSpPr>
          <p:nvPr>
            <p:ph sz="half" idx="2"/>
          </p:nvPr>
        </p:nvSpPr>
        <p:spPr>
          <a:xfrm>
            <a:off x="6525403" y="1219201"/>
            <a:ext cx="5435938" cy="5420496"/>
          </a:xfrm>
        </p:spPr>
        <p:txBody>
          <a:bodyPr>
            <a:normAutofit fontScale="92500" lnSpcReduction="10000"/>
          </a:bodyPr>
          <a:lstStyle/>
          <a:p>
            <a:r>
              <a:rPr lang="es-ES" b="1" dirty="0"/>
              <a:t>Deuda de América Latina sería 81,6% del PIB según Fondo Monetario Internacional</a:t>
            </a:r>
          </a:p>
          <a:p>
            <a:endParaRPr lang="es-CO" dirty="0"/>
          </a:p>
        </p:txBody>
      </p:sp>
      <p:pic>
        <p:nvPicPr>
          <p:cNvPr id="5" name="Imagen 4"/>
          <p:cNvPicPr>
            <a:picLocks noChangeAspect="1"/>
          </p:cNvPicPr>
          <p:nvPr/>
        </p:nvPicPr>
        <p:blipFill>
          <a:blip r:embed="rId2"/>
          <a:stretch>
            <a:fillRect/>
          </a:stretch>
        </p:blipFill>
        <p:spPr>
          <a:xfrm>
            <a:off x="6525403" y="1762898"/>
            <a:ext cx="5435938" cy="4992130"/>
          </a:xfrm>
          <a:prstGeom prst="rect">
            <a:avLst/>
          </a:prstGeom>
        </p:spPr>
      </p:pic>
    </p:spTree>
    <p:extLst>
      <p:ext uri="{BB962C8B-B14F-4D97-AF65-F5344CB8AC3E}">
        <p14:creationId xmlns:p14="http://schemas.microsoft.com/office/powerpoint/2010/main" val="246847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00432" y="2249606"/>
            <a:ext cx="9951308" cy="2308324"/>
          </a:xfrm>
          <a:prstGeom prst="rect">
            <a:avLst/>
          </a:prstGeom>
        </p:spPr>
        <p:txBody>
          <a:bodyPr wrap="square">
            <a:spAutoFit/>
          </a:bodyPr>
          <a:lstStyle/>
          <a:p>
            <a:r>
              <a:rPr lang="es-ES" b="1" dirty="0">
                <a:solidFill>
                  <a:srgbClr val="545454"/>
                </a:solidFill>
                <a:latin typeface="Montserrat"/>
              </a:rPr>
              <a:t>La deuda pública de Colombia cerró el año pasado en 61,4% del PIB</a:t>
            </a:r>
            <a:r>
              <a:rPr lang="es-ES" dirty="0">
                <a:solidFill>
                  <a:srgbClr val="545454"/>
                </a:solidFill>
                <a:latin typeface="Montserrat"/>
              </a:rPr>
              <a:t/>
            </a:r>
            <a:br>
              <a:rPr lang="es-ES" dirty="0">
                <a:solidFill>
                  <a:srgbClr val="545454"/>
                </a:solidFill>
                <a:latin typeface="Montserrat"/>
              </a:rPr>
            </a:br>
            <a:r>
              <a:rPr lang="es-ES" dirty="0">
                <a:solidFill>
                  <a:srgbClr val="545454"/>
                </a:solidFill>
                <a:latin typeface="Montserrat"/>
              </a:rPr>
              <a:t>Según cifras del Ministerio de Hacienda, la deuda pública de Colombia durante 2020 cerró en 61,4% del Producto Interno Bruto (PIB) y llegó a $619,5 billones, lo que representa US$180.507 millones.</a:t>
            </a:r>
          </a:p>
          <a:p>
            <a:r>
              <a:rPr lang="es-ES" dirty="0">
                <a:solidFill>
                  <a:srgbClr val="545454"/>
                </a:solidFill>
                <a:latin typeface="Montserrat"/>
              </a:rPr>
              <a:t>Los datos de la cartera indican que 62,92% del total de las obligaciones de la Nación corresponden a deuda interna, con $389,84 billones (US$113.575 millones). Entre tanto, 37,08% corresponde a deuda externa, con un monto total de $229,74 billones (US$66.933 millones). Para 2021, el Gobierno espera una deuda cercana a 66% del PIB.</a:t>
            </a:r>
            <a:endParaRPr lang="es-ES" b="0" i="0" dirty="0">
              <a:solidFill>
                <a:srgbClr val="545454"/>
              </a:solidFill>
              <a:effectLst/>
              <a:latin typeface="Montserrat"/>
            </a:endParaRPr>
          </a:p>
        </p:txBody>
      </p:sp>
    </p:spTree>
    <p:extLst>
      <p:ext uri="{BB962C8B-B14F-4D97-AF65-F5344CB8AC3E}">
        <p14:creationId xmlns:p14="http://schemas.microsoft.com/office/powerpoint/2010/main" val="22275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90617"/>
            <a:ext cx="9601200" cy="724930"/>
          </a:xfrm>
        </p:spPr>
        <p:txBody>
          <a:bodyPr>
            <a:normAutofit/>
          </a:bodyPr>
          <a:lstStyle/>
          <a:p>
            <a:pPr algn="ctr"/>
            <a:r>
              <a:rPr lang="es-CO" sz="3200" dirty="0" smtClean="0">
                <a:solidFill>
                  <a:srgbClr val="C00000"/>
                </a:solidFill>
              </a:rPr>
              <a:t>DESEMPLEO EN COLOMBIA</a:t>
            </a:r>
            <a:endParaRPr lang="es-CO" sz="3200" dirty="0">
              <a:solidFill>
                <a:srgbClr val="C00000"/>
              </a:solidFill>
            </a:endParaRPr>
          </a:p>
        </p:txBody>
      </p:sp>
      <p:sp>
        <p:nvSpPr>
          <p:cNvPr id="3" name="Marcador de contenido 2"/>
          <p:cNvSpPr>
            <a:spLocks noGrp="1"/>
          </p:cNvSpPr>
          <p:nvPr>
            <p:ph sz="half" idx="1"/>
          </p:nvPr>
        </p:nvSpPr>
        <p:spPr>
          <a:xfrm>
            <a:off x="906162" y="930877"/>
            <a:ext cx="4913224" cy="4936524"/>
          </a:xfrm>
        </p:spPr>
        <p:txBody>
          <a:bodyPr/>
          <a:lstStyle/>
          <a:p>
            <a:r>
              <a:rPr lang="es-ES" b="1" dirty="0"/>
              <a:t>El año </a:t>
            </a:r>
            <a:r>
              <a:rPr lang="es-ES" b="1" dirty="0" smtClean="0"/>
              <a:t>pasado -2020-, </a:t>
            </a:r>
            <a:r>
              <a:rPr lang="es-ES" b="1" dirty="0"/>
              <a:t>la tasa de desempleo cerró en 15,9% y hubo 19,84 millones de ocupados</a:t>
            </a:r>
          </a:p>
          <a:p>
            <a:endParaRPr lang="es-CO" dirty="0"/>
          </a:p>
        </p:txBody>
      </p:sp>
      <p:sp>
        <p:nvSpPr>
          <p:cNvPr id="4" name="Marcador de contenido 3"/>
          <p:cNvSpPr>
            <a:spLocks noGrp="1"/>
          </p:cNvSpPr>
          <p:nvPr>
            <p:ph sz="half" idx="2"/>
          </p:nvPr>
        </p:nvSpPr>
        <p:spPr>
          <a:xfrm>
            <a:off x="6474940" y="930877"/>
            <a:ext cx="5717059" cy="5572895"/>
          </a:xfrm>
        </p:spPr>
        <p:txBody>
          <a:bodyPr>
            <a:normAutofit/>
          </a:bodyPr>
          <a:lstStyle/>
          <a:p>
            <a:r>
              <a:rPr lang="es-ES" sz="1800" b="1" dirty="0"/>
              <a:t>En enero la tasa de desempleo se ubicó en 17,3% y hubo 19,9 millones de ocupados</a:t>
            </a:r>
          </a:p>
          <a:p>
            <a:r>
              <a:rPr lang="es-ES" sz="1800" dirty="0"/>
              <a:t>Por sexo, la tasa de desempleo de las mujeres fue de 22,7%, mientras que la de los hombres fue de 13,4%</a:t>
            </a:r>
            <a:endParaRPr lang="es-CO" sz="1800" dirty="0"/>
          </a:p>
        </p:txBody>
      </p:sp>
      <p:pic>
        <p:nvPicPr>
          <p:cNvPr id="5" name="Imagen 4"/>
          <p:cNvPicPr>
            <a:picLocks noChangeAspect="1"/>
          </p:cNvPicPr>
          <p:nvPr/>
        </p:nvPicPr>
        <p:blipFill>
          <a:blip r:embed="rId2"/>
          <a:stretch>
            <a:fillRect/>
          </a:stretch>
        </p:blipFill>
        <p:spPr>
          <a:xfrm>
            <a:off x="770238" y="1931771"/>
            <a:ext cx="5169243" cy="4572001"/>
          </a:xfrm>
          <a:prstGeom prst="rect">
            <a:avLst/>
          </a:prstGeom>
        </p:spPr>
      </p:pic>
      <p:pic>
        <p:nvPicPr>
          <p:cNvPr id="6" name="Imagen 5"/>
          <p:cNvPicPr>
            <a:picLocks noChangeAspect="1"/>
          </p:cNvPicPr>
          <p:nvPr/>
        </p:nvPicPr>
        <p:blipFill>
          <a:blip r:embed="rId3"/>
          <a:stretch>
            <a:fillRect/>
          </a:stretch>
        </p:blipFill>
        <p:spPr>
          <a:xfrm>
            <a:off x="6474941" y="2487826"/>
            <a:ext cx="5544064" cy="4015946"/>
          </a:xfrm>
          <a:prstGeom prst="rect">
            <a:avLst/>
          </a:prstGeom>
        </p:spPr>
      </p:pic>
    </p:spTree>
    <p:extLst>
      <p:ext uri="{BB962C8B-B14F-4D97-AF65-F5344CB8AC3E}">
        <p14:creationId xmlns:p14="http://schemas.microsoft.com/office/powerpoint/2010/main" val="279968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1"/>
            <a:ext cx="10480766" cy="809897"/>
          </a:xfrm>
        </p:spPr>
        <p:txBody>
          <a:bodyPr>
            <a:normAutofit fontScale="90000"/>
          </a:bodyPr>
          <a:lstStyle/>
          <a:p>
            <a:pPr algn="ctr"/>
            <a:r>
              <a:rPr lang="es-CO" sz="2700" b="1" dirty="0" smtClean="0">
                <a:solidFill>
                  <a:srgbClr val="C00000"/>
                </a:solidFill>
              </a:rPr>
              <a:t/>
            </a:r>
            <a:br>
              <a:rPr lang="es-CO" sz="2700" b="1" dirty="0" smtClean="0">
                <a:solidFill>
                  <a:srgbClr val="C00000"/>
                </a:solidFill>
              </a:rPr>
            </a:br>
            <a:r>
              <a:rPr lang="es-CO" sz="2700" b="1" dirty="0" smtClean="0">
                <a:solidFill>
                  <a:srgbClr val="C00000"/>
                </a:solidFill>
              </a:rPr>
              <a:t>CIFRAS </a:t>
            </a:r>
            <a:r>
              <a:rPr lang="es-CO" sz="2700" b="1" dirty="0" smtClean="0">
                <a:solidFill>
                  <a:srgbClr val="C00000"/>
                </a:solidFill>
              </a:rPr>
              <a:t>SU LECTURA,PARA LUCHAR POR VIDA-DEMOCRACIA AUTÉNTICA Y </a:t>
            </a:r>
            <a:r>
              <a:rPr lang="es-CO" sz="2700" b="1" dirty="0" smtClean="0">
                <a:solidFill>
                  <a:srgbClr val="C00000"/>
                </a:solidFill>
              </a:rPr>
              <a:t>PAZ</a:t>
            </a:r>
            <a:br>
              <a:rPr lang="es-CO" sz="2700" b="1" dirty="0" smtClean="0">
                <a:solidFill>
                  <a:srgbClr val="C00000"/>
                </a:solidFill>
              </a:rPr>
            </a:br>
            <a:r>
              <a:rPr lang="es-CO" sz="3200" b="1" dirty="0" smtClean="0">
                <a:solidFill>
                  <a:srgbClr val="C00000"/>
                </a:solidFill>
              </a:rPr>
              <a:t/>
            </a:r>
            <a:br>
              <a:rPr lang="es-CO" sz="3200" b="1" dirty="0" smtClean="0">
                <a:solidFill>
                  <a:srgbClr val="C00000"/>
                </a:solidFill>
              </a:rPr>
            </a:br>
            <a:endParaRPr lang="es-CO" sz="3200" b="1" dirty="0">
              <a:solidFill>
                <a:srgbClr val="C00000"/>
              </a:solidFill>
            </a:endParaRPr>
          </a:p>
        </p:txBody>
      </p:sp>
      <p:sp>
        <p:nvSpPr>
          <p:cNvPr id="3" name="Marcador de contenido 2"/>
          <p:cNvSpPr>
            <a:spLocks noGrp="1"/>
          </p:cNvSpPr>
          <p:nvPr>
            <p:ph sz="half" idx="1"/>
          </p:nvPr>
        </p:nvSpPr>
        <p:spPr>
          <a:xfrm>
            <a:off x="848497" y="905691"/>
            <a:ext cx="5469925" cy="5952309"/>
          </a:xfrm>
        </p:spPr>
        <p:txBody>
          <a:bodyPr>
            <a:normAutofit lnSpcReduction="10000"/>
          </a:bodyPr>
          <a:lstStyle/>
          <a:p>
            <a:pPr algn="just"/>
            <a:r>
              <a:rPr lang="es-ES" dirty="0"/>
              <a:t>En la desagregación por ciudades, las tasas de desempleo en enero de 2021 fueron de 21,6% en Bogotá, 18,4% en Medellín, 19,7% en Cali, 13,4% en Barranquilla y (16,2%) en Bucaramanga</a:t>
            </a:r>
            <a:r>
              <a:rPr lang="es-ES" dirty="0" smtClean="0"/>
              <a:t>.</a:t>
            </a:r>
          </a:p>
          <a:p>
            <a:pPr algn="just"/>
            <a:r>
              <a:rPr lang="es-ES" dirty="0"/>
              <a:t>"En la ciudad de Bogotá, nuevamente, el volumen de la población desempleada se acerca a la barrera del millón de personas desempleadas</a:t>
            </a:r>
            <a:r>
              <a:rPr lang="es-ES" dirty="0" smtClean="0"/>
              <a:t>".</a:t>
            </a:r>
          </a:p>
          <a:p>
            <a:pPr algn="just"/>
            <a:r>
              <a:rPr lang="es-ES" dirty="0"/>
              <a:t>Por su parte, en el trimestre de </a:t>
            </a:r>
            <a:r>
              <a:rPr lang="es-ES" dirty="0" smtClean="0"/>
              <a:t>noviembre -2020- </a:t>
            </a:r>
            <a:r>
              <a:rPr lang="es-ES" dirty="0"/>
              <a:t>a </a:t>
            </a:r>
            <a:r>
              <a:rPr lang="es-ES" dirty="0" smtClean="0"/>
              <a:t>enero-2021-, </a:t>
            </a:r>
            <a:r>
              <a:rPr lang="es-ES" dirty="0"/>
              <a:t>Quibdó (21,5%), </a:t>
            </a:r>
            <a:r>
              <a:rPr lang="es-ES" b="1" u="sng" dirty="0">
                <a:solidFill>
                  <a:srgbClr val="C00000"/>
                </a:solidFill>
              </a:rPr>
              <a:t>Neiva (21%) </a:t>
            </a:r>
            <a:r>
              <a:rPr lang="es-ES" dirty="0"/>
              <a:t>e Ibagué (20,9%) fueron las ciudades con las mayores tasas, mientras que Cartagena, Barranquilla y Pasto tuvieron las tasas más bajas</a:t>
            </a:r>
            <a:r>
              <a:rPr lang="es-ES" dirty="0" smtClean="0"/>
              <a:t>.</a:t>
            </a:r>
          </a:p>
          <a:p>
            <a:pPr algn="just"/>
            <a:r>
              <a:rPr lang="es-ES" dirty="0"/>
              <a:t>En cuanto a informalidad, en las 23 principales ciudades la tasa de informalidad fue de 50% en enero, mientras que en las 13 ciudades, la tasa fue de 48,9%.</a:t>
            </a:r>
            <a:endParaRPr lang="es-ES" dirty="0" smtClean="0"/>
          </a:p>
          <a:p>
            <a:endParaRPr lang="es-CO" dirty="0"/>
          </a:p>
        </p:txBody>
      </p:sp>
      <p:sp>
        <p:nvSpPr>
          <p:cNvPr id="4" name="Marcador de contenido 3"/>
          <p:cNvSpPr>
            <a:spLocks noGrp="1"/>
          </p:cNvSpPr>
          <p:nvPr>
            <p:ph sz="half" idx="2"/>
          </p:nvPr>
        </p:nvSpPr>
        <p:spPr>
          <a:xfrm>
            <a:off x="6525402" y="905691"/>
            <a:ext cx="5056997" cy="5577486"/>
          </a:xfrm>
        </p:spPr>
        <p:txBody>
          <a:bodyPr>
            <a:normAutofit lnSpcReduction="10000"/>
          </a:bodyPr>
          <a:lstStyle/>
          <a:p>
            <a:r>
              <a:rPr lang="es-ES" dirty="0"/>
              <a:t>Los sectores en los que más se redujo la población ocupada fueron los de las industrias manufactureras, actividades artísticas y de entretenimiento, y de alojamiento y servicios de comida, que perdieron 404.000, 387.000 y 278.000 empleos en el periodo si se compara con enero de 2020</a:t>
            </a:r>
            <a:r>
              <a:rPr lang="es-ES" dirty="0" smtClean="0"/>
              <a:t>.</a:t>
            </a:r>
          </a:p>
          <a:p>
            <a:r>
              <a:rPr lang="es-ES" dirty="0"/>
              <a:t>En el mismo trimestre móvil, la tasa de </a:t>
            </a:r>
            <a:r>
              <a:rPr lang="es-ES" dirty="0">
                <a:solidFill>
                  <a:srgbClr val="C00000"/>
                </a:solidFill>
              </a:rPr>
              <a:t>desempleo juvenil fue de 22,5%. </a:t>
            </a:r>
            <a:r>
              <a:rPr lang="es-ES" dirty="0"/>
              <a:t>El efecto más marcado se vio en las </a:t>
            </a:r>
            <a:r>
              <a:rPr lang="es-ES" dirty="0">
                <a:solidFill>
                  <a:srgbClr val="C00000"/>
                </a:solidFill>
              </a:rPr>
              <a:t>mujeres, cuya tasa en dicho grupo poblacional fue de 30,2%, </a:t>
            </a:r>
            <a:r>
              <a:rPr lang="es-ES" dirty="0"/>
              <a:t>mientras que la de los hombres fue de 16,8</a:t>
            </a:r>
            <a:r>
              <a:rPr lang="es-ES" dirty="0" smtClean="0"/>
              <a:t>%.</a:t>
            </a:r>
          </a:p>
          <a:p>
            <a:r>
              <a:rPr lang="es-ES" b="1" dirty="0"/>
              <a:t>La pérdida de ingresos laborales entre marzo y noviembre de 2020 acumuló $29,6 billones</a:t>
            </a:r>
          </a:p>
          <a:p>
            <a:endParaRPr lang="es-CO" dirty="0"/>
          </a:p>
        </p:txBody>
      </p:sp>
    </p:spTree>
    <p:extLst>
      <p:ext uri="{BB962C8B-B14F-4D97-AF65-F5344CB8AC3E}">
        <p14:creationId xmlns:p14="http://schemas.microsoft.com/office/powerpoint/2010/main" val="131731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371600" y="0"/>
            <a:ext cx="9601200" cy="733168"/>
          </a:xfrm>
        </p:spPr>
        <p:txBody>
          <a:bodyPr/>
          <a:lstStyle/>
          <a:p>
            <a:endParaRPr lang="es-CO" dirty="0"/>
          </a:p>
        </p:txBody>
      </p:sp>
      <p:sp>
        <p:nvSpPr>
          <p:cNvPr id="6" name="Marcador de contenido 5"/>
          <p:cNvSpPr>
            <a:spLocks noGrp="1"/>
          </p:cNvSpPr>
          <p:nvPr>
            <p:ph idx="1"/>
          </p:nvPr>
        </p:nvSpPr>
        <p:spPr>
          <a:xfrm>
            <a:off x="1371600" y="832022"/>
            <a:ext cx="9601200" cy="5035378"/>
          </a:xfrm>
        </p:spPr>
        <p:txBody>
          <a:bodyPr/>
          <a:lstStyle/>
          <a:p>
            <a:r>
              <a:rPr lang="es-CO" dirty="0" smtClean="0">
                <a:solidFill>
                  <a:srgbClr val="C00000"/>
                </a:solidFill>
              </a:rPr>
              <a:t>DANE: DICIEMBRE DE 2019: Pobreza fue del 35.7%</a:t>
            </a:r>
            <a:r>
              <a:rPr lang="es-CO" dirty="0" smtClean="0"/>
              <a:t>, son 5 puntos porcentuales por encima al de AL.</a:t>
            </a:r>
          </a:p>
          <a:p>
            <a:r>
              <a:rPr lang="es-CO" dirty="0" smtClean="0">
                <a:solidFill>
                  <a:srgbClr val="C00000"/>
                </a:solidFill>
              </a:rPr>
              <a:t>POBREZA Y DESIGUALDAD SOCIAL</a:t>
            </a:r>
            <a:r>
              <a:rPr lang="es-CO" dirty="0" smtClean="0"/>
              <a:t>, es la constante en el país. Alto nivel de pobreza y alto nivel de desigualdad propiciada por la repartición o distribución de la riqueza, crisis multidimensional  económica que se profundiza con la pandemia. </a:t>
            </a:r>
          </a:p>
          <a:p>
            <a:r>
              <a:rPr lang="es-CO" dirty="0" smtClean="0">
                <a:solidFill>
                  <a:srgbClr val="C00000"/>
                </a:solidFill>
              </a:rPr>
              <a:t>2020 LA POBREZA sube 60-65%. </a:t>
            </a:r>
            <a:r>
              <a:rPr lang="es-CO" dirty="0" smtClean="0"/>
              <a:t>En lo rural es mas grave: entre el 75-80%.</a:t>
            </a:r>
          </a:p>
          <a:p>
            <a:r>
              <a:rPr lang="es-CO" dirty="0" smtClean="0">
                <a:solidFill>
                  <a:srgbClr val="C00000"/>
                </a:solidFill>
              </a:rPr>
              <a:t>Desempleo enero 2021: 17.3%. </a:t>
            </a:r>
            <a:r>
              <a:rPr lang="es-CO" dirty="0" smtClean="0"/>
              <a:t>Problemática social  generalizada: mujeres: 23%, hombres: 13%, jóvenes: 30%.</a:t>
            </a:r>
          </a:p>
          <a:p>
            <a:pPr marL="0" indent="0">
              <a:buNone/>
            </a:pPr>
            <a:endParaRPr lang="es-CO" dirty="0"/>
          </a:p>
          <a:p>
            <a:pPr marL="0" indent="0">
              <a:buNone/>
            </a:pPr>
            <a:endParaRPr lang="es-CO" dirty="0"/>
          </a:p>
        </p:txBody>
      </p:sp>
    </p:spTree>
    <p:extLst>
      <p:ext uri="{BB962C8B-B14F-4D97-AF65-F5344CB8AC3E}">
        <p14:creationId xmlns:p14="http://schemas.microsoft.com/office/powerpoint/2010/main" val="321191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0"/>
            <a:ext cx="9601200" cy="1136822"/>
          </a:xfrm>
        </p:spPr>
        <p:txBody>
          <a:bodyPr>
            <a:normAutofit fontScale="90000"/>
          </a:bodyPr>
          <a:lstStyle/>
          <a:p>
            <a:pPr algn="ctr"/>
            <a:r>
              <a:rPr lang="es-ES" sz="2400" b="1" dirty="0" smtClean="0">
                <a:solidFill>
                  <a:srgbClr val="FF0000"/>
                </a:solidFill>
              </a:rPr>
              <a:t>AGENDA DE MOVILIZACION Y ORGANIZACIÓN NACIONAL Y TERRITORIAL</a:t>
            </a:r>
            <a:br>
              <a:rPr lang="es-ES" sz="2400" b="1" dirty="0" smtClean="0">
                <a:solidFill>
                  <a:srgbClr val="FF0000"/>
                </a:solidFill>
              </a:rPr>
            </a:br>
            <a:r>
              <a:rPr lang="es-CO" sz="2000" b="1" dirty="0">
                <a:solidFill>
                  <a:srgbClr val="0070C0"/>
                </a:solidFill>
              </a:rPr>
              <a:t>Necesidad de una gran Convergencia Política y Social, que establezca un Pacto Histórico, SIN EXCLUSIONES, que tenga como propósito cambios profundos en la estructura de poder del Estado y la Sociedad</a:t>
            </a:r>
            <a:endParaRPr lang="es-CO" sz="2000" b="1" dirty="0">
              <a:solidFill>
                <a:srgbClr val="FF0000"/>
              </a:solidFill>
            </a:endParaRPr>
          </a:p>
        </p:txBody>
      </p:sp>
      <p:sp>
        <p:nvSpPr>
          <p:cNvPr id="3" name="Marcador de contenido 2"/>
          <p:cNvSpPr>
            <a:spLocks noGrp="1"/>
          </p:cNvSpPr>
          <p:nvPr>
            <p:ph idx="1"/>
          </p:nvPr>
        </p:nvSpPr>
        <p:spPr>
          <a:xfrm>
            <a:off x="1264508" y="1136822"/>
            <a:ext cx="10683652" cy="5453448"/>
          </a:xfrm>
        </p:spPr>
        <p:txBody>
          <a:bodyPr>
            <a:normAutofit fontScale="77500" lnSpcReduction="20000"/>
          </a:bodyPr>
          <a:lstStyle/>
          <a:p>
            <a:pPr lvl="0"/>
            <a:r>
              <a:rPr lang="es-CO" b="1" dirty="0">
                <a:solidFill>
                  <a:srgbClr val="FF0000"/>
                </a:solidFill>
              </a:rPr>
              <a:t>Esta realidad lleva </a:t>
            </a:r>
            <a:r>
              <a:rPr lang="es-CO" b="1" dirty="0" smtClean="0">
                <a:solidFill>
                  <a:srgbClr val="FF0000"/>
                </a:solidFill>
              </a:rPr>
              <a:t>a las organizaciones y movimiento social y a los partidos políticos a continuar -reactivar </a:t>
            </a:r>
            <a:r>
              <a:rPr lang="es-CO" b="1" dirty="0">
                <a:solidFill>
                  <a:srgbClr val="FF0000"/>
                </a:solidFill>
              </a:rPr>
              <a:t>la movilización y la protesta </a:t>
            </a:r>
            <a:r>
              <a:rPr lang="es-CO" b="1" dirty="0" smtClean="0">
                <a:solidFill>
                  <a:srgbClr val="FF0000"/>
                </a:solidFill>
              </a:rPr>
              <a:t>social con una </a:t>
            </a:r>
            <a:r>
              <a:rPr lang="es-CO" b="1" dirty="0">
                <a:solidFill>
                  <a:srgbClr val="FF0000"/>
                </a:solidFill>
              </a:rPr>
              <a:t>agenda que incluye</a:t>
            </a:r>
            <a:r>
              <a:rPr lang="es-CO" b="1" dirty="0"/>
              <a:t>: </a:t>
            </a:r>
            <a:endParaRPr lang="es-CO" dirty="0"/>
          </a:p>
          <a:p>
            <a:pPr lvl="0">
              <a:buFont typeface="Wingdings" panose="05000000000000000000" pitchFamily="2" charset="2"/>
              <a:buChar char="ü"/>
            </a:pPr>
            <a:r>
              <a:rPr lang="es-CO" b="1" dirty="0"/>
              <a:t>Respaldo a los pliegos de peticiones de los trabajadores del Estado, </a:t>
            </a:r>
            <a:endParaRPr lang="es-CO" dirty="0"/>
          </a:p>
          <a:p>
            <a:pPr>
              <a:buFont typeface="Wingdings" panose="05000000000000000000" pitchFamily="2" charset="2"/>
              <a:buChar char="ü"/>
            </a:pPr>
            <a:r>
              <a:rPr lang="es-CO" b="1" dirty="0"/>
              <a:t>Conmemoración del 8 de marzo, Día Internacional de la Mujer Trabajadora,</a:t>
            </a:r>
            <a:endParaRPr lang="es-CO" dirty="0"/>
          </a:p>
          <a:p>
            <a:pPr>
              <a:buFont typeface="Wingdings" panose="05000000000000000000" pitchFamily="2" charset="2"/>
              <a:buChar char="ü"/>
            </a:pPr>
            <a:r>
              <a:rPr lang="es-CO" b="1" dirty="0" smtClean="0"/>
              <a:t>Cumbre </a:t>
            </a:r>
            <a:r>
              <a:rPr lang="es-CO" b="1" dirty="0"/>
              <a:t>Social y Política por la Renta Básica Universal, 11 y 12 de marzo, </a:t>
            </a:r>
            <a:endParaRPr lang="es-CO" dirty="0"/>
          </a:p>
          <a:p>
            <a:pPr lvl="0">
              <a:buFont typeface="Wingdings" panose="05000000000000000000" pitchFamily="2" charset="2"/>
              <a:buChar char="ü"/>
            </a:pPr>
            <a:r>
              <a:rPr lang="es-CO" b="1" dirty="0" err="1"/>
              <a:t>Sentatón</a:t>
            </a:r>
            <a:r>
              <a:rPr lang="es-CO" b="1" dirty="0"/>
              <a:t> por la Dignidad Agropecuaria el 24 de marzo,</a:t>
            </a:r>
            <a:endParaRPr lang="es-CO" dirty="0"/>
          </a:p>
          <a:p>
            <a:pPr lvl="0">
              <a:buFont typeface="Wingdings" panose="05000000000000000000" pitchFamily="2" charset="2"/>
              <a:buChar char="ü"/>
            </a:pPr>
            <a:r>
              <a:rPr lang="es-CO" b="1" dirty="0"/>
              <a:t>participación en el Tribunal Permanente de los Pueblos, el 24, 25 y 26 de marzo, </a:t>
            </a:r>
            <a:endParaRPr lang="es-CO" dirty="0"/>
          </a:p>
          <a:p>
            <a:pPr lvl="0">
              <a:buFont typeface="Wingdings" panose="05000000000000000000" pitchFamily="2" charset="2"/>
              <a:buChar char="ü"/>
            </a:pPr>
            <a:r>
              <a:rPr lang="es-CO" b="1" dirty="0"/>
              <a:t>Remembranza del 9 de abril, día de las víctimas de la violencia,</a:t>
            </a:r>
            <a:endParaRPr lang="es-CO" dirty="0"/>
          </a:p>
          <a:p>
            <a:pPr>
              <a:buFont typeface="Wingdings" panose="05000000000000000000" pitchFamily="2" charset="2"/>
              <a:buChar char="ü"/>
            </a:pPr>
            <a:r>
              <a:rPr lang="es-CO" b="1" dirty="0"/>
              <a:t>Encuentro Nacional del Pacto por la salud y la vida, 10 y 11 de abril, </a:t>
            </a:r>
            <a:endParaRPr lang="es-CO" dirty="0"/>
          </a:p>
          <a:p>
            <a:pPr lvl="0">
              <a:buFont typeface="Wingdings" panose="05000000000000000000" pitchFamily="2" charset="2"/>
              <a:buChar char="ü"/>
            </a:pPr>
            <a:r>
              <a:rPr lang="es-CO" b="1" dirty="0"/>
              <a:t>Continuar con la Preparación e impulso del  Paro Nacional para el 28 de abril</a:t>
            </a:r>
            <a:endParaRPr lang="es-CO" dirty="0"/>
          </a:p>
          <a:p>
            <a:pPr lvl="0">
              <a:buFont typeface="Wingdings" panose="05000000000000000000" pitchFamily="2" charset="2"/>
              <a:buChar char="ü"/>
            </a:pPr>
            <a:r>
              <a:rPr lang="es-CO" b="1" dirty="0" smtClean="0"/>
              <a:t>y </a:t>
            </a:r>
            <a:r>
              <a:rPr lang="es-CO" b="1" dirty="0"/>
              <a:t>Conmemoración del Primero de Mayo Día internacional de la clase obrera</a:t>
            </a:r>
            <a:r>
              <a:rPr lang="es-CO" b="1" dirty="0" smtClean="0"/>
              <a:t>.</a:t>
            </a:r>
          </a:p>
          <a:p>
            <a:pPr lvl="0">
              <a:buFont typeface="Wingdings" panose="05000000000000000000" pitchFamily="2" charset="2"/>
              <a:buChar char="ü"/>
            </a:pPr>
            <a:r>
              <a:rPr lang="es-ES" b="1" dirty="0" smtClean="0"/>
              <a:t>Otras, que en el ámbito nacional y territorial se gesten. </a:t>
            </a:r>
            <a:endParaRPr lang="es-CO" dirty="0"/>
          </a:p>
          <a:p>
            <a:r>
              <a:rPr lang="es-CO" b="1" dirty="0">
                <a:solidFill>
                  <a:srgbClr val="FF0000"/>
                </a:solidFill>
              </a:rPr>
              <a:t>Por vida, paz, democracia, renta básica, vacunación gratuita y, frente </a:t>
            </a:r>
            <a:r>
              <a:rPr lang="es-CO" b="1" dirty="0" smtClean="0">
                <a:solidFill>
                  <a:srgbClr val="FF0000"/>
                </a:solidFill>
              </a:rPr>
              <a:t>a la política neoliberal del gobierno </a:t>
            </a:r>
            <a:r>
              <a:rPr lang="es-CO" b="1" dirty="0">
                <a:solidFill>
                  <a:srgbClr val="FF0000"/>
                </a:solidFill>
              </a:rPr>
              <a:t>Duque</a:t>
            </a:r>
            <a:r>
              <a:rPr lang="es-CO" b="1" dirty="0">
                <a:solidFill>
                  <a:srgbClr val="0070C0"/>
                </a:solidFill>
              </a:rPr>
              <a:t>,</a:t>
            </a:r>
            <a:endParaRPr lang="es-CO" dirty="0">
              <a:solidFill>
                <a:srgbClr val="0070C0"/>
              </a:solidFill>
            </a:endParaRPr>
          </a:p>
          <a:p>
            <a:pPr marL="0" indent="0" algn="ctr">
              <a:buNone/>
            </a:pPr>
            <a:endParaRPr lang="es-CO" b="1" dirty="0" smtClean="0">
              <a:solidFill>
                <a:srgbClr val="0070C0"/>
              </a:solidFill>
            </a:endParaRPr>
          </a:p>
          <a:p>
            <a:pPr marL="0" indent="0" algn="ctr">
              <a:buNone/>
            </a:pPr>
            <a:r>
              <a:rPr lang="es-CO" b="1" dirty="0" smtClean="0">
                <a:solidFill>
                  <a:srgbClr val="0070C0"/>
                </a:solidFill>
              </a:rPr>
              <a:t>Solo </a:t>
            </a:r>
            <a:r>
              <a:rPr lang="es-CO" b="1" dirty="0">
                <a:solidFill>
                  <a:srgbClr val="0070C0"/>
                </a:solidFill>
              </a:rPr>
              <a:t>queda reactivar la Movilización Social. </a:t>
            </a:r>
            <a:r>
              <a:rPr lang="es-CO" b="1" dirty="0" smtClean="0">
                <a:solidFill>
                  <a:srgbClr val="0070C0"/>
                </a:solidFill>
              </a:rPr>
              <a:t>Fundamentada en la Unidad y Organización </a:t>
            </a:r>
          </a:p>
          <a:p>
            <a:pPr marL="0" indent="0" algn="ctr">
              <a:buNone/>
            </a:pPr>
            <a:r>
              <a:rPr lang="es-CO" b="1" dirty="0" smtClean="0">
                <a:solidFill>
                  <a:srgbClr val="0070C0"/>
                </a:solidFill>
              </a:rPr>
              <a:t>¡Es </a:t>
            </a:r>
            <a:r>
              <a:rPr lang="es-CO" b="1" dirty="0">
                <a:solidFill>
                  <a:srgbClr val="0070C0"/>
                </a:solidFill>
              </a:rPr>
              <a:t>indispensable!</a:t>
            </a:r>
            <a:endParaRPr lang="es-CO" dirty="0">
              <a:solidFill>
                <a:srgbClr val="0070C0"/>
              </a:solidFill>
            </a:endParaRPr>
          </a:p>
          <a:p>
            <a:endParaRPr lang="es-CO" dirty="0"/>
          </a:p>
        </p:txBody>
      </p:sp>
    </p:spTree>
    <p:extLst>
      <p:ext uri="{BB962C8B-B14F-4D97-AF65-F5344CB8AC3E}">
        <p14:creationId xmlns:p14="http://schemas.microsoft.com/office/powerpoint/2010/main" val="138042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53979" y="0"/>
            <a:ext cx="9601200" cy="1565189"/>
          </a:xfrm>
        </p:spPr>
        <p:txBody>
          <a:bodyPr>
            <a:normAutofit fontScale="90000"/>
          </a:bodyPr>
          <a:lstStyle/>
          <a:p>
            <a:pPr algn="ctr"/>
            <a:r>
              <a:rPr lang="es-CO" sz="2800" b="1" dirty="0" smtClean="0">
                <a:solidFill>
                  <a:srgbClr val="C00000"/>
                </a:solidFill>
              </a:rPr>
              <a:t>GRACIAS </a:t>
            </a:r>
            <a:br>
              <a:rPr lang="es-CO" sz="2800" b="1" dirty="0" smtClean="0">
                <a:solidFill>
                  <a:srgbClr val="C00000"/>
                </a:solidFill>
              </a:rPr>
            </a:br>
            <a:r>
              <a:rPr lang="es-CO" sz="2800" b="1" dirty="0" smtClean="0">
                <a:solidFill>
                  <a:srgbClr val="C00000"/>
                </a:solidFill>
              </a:rPr>
              <a:t>COMPAÑERAS Y COMPAÑEROS, POR SU CONSECUENCIA Y COHERENCIA CON QUIENES DECIMOS REPRESENTAR Y DEFENDER</a:t>
            </a:r>
            <a:endParaRPr lang="es-CO" sz="2800" b="1" dirty="0">
              <a:solidFill>
                <a:srgbClr val="C00000"/>
              </a:solidFill>
            </a:endParaRP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560" y="1758778"/>
            <a:ext cx="3645982" cy="3581400"/>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542" y="2250989"/>
            <a:ext cx="3861488" cy="386148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30" y="1758778"/>
            <a:ext cx="3671059" cy="4353699"/>
          </a:xfrm>
          <a:prstGeom prst="rect">
            <a:avLst/>
          </a:prstGeom>
        </p:spPr>
      </p:pic>
    </p:spTree>
    <p:extLst>
      <p:ext uri="{BB962C8B-B14F-4D97-AF65-F5344CB8AC3E}">
        <p14:creationId xmlns:p14="http://schemas.microsoft.com/office/powerpoint/2010/main" val="244448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62914"/>
          </a:xfrm>
        </p:spPr>
        <p:txBody>
          <a:bodyPr>
            <a:normAutofit/>
          </a:bodyPr>
          <a:lstStyle/>
          <a:p>
            <a:pPr algn="ctr"/>
            <a:r>
              <a:rPr lang="es-CO" sz="4000" dirty="0" smtClean="0">
                <a:solidFill>
                  <a:schemeClr val="accent6">
                    <a:lumMod val="75000"/>
                  </a:schemeClr>
                </a:solidFill>
                <a:latin typeface="Arial" panose="020B0604020202020204" pitchFamily="34" charset="0"/>
                <a:cs typeface="Arial" panose="020B0604020202020204" pitchFamily="34" charset="0"/>
              </a:rPr>
              <a:t>Intereses en juego</a:t>
            </a:r>
            <a:endParaRPr lang="es-CO" sz="4000" dirty="0">
              <a:solidFill>
                <a:schemeClr val="accent6">
                  <a:lumMod val="75000"/>
                </a:schemeClr>
              </a:solidFill>
              <a:latin typeface="Arial" panose="020B0604020202020204" pitchFamily="34" charset="0"/>
              <a:cs typeface="Arial" panose="020B0604020202020204" pitchFamily="34" charset="0"/>
            </a:endParaRPr>
          </a:p>
        </p:txBody>
      </p:sp>
      <p:sp>
        <p:nvSpPr>
          <p:cNvPr id="4" name="Marcador de contenido 3"/>
          <p:cNvSpPr>
            <a:spLocks noGrp="1"/>
          </p:cNvSpPr>
          <p:nvPr>
            <p:ph sz="half" idx="1"/>
          </p:nvPr>
        </p:nvSpPr>
        <p:spPr>
          <a:xfrm>
            <a:off x="1371600" y="1548715"/>
            <a:ext cx="4447786" cy="5231026"/>
          </a:xfrm>
        </p:spPr>
        <p:txBody>
          <a:bodyPr>
            <a:normAutofit fontScale="70000" lnSpcReduction="20000"/>
          </a:bodyPr>
          <a:lstStyle/>
          <a:p>
            <a:r>
              <a:rPr lang="es-CO" b="1" dirty="0" smtClean="0">
                <a:solidFill>
                  <a:srgbClr val="FF0000"/>
                </a:solidFill>
              </a:rPr>
              <a:t>Vida productiva –reactivación económica</a:t>
            </a:r>
            <a:r>
              <a:rPr lang="es-CO" dirty="0" smtClean="0"/>
              <a:t>.</a:t>
            </a:r>
          </a:p>
          <a:p>
            <a:pPr marL="457200" indent="-457200" algn="just">
              <a:buAutoNum type="arabicPeriod"/>
            </a:pPr>
            <a:r>
              <a:rPr lang="es-ES" sz="1600" dirty="0" smtClean="0"/>
              <a:t>Neoliberal</a:t>
            </a:r>
            <a:r>
              <a:rPr lang="es-ES" sz="1600" dirty="0"/>
              <a:t>: Sector financiero, gremios económicos, empresariado, con vínculos: narcotráfico y paramilitarismo: gobierno ilegitimo. Politiquero, clientelista y corrupto</a:t>
            </a:r>
            <a:r>
              <a:rPr lang="es-ES" sz="1600" dirty="0" smtClean="0"/>
              <a:t>.</a:t>
            </a:r>
          </a:p>
          <a:p>
            <a:pPr marL="457200" indent="-457200" algn="just">
              <a:buAutoNum type="arabicPeriod"/>
            </a:pPr>
            <a:r>
              <a:rPr lang="es-ES" sz="1600" dirty="0" smtClean="0"/>
              <a:t>Profundiza </a:t>
            </a:r>
            <a:r>
              <a:rPr lang="es-ES" sz="1600" dirty="0"/>
              <a:t>el fortalecimiento de la agenda neoliberal en el país: Venta o liquidación de las pocas empresas estratégicas del </a:t>
            </a:r>
            <a:r>
              <a:rPr lang="es-ES" sz="1600" dirty="0" smtClean="0"/>
              <a:t>Estado.</a:t>
            </a:r>
          </a:p>
          <a:p>
            <a:pPr marL="457200" indent="-457200" algn="just">
              <a:buAutoNum type="arabicPeriod"/>
            </a:pPr>
            <a:r>
              <a:rPr lang="es-ES" sz="1600" dirty="0"/>
              <a:t>El Gobierno de Iván Duque expide decretos ordinarios y actos administrativos mediante los Ministerios que desarrollen y limiten los derechos de las y los </a:t>
            </a:r>
            <a:r>
              <a:rPr lang="es-ES" sz="1600" dirty="0" smtClean="0"/>
              <a:t>ciudadanos –opinión y protesta social- </a:t>
            </a:r>
            <a:r>
              <a:rPr lang="es-ES" sz="1600" dirty="0"/>
              <a:t>sin que su control resulte efectivo, </a:t>
            </a:r>
            <a:r>
              <a:rPr lang="es-ES" sz="1600" dirty="0" smtClean="0"/>
              <a:t>NO </a:t>
            </a:r>
            <a:r>
              <a:rPr lang="es-ES" sz="1600" dirty="0"/>
              <a:t>control político que tiene el Congreso de la República, por cuanto tampoco son mencionadas en el informe presentado y la veeduría ciudadana</a:t>
            </a:r>
            <a:r>
              <a:rPr lang="es-ES" sz="1600" dirty="0" smtClean="0"/>
              <a:t>. NO control de los poderes del Estado.</a:t>
            </a:r>
          </a:p>
          <a:p>
            <a:pPr marL="457200" indent="-457200" algn="just">
              <a:buAutoNum type="arabicPeriod"/>
            </a:pPr>
            <a:r>
              <a:rPr lang="es-ES" sz="1600" dirty="0" smtClean="0"/>
              <a:t>Violencia estatal/omisión/directa/NO paz como derecho fundamental y despoblamiento como tarea, con metodología –políticas públicas del Estado-.</a:t>
            </a:r>
          </a:p>
          <a:p>
            <a:pPr marL="457200" indent="-457200" algn="just">
              <a:buAutoNum type="arabicPeriod"/>
            </a:pPr>
            <a:r>
              <a:rPr lang="es-ES" sz="1600" dirty="0" smtClean="0">
                <a:solidFill>
                  <a:srgbClr val="FF0000"/>
                </a:solidFill>
              </a:rPr>
              <a:t>Política pública del Estado</a:t>
            </a:r>
            <a:r>
              <a:rPr lang="es-ES" sz="1600" dirty="0" smtClean="0"/>
              <a:t>: Frente a la paz y salida política al conflicto, Frente a la protesta y lucha social, frente a la NIT, frente a la crisis económica  profundizada por la pandemia, frente a la oposición política, frente a la política de relaciones internacionales… intereses en juego. </a:t>
            </a:r>
          </a:p>
          <a:p>
            <a:pPr marL="457200" indent="-457200" algn="just">
              <a:buAutoNum type="arabicPeriod"/>
            </a:pPr>
            <a:endParaRPr lang="es-ES" dirty="0" smtClean="0"/>
          </a:p>
          <a:p>
            <a:pPr marL="457200" indent="-457200" algn="just">
              <a:buAutoNum type="arabicPeriod"/>
            </a:pPr>
            <a:endParaRPr lang="es-CO" dirty="0"/>
          </a:p>
        </p:txBody>
      </p:sp>
      <p:sp>
        <p:nvSpPr>
          <p:cNvPr id="5" name="Marcador de contenido 4"/>
          <p:cNvSpPr>
            <a:spLocks noGrp="1"/>
          </p:cNvSpPr>
          <p:nvPr>
            <p:ph sz="half" idx="2"/>
          </p:nvPr>
        </p:nvSpPr>
        <p:spPr>
          <a:xfrm>
            <a:off x="6525403" y="1548714"/>
            <a:ext cx="4447786" cy="5058031"/>
          </a:xfrm>
        </p:spPr>
        <p:txBody>
          <a:bodyPr>
            <a:normAutofit fontScale="70000" lnSpcReduction="20000"/>
          </a:bodyPr>
          <a:lstStyle/>
          <a:p>
            <a:pPr algn="just"/>
            <a:r>
              <a:rPr lang="es-CO" dirty="0" smtClean="0">
                <a:solidFill>
                  <a:srgbClr val="FF0000"/>
                </a:solidFill>
              </a:rPr>
              <a:t>Vida, democracia auténtica y paz con justicia socia, salud –vacunación- educación y trabajo digno</a:t>
            </a:r>
            <a:r>
              <a:rPr lang="es-CO" dirty="0" smtClean="0"/>
              <a:t>. </a:t>
            </a:r>
          </a:p>
          <a:p>
            <a:pPr marL="0" indent="0" algn="just">
              <a:buNone/>
            </a:pPr>
            <a:r>
              <a:rPr lang="es-CO" b="1" dirty="0" smtClean="0">
                <a:solidFill>
                  <a:srgbClr val="C00000"/>
                </a:solidFill>
              </a:rPr>
              <a:t>#</a:t>
            </a:r>
            <a:r>
              <a:rPr lang="es-CO" b="1" dirty="0" err="1" smtClean="0">
                <a:solidFill>
                  <a:srgbClr val="C00000"/>
                </a:solidFill>
              </a:rPr>
              <a:t>OtraColombia</a:t>
            </a:r>
            <a:r>
              <a:rPr lang="es-CO" b="1" dirty="0" smtClean="0">
                <a:solidFill>
                  <a:srgbClr val="C00000"/>
                </a:solidFill>
              </a:rPr>
              <a:t> </a:t>
            </a:r>
            <a:r>
              <a:rPr lang="es-CO" b="1" dirty="0" err="1" smtClean="0">
                <a:solidFill>
                  <a:srgbClr val="C00000"/>
                </a:solidFill>
              </a:rPr>
              <a:t>EsPosible</a:t>
            </a:r>
            <a:endParaRPr lang="es-CO" b="1" dirty="0" smtClean="0">
              <a:solidFill>
                <a:srgbClr val="C00000"/>
              </a:solidFill>
            </a:endParaRPr>
          </a:p>
          <a:p>
            <a:pPr marL="457200" indent="-457200" algn="just">
              <a:buAutoNum type="arabicPeriod"/>
            </a:pPr>
            <a:r>
              <a:rPr lang="es-CO" dirty="0" smtClean="0"/>
              <a:t>Agenda política y social -104 puntos- 21N de 2019.</a:t>
            </a:r>
          </a:p>
          <a:p>
            <a:pPr marL="457200" indent="-457200" algn="just">
              <a:buAutoNum type="arabicPeriod"/>
            </a:pPr>
            <a:r>
              <a:rPr lang="es-CO" dirty="0" smtClean="0"/>
              <a:t>Pliego de emergencia -6 puntos-.</a:t>
            </a:r>
          </a:p>
          <a:p>
            <a:pPr marL="457200" indent="-457200" algn="just">
              <a:buAutoNum type="arabicPeriod"/>
            </a:pPr>
            <a:r>
              <a:rPr lang="es-CO" dirty="0" smtClean="0"/>
              <a:t>Pliegos nacionales –estatales- territoriales, sectoriales y poblacionales.</a:t>
            </a:r>
          </a:p>
          <a:p>
            <a:pPr marL="457200" indent="-457200" algn="just">
              <a:buAutoNum type="arabicPeriod"/>
            </a:pPr>
            <a:r>
              <a:rPr lang="es-CO" dirty="0" smtClean="0"/>
              <a:t>Referendo #</a:t>
            </a:r>
            <a:r>
              <a:rPr lang="es-CO" dirty="0" err="1" smtClean="0"/>
              <a:t>ChaoDuque</a:t>
            </a:r>
            <a:r>
              <a:rPr lang="es-CO" dirty="0" smtClean="0"/>
              <a:t> y </a:t>
            </a:r>
            <a:r>
              <a:rPr lang="es-CO" dirty="0" err="1" smtClean="0"/>
              <a:t>cotra</a:t>
            </a:r>
            <a:r>
              <a:rPr lang="es-CO" dirty="0" smtClean="0"/>
              <a:t> el referendo del </a:t>
            </a:r>
            <a:r>
              <a:rPr lang="es-CO" dirty="0" err="1" smtClean="0"/>
              <a:t>uribismo</a:t>
            </a:r>
            <a:r>
              <a:rPr lang="es-CO" dirty="0" smtClean="0"/>
              <a:t>.</a:t>
            </a:r>
            <a:r>
              <a:rPr lang="es-CO" dirty="0"/>
              <a:t> </a:t>
            </a:r>
            <a:r>
              <a:rPr lang="es-CO" sz="1500" dirty="0">
                <a:solidFill>
                  <a:srgbClr val="002060"/>
                </a:solidFill>
              </a:rPr>
              <a:t>Punto de encuentro para avanzar en la convergencia política, social y popular mas allá de lo electoral, en el sentido de ser gobierno y poder</a:t>
            </a:r>
            <a:endParaRPr lang="es-CO" sz="1500" dirty="0" smtClean="0">
              <a:solidFill>
                <a:srgbClr val="002060"/>
              </a:solidFill>
            </a:endParaRPr>
          </a:p>
          <a:p>
            <a:pPr marL="457200" indent="-457200" algn="just">
              <a:buAutoNum type="arabicPeriod"/>
            </a:pPr>
            <a:r>
              <a:rPr lang="es-CO" dirty="0" smtClean="0"/>
              <a:t>Pacto Histórico, mas allá de lo electoral  y avanzar para ser gobierno y poder.</a:t>
            </a:r>
          </a:p>
          <a:p>
            <a:pPr marL="457200" indent="-457200" algn="just">
              <a:buAutoNum type="arabicPeriod"/>
            </a:pPr>
            <a:r>
              <a:rPr lang="es-CO" dirty="0" smtClean="0"/>
              <a:t>Fortalecimiento de los Partidos alternativos –Polo Democrático Alternativo-.</a:t>
            </a:r>
          </a:p>
          <a:p>
            <a:pPr marL="457200" indent="-457200" algn="just">
              <a:buAutoNum type="arabicPeriod"/>
            </a:pPr>
            <a:r>
              <a:rPr lang="es-CO" dirty="0" smtClean="0"/>
              <a:t>Cumbre Social y política por la Renta Básica. #</a:t>
            </a:r>
            <a:r>
              <a:rPr lang="es-CO" dirty="0" err="1" smtClean="0"/>
              <a:t>CumbreRentaBasica</a:t>
            </a:r>
            <a:endParaRPr lang="es-CO" dirty="0" smtClean="0"/>
          </a:p>
          <a:p>
            <a:pPr marL="457200" indent="-457200" algn="just">
              <a:buAutoNum type="arabicPeriod"/>
            </a:pPr>
            <a:r>
              <a:rPr lang="es-ES" dirty="0" smtClean="0"/>
              <a:t>Agenda de movilización y organización nacional y territorial.</a:t>
            </a:r>
            <a:endParaRPr lang="es-CO" dirty="0" smtClean="0"/>
          </a:p>
          <a:p>
            <a:pPr marL="457200" indent="-457200" algn="just">
              <a:buAutoNum type="arabicPeriod"/>
            </a:pPr>
            <a:endParaRPr lang="es-CO" dirty="0"/>
          </a:p>
        </p:txBody>
      </p:sp>
    </p:spTree>
    <p:extLst>
      <p:ext uri="{BB962C8B-B14F-4D97-AF65-F5344CB8AC3E}">
        <p14:creationId xmlns:p14="http://schemas.microsoft.com/office/powerpoint/2010/main" val="1378262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7604" y="-98854"/>
            <a:ext cx="8509533" cy="1688757"/>
          </a:xfrm>
        </p:spPr>
        <p:txBody>
          <a:bodyPr>
            <a:normAutofit fontScale="90000"/>
          </a:bodyPr>
          <a:lstStyle/>
          <a:p>
            <a:pPr algn="ctr"/>
            <a:r>
              <a:rPr lang="es-CO" sz="3600" b="1" dirty="0" smtClean="0">
                <a:solidFill>
                  <a:srgbClr val="FF0000"/>
                </a:solidFill>
              </a:rPr>
              <a:t>FOTOS</a:t>
            </a:r>
            <a:br>
              <a:rPr lang="es-CO" sz="3600" b="1" dirty="0" smtClean="0">
                <a:solidFill>
                  <a:srgbClr val="FF0000"/>
                </a:solidFill>
              </a:rPr>
            </a:br>
            <a:r>
              <a:rPr lang="es-CO" sz="3600" b="1" dirty="0" smtClean="0">
                <a:solidFill>
                  <a:srgbClr val="FF0000"/>
                </a:solidFill>
              </a:rPr>
              <a:t>Pacto Histórico</a:t>
            </a:r>
            <a:r>
              <a:rPr lang="es-CO" b="1" dirty="0" smtClean="0">
                <a:solidFill>
                  <a:srgbClr val="FF0000"/>
                </a:solidFill>
              </a:rPr>
              <a:t/>
            </a:r>
            <a:br>
              <a:rPr lang="es-CO" b="1" dirty="0" smtClean="0">
                <a:solidFill>
                  <a:srgbClr val="FF0000"/>
                </a:solidFill>
              </a:rPr>
            </a:br>
            <a:r>
              <a:rPr lang="es-ES" sz="1800" dirty="0">
                <a:solidFill>
                  <a:srgbClr val="002060"/>
                </a:solidFill>
              </a:rPr>
              <a:t>Para ESCRIBIR </a:t>
            </a:r>
            <a:r>
              <a:rPr lang="es-ES" sz="1800" dirty="0" smtClean="0">
                <a:solidFill>
                  <a:srgbClr val="002060"/>
                </a:solidFill>
              </a:rPr>
              <a:t>la </a:t>
            </a:r>
            <a:r>
              <a:rPr lang="es-ES" sz="1800" dirty="0">
                <a:solidFill>
                  <a:srgbClr val="002060"/>
                </a:solidFill>
              </a:rPr>
              <a:t>historia, individual y colectivamente, ser los protagonistas de nuestro destino. Remarcarla para poder cambiarla y para ello estamos trabajando. Para Colombia, para volverle los derechos a la nación, al país.</a:t>
            </a:r>
            <a:r>
              <a:rPr lang="es-CO" sz="1800" dirty="0">
                <a:solidFill>
                  <a:srgbClr val="002060"/>
                </a:solidFill>
              </a:rPr>
              <a:t/>
            </a:r>
            <a:br>
              <a:rPr lang="es-CO" sz="1800" dirty="0">
                <a:solidFill>
                  <a:srgbClr val="002060"/>
                </a:solidFill>
              </a:rPr>
            </a:br>
            <a:endParaRPr lang="es-CO" sz="1800" b="1" dirty="0">
              <a:solidFill>
                <a:srgbClr val="002060"/>
              </a:solidFill>
            </a:endParaRPr>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7962" y="2286000"/>
            <a:ext cx="3827968" cy="3581400"/>
          </a:xfrm>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3492" y="1589903"/>
            <a:ext cx="5890053" cy="2323570"/>
          </a:xfr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454" y="3986096"/>
            <a:ext cx="3583459" cy="2871904"/>
          </a:xfrm>
          <a:prstGeom prst="rect">
            <a:avLst/>
          </a:prstGeom>
        </p:spPr>
      </p:pic>
    </p:spTree>
    <p:extLst>
      <p:ext uri="{BB962C8B-B14F-4D97-AF65-F5344CB8AC3E}">
        <p14:creationId xmlns:p14="http://schemas.microsoft.com/office/powerpoint/2010/main" val="137359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274" y="-1"/>
            <a:ext cx="11303726" cy="1499287"/>
          </a:xfrm>
        </p:spPr>
        <p:txBody>
          <a:bodyPr>
            <a:normAutofit fontScale="90000"/>
          </a:bodyPr>
          <a:lstStyle/>
          <a:p>
            <a:pPr algn="ctr"/>
            <a:r>
              <a:rPr lang="es-CO" sz="4000" b="1" dirty="0" smtClean="0">
                <a:solidFill>
                  <a:srgbClr val="FF0000"/>
                </a:solidFill>
              </a:rPr>
              <a:t>POBLACIÓN – DESPOBLAMIENTO</a:t>
            </a:r>
            <a:br>
              <a:rPr lang="es-CO" sz="4000" b="1" dirty="0" smtClean="0">
                <a:solidFill>
                  <a:srgbClr val="FF0000"/>
                </a:solidFill>
              </a:rPr>
            </a:br>
            <a:r>
              <a:rPr lang="es-ES" sz="1600" b="1" dirty="0">
                <a:solidFill>
                  <a:schemeClr val="accent5">
                    <a:lumMod val="50000"/>
                  </a:schemeClr>
                </a:solidFill>
                <a:latin typeface="Arial" panose="020B0604020202020204" pitchFamily="34" charset="0"/>
                <a:cs typeface="Arial" panose="020B0604020202020204" pitchFamily="34" charset="0"/>
              </a:rPr>
              <a:t>Un debate muy fuerte en todo el mundo es en relación a la llamada “capacidad de reemplazo”, o reemplazo poblacional de una generación a otra, al no garantizar  este proceso el sistema capitalista/imperialista, y el sistema patriarcal se está poniendo en riesgo la supervivencia de la especie y de las sociedades</a:t>
            </a:r>
            <a:r>
              <a:rPr lang="es-ES" sz="1600" b="1" dirty="0" smtClean="0">
                <a:solidFill>
                  <a:schemeClr val="accent5">
                    <a:lumMod val="50000"/>
                  </a:schemeClr>
                </a:solidFill>
                <a:latin typeface="Arial" panose="020B0604020202020204" pitchFamily="34" charset="0"/>
                <a:cs typeface="Arial" panose="020B0604020202020204" pitchFamily="34" charset="0"/>
              </a:rPr>
              <a:t>.</a:t>
            </a:r>
            <a:br>
              <a:rPr lang="es-ES" sz="1600" b="1" dirty="0" smtClean="0">
                <a:solidFill>
                  <a:schemeClr val="accent5">
                    <a:lumMod val="50000"/>
                  </a:schemeClr>
                </a:solidFill>
                <a:latin typeface="Arial" panose="020B0604020202020204" pitchFamily="34" charset="0"/>
                <a:cs typeface="Arial" panose="020B0604020202020204" pitchFamily="34" charset="0"/>
              </a:rPr>
            </a:br>
            <a:r>
              <a:rPr lang="es-ES" sz="1600" b="1" u="sng" dirty="0" smtClean="0">
                <a:solidFill>
                  <a:schemeClr val="accent5">
                    <a:lumMod val="50000"/>
                  </a:schemeClr>
                </a:solidFill>
                <a:latin typeface="Arial" panose="020B0604020202020204" pitchFamily="34" charset="0"/>
                <a:cs typeface="Arial" panose="020B0604020202020204" pitchFamily="34" charset="0"/>
              </a:rPr>
              <a:t>Colombia un gobierno y régimen político de la muerte y el terror: Políticas publicas del Estado frente a la crisis económica-pandemia-conflicto social y armado, la paz, verdad-justicia-reparación y NO repetición y democracia</a:t>
            </a:r>
            <a:r>
              <a:rPr lang="es-ES" sz="1600" b="1" dirty="0">
                <a:solidFill>
                  <a:schemeClr val="accent5">
                    <a:lumMod val="50000"/>
                  </a:schemeClr>
                </a:solidFill>
                <a:latin typeface="Arial" panose="020B0604020202020204" pitchFamily="34" charset="0"/>
                <a:cs typeface="Arial" panose="020B0604020202020204" pitchFamily="34" charset="0"/>
              </a:rPr>
              <a:t>.</a:t>
            </a:r>
            <a:endParaRPr lang="es-CO" sz="1600" b="1" dirty="0">
              <a:solidFill>
                <a:srgbClr val="FF000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044" y="1524000"/>
            <a:ext cx="3676545" cy="522279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535" y="1762898"/>
            <a:ext cx="4341341" cy="4983892"/>
          </a:xfrm>
          <a:prstGeom prst="rect">
            <a:avLst/>
          </a:prstGeom>
        </p:spPr>
      </p:pic>
      <p:pic>
        <p:nvPicPr>
          <p:cNvPr id="6" name="Imagen 5"/>
          <p:cNvPicPr>
            <a:picLocks noChangeAspect="1"/>
          </p:cNvPicPr>
          <p:nvPr/>
        </p:nvPicPr>
        <p:blipFill>
          <a:blip r:embed="rId4"/>
          <a:stretch>
            <a:fillRect/>
          </a:stretch>
        </p:blipFill>
        <p:spPr>
          <a:xfrm>
            <a:off x="4852589" y="2998574"/>
            <a:ext cx="2466975" cy="2512540"/>
          </a:xfrm>
          <a:prstGeom prst="rect">
            <a:avLst/>
          </a:prstGeom>
        </p:spPr>
      </p:pic>
    </p:spTree>
    <p:extLst>
      <p:ext uri="{BB962C8B-B14F-4D97-AF65-F5344CB8AC3E}">
        <p14:creationId xmlns:p14="http://schemas.microsoft.com/office/powerpoint/2010/main" val="22871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7881" y="249354"/>
            <a:ext cx="11005752" cy="7017306"/>
          </a:xfrm>
          <a:prstGeom prst="rect">
            <a:avLst/>
          </a:prstGeom>
        </p:spPr>
        <p:txBody>
          <a:bodyPr wrap="square">
            <a:spAutoFit/>
          </a:bodyPr>
          <a:lstStyle/>
          <a:p>
            <a:r>
              <a:rPr lang="es-ES" dirty="0" smtClean="0">
                <a:solidFill>
                  <a:srgbClr val="030303"/>
                </a:solidFill>
                <a:latin typeface="Roboto"/>
              </a:rPr>
              <a:t>VIDEO: </a:t>
            </a:r>
            <a:r>
              <a:rPr lang="es-ES" b="1" dirty="0">
                <a:solidFill>
                  <a:srgbClr val="C00000"/>
                </a:solidFill>
                <a:hlinkClick r:id="rId2"/>
              </a:rPr>
              <a:t>Reducción de la población Mundial</a:t>
            </a:r>
            <a:endParaRPr lang="es-ES" b="1" dirty="0">
              <a:solidFill>
                <a:srgbClr val="C00000"/>
              </a:solidFill>
            </a:endParaRPr>
          </a:p>
          <a:p>
            <a:endParaRPr lang="es-ES" b="1" dirty="0" smtClean="0">
              <a:solidFill>
                <a:srgbClr val="030303"/>
              </a:solidFill>
              <a:latin typeface="Roboto"/>
            </a:endParaRPr>
          </a:p>
          <a:p>
            <a:pPr algn="just"/>
            <a:r>
              <a:rPr lang="es-ES" dirty="0" smtClean="0">
                <a:solidFill>
                  <a:srgbClr val="030303"/>
                </a:solidFill>
                <a:latin typeface="Roboto"/>
              </a:rPr>
              <a:t>La </a:t>
            </a:r>
            <a:r>
              <a:rPr lang="es-ES" dirty="0">
                <a:solidFill>
                  <a:srgbClr val="030303"/>
                </a:solidFill>
                <a:latin typeface="Roboto"/>
              </a:rPr>
              <a:t>Agenda 21, y las recientes Agenda 2030 y Agenda 2050, es un plan para despoblar al 95% de la población mundial para 2030. Es un plan de acción ideado por la ONU y firmado por 178 gobiernos en el Conferencia de las Naciones Unidas sobre Medio Ambiente y Desarrollo celebrada en Río de Janeiro, Brasil, en 1992. Su objetivo es la despoblación de la humanidad porque "somos demasiados". Es promovido por las élites como una forma de "salvar el planeta" e implementado por los gobiernos de todo el mundo. Bill Gates incluso compartió su punto de vista sobre cómo lograr este objetivo mediante vacunas y otros medios en una conferencia de </a:t>
            </a:r>
            <a:r>
              <a:rPr lang="es-ES" dirty="0" err="1">
                <a:solidFill>
                  <a:srgbClr val="030303"/>
                </a:solidFill>
                <a:latin typeface="Roboto"/>
              </a:rPr>
              <a:t>TedX</a:t>
            </a:r>
            <a:r>
              <a:rPr lang="es-ES" dirty="0">
                <a:solidFill>
                  <a:srgbClr val="030303"/>
                </a:solidFill>
                <a:latin typeface="Roboto"/>
              </a:rPr>
              <a:t>: “El mundo de hoy tiene 6.8 mil millones de personas. Y pronto puede llegar a 9 mil millones</a:t>
            </a:r>
            <a:r>
              <a:rPr lang="es-ES" dirty="0" smtClean="0">
                <a:solidFill>
                  <a:srgbClr val="030303"/>
                </a:solidFill>
                <a:latin typeface="Roboto"/>
              </a:rPr>
              <a:t>.....</a:t>
            </a:r>
          </a:p>
          <a:p>
            <a:pPr algn="just"/>
            <a:endParaRPr lang="es-ES" dirty="0">
              <a:solidFill>
                <a:srgbClr val="030303"/>
              </a:solidFill>
              <a:latin typeface="Roboto"/>
            </a:endParaRPr>
          </a:p>
          <a:p>
            <a:pPr algn="just"/>
            <a:r>
              <a:rPr lang="es-ES" dirty="0">
                <a:solidFill>
                  <a:srgbClr val="FF0000"/>
                </a:solidFill>
              </a:rPr>
              <a:t>La visión de los imperialistas es que la población de los países pobres y aun de los emergentes es un serio peligro para el medio ambiente, la vida, y la economía de los países imperialistas, por lo tanto hay que frenar esos procesos migratorios</a:t>
            </a:r>
            <a:r>
              <a:rPr lang="es-ES" dirty="0"/>
              <a:t>. Las propuestas de posponer unos años la edad para pensionarse están relacionadas con el deseo de frenar la disminución de la edad relativa y activa.</a:t>
            </a:r>
          </a:p>
          <a:p>
            <a:pPr algn="just"/>
            <a:endParaRPr lang="es-ES" dirty="0"/>
          </a:p>
          <a:p>
            <a:pPr algn="just"/>
            <a:r>
              <a:rPr lang="es-ES" b="1" dirty="0"/>
              <a:t>La población del planeta es de 7.700 millones de habitantes a 2020 según la ONU de los cuales 3.811 millones son mujeres. Son pobres 1.300 millones de los cuales 663 millones son menores, 2.000 millones son informales en su mayoría mujeres, de  grupos étnicos y comunidad LGBTIQ+ son criminalizados y además acusados de no ser para nada productivos</a:t>
            </a:r>
            <a:r>
              <a:rPr lang="es-ES" dirty="0" smtClean="0"/>
              <a:t>.</a:t>
            </a:r>
          </a:p>
          <a:p>
            <a:pPr algn="just"/>
            <a:endParaRPr lang="es-CO" dirty="0"/>
          </a:p>
          <a:p>
            <a:r>
              <a:rPr lang="es-ES" dirty="0">
                <a:solidFill>
                  <a:srgbClr val="717171"/>
                </a:solidFill>
                <a:latin typeface="Roboto"/>
              </a:rPr>
              <a:t>Según Daniel </a:t>
            </a:r>
            <a:r>
              <a:rPr lang="es-ES" dirty="0" err="1">
                <a:solidFill>
                  <a:srgbClr val="717171"/>
                </a:solidFill>
                <a:latin typeface="Roboto"/>
              </a:rPr>
              <a:t>Estulin</a:t>
            </a:r>
            <a:r>
              <a:rPr lang="es-ES" dirty="0">
                <a:solidFill>
                  <a:srgbClr val="717171"/>
                </a:solidFill>
                <a:latin typeface="Roboto"/>
              </a:rPr>
              <a:t> (</a:t>
            </a:r>
            <a:r>
              <a:rPr lang="es-ES" dirty="0" err="1">
                <a:solidFill>
                  <a:srgbClr val="717171"/>
                </a:solidFill>
                <a:latin typeface="Roboto"/>
              </a:rPr>
              <a:t>Vilnus</a:t>
            </a:r>
            <a:r>
              <a:rPr lang="es-ES" dirty="0">
                <a:solidFill>
                  <a:srgbClr val="717171"/>
                </a:solidFill>
                <a:latin typeface="Roboto"/>
              </a:rPr>
              <a:t>, Lituania, 1966), los ricos tienen un plan muy bien estudiado para conservar sus privilegios: y pasa por acabar con el </a:t>
            </a:r>
            <a:r>
              <a:rPr lang="es-ES" dirty="0" smtClean="0">
                <a:solidFill>
                  <a:srgbClr val="717171"/>
                </a:solidFill>
                <a:latin typeface="Roboto"/>
              </a:rPr>
              <a:t>resto.</a:t>
            </a:r>
            <a:endParaRPr lang="es-ES" dirty="0">
              <a:solidFill>
                <a:srgbClr val="717171"/>
              </a:solidFill>
              <a:latin typeface="Roboto"/>
            </a:endParaRPr>
          </a:p>
          <a:p>
            <a:endParaRPr lang="es-ES" dirty="0">
              <a:solidFill>
                <a:srgbClr val="030303"/>
              </a:solidFill>
              <a:latin typeface="Roboto"/>
            </a:endParaRPr>
          </a:p>
          <a:p>
            <a:endParaRPr lang="es-CO" dirty="0"/>
          </a:p>
        </p:txBody>
      </p:sp>
    </p:spTree>
    <p:extLst>
      <p:ext uri="{BB962C8B-B14F-4D97-AF65-F5344CB8AC3E}">
        <p14:creationId xmlns:p14="http://schemas.microsoft.com/office/powerpoint/2010/main" val="1699163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643" y="1"/>
            <a:ext cx="11442357" cy="1079158"/>
          </a:xfrm>
        </p:spPr>
        <p:txBody>
          <a:bodyPr>
            <a:normAutofit fontScale="90000"/>
          </a:bodyPr>
          <a:lstStyle/>
          <a:p>
            <a:pPr algn="ctr"/>
            <a:r>
              <a:rPr lang="es-CO" sz="2000" b="1" dirty="0" smtClean="0">
                <a:solidFill>
                  <a:srgbClr val="FF0000"/>
                </a:solidFill>
                <a:latin typeface="Arial" panose="020B0604020202020204" pitchFamily="34" charset="0"/>
                <a:cs typeface="Arial" panose="020B0604020202020204" pitchFamily="34" charset="0"/>
              </a:rPr>
              <a:t> </a:t>
            </a:r>
            <a:r>
              <a:rPr lang="es-CO" sz="3200" b="1" dirty="0" smtClean="0">
                <a:solidFill>
                  <a:srgbClr val="FF0000"/>
                </a:solidFill>
                <a:latin typeface="Arial" panose="020B0604020202020204" pitchFamily="34" charset="0"/>
                <a:cs typeface="Arial" panose="020B0604020202020204" pitchFamily="34" charset="0"/>
              </a:rPr>
              <a:t>Y COLOMBIA?</a:t>
            </a:r>
            <a:br>
              <a:rPr lang="es-CO" sz="3200" b="1" dirty="0" smtClean="0">
                <a:solidFill>
                  <a:srgbClr val="FF0000"/>
                </a:solidFill>
                <a:latin typeface="Arial" panose="020B0604020202020204" pitchFamily="34" charset="0"/>
                <a:cs typeface="Arial" panose="020B0604020202020204" pitchFamily="34" charset="0"/>
              </a:rPr>
            </a:br>
            <a:r>
              <a:rPr lang="es-ES" sz="2000" b="1" dirty="0">
                <a:solidFill>
                  <a:schemeClr val="tx1"/>
                </a:solidFill>
                <a:latin typeface="Arial" panose="020B0604020202020204" pitchFamily="34" charset="0"/>
                <a:cs typeface="Arial" panose="020B0604020202020204" pitchFamily="34" charset="0"/>
              </a:rPr>
              <a:t>La despoblación es la pérdida masiva de habitantes de una región o ecosistema por motivo de su </a:t>
            </a:r>
            <a:r>
              <a:rPr lang="es-ES" sz="2000" b="1" dirty="0" smtClean="0">
                <a:solidFill>
                  <a:schemeClr val="tx1"/>
                </a:solidFill>
                <a:latin typeface="Arial" panose="020B0604020202020204" pitchFamily="34" charset="0"/>
                <a:cs typeface="Arial" panose="020B0604020202020204" pitchFamily="34" charset="0"/>
              </a:rPr>
              <a:t>muerte, </a:t>
            </a:r>
            <a:r>
              <a:rPr lang="es-ES" sz="2000" b="1" dirty="0">
                <a:solidFill>
                  <a:schemeClr val="tx1"/>
                </a:solidFill>
                <a:latin typeface="Arial" panose="020B0604020202020204" pitchFamily="34" charset="0"/>
                <a:cs typeface="Arial" panose="020B0604020202020204" pitchFamily="34" charset="0"/>
              </a:rPr>
              <a:t>envejecimiento o desplazamiento a otros lugares por causas naturales o humanas.</a:t>
            </a:r>
            <a:endParaRPr lang="es-CO" sz="2000" b="1" dirty="0">
              <a:solidFill>
                <a:schemeClr val="tx1"/>
              </a:solidFill>
              <a:latin typeface="Arial" panose="020B0604020202020204" pitchFamily="34" charset="0"/>
              <a:cs typeface="Arial" panose="020B0604020202020204" pitchFamily="34" charset="0"/>
            </a:endParaRPr>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1079158"/>
            <a:ext cx="4448175" cy="2916194"/>
          </a:xfrm>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71600" y="4250723"/>
            <a:ext cx="4518454" cy="2534053"/>
          </a:xfr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366" y="2059460"/>
            <a:ext cx="4720282" cy="3863545"/>
          </a:xfrm>
          <a:prstGeom prst="rect">
            <a:avLst/>
          </a:prstGeom>
        </p:spPr>
      </p:pic>
    </p:spTree>
    <p:extLst>
      <p:ext uri="{BB962C8B-B14F-4D97-AF65-F5344CB8AC3E}">
        <p14:creationId xmlns:p14="http://schemas.microsoft.com/office/powerpoint/2010/main" val="428528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74141"/>
            <a:ext cx="9601200" cy="1219199"/>
          </a:xfrm>
        </p:spPr>
        <p:txBody>
          <a:bodyPr>
            <a:normAutofit/>
          </a:bodyPr>
          <a:lstStyle/>
          <a:p>
            <a:pPr algn="ctr"/>
            <a:r>
              <a:rPr lang="es-CO" dirty="0" smtClean="0"/>
              <a:t> </a:t>
            </a:r>
            <a:r>
              <a:rPr lang="es-CO" sz="3600" b="1" dirty="0" smtClean="0">
                <a:solidFill>
                  <a:srgbClr val="C00000"/>
                </a:solidFill>
                <a:latin typeface="Arial" panose="020B0604020202020204" pitchFamily="34" charset="0"/>
                <a:cs typeface="Arial" panose="020B0604020202020204" pitchFamily="34" charset="0"/>
              </a:rPr>
              <a:t>DUQUE CALCULA CUANTOS CONTAGIADOS HABRÁ…</a:t>
            </a:r>
            <a:endParaRPr lang="es-CO" sz="3600" b="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1371599" y="1458097"/>
            <a:ext cx="4946823" cy="5280454"/>
          </a:xfrm>
        </p:spPr>
        <p:txBody>
          <a:bodyPr>
            <a:normAutofit/>
          </a:bodyPr>
          <a:lstStyle/>
          <a:p>
            <a:pPr algn="just"/>
            <a:r>
              <a:rPr lang="es-ES" dirty="0" smtClean="0">
                <a:solidFill>
                  <a:srgbClr val="C00000"/>
                </a:solidFill>
              </a:rPr>
              <a:t>DECRETO 417 del 17 marzo de </a:t>
            </a:r>
            <a:r>
              <a:rPr lang="es-ES" dirty="0">
                <a:solidFill>
                  <a:srgbClr val="C00000"/>
                </a:solidFill>
              </a:rPr>
              <a:t>2020 </a:t>
            </a:r>
            <a:r>
              <a:rPr lang="es-ES" dirty="0"/>
              <a:t>Por el cual se declara un Estado de Emergencia Económica, Social y Ecológica en todo el territorio </a:t>
            </a:r>
            <a:r>
              <a:rPr lang="es-ES" dirty="0" smtClean="0"/>
              <a:t>Nacional.</a:t>
            </a:r>
            <a:endParaRPr lang="es-C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8264" y="2804983"/>
            <a:ext cx="5593492" cy="4053017"/>
          </a:xfrm>
        </p:spPr>
      </p:pic>
      <p:sp>
        <p:nvSpPr>
          <p:cNvPr id="6" name="Rectángulo 5"/>
          <p:cNvSpPr/>
          <p:nvPr/>
        </p:nvSpPr>
        <p:spPr>
          <a:xfrm>
            <a:off x="7455243" y="1937237"/>
            <a:ext cx="4069492" cy="1754326"/>
          </a:xfrm>
          <a:prstGeom prst="rect">
            <a:avLst/>
          </a:prstGeom>
        </p:spPr>
        <p:txBody>
          <a:bodyPr wrap="square">
            <a:spAutoFit/>
          </a:bodyPr>
          <a:lstStyle/>
          <a:p>
            <a:r>
              <a:rPr lang="es-CO" b="1" dirty="0">
                <a:solidFill>
                  <a:srgbClr val="C00000"/>
                </a:solidFill>
              </a:rPr>
              <a:t>#ReporteCOVID19 2 de marzo</a:t>
            </a:r>
            <a:r>
              <a:rPr lang="es-CO" dirty="0"/>
              <a:t>:</a:t>
            </a:r>
          </a:p>
          <a:p>
            <a:endParaRPr lang="es-CO" dirty="0"/>
          </a:p>
          <a:p>
            <a:pPr marL="285750" indent="-285750">
              <a:buFont typeface="Wingdings" panose="05000000000000000000" pitchFamily="2" charset="2"/>
              <a:buChar char="v"/>
            </a:pPr>
            <a:r>
              <a:rPr lang="es-CO" b="1" dirty="0" smtClean="0"/>
              <a:t>4.339 </a:t>
            </a:r>
            <a:r>
              <a:rPr lang="es-CO" b="1" dirty="0"/>
              <a:t>nuevos </a:t>
            </a:r>
            <a:r>
              <a:rPr lang="es-CO" b="1" dirty="0" smtClean="0"/>
              <a:t>casos</a:t>
            </a:r>
          </a:p>
          <a:p>
            <a:pPr marL="285750" indent="-285750">
              <a:buFont typeface="Wingdings" panose="05000000000000000000" pitchFamily="2" charset="2"/>
              <a:buChar char="v"/>
            </a:pPr>
            <a:r>
              <a:rPr lang="es-CO" b="1" dirty="0" smtClean="0"/>
              <a:t>106 fallecidos</a:t>
            </a:r>
          </a:p>
          <a:p>
            <a:pPr marL="285750" indent="-285750">
              <a:buFont typeface="Wingdings" panose="05000000000000000000" pitchFamily="2" charset="2"/>
              <a:buChar char="v"/>
            </a:pPr>
            <a:r>
              <a:rPr lang="es-CO" b="1" dirty="0" smtClean="0"/>
              <a:t>2.259.599 </a:t>
            </a:r>
            <a:r>
              <a:rPr lang="es-CO" b="1" dirty="0"/>
              <a:t>casos </a:t>
            </a:r>
            <a:endParaRPr lang="es-CO" b="1" dirty="0" smtClean="0"/>
          </a:p>
          <a:p>
            <a:pPr marL="285750" indent="-285750">
              <a:buFont typeface="Wingdings" panose="05000000000000000000" pitchFamily="2" charset="2"/>
              <a:buChar char="v"/>
            </a:pPr>
            <a:r>
              <a:rPr lang="es-CO" b="1" dirty="0" smtClean="0"/>
              <a:t>59.972 fallecidos</a:t>
            </a:r>
            <a:endParaRPr lang="es-CO" b="1" dirty="0"/>
          </a:p>
        </p:txBody>
      </p:sp>
      <p:sp>
        <p:nvSpPr>
          <p:cNvPr id="7" name="Rectángulo 6"/>
          <p:cNvSpPr/>
          <p:nvPr/>
        </p:nvSpPr>
        <p:spPr>
          <a:xfrm>
            <a:off x="6837406" y="3873795"/>
            <a:ext cx="5148648" cy="2862322"/>
          </a:xfrm>
          <a:prstGeom prst="rect">
            <a:avLst/>
          </a:prstGeom>
        </p:spPr>
        <p:txBody>
          <a:bodyPr wrap="square">
            <a:spAutoFit/>
          </a:bodyPr>
          <a:lstStyle/>
          <a:p>
            <a:r>
              <a:rPr lang="es-ES" dirty="0">
                <a:solidFill>
                  <a:srgbClr val="C00000"/>
                </a:solidFill>
                <a:latin typeface="Montserrat"/>
                <a:hlinkClick r:id="rId3"/>
              </a:rPr>
              <a:t>Avance de los casos de Covid-19 en todo el </a:t>
            </a:r>
            <a:r>
              <a:rPr lang="es-ES" dirty="0" smtClean="0">
                <a:solidFill>
                  <a:srgbClr val="C00000"/>
                </a:solidFill>
                <a:latin typeface="Montserrat"/>
                <a:hlinkClick r:id="rId3"/>
              </a:rPr>
              <a:t>mundo</a:t>
            </a:r>
            <a:r>
              <a:rPr lang="es-ES" dirty="0" smtClean="0">
                <a:solidFill>
                  <a:srgbClr val="C00000"/>
                </a:solidFill>
                <a:latin typeface="Montserrat"/>
              </a:rPr>
              <a:t>:</a:t>
            </a:r>
          </a:p>
          <a:p>
            <a:pPr marL="285750" indent="-285750">
              <a:buFont typeface="Arial" panose="020B0604020202020204" pitchFamily="34" charset="0"/>
              <a:buChar char="•"/>
            </a:pPr>
            <a:r>
              <a:rPr lang="es-ES" dirty="0" smtClean="0"/>
              <a:t>Total contagiados </a:t>
            </a:r>
            <a:r>
              <a:rPr lang="es-ES" cap="all" dirty="0" smtClean="0"/>
              <a:t>CONFIRMADOS: </a:t>
            </a:r>
            <a:r>
              <a:rPr lang="es-ES" dirty="0" smtClean="0"/>
              <a:t>114.790.736 +88.378</a:t>
            </a:r>
          </a:p>
          <a:p>
            <a:endParaRPr lang="es-ES" dirty="0"/>
          </a:p>
          <a:p>
            <a:pPr marL="285750" indent="-285750">
              <a:buFont typeface="Arial" panose="020B0604020202020204" pitchFamily="34" charset="0"/>
              <a:buChar char="•"/>
            </a:pPr>
            <a:r>
              <a:rPr lang="es-ES" cap="all" dirty="0" smtClean="0"/>
              <a:t>TOTAL MUERTES: </a:t>
            </a:r>
            <a:endParaRPr lang="es-ES" cap="all" dirty="0"/>
          </a:p>
          <a:p>
            <a:r>
              <a:rPr lang="es-ES" dirty="0" smtClean="0"/>
              <a:t>2.546.223</a:t>
            </a:r>
            <a:r>
              <a:rPr lang="es-ES" dirty="0"/>
              <a:t> </a:t>
            </a:r>
            <a:r>
              <a:rPr lang="es-ES" dirty="0" smtClean="0"/>
              <a:t> +2.653</a:t>
            </a:r>
            <a:endParaRPr lang="es-ES" dirty="0"/>
          </a:p>
          <a:p>
            <a:endParaRPr lang="es-ES" dirty="0">
              <a:solidFill>
                <a:srgbClr val="C00000"/>
              </a:solidFill>
              <a:latin typeface="Montserrat"/>
            </a:endParaRPr>
          </a:p>
          <a:p>
            <a:r>
              <a:rPr lang="es-ES" dirty="0"/>
              <a:t/>
            </a:r>
            <a:br>
              <a:rPr lang="es-ES" dirty="0"/>
            </a:br>
            <a:endParaRPr lang="es-CO" dirty="0"/>
          </a:p>
        </p:txBody>
      </p:sp>
    </p:spTree>
    <p:extLst>
      <p:ext uri="{BB962C8B-B14F-4D97-AF65-F5344CB8AC3E}">
        <p14:creationId xmlns:p14="http://schemas.microsoft.com/office/powerpoint/2010/main" val="277131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0"/>
            <a:ext cx="9601200" cy="1301578"/>
          </a:xfrm>
        </p:spPr>
        <p:txBody>
          <a:bodyPr>
            <a:normAutofit/>
          </a:bodyPr>
          <a:lstStyle/>
          <a:p>
            <a:pPr algn="ctr"/>
            <a:r>
              <a:rPr lang="es-CO" dirty="0" smtClean="0"/>
              <a:t> </a:t>
            </a:r>
            <a:r>
              <a:rPr lang="es-CO" b="1" dirty="0" smtClean="0">
                <a:solidFill>
                  <a:srgbClr val="C00000"/>
                </a:solidFill>
              </a:rPr>
              <a:t>ECONOMÍA MUNDIAL </a:t>
            </a:r>
            <a:endParaRPr lang="es-CO" b="1" dirty="0">
              <a:solidFill>
                <a:srgbClr val="C00000"/>
              </a:solidFill>
            </a:endParaRPr>
          </a:p>
        </p:txBody>
      </p:sp>
      <p:sp>
        <p:nvSpPr>
          <p:cNvPr id="3" name="Marcador de contenido 2"/>
          <p:cNvSpPr>
            <a:spLocks noGrp="1"/>
          </p:cNvSpPr>
          <p:nvPr>
            <p:ph sz="half" idx="1"/>
          </p:nvPr>
        </p:nvSpPr>
        <p:spPr>
          <a:xfrm>
            <a:off x="1371600" y="1779373"/>
            <a:ext cx="4447786" cy="4401065"/>
          </a:xfrm>
        </p:spPr>
        <p:txBody>
          <a:bodyPr>
            <a:normAutofit fontScale="70000" lnSpcReduction="20000"/>
          </a:bodyPr>
          <a:lstStyle/>
          <a:p>
            <a:r>
              <a:rPr lang="es-ES" b="1" dirty="0">
                <a:solidFill>
                  <a:srgbClr val="C00000"/>
                </a:solidFill>
              </a:rPr>
              <a:t>PIB 2020 de la economía mundial reporta números rojos y proyecciones muy limitadas</a:t>
            </a:r>
          </a:p>
          <a:p>
            <a:pPr marL="0" indent="0">
              <a:buNone/>
            </a:pPr>
            <a:r>
              <a:rPr lang="es-ES" dirty="0"/>
              <a:t>China fue la única economía en el mundo que logró reportar un crecimiento durante 2020, mientras tanto España se desplomó 11%</a:t>
            </a:r>
          </a:p>
          <a:p>
            <a:pPr marL="0" indent="0">
              <a:buNone/>
            </a:pPr>
            <a:endParaRPr lang="es-ES" dirty="0"/>
          </a:p>
          <a:p>
            <a:pPr marL="0" indent="0">
              <a:buNone/>
            </a:pPr>
            <a:r>
              <a:rPr lang="es-ES" dirty="0" smtClean="0"/>
              <a:t>Según </a:t>
            </a:r>
            <a:r>
              <a:rPr lang="es-ES" dirty="0"/>
              <a:t>los datos reportados por las agencias económicas de cada país, la contracción en mayor o menor medida es generalizada y las previsiones de cara a lo que será el crecimiento de la economía en 2021 se mantiene reservada debido al panorama de incertidumbre generado por la crisis de las vacunas en el mundo.</a:t>
            </a:r>
          </a:p>
          <a:p>
            <a:pPr marL="0" indent="0">
              <a:buNone/>
            </a:pPr>
            <a:r>
              <a:rPr lang="es-ES" dirty="0" smtClean="0"/>
              <a:t>Tras </a:t>
            </a:r>
            <a:r>
              <a:rPr lang="es-ES" dirty="0"/>
              <a:t>rebote, crecimiento de PIB de EE.UU. se modera 4% en ultimo trimestre del 2020</a:t>
            </a:r>
          </a:p>
          <a:p>
            <a:pPr marL="0" indent="0">
              <a:buNone/>
            </a:pPr>
            <a:r>
              <a:rPr lang="es-ES" dirty="0"/>
              <a:t>Por ejemplo, la segunda economía más grande del mundo, China, registró un crecimiento de 2,3% en 2020 a pesar de los estragos de la pandemia, y este año, según los expertos, podría ver un repunte de 8,4% gracias a la agresiva respuesta de Pekín contra el covid-19 y a la recuperación global.</a:t>
            </a:r>
            <a:endParaRPr lang="es-CO" dirty="0"/>
          </a:p>
        </p:txBody>
      </p:sp>
      <p:pic>
        <p:nvPicPr>
          <p:cNvPr id="5" name="Marcador de contenido 4"/>
          <p:cNvPicPr>
            <a:picLocks noGrp="1" noChangeAspect="1"/>
          </p:cNvPicPr>
          <p:nvPr>
            <p:ph sz="half" idx="2"/>
          </p:nvPr>
        </p:nvPicPr>
        <p:blipFill>
          <a:blip r:embed="rId2"/>
          <a:stretch>
            <a:fillRect/>
          </a:stretch>
        </p:blipFill>
        <p:spPr>
          <a:xfrm>
            <a:off x="6524625" y="1491050"/>
            <a:ext cx="5214294" cy="4689388"/>
          </a:xfrm>
          <a:prstGeom prst="rect">
            <a:avLst/>
          </a:prstGeom>
        </p:spPr>
      </p:pic>
    </p:spTree>
    <p:extLst>
      <p:ext uri="{BB962C8B-B14F-4D97-AF65-F5344CB8AC3E}">
        <p14:creationId xmlns:p14="http://schemas.microsoft.com/office/powerpoint/2010/main" val="417965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221" y="0"/>
            <a:ext cx="9601200" cy="897924"/>
          </a:xfrm>
        </p:spPr>
        <p:txBody>
          <a:bodyPr>
            <a:normAutofit/>
          </a:bodyPr>
          <a:lstStyle/>
          <a:p>
            <a:pPr algn="ctr"/>
            <a:r>
              <a:rPr lang="es-CO" sz="3200" b="1" dirty="0" smtClean="0">
                <a:solidFill>
                  <a:srgbClr val="FF0000"/>
                </a:solidFill>
              </a:rPr>
              <a:t>IMPACTOS COVID 19 EN AMERICA LATINA</a:t>
            </a:r>
            <a:endParaRPr lang="es-CO" sz="3200" b="1" dirty="0">
              <a:solidFill>
                <a:srgbClr val="FF0000"/>
              </a:solidFill>
            </a:endParaRPr>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8409" y="1594022"/>
            <a:ext cx="4291913" cy="3855308"/>
          </a:xfrm>
        </p:spPr>
      </p:pic>
      <p:pic>
        <p:nvPicPr>
          <p:cNvPr id="8" name="Marcador de contenido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0159" y="1754660"/>
            <a:ext cx="4459631" cy="3534032"/>
          </a:xfrm>
        </p:spPr>
      </p:pic>
      <p:sp>
        <p:nvSpPr>
          <p:cNvPr id="6" name="Rectángulo 5"/>
          <p:cNvSpPr/>
          <p:nvPr/>
        </p:nvSpPr>
        <p:spPr>
          <a:xfrm>
            <a:off x="1018410" y="5684108"/>
            <a:ext cx="4352660" cy="1169551"/>
          </a:xfrm>
          <a:prstGeom prst="rect">
            <a:avLst/>
          </a:prstGeom>
        </p:spPr>
        <p:txBody>
          <a:bodyPr wrap="square">
            <a:spAutoFit/>
          </a:bodyPr>
          <a:lstStyle/>
          <a:p>
            <a:pPr algn="just"/>
            <a:r>
              <a:rPr lang="es-ES" sz="1400" dirty="0"/>
              <a:t>Según las últimas estimaciones de la Comisión Económica para América Latina y el Caribe (</a:t>
            </a:r>
            <a:r>
              <a:rPr lang="es-ES" sz="1400" dirty="0" smtClean="0"/>
              <a:t>CEPAL)diciembre-202-, </a:t>
            </a:r>
            <a:r>
              <a:rPr lang="es-ES" sz="1400" dirty="0"/>
              <a:t>ninguna de las mayores economías de la región consiguió evitar la recesión en 2020, </a:t>
            </a:r>
            <a:endParaRPr lang="es-CO" sz="1400" dirty="0"/>
          </a:p>
        </p:txBody>
      </p:sp>
      <p:sp>
        <p:nvSpPr>
          <p:cNvPr id="7" name="Rectángulo 6"/>
          <p:cNvSpPr/>
          <p:nvPr/>
        </p:nvSpPr>
        <p:spPr>
          <a:xfrm>
            <a:off x="811427" y="575444"/>
            <a:ext cx="5508030" cy="1015663"/>
          </a:xfrm>
          <a:prstGeom prst="rect">
            <a:avLst/>
          </a:prstGeom>
        </p:spPr>
        <p:txBody>
          <a:bodyPr wrap="square">
            <a:spAutoFit/>
          </a:bodyPr>
          <a:lstStyle/>
          <a:p>
            <a:pPr fontAlgn="base"/>
            <a:r>
              <a:rPr lang="es-ES" b="1" cap="all" dirty="0">
                <a:solidFill>
                  <a:srgbClr val="B2B2B2"/>
                </a:solidFill>
                <a:latin typeface="Open Sans"/>
              </a:rPr>
              <a:t/>
            </a:r>
            <a:br>
              <a:rPr lang="es-ES" b="1" cap="all" dirty="0">
                <a:solidFill>
                  <a:srgbClr val="B2B2B2"/>
                </a:solidFill>
                <a:latin typeface="Open Sans"/>
              </a:rPr>
            </a:br>
            <a:r>
              <a:rPr lang="es-ES" sz="1400" b="1" cap="all" dirty="0">
                <a:solidFill>
                  <a:srgbClr val="002060"/>
                </a:solidFill>
                <a:latin typeface="Open Sans"/>
              </a:rPr>
              <a:t>PERSPECTIVAS PARA 2021</a:t>
            </a:r>
          </a:p>
          <a:p>
            <a:pPr fontAlgn="base"/>
            <a:r>
              <a:rPr lang="es-ES" sz="1400" b="1" dirty="0">
                <a:solidFill>
                  <a:srgbClr val="002060"/>
                </a:solidFill>
                <a:latin typeface="Open Sans"/>
              </a:rPr>
              <a:t>¿Qué países latinoamericanos se recuperarán más rápido de la crisis?</a:t>
            </a:r>
            <a:endParaRPr lang="es-ES" sz="1400" b="1" i="0" dirty="0">
              <a:solidFill>
                <a:srgbClr val="002060"/>
              </a:solidFill>
              <a:effectLst/>
              <a:latin typeface="Open Sans"/>
            </a:endParaRPr>
          </a:p>
        </p:txBody>
      </p:sp>
      <p:sp>
        <p:nvSpPr>
          <p:cNvPr id="9" name="Rectángulo 8"/>
          <p:cNvSpPr/>
          <p:nvPr/>
        </p:nvSpPr>
        <p:spPr>
          <a:xfrm rot="10800000" flipV="1">
            <a:off x="6549079" y="5670918"/>
            <a:ext cx="5329882" cy="783869"/>
          </a:xfrm>
          <a:prstGeom prst="rect">
            <a:avLst/>
          </a:prstGeom>
        </p:spPr>
        <p:txBody>
          <a:bodyPr wrap="square">
            <a:spAutoFit/>
          </a:bodyPr>
          <a:lstStyle/>
          <a:p>
            <a:pPr marL="457200" algn="just">
              <a:lnSpc>
                <a:spcPct val="107000"/>
              </a:lnSpc>
              <a:spcAft>
                <a:spcPts val="800"/>
              </a:spcAft>
            </a:pPr>
            <a:r>
              <a:rPr lang="es-CO" sz="1400" dirty="0">
                <a:solidFill>
                  <a:srgbClr val="444444"/>
                </a:solidFill>
                <a:latin typeface="Helvetica" panose="020B0604020202020204" pitchFamily="34" charset="0"/>
                <a:ea typeface="Calibri" panose="020F0502020204030204" pitchFamily="34" charset="0"/>
                <a:cs typeface="Times New Roman" panose="02020603050405020304" pitchFamily="18" charset="0"/>
              </a:rPr>
              <a:t>Este gráfico compara las previsiones de crecimiento del PIB para 2020 divulgadas en enero y junio de 2020 en una selección de países latinoamericanos.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21246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1121</TotalTime>
  <Words>1811</Words>
  <Application>Microsoft Office PowerPoint</Application>
  <PresentationFormat>Panorámica</PresentationFormat>
  <Paragraphs>99</Paragraphs>
  <Slides>16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Arial</vt:lpstr>
      <vt:lpstr>Calibri</vt:lpstr>
      <vt:lpstr>Franklin Gothic Book</vt:lpstr>
      <vt:lpstr>Helvetica</vt:lpstr>
      <vt:lpstr>Montserrat</vt:lpstr>
      <vt:lpstr>Open Sans</vt:lpstr>
      <vt:lpstr>Roboto</vt:lpstr>
      <vt:lpstr>Times New Roman</vt:lpstr>
      <vt:lpstr>Wingdings</vt:lpstr>
      <vt:lpstr>Crop</vt:lpstr>
      <vt:lpstr>Situación de la  ECONOMíA COLOMBIANA como nos preparamos para la nueva condición  Marzo de 2021</vt:lpstr>
      <vt:lpstr>Intereses en juego</vt:lpstr>
      <vt:lpstr>FOTOS Pacto Histórico Para ESCRIBIR la historia, individual y colectivamente, ser los protagonistas de nuestro destino. Remarcarla para poder cambiarla y para ello estamos trabajando. Para Colombia, para volverle los derechos a la nación, al país. </vt:lpstr>
      <vt:lpstr>POBLACIÓN – DESPOBLAMIENTO Un debate muy fuerte en todo el mundo es en relación a la llamada “capacidad de reemplazo”, o reemplazo poblacional de una generación a otra, al no garantizar  este proceso el sistema capitalista/imperialista, y el sistema patriarcal se está poniendo en riesgo la supervivencia de la especie y de las sociedades. Colombia un gobierno y régimen político de la muerte y el terror: Políticas publicas del Estado frente a la crisis económica-pandemia-conflicto social y armado, la paz, verdad-justicia-reparación y NO repetición y democracia.</vt:lpstr>
      <vt:lpstr>Presentación de PowerPoint</vt:lpstr>
      <vt:lpstr> Y COLOMBIA? La despoblación es la pérdida masiva de habitantes de una región o ecosistema por motivo de su muerte, envejecimiento o desplazamiento a otros lugares por causas naturales o humanas.</vt:lpstr>
      <vt:lpstr> DUQUE CALCULA CUANTOS CONTAGIADOS HABRÁ…</vt:lpstr>
      <vt:lpstr> ECONOMÍA MUNDIAL </vt:lpstr>
      <vt:lpstr>IMPACTOS COVID 19 EN AMERICA LATINA</vt:lpstr>
      <vt:lpstr>DEUDA EXTERNA Y PROFUNDIZACION DE LA CRISIS MUNDIAL- AMERICA LATINA Y COLOMBIA-</vt:lpstr>
      <vt:lpstr>Presentación de PowerPoint</vt:lpstr>
      <vt:lpstr>DESEMPLEO EN COLOMBIA</vt:lpstr>
      <vt:lpstr> CIFRAS SU LECTURA,PARA LUCHAR POR VIDA-DEMOCRACIA AUTÉNTICA Y PAZ  </vt:lpstr>
      <vt:lpstr>Presentación de PowerPoint</vt:lpstr>
      <vt:lpstr>AGENDA DE MOVILIZACION Y ORGANIZACIÓN NACIONAL Y TERRITORIAL Necesidad de una gran Convergencia Política y Social, que establezca un Pacto Histórico, SIN EXCLUSIONES, que tenga como propósito cambios profundos en la estructura de poder del Estado y la Sociedad</vt:lpstr>
      <vt:lpstr>GRACIAS  COMPAÑERAS Y COMPAÑEROS, POR SU CONSECUENCIA Y COHERENCIA CON QUIENES DECIMOS REPRESENTAR Y DEFENDER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 de la  ECONOMíA COLOMBIANA como nos preparamos para la nueva condición </dc:title>
  <dc:creator>Cuenta Microsoft</dc:creator>
  <cp:lastModifiedBy>Cuenta Microsoft</cp:lastModifiedBy>
  <cp:revision>40</cp:revision>
  <dcterms:created xsi:type="dcterms:W3CDTF">2021-03-02T22:06:51Z</dcterms:created>
  <dcterms:modified xsi:type="dcterms:W3CDTF">2021-03-04T21:16:28Z</dcterms:modified>
</cp:coreProperties>
</file>