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1" r:id="rId1"/>
  </p:sldMasterIdLst>
  <p:notesMasterIdLst>
    <p:notesMasterId r:id="rId24"/>
  </p:notesMasterIdLst>
  <p:sldIdLst>
    <p:sldId id="389" r:id="rId2"/>
    <p:sldId id="268" r:id="rId3"/>
    <p:sldId id="392" r:id="rId4"/>
    <p:sldId id="378" r:id="rId5"/>
    <p:sldId id="379" r:id="rId6"/>
    <p:sldId id="380" r:id="rId7"/>
    <p:sldId id="381" r:id="rId8"/>
    <p:sldId id="390" r:id="rId9"/>
    <p:sldId id="393" r:id="rId10"/>
    <p:sldId id="383" r:id="rId11"/>
    <p:sldId id="382" r:id="rId12"/>
    <p:sldId id="384" r:id="rId13"/>
    <p:sldId id="385" r:id="rId14"/>
    <p:sldId id="386" r:id="rId15"/>
    <p:sldId id="396" r:id="rId16"/>
    <p:sldId id="394" r:id="rId17"/>
    <p:sldId id="325" r:id="rId18"/>
    <p:sldId id="376" r:id="rId19"/>
    <p:sldId id="377" r:id="rId20"/>
    <p:sldId id="395" r:id="rId21"/>
    <p:sldId id="387" r:id="rId22"/>
    <p:sldId id="388" r:id="rId23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caña Navarro, Efrain" initials="QNE" lastIdx="1" clrIdx="0">
    <p:extLst>
      <p:ext uri="{19B8F6BF-5375-455C-9EA6-DF929625EA0E}">
        <p15:presenceInfo xmlns:p15="http://schemas.microsoft.com/office/powerpoint/2012/main" userId="S-1-5-21-525788414-1921020387-24915789-36765" providerId="AD"/>
      </p:ext>
    </p:extLst>
  </p:cmAuthor>
  <p:cmAuthor id="2" name="Estruch Puertas, Elisenda" initials="EPE" lastIdx="21" clrIdx="1">
    <p:extLst>
      <p:ext uri="{19B8F6BF-5375-455C-9EA6-DF929625EA0E}">
        <p15:presenceInfo xmlns:p15="http://schemas.microsoft.com/office/powerpoint/2012/main" userId="S-1-5-21-525788414-1921020387-24915789-584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FFE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0328" autoAdjust="0"/>
  </p:normalViewPr>
  <p:slideViewPr>
    <p:cSldViewPr>
      <p:cViewPr varScale="1">
        <p:scale>
          <a:sx n="105" d="100"/>
          <a:sy n="105" d="100"/>
        </p:scale>
        <p:origin x="208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37C91-D071-41ED-AF2A-0BF8CE3A18F3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06A1A584-708B-4DBE-A822-986A3F29C1B6}">
      <dgm:prSet phldrT="[Text]"/>
      <dgm:spPr/>
      <dgm:t>
        <a:bodyPr/>
        <a:lstStyle/>
        <a:p>
          <a:r>
            <a:rPr lang="es-PE" noProof="0" dirty="0"/>
            <a:t>Promover y cumplir las normas y los principios y derechos fundamentales en el trabajo</a:t>
          </a:r>
        </a:p>
      </dgm:t>
    </dgm:pt>
    <dgm:pt modelId="{0AF6B4A1-B9E2-471B-9B4E-D34E67989715}" type="parTrans" cxnId="{536C909C-1E3D-4683-B815-C04A086ED3CF}">
      <dgm:prSet/>
      <dgm:spPr/>
      <dgm:t>
        <a:bodyPr/>
        <a:lstStyle/>
        <a:p>
          <a:endParaRPr lang="en-GB"/>
        </a:p>
      </dgm:t>
    </dgm:pt>
    <dgm:pt modelId="{0706CC55-8DAE-462C-8539-0D1FE5CD9F5A}" type="sibTrans" cxnId="{536C909C-1E3D-4683-B815-C04A086ED3CF}">
      <dgm:prSet/>
      <dgm:spPr/>
      <dgm:t>
        <a:bodyPr/>
        <a:lstStyle/>
        <a:p>
          <a:endParaRPr lang="en-GB"/>
        </a:p>
      </dgm:t>
    </dgm:pt>
    <dgm:pt modelId="{0324D549-DDF3-4C2E-A75D-CA842C63C7D3}">
      <dgm:prSet phldrT="[Text]"/>
      <dgm:spPr/>
      <dgm:t>
        <a:bodyPr/>
        <a:lstStyle/>
        <a:p>
          <a:r>
            <a:rPr lang="es-PE" noProof="0" dirty="0"/>
            <a:t>Crear mayores oportunidades para que mujeres y hombres puedan tener  empleos e ingresos dignos</a:t>
          </a:r>
        </a:p>
      </dgm:t>
    </dgm:pt>
    <dgm:pt modelId="{673F0489-31B1-4BE7-B058-9BB4F5D3B447}" type="parTrans" cxnId="{C8EC4213-B7FE-48A9-B997-6E4F2AA1830C}">
      <dgm:prSet/>
      <dgm:spPr/>
      <dgm:t>
        <a:bodyPr/>
        <a:lstStyle/>
        <a:p>
          <a:endParaRPr lang="en-GB"/>
        </a:p>
      </dgm:t>
    </dgm:pt>
    <dgm:pt modelId="{52826E3E-0D65-49DD-9E8B-C8DED6D11902}" type="sibTrans" cxnId="{C8EC4213-B7FE-48A9-B997-6E4F2AA1830C}">
      <dgm:prSet/>
      <dgm:spPr/>
      <dgm:t>
        <a:bodyPr/>
        <a:lstStyle/>
        <a:p>
          <a:endParaRPr lang="en-GB"/>
        </a:p>
      </dgm:t>
    </dgm:pt>
    <dgm:pt modelId="{433D1B41-B816-47F1-B3F9-2427406CC70A}">
      <dgm:prSet phldrT="[Text]"/>
      <dgm:spPr/>
      <dgm:t>
        <a:bodyPr/>
        <a:lstStyle/>
        <a:p>
          <a:r>
            <a:rPr lang="es-PE" noProof="0" dirty="0"/>
            <a:t>Mejorar la cobertura y la eficacia de una protección social para todos</a:t>
          </a:r>
        </a:p>
      </dgm:t>
    </dgm:pt>
    <dgm:pt modelId="{80EBC3D2-5953-47A1-A317-C7EC3B664E50}" type="parTrans" cxnId="{985D40B8-11D9-4977-89A8-DA3621DA4F38}">
      <dgm:prSet/>
      <dgm:spPr/>
      <dgm:t>
        <a:bodyPr/>
        <a:lstStyle/>
        <a:p>
          <a:endParaRPr lang="en-GB"/>
        </a:p>
      </dgm:t>
    </dgm:pt>
    <dgm:pt modelId="{FA9D5623-F772-44AB-9A00-667B97FF4278}" type="sibTrans" cxnId="{985D40B8-11D9-4977-89A8-DA3621DA4F38}">
      <dgm:prSet/>
      <dgm:spPr/>
      <dgm:t>
        <a:bodyPr/>
        <a:lstStyle/>
        <a:p>
          <a:endParaRPr lang="en-GB"/>
        </a:p>
      </dgm:t>
    </dgm:pt>
    <dgm:pt modelId="{722161FD-B65C-42C5-A8C3-97A0D50BEA1C}">
      <dgm:prSet phldrT="[Text]"/>
      <dgm:spPr/>
      <dgm:t>
        <a:bodyPr/>
        <a:lstStyle/>
        <a:p>
          <a:r>
            <a:rPr lang="es-PE" dirty="0"/>
            <a:t>Fortalecer el </a:t>
          </a:r>
          <a:r>
            <a:rPr lang="es-PE" dirty="0" err="1"/>
            <a:t>tripartismo</a:t>
          </a:r>
          <a:r>
            <a:rPr lang="es-PE" dirty="0"/>
            <a:t> y el diálogo social</a:t>
          </a:r>
          <a:endParaRPr lang="en-GB" dirty="0"/>
        </a:p>
      </dgm:t>
    </dgm:pt>
    <dgm:pt modelId="{A42CA4CC-FCAB-4448-A5F0-2CFCFA9230A1}" type="parTrans" cxnId="{89309558-A90D-41EA-8FE3-C73315225CAE}">
      <dgm:prSet/>
      <dgm:spPr/>
      <dgm:t>
        <a:bodyPr/>
        <a:lstStyle/>
        <a:p>
          <a:endParaRPr lang="en-GB"/>
        </a:p>
      </dgm:t>
    </dgm:pt>
    <dgm:pt modelId="{4CABDE6C-EBA7-44E3-8631-B6243A6FEE43}" type="sibTrans" cxnId="{89309558-A90D-41EA-8FE3-C73315225CAE}">
      <dgm:prSet/>
      <dgm:spPr/>
      <dgm:t>
        <a:bodyPr/>
        <a:lstStyle/>
        <a:p>
          <a:endParaRPr lang="en-GB"/>
        </a:p>
      </dgm:t>
    </dgm:pt>
    <dgm:pt modelId="{E125FA96-C403-4F2A-B11C-D730A9E5FD82}" type="pres">
      <dgm:prSet presAssocID="{DBF37C91-D071-41ED-AF2A-0BF8CE3A18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7F7FB5F-AE84-48C4-BC99-A5C092A5075A}" type="pres">
      <dgm:prSet presAssocID="{06A1A584-708B-4DBE-A822-986A3F29C1B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D8291C-6767-4E53-B097-E945BCA81EE2}" type="pres">
      <dgm:prSet presAssocID="{0706CC55-8DAE-462C-8539-0D1FE5CD9F5A}" presName="sibTrans" presStyleCnt="0"/>
      <dgm:spPr/>
      <dgm:t>
        <a:bodyPr/>
        <a:lstStyle/>
        <a:p>
          <a:endParaRPr lang="en-US"/>
        </a:p>
      </dgm:t>
    </dgm:pt>
    <dgm:pt modelId="{FC56C3ED-CA5F-4FE0-AFFE-A68F1E4160E5}" type="pres">
      <dgm:prSet presAssocID="{0324D549-DDF3-4C2E-A75D-CA842C63C7D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3366B6-2767-41FB-B8FA-E5BEEA4FEF23}" type="pres">
      <dgm:prSet presAssocID="{52826E3E-0D65-49DD-9E8B-C8DED6D11902}" presName="sibTrans" presStyleCnt="0"/>
      <dgm:spPr/>
      <dgm:t>
        <a:bodyPr/>
        <a:lstStyle/>
        <a:p>
          <a:endParaRPr lang="en-US"/>
        </a:p>
      </dgm:t>
    </dgm:pt>
    <dgm:pt modelId="{B1EA6386-AEDC-41BD-A7F6-1751E5CE09F3}" type="pres">
      <dgm:prSet presAssocID="{433D1B41-B816-47F1-B3F9-2427406CC70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6F0FD0-B688-4E3C-9106-D9A2FC46DA87}" type="pres">
      <dgm:prSet presAssocID="{FA9D5623-F772-44AB-9A00-667B97FF4278}" presName="sibTrans" presStyleCnt="0"/>
      <dgm:spPr/>
      <dgm:t>
        <a:bodyPr/>
        <a:lstStyle/>
        <a:p>
          <a:endParaRPr lang="en-US"/>
        </a:p>
      </dgm:t>
    </dgm:pt>
    <dgm:pt modelId="{03DE0850-10C2-4101-8A61-455849FF7212}" type="pres">
      <dgm:prSet presAssocID="{722161FD-B65C-42C5-A8C3-97A0D50BEA1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9309558-A90D-41EA-8FE3-C73315225CAE}" srcId="{DBF37C91-D071-41ED-AF2A-0BF8CE3A18F3}" destId="{722161FD-B65C-42C5-A8C3-97A0D50BEA1C}" srcOrd="3" destOrd="0" parTransId="{A42CA4CC-FCAB-4448-A5F0-2CFCFA9230A1}" sibTransId="{4CABDE6C-EBA7-44E3-8631-B6243A6FEE43}"/>
    <dgm:cxn modelId="{C8EC4213-B7FE-48A9-B997-6E4F2AA1830C}" srcId="{DBF37C91-D071-41ED-AF2A-0BF8CE3A18F3}" destId="{0324D549-DDF3-4C2E-A75D-CA842C63C7D3}" srcOrd="1" destOrd="0" parTransId="{673F0489-31B1-4BE7-B058-9BB4F5D3B447}" sibTransId="{52826E3E-0D65-49DD-9E8B-C8DED6D11902}"/>
    <dgm:cxn modelId="{552D4537-A93A-4FFE-A751-0DA54AB52DF8}" type="presOf" srcId="{06A1A584-708B-4DBE-A822-986A3F29C1B6}" destId="{27F7FB5F-AE84-48C4-BC99-A5C092A5075A}" srcOrd="0" destOrd="0" presId="urn:microsoft.com/office/officeart/2005/8/layout/default"/>
    <dgm:cxn modelId="{536C909C-1E3D-4683-B815-C04A086ED3CF}" srcId="{DBF37C91-D071-41ED-AF2A-0BF8CE3A18F3}" destId="{06A1A584-708B-4DBE-A822-986A3F29C1B6}" srcOrd="0" destOrd="0" parTransId="{0AF6B4A1-B9E2-471B-9B4E-D34E67989715}" sibTransId="{0706CC55-8DAE-462C-8539-0D1FE5CD9F5A}"/>
    <dgm:cxn modelId="{29900B8F-36E4-41C2-BAE3-93D6926F2A87}" type="presOf" srcId="{DBF37C91-D071-41ED-AF2A-0BF8CE3A18F3}" destId="{E125FA96-C403-4F2A-B11C-D730A9E5FD82}" srcOrd="0" destOrd="0" presId="urn:microsoft.com/office/officeart/2005/8/layout/default"/>
    <dgm:cxn modelId="{7B5311EE-D21E-4A55-9E1C-7EAC19AA861A}" type="presOf" srcId="{722161FD-B65C-42C5-A8C3-97A0D50BEA1C}" destId="{03DE0850-10C2-4101-8A61-455849FF7212}" srcOrd="0" destOrd="0" presId="urn:microsoft.com/office/officeart/2005/8/layout/default"/>
    <dgm:cxn modelId="{985D40B8-11D9-4977-89A8-DA3621DA4F38}" srcId="{DBF37C91-D071-41ED-AF2A-0BF8CE3A18F3}" destId="{433D1B41-B816-47F1-B3F9-2427406CC70A}" srcOrd="2" destOrd="0" parTransId="{80EBC3D2-5953-47A1-A317-C7EC3B664E50}" sibTransId="{FA9D5623-F772-44AB-9A00-667B97FF4278}"/>
    <dgm:cxn modelId="{57B42425-6BC5-4956-82F7-554ED3621E13}" type="presOf" srcId="{433D1B41-B816-47F1-B3F9-2427406CC70A}" destId="{B1EA6386-AEDC-41BD-A7F6-1751E5CE09F3}" srcOrd="0" destOrd="0" presId="urn:microsoft.com/office/officeart/2005/8/layout/default"/>
    <dgm:cxn modelId="{1E8CD9C1-A004-4F9B-833A-067BA1C45760}" type="presOf" srcId="{0324D549-DDF3-4C2E-A75D-CA842C63C7D3}" destId="{FC56C3ED-CA5F-4FE0-AFFE-A68F1E4160E5}" srcOrd="0" destOrd="0" presId="urn:microsoft.com/office/officeart/2005/8/layout/default"/>
    <dgm:cxn modelId="{FE129DC3-76E0-4E1D-8F68-347525C92F6C}" type="presParOf" srcId="{E125FA96-C403-4F2A-B11C-D730A9E5FD82}" destId="{27F7FB5F-AE84-48C4-BC99-A5C092A5075A}" srcOrd="0" destOrd="0" presId="urn:microsoft.com/office/officeart/2005/8/layout/default"/>
    <dgm:cxn modelId="{8860884A-138F-4EA1-AFAD-64206EEBB240}" type="presParOf" srcId="{E125FA96-C403-4F2A-B11C-D730A9E5FD82}" destId="{BBD8291C-6767-4E53-B097-E945BCA81EE2}" srcOrd="1" destOrd="0" presId="urn:microsoft.com/office/officeart/2005/8/layout/default"/>
    <dgm:cxn modelId="{675F52DE-41ED-4D73-8122-F7C638FB5A60}" type="presParOf" srcId="{E125FA96-C403-4F2A-B11C-D730A9E5FD82}" destId="{FC56C3ED-CA5F-4FE0-AFFE-A68F1E4160E5}" srcOrd="2" destOrd="0" presId="urn:microsoft.com/office/officeart/2005/8/layout/default"/>
    <dgm:cxn modelId="{0BDFD5CC-78C3-4E80-B3B8-DB1A9A94AF36}" type="presParOf" srcId="{E125FA96-C403-4F2A-B11C-D730A9E5FD82}" destId="{1D3366B6-2767-41FB-B8FA-E5BEEA4FEF23}" srcOrd="3" destOrd="0" presId="urn:microsoft.com/office/officeart/2005/8/layout/default"/>
    <dgm:cxn modelId="{A46B8776-790F-4BE9-9276-A73DAA8BBE83}" type="presParOf" srcId="{E125FA96-C403-4F2A-B11C-D730A9E5FD82}" destId="{B1EA6386-AEDC-41BD-A7F6-1751E5CE09F3}" srcOrd="4" destOrd="0" presId="urn:microsoft.com/office/officeart/2005/8/layout/default"/>
    <dgm:cxn modelId="{DF2AB1FB-B68E-4028-BE51-FD7125F84902}" type="presParOf" srcId="{E125FA96-C403-4F2A-B11C-D730A9E5FD82}" destId="{416F0FD0-B688-4E3C-9106-D9A2FC46DA87}" srcOrd="5" destOrd="0" presId="urn:microsoft.com/office/officeart/2005/8/layout/default"/>
    <dgm:cxn modelId="{5D89E77E-7A31-4830-B9AB-AEE818123F04}" type="presParOf" srcId="{E125FA96-C403-4F2A-B11C-D730A9E5FD82}" destId="{03DE0850-10C2-4101-8A61-455849FF721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4981B0-FE0A-4952-8D9E-0E40F62C153B}" type="doc">
      <dgm:prSet loTypeId="urn:microsoft.com/office/officeart/2005/8/layout/radial1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8B42E8E-A954-47FB-84C2-E140C6F768B0}">
      <dgm:prSet phldrT="[Text]" custT="1"/>
      <dgm:spPr>
        <a:xfrm>
          <a:off x="2177721" y="1621968"/>
          <a:ext cx="1287366" cy="1273630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 dirty="0" err="1" smtClean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Trabajo</a:t>
          </a:r>
          <a:r>
            <a:rPr lang="en-US" sz="2000" b="1" baseline="0" dirty="0" smtClean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2000" b="1" baseline="0" dirty="0" err="1" smtClean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Decente</a:t>
          </a:r>
          <a:endParaRPr lang="en-US" sz="2000" b="1" dirty="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64ED2B3-3D6E-4847-82B8-2C06BC669EB1}" type="parTrans" cxnId="{C5D39B61-3623-4D7E-8321-B3C0A40AEBE6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6DCC310B-F3B0-4D9B-8B61-F81163F9B5FA}" type="sibTrans" cxnId="{C5D39B61-3623-4D7E-8321-B3C0A40AEBE6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FC75E962-2536-4F2A-9C5A-E5680DD4C4C0}">
      <dgm:prSet phldrT="[Text]" custT="1"/>
      <dgm:spPr>
        <a:xfrm>
          <a:off x="2205812" y="2"/>
          <a:ext cx="1143259" cy="915793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3. </a:t>
          </a:r>
          <a:r>
            <a:rPr lang="en-US" sz="1400" dirty="0" err="1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Tiempo</a:t>
          </a:r>
          <a:r>
            <a:rPr lang="en-US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n-US" sz="1400" dirty="0" err="1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trabajo</a:t>
          </a:r>
          <a:r>
            <a:rPr lang="en-US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400" dirty="0" err="1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decente</a:t>
          </a:r>
          <a:r>
            <a:rPr lang="en-US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  </a:t>
          </a:r>
          <a:endParaRPr lang="en-US" sz="1400" dirty="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24C5A600-E5F4-4B90-98BF-A87F039C7C60}" type="parTrans" cxnId="{5CB97268-7C5C-474C-8EB0-FB176639DFF0}">
      <dgm:prSet custT="1"/>
      <dgm:spPr>
        <a:xfrm rot="16116095">
          <a:off x="2443913" y="1254935"/>
          <a:ext cx="706655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C15A4911-FBD2-4ED9-9D86-DAA81AE7A74F}" type="sibTrans" cxnId="{5CB97268-7C5C-474C-8EB0-FB176639DFF0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E1AE6A6F-6E4A-41D9-814E-91BEA12470E2}">
      <dgm:prSet phldrT="[Text]" custT="1"/>
      <dgm:spPr>
        <a:xfrm>
          <a:off x="235778" y="2190272"/>
          <a:ext cx="1408318" cy="1019655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PE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10. Diálogo social y representación de los empleadores y </a:t>
          </a:r>
          <a:r>
            <a:rPr lang="es-PE" sz="1400" dirty="0" smtClean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trabajadores</a:t>
          </a:r>
          <a:endParaRPr lang="en-US" sz="1400" dirty="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1F6D7E-5203-4286-A702-AD28F86BA8EC}" type="parTrans" cxnId="{842F8565-2EF7-4908-B403-CE9B0558CBE6}">
      <dgm:prSet custT="1"/>
      <dgm:spPr>
        <a:xfrm rot="10007960">
          <a:off x="1601877" y="2460336"/>
          <a:ext cx="601148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1C51A724-1204-47DE-86E8-6544188C9BA7}" type="sibTrans" cxnId="{842F8565-2EF7-4908-B403-CE9B0558CBE6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CD67BEEA-E533-424D-B39A-E175E0959B2D}">
      <dgm:prSet phldrT="[Text]" custT="1"/>
      <dgm:spPr>
        <a:xfrm>
          <a:off x="767006" y="219075"/>
          <a:ext cx="1200936" cy="1008111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40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2. Ingresos adecuados y trabajo productivo  </a:t>
          </a:r>
          <a:endParaRPr lang="en-US" sz="14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E2343D8B-78F9-4F97-9C43-60DAFE4F0CE8}" type="parTrans" cxnId="{FA3C4453-80FF-4167-9EFC-2B7DE3E6EFFE}">
      <dgm:prSet custT="1"/>
      <dgm:spPr>
        <a:xfrm rot="13593949">
          <a:off x="1595576" y="1441879"/>
          <a:ext cx="931297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5CB0F485-BF59-408F-89FE-039A231B478E}" type="sibTrans" cxnId="{FA3C4453-80FF-4167-9EFC-2B7DE3E6EFFE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778A136F-E78B-4409-9578-698A0837C3A8}">
      <dgm:prSet phldrT="[Text]" custT="1"/>
      <dgm:spPr>
        <a:xfrm>
          <a:off x="208262" y="1196086"/>
          <a:ext cx="1161381" cy="951295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1. </a:t>
          </a:r>
          <a:r>
            <a:rPr lang="en-US" sz="1400" dirty="0" err="1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Oportunidades</a:t>
          </a:r>
          <a:r>
            <a:rPr lang="en-US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 de </a:t>
          </a:r>
          <a:r>
            <a:rPr lang="en-US" sz="1400" dirty="0" err="1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empleo</a:t>
          </a:r>
          <a:endParaRPr lang="en-US" sz="1400" dirty="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6D2D9DE-7781-48F0-91D5-B594F50717CE}" type="parTrans" cxnId="{46D62E2E-A0B1-42C0-A9F7-D92219B0CB57}">
      <dgm:prSet custT="1"/>
      <dgm:spPr>
        <a:xfrm rot="11766643">
          <a:off x="1318874" y="1941117"/>
          <a:ext cx="902361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3520898B-78FD-4ED1-A27D-976A83326E51}" type="sibTrans" cxnId="{46D62E2E-A0B1-42C0-A9F7-D92219B0CB57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059CE51C-E0CB-46A2-B07A-03C6AAD49D8D}">
      <dgm:prSet phldrT="[Text]" custT="1"/>
      <dgm:spPr>
        <a:xfrm>
          <a:off x="926938" y="3220152"/>
          <a:ext cx="1332305" cy="853210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PE" sz="140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9. Seguridad social </a:t>
          </a:r>
          <a:endParaRPr lang="en-US" sz="140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1E1C98A-8CC8-43DA-BEB3-1EA55F5A9819}" type="parTrans" cxnId="{E2EF2FAB-4518-4A74-BFFD-52B06A3C75AB}">
      <dgm:prSet custT="1"/>
      <dgm:spPr>
        <a:xfrm rot="7890469">
          <a:off x="1800456" y="2992765"/>
          <a:ext cx="718022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AD3A5202-81B2-4AB5-AB91-C80A0587D698}" type="sibTrans" cxnId="{E2EF2FAB-4518-4A74-BFFD-52B06A3C75AB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77709AAE-B607-4A80-99CC-703090903215}">
      <dgm:prSet phldrT="[Text]" custT="1"/>
      <dgm:spPr>
        <a:xfrm>
          <a:off x="3701179" y="205190"/>
          <a:ext cx="1152841" cy="1128311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40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4. Conciliaci</a:t>
          </a:r>
          <a:r>
            <a:rPr lang="es-PE" sz="140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ón de la vida  laboral, familiar y personal.</a:t>
          </a:r>
          <a:endParaRPr lang="en-US" sz="14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992AFBC7-FFF2-43F2-ACC9-DA9CEAAB1501}" type="parTrans" cxnId="{CC9287C0-924E-4760-A264-F01E2436100D}">
      <dgm:prSet custT="1"/>
      <dgm:spPr>
        <a:xfrm rot="18861206">
          <a:off x="3137596" y="1475008"/>
          <a:ext cx="872813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F08CFC87-73C9-4F5F-84E3-7E98B9838087}" type="sibTrans" cxnId="{CC9287C0-924E-4760-A264-F01E2436100D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3615B53E-7E88-4503-9550-58468666CC1C}">
      <dgm:prSet phldrT="[Text]" custT="1"/>
      <dgm:spPr>
        <a:xfrm>
          <a:off x="4405169" y="1266828"/>
          <a:ext cx="1017607" cy="941552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PE" sz="140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5. Trabajo que debería abolirse </a:t>
          </a:r>
          <a:endParaRPr lang="en-US" sz="140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C0224C4-8970-43A9-8C19-98EED484711E}" type="parTrans" cxnId="{53903412-75A1-409E-BB91-A49C625EE850}">
      <dgm:prSet custT="1"/>
      <dgm:spPr>
        <a:xfrm rot="20760862">
          <a:off x="3430688" y="1967648"/>
          <a:ext cx="1006893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8CC5C7FF-0760-44DF-AB8A-D96FBDA2AF14}" type="sibTrans" cxnId="{53903412-75A1-409E-BB91-A49C625EE850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36D64101-90EA-4EA6-B52A-52D662560EA5}">
      <dgm:prSet phldrT="[Text]" custT="1"/>
      <dgm:spPr>
        <a:xfrm>
          <a:off x="4322216" y="2293585"/>
          <a:ext cx="1095496" cy="944913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PE" sz="140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6. Estabilidad y seguridad en el trabajo </a:t>
          </a:r>
          <a:endParaRPr lang="en-US" sz="140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6AC282A-8BBD-4BAE-BC76-CA57DFBE9880}" type="parTrans" cxnId="{14907F4C-4E15-4753-826D-A74D39D30E00}">
      <dgm:prSet custT="1"/>
      <dgm:spPr>
        <a:xfrm rot="834462">
          <a:off x="3432272" y="2510542"/>
          <a:ext cx="924764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1633F163-717B-4F45-837B-61A7F7EE214C}" type="sibTrans" cxnId="{14907F4C-4E15-4753-826D-A74D39D30E00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202FC7F2-1011-40EA-99CC-4DB67DC1AFE0}">
      <dgm:prSet phldrT="[Text]" custT="1"/>
      <dgm:spPr>
        <a:xfrm>
          <a:off x="3525092" y="3101017"/>
          <a:ext cx="1321128" cy="1051880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PE" sz="1400" dirty="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7. Igualdad de oportunidades y de trato en el empleo </a:t>
          </a:r>
          <a:endParaRPr lang="en-US" sz="1400" dirty="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94DD24E-CA97-4101-9761-488AEFA0BED9}" type="parTrans" cxnId="{91E352B7-A1E9-4387-903B-0ED6441D1357}">
      <dgm:prSet custT="1"/>
      <dgm:spPr>
        <a:xfrm rot="2704936">
          <a:off x="3169084" y="2949592"/>
          <a:ext cx="710212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F6AD504F-040E-4E5B-BC83-DD9696599131}" type="sibTrans" cxnId="{91E352B7-A1E9-4387-903B-0ED6441D1357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D768D82E-345C-4C75-BBFE-285AD04D3D62}">
      <dgm:prSet phldrT="[Text]" custT="1"/>
      <dgm:spPr>
        <a:xfrm>
          <a:off x="2296689" y="3633064"/>
          <a:ext cx="1185732" cy="853210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PE" sz="1400">
              <a:solidFill>
                <a:sysClr val="window" lastClr="FFFFFF"/>
              </a:solidFill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rPr>
            <a:t>8. Entorno de trabajo seguro </a:t>
          </a:r>
          <a:endParaRPr lang="en-US" sz="1400">
            <a:solidFill>
              <a:sysClr val="window" lastClr="FFFFFF"/>
            </a:solidFill>
            <a:latin typeface="Gill Sans MT" panose="020B0502020104020203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BAC91D5-DF37-4B0A-A88D-CB7729A86486}" type="parTrans" cxnId="{A2FC4740-BC04-4EC3-9323-24370446D8EE}">
      <dgm:prSet custT="1"/>
      <dgm:spPr>
        <a:xfrm rot="5269968">
          <a:off x="2490153" y="3250191"/>
          <a:ext cx="738598" cy="27992"/>
        </a:xfrm>
        <a:noFill/>
        <a:ln w="12700" cap="flat" cmpd="sng" algn="ctr">
          <a:solidFill>
            <a:srgbClr val="70AD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9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anose="020B0502020104020203" pitchFamily="34" charset="0"/>
            <a:ea typeface="+mn-ea"/>
            <a:cs typeface="+mn-cs"/>
          </a:endParaRPr>
        </a:p>
      </dgm:t>
    </dgm:pt>
    <dgm:pt modelId="{B27D0797-8FCE-4BB3-B392-E4BF023A8940}" type="sibTrans" cxnId="{A2FC4740-BC04-4EC3-9323-24370446D8EE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871592DE-F40D-4B22-87EC-4D5EB2EDA765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C5200FD5-AF86-43C4-B313-18CB0594DB7B}" type="parTrans" cxnId="{0836CD30-B1FC-4220-9C47-D16EE19F43BA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3195404E-4B49-443C-A4CC-466EA0ACAEA8}" type="sibTrans" cxnId="{0836CD30-B1FC-4220-9C47-D16EE19F43BA}">
      <dgm:prSet/>
      <dgm:spPr/>
      <dgm:t>
        <a:bodyPr/>
        <a:lstStyle/>
        <a:p>
          <a:endParaRPr lang="en-US" sz="3200">
            <a:latin typeface="Gill Sans MT" panose="020B0502020104020203" pitchFamily="34" charset="0"/>
          </a:endParaRPr>
        </a:p>
      </dgm:t>
    </dgm:pt>
    <dgm:pt modelId="{84B813FA-7444-41FE-8468-F96CC3CFD40A}" type="pres">
      <dgm:prSet presAssocID="{764981B0-FE0A-4952-8D9E-0E40F62C153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401329-A17A-44DA-899E-CA1D4B80A924}" type="pres">
      <dgm:prSet presAssocID="{28B42E8E-A954-47FB-84C2-E140C6F768B0}" presName="centerShape" presStyleLbl="node0" presStyleIdx="0" presStyleCnt="1" custScaleX="150885" custScaleY="149275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3C17CF7F-3D7E-417F-BB27-12337663A648}" type="pres">
      <dgm:prSet presAssocID="{24C5A600-E5F4-4B90-98BF-A87F039C7C60}" presName="Name9" presStyleLbl="parChTrans1D2" presStyleIdx="0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706655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4A8C2E16-94E0-4689-9A4B-D44EA65BAC46}" type="pres">
      <dgm:prSet presAssocID="{24C5A600-E5F4-4B90-98BF-A87F039C7C60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C44C5FCC-2C84-450B-8E0B-CBB3DF8D52B8}" type="pres">
      <dgm:prSet presAssocID="{FC75E962-2536-4F2A-9C5A-E5680DD4C4C0}" presName="node" presStyleLbl="node1" presStyleIdx="0" presStyleCnt="10" custScaleX="133995" custScaleY="107335" custRadScaleRad="100189" custRadScaleInc="-776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0611A42-C0F9-4E18-8EFC-51EB0C296F52}" type="pres">
      <dgm:prSet presAssocID="{992AFBC7-FFF2-43F2-ACC9-DA9CEAAB1501}" presName="Name9" presStyleLbl="parChTrans1D2" presStyleIdx="1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872813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9DBF4271-087E-43CC-A23F-FD9481ACCBE1}" type="pres">
      <dgm:prSet presAssocID="{992AFBC7-FFF2-43F2-ACC9-DA9CEAAB1501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AA16F3B6-879F-4FD6-8A3E-D68228E264C7}" type="pres">
      <dgm:prSet presAssocID="{77709AAE-B607-4A80-99CC-703090903215}" presName="node" presStyleLbl="node1" presStyleIdx="1" presStyleCnt="10" custScaleX="135118" custScaleY="132243" custRadScaleRad="115850" custRadScaleInc="4640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CF0307D3-8D9D-4576-AB7E-ADAF20B9B2A3}" type="pres">
      <dgm:prSet presAssocID="{3C0224C4-8970-43A9-8C19-98EED484711E}" presName="Name9" presStyleLbl="parChTrans1D2" presStyleIdx="2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1006893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779281D3-321B-4E7C-B502-AAAA55152C6C}" type="pres">
      <dgm:prSet presAssocID="{3C0224C4-8970-43A9-8C19-98EED484711E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DB976D80-1F9B-467D-B926-3EA24838372D}" type="pres">
      <dgm:prSet presAssocID="{3615B53E-7E88-4503-9550-58468666CC1C}" presName="node" presStyleLbl="node1" presStyleIdx="2" presStyleCnt="10" custScaleX="119268" custScaleY="110354" custRadScaleRad="119937" custRadScaleInc="223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70841748-57E2-4303-8C74-E644BC99AA8E}" type="pres">
      <dgm:prSet presAssocID="{A6AC282A-8BBD-4BAE-BC76-CA57DFBE9880}" presName="Name9" presStyleLbl="parChTrans1D2" presStyleIdx="3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924764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F83C91A0-CD74-413F-AD3D-800D2D8B2A75}" type="pres">
      <dgm:prSet presAssocID="{A6AC282A-8BBD-4BAE-BC76-CA57DFBE9880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5749207C-95F9-4D89-8E98-CDE82F786A99}" type="pres">
      <dgm:prSet presAssocID="{36D64101-90EA-4EA6-B52A-52D662560EA5}" presName="node" presStyleLbl="node1" presStyleIdx="3" presStyleCnt="10" custScaleX="128397" custScaleY="110748" custRadScaleRad="117375" custRadScaleInc="-227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72047D51-9896-474C-904B-0B6FDCE2D8A2}" type="pres">
      <dgm:prSet presAssocID="{494DD24E-CA97-4101-9761-488AEFA0BED9}" presName="Name9" presStyleLbl="parChTrans1D2" presStyleIdx="4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710212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A1C286A5-8B6C-44A7-B26A-B2DFA5A11996}" type="pres">
      <dgm:prSet presAssocID="{494DD24E-CA97-4101-9761-488AEFA0BED9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5CF50B4E-1F7D-4643-AD75-45A5018E2865}" type="pres">
      <dgm:prSet presAssocID="{202FC7F2-1011-40EA-99CC-4DB67DC1AFE0}" presName="node" presStyleLbl="node1" presStyleIdx="4" presStyleCnt="10" custScaleX="154842" custScaleY="123285" custRadScaleRad="107458" custRadScaleInc="-4954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FF9357D1-0100-4C8C-8298-D2C0E4D6D95E}" type="pres">
      <dgm:prSet presAssocID="{EBAC91D5-DF37-4B0A-A88D-CB7729A86486}" presName="Name9" presStyleLbl="parChTrans1D2" presStyleIdx="5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738598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C620483A-772A-41CA-9392-5ADC2F6A89BC}" type="pres">
      <dgm:prSet presAssocID="{EBAC91D5-DF37-4B0A-A88D-CB7729A86486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3505A1BA-0023-401E-A3D6-63D34D1FC20A}" type="pres">
      <dgm:prSet presAssocID="{D768D82E-345C-4C75-BBFE-285AD04D3D62}" presName="node" presStyleLbl="node1" presStyleIdx="5" presStyleCnt="10" custScaleX="138973" custRadScaleRad="100231" custRadScaleInc="-1204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241E16D-9D8F-4D54-87E6-23117575CAAA}" type="pres">
      <dgm:prSet presAssocID="{C1E1C98A-8CC8-43DA-BEB3-1EA55F5A9819}" presName="Name9" presStyleLbl="parChTrans1D2" presStyleIdx="6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718022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192FD854-7D75-4821-BAC7-99BB12DFD134}" type="pres">
      <dgm:prSet presAssocID="{C1E1C98A-8CC8-43DA-BEB3-1EA55F5A9819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A2D55FDF-6115-437E-AD72-87871772685A}" type="pres">
      <dgm:prSet presAssocID="{059CE51C-E0CB-46A2-B07A-03C6AAD49D8D}" presName="node" presStyleLbl="node1" presStyleIdx="6" presStyleCnt="10" custScaleX="156152" custRadScaleRad="103082" custRadScaleInc="3059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B0FE9AA-196A-444E-8E4D-D2FF7D795B19}" type="pres">
      <dgm:prSet presAssocID="{D71F6D7E-5203-4286-A702-AD28F86BA8EC}" presName="Name9" presStyleLbl="parChTrans1D2" presStyleIdx="7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601148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EFB564E1-490F-4F15-AFD4-7937631D11F6}" type="pres">
      <dgm:prSet presAssocID="{D71F6D7E-5203-4286-A702-AD28F86BA8EC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37506D45-BCFA-4147-8029-6AE06F51375C}" type="pres">
      <dgm:prSet presAssocID="{E1AE6A6F-6E4A-41D9-814E-91BEA12470E2}" presName="node" presStyleLbl="node1" presStyleIdx="7" presStyleCnt="10" custScaleX="165061" custScaleY="119508" custRadScaleRad="107481" custRadScaleInc="2666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8BC7E3CD-7424-4FEE-BE08-9408DCFDC965}" type="pres">
      <dgm:prSet presAssocID="{E2343D8B-78F9-4F97-9C43-60DAFE4F0CE8}" presName="Name9" presStyleLbl="parChTrans1D2" presStyleIdx="8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931297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5D575D67-BF5D-4693-9336-676C9C79A4FD}" type="pres">
      <dgm:prSet presAssocID="{E2343D8B-78F9-4F97-9C43-60DAFE4F0CE8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9CC605BC-B5AE-4F13-997B-499454D4D7A2}" type="pres">
      <dgm:prSet presAssocID="{CD67BEEA-E533-424D-B39A-E175E0959B2D}" presName="node" presStyleLbl="node1" presStyleIdx="8" presStyleCnt="10" custScaleX="140755" custScaleY="118155" custRadScaleRad="117615" custRadScaleInc="15869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B216AE8A-5A8E-4E33-A101-5BC73592E27B}" type="pres">
      <dgm:prSet presAssocID="{D6D2D9DE-7781-48F0-91D5-B594F50717CE}" presName="Name9" presStyleLbl="parChTrans1D2" presStyleIdx="9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902361" y="13996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0ED89548-2A68-4A58-96AD-72F04A05AA13}" type="pres">
      <dgm:prSet presAssocID="{D6D2D9DE-7781-48F0-91D5-B594F50717CE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878C07ED-782F-4B90-8F91-3F266A62A106}" type="pres">
      <dgm:prSet presAssocID="{778A136F-E78B-4409-9578-698A0837C3A8}" presName="node" presStyleLbl="node1" presStyleIdx="9" presStyleCnt="10" custScaleX="159367" custScaleY="111496" custRadScaleRad="117659" custRadScaleInc="-21049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</dgm:ptLst>
  <dgm:cxnLst>
    <dgm:cxn modelId="{6981D703-170C-4F7F-95C0-A8003651D775}" type="presOf" srcId="{C1E1C98A-8CC8-43DA-BEB3-1EA55F5A9819}" destId="{9241E16D-9D8F-4D54-87E6-23117575CAAA}" srcOrd="0" destOrd="0" presId="urn:microsoft.com/office/officeart/2005/8/layout/radial1"/>
    <dgm:cxn modelId="{14907F4C-4E15-4753-826D-A74D39D30E00}" srcId="{28B42E8E-A954-47FB-84C2-E140C6F768B0}" destId="{36D64101-90EA-4EA6-B52A-52D662560EA5}" srcOrd="3" destOrd="0" parTransId="{A6AC282A-8BBD-4BAE-BC76-CA57DFBE9880}" sibTransId="{1633F163-717B-4F45-837B-61A7F7EE214C}"/>
    <dgm:cxn modelId="{A677A78A-F867-48F2-8A3C-3DF78DCCBFC6}" type="presOf" srcId="{36D64101-90EA-4EA6-B52A-52D662560EA5}" destId="{5749207C-95F9-4D89-8E98-CDE82F786A99}" srcOrd="0" destOrd="0" presId="urn:microsoft.com/office/officeart/2005/8/layout/radial1"/>
    <dgm:cxn modelId="{09B85DA3-2503-4F6E-A7C8-D5E9533A9BA7}" type="presOf" srcId="{E2343D8B-78F9-4F97-9C43-60DAFE4F0CE8}" destId="{5D575D67-BF5D-4693-9336-676C9C79A4FD}" srcOrd="1" destOrd="0" presId="urn:microsoft.com/office/officeart/2005/8/layout/radial1"/>
    <dgm:cxn modelId="{12613704-53F6-4491-A631-01C052AA62EF}" type="presOf" srcId="{494DD24E-CA97-4101-9761-488AEFA0BED9}" destId="{72047D51-9896-474C-904B-0B6FDCE2D8A2}" srcOrd="0" destOrd="0" presId="urn:microsoft.com/office/officeart/2005/8/layout/radial1"/>
    <dgm:cxn modelId="{BD5D79DE-04D9-426E-9308-EE8D0F964217}" type="presOf" srcId="{D6D2D9DE-7781-48F0-91D5-B594F50717CE}" destId="{B216AE8A-5A8E-4E33-A101-5BC73592E27B}" srcOrd="0" destOrd="0" presId="urn:microsoft.com/office/officeart/2005/8/layout/radial1"/>
    <dgm:cxn modelId="{5644845E-C912-4722-9636-ED8EFBDC3179}" type="presOf" srcId="{3C0224C4-8970-43A9-8C19-98EED484711E}" destId="{CF0307D3-8D9D-4576-AB7E-ADAF20B9B2A3}" srcOrd="0" destOrd="0" presId="urn:microsoft.com/office/officeart/2005/8/layout/radial1"/>
    <dgm:cxn modelId="{40D546EA-215C-4E5F-81CC-0807286D912A}" type="presOf" srcId="{D6D2D9DE-7781-48F0-91D5-B594F50717CE}" destId="{0ED89548-2A68-4A58-96AD-72F04A05AA13}" srcOrd="1" destOrd="0" presId="urn:microsoft.com/office/officeart/2005/8/layout/radial1"/>
    <dgm:cxn modelId="{FA3C4453-80FF-4167-9EFC-2B7DE3E6EFFE}" srcId="{28B42E8E-A954-47FB-84C2-E140C6F768B0}" destId="{CD67BEEA-E533-424D-B39A-E175E0959B2D}" srcOrd="8" destOrd="0" parTransId="{E2343D8B-78F9-4F97-9C43-60DAFE4F0CE8}" sibTransId="{5CB0F485-BF59-408F-89FE-039A231B478E}"/>
    <dgm:cxn modelId="{4D7420B3-53D7-4160-BA07-05A1C4602551}" type="presOf" srcId="{D768D82E-345C-4C75-BBFE-285AD04D3D62}" destId="{3505A1BA-0023-401E-A3D6-63D34D1FC20A}" srcOrd="0" destOrd="0" presId="urn:microsoft.com/office/officeart/2005/8/layout/radial1"/>
    <dgm:cxn modelId="{A87E69F8-0409-424C-8CBB-F7144EFC80B4}" type="presOf" srcId="{77709AAE-B607-4A80-99CC-703090903215}" destId="{AA16F3B6-879F-4FD6-8A3E-D68228E264C7}" srcOrd="0" destOrd="0" presId="urn:microsoft.com/office/officeart/2005/8/layout/radial1"/>
    <dgm:cxn modelId="{31722D31-6CFD-4B83-A81A-5DA31DF38775}" type="presOf" srcId="{059CE51C-E0CB-46A2-B07A-03C6AAD49D8D}" destId="{A2D55FDF-6115-437E-AD72-87871772685A}" srcOrd="0" destOrd="0" presId="urn:microsoft.com/office/officeart/2005/8/layout/radial1"/>
    <dgm:cxn modelId="{5A6368CC-30D1-401B-9EEB-CEB7C33A5AC0}" type="presOf" srcId="{CD67BEEA-E533-424D-B39A-E175E0959B2D}" destId="{9CC605BC-B5AE-4F13-997B-499454D4D7A2}" srcOrd="0" destOrd="0" presId="urn:microsoft.com/office/officeart/2005/8/layout/radial1"/>
    <dgm:cxn modelId="{C5D39B61-3623-4D7E-8321-B3C0A40AEBE6}" srcId="{764981B0-FE0A-4952-8D9E-0E40F62C153B}" destId="{28B42E8E-A954-47FB-84C2-E140C6F768B0}" srcOrd="0" destOrd="0" parTransId="{164ED2B3-3D6E-4847-82B8-2C06BC669EB1}" sibTransId="{6DCC310B-F3B0-4D9B-8B61-F81163F9B5FA}"/>
    <dgm:cxn modelId="{C36D4173-786C-4A57-B4A3-CC34B5B17AD0}" type="presOf" srcId="{3C0224C4-8970-43A9-8C19-98EED484711E}" destId="{779281D3-321B-4E7C-B502-AAAA55152C6C}" srcOrd="1" destOrd="0" presId="urn:microsoft.com/office/officeart/2005/8/layout/radial1"/>
    <dgm:cxn modelId="{F147A7A6-92A4-4A13-B474-0E9AC6F97EB3}" type="presOf" srcId="{202FC7F2-1011-40EA-99CC-4DB67DC1AFE0}" destId="{5CF50B4E-1F7D-4643-AD75-45A5018E2865}" srcOrd="0" destOrd="0" presId="urn:microsoft.com/office/officeart/2005/8/layout/radial1"/>
    <dgm:cxn modelId="{842F8565-2EF7-4908-B403-CE9B0558CBE6}" srcId="{28B42E8E-A954-47FB-84C2-E140C6F768B0}" destId="{E1AE6A6F-6E4A-41D9-814E-91BEA12470E2}" srcOrd="7" destOrd="0" parTransId="{D71F6D7E-5203-4286-A702-AD28F86BA8EC}" sibTransId="{1C51A724-1204-47DE-86E8-6544188C9BA7}"/>
    <dgm:cxn modelId="{5D3BD62E-E575-4ED8-AD64-3963A22A1C61}" type="presOf" srcId="{D71F6D7E-5203-4286-A702-AD28F86BA8EC}" destId="{2B0FE9AA-196A-444E-8E4D-D2FF7D795B19}" srcOrd="0" destOrd="0" presId="urn:microsoft.com/office/officeart/2005/8/layout/radial1"/>
    <dgm:cxn modelId="{91E352B7-A1E9-4387-903B-0ED6441D1357}" srcId="{28B42E8E-A954-47FB-84C2-E140C6F768B0}" destId="{202FC7F2-1011-40EA-99CC-4DB67DC1AFE0}" srcOrd="4" destOrd="0" parTransId="{494DD24E-CA97-4101-9761-488AEFA0BED9}" sibTransId="{F6AD504F-040E-4E5B-BC83-DD9696599131}"/>
    <dgm:cxn modelId="{F3CD1032-6D62-4E62-B3E4-8C126F35B778}" type="presOf" srcId="{778A136F-E78B-4409-9578-698A0837C3A8}" destId="{878C07ED-782F-4B90-8F91-3F266A62A106}" srcOrd="0" destOrd="0" presId="urn:microsoft.com/office/officeart/2005/8/layout/radial1"/>
    <dgm:cxn modelId="{0836CD30-B1FC-4220-9C47-D16EE19F43BA}" srcId="{764981B0-FE0A-4952-8D9E-0E40F62C153B}" destId="{871592DE-F40D-4B22-87EC-4D5EB2EDA765}" srcOrd="1" destOrd="0" parTransId="{C5200FD5-AF86-43C4-B313-18CB0594DB7B}" sibTransId="{3195404E-4B49-443C-A4CC-466EA0ACAEA8}"/>
    <dgm:cxn modelId="{15292C3B-18CB-4B2D-86F9-643A7C7D65FB}" type="presOf" srcId="{764981B0-FE0A-4952-8D9E-0E40F62C153B}" destId="{84B813FA-7444-41FE-8468-F96CC3CFD40A}" srcOrd="0" destOrd="0" presId="urn:microsoft.com/office/officeart/2005/8/layout/radial1"/>
    <dgm:cxn modelId="{10435FB5-02EF-4C43-AF4C-01F3889D230A}" type="presOf" srcId="{24C5A600-E5F4-4B90-98BF-A87F039C7C60}" destId="{4A8C2E16-94E0-4689-9A4B-D44EA65BAC46}" srcOrd="1" destOrd="0" presId="urn:microsoft.com/office/officeart/2005/8/layout/radial1"/>
    <dgm:cxn modelId="{A2FC4740-BC04-4EC3-9323-24370446D8EE}" srcId="{28B42E8E-A954-47FB-84C2-E140C6F768B0}" destId="{D768D82E-345C-4C75-BBFE-285AD04D3D62}" srcOrd="5" destOrd="0" parTransId="{EBAC91D5-DF37-4B0A-A88D-CB7729A86486}" sibTransId="{B27D0797-8FCE-4BB3-B392-E4BF023A8940}"/>
    <dgm:cxn modelId="{14CBD609-CA2E-4818-AFB6-64320FF7467A}" type="presOf" srcId="{A6AC282A-8BBD-4BAE-BC76-CA57DFBE9880}" destId="{F83C91A0-CD74-413F-AD3D-800D2D8B2A75}" srcOrd="1" destOrd="0" presId="urn:microsoft.com/office/officeart/2005/8/layout/radial1"/>
    <dgm:cxn modelId="{C07DD837-011B-46AB-B308-CF58A0D886B1}" type="presOf" srcId="{28B42E8E-A954-47FB-84C2-E140C6F768B0}" destId="{B8401329-A17A-44DA-899E-CA1D4B80A924}" srcOrd="0" destOrd="0" presId="urn:microsoft.com/office/officeart/2005/8/layout/radial1"/>
    <dgm:cxn modelId="{E2EF2FAB-4518-4A74-BFFD-52B06A3C75AB}" srcId="{28B42E8E-A954-47FB-84C2-E140C6F768B0}" destId="{059CE51C-E0CB-46A2-B07A-03C6AAD49D8D}" srcOrd="6" destOrd="0" parTransId="{C1E1C98A-8CC8-43DA-BEB3-1EA55F5A9819}" sibTransId="{AD3A5202-81B2-4AB5-AB91-C80A0587D698}"/>
    <dgm:cxn modelId="{4D694A9D-C55B-41DB-A305-DF49052B265C}" type="presOf" srcId="{FC75E962-2536-4F2A-9C5A-E5680DD4C4C0}" destId="{C44C5FCC-2C84-450B-8E0B-CBB3DF8D52B8}" srcOrd="0" destOrd="0" presId="urn:microsoft.com/office/officeart/2005/8/layout/radial1"/>
    <dgm:cxn modelId="{B3BEE8CA-2960-441C-8F4C-E28BF5D8474E}" type="presOf" srcId="{E2343D8B-78F9-4F97-9C43-60DAFE4F0CE8}" destId="{8BC7E3CD-7424-4FEE-BE08-9408DCFDC965}" srcOrd="0" destOrd="0" presId="urn:microsoft.com/office/officeart/2005/8/layout/radial1"/>
    <dgm:cxn modelId="{ED57B2F3-9D71-43DB-A10A-AD59F4CADC1A}" type="presOf" srcId="{EBAC91D5-DF37-4B0A-A88D-CB7729A86486}" destId="{C620483A-772A-41CA-9392-5ADC2F6A89BC}" srcOrd="1" destOrd="0" presId="urn:microsoft.com/office/officeart/2005/8/layout/radial1"/>
    <dgm:cxn modelId="{D15CA499-0E71-47C8-BC4A-A5AC990AB670}" type="presOf" srcId="{3615B53E-7E88-4503-9550-58468666CC1C}" destId="{DB976D80-1F9B-467D-B926-3EA24838372D}" srcOrd="0" destOrd="0" presId="urn:microsoft.com/office/officeart/2005/8/layout/radial1"/>
    <dgm:cxn modelId="{46D62E2E-A0B1-42C0-A9F7-D92219B0CB57}" srcId="{28B42E8E-A954-47FB-84C2-E140C6F768B0}" destId="{778A136F-E78B-4409-9578-698A0837C3A8}" srcOrd="9" destOrd="0" parTransId="{D6D2D9DE-7781-48F0-91D5-B594F50717CE}" sibTransId="{3520898B-78FD-4ED1-A27D-976A83326E51}"/>
    <dgm:cxn modelId="{53903412-75A1-409E-BB91-A49C625EE850}" srcId="{28B42E8E-A954-47FB-84C2-E140C6F768B0}" destId="{3615B53E-7E88-4503-9550-58468666CC1C}" srcOrd="2" destOrd="0" parTransId="{3C0224C4-8970-43A9-8C19-98EED484711E}" sibTransId="{8CC5C7FF-0760-44DF-AB8A-D96FBDA2AF14}"/>
    <dgm:cxn modelId="{CC9287C0-924E-4760-A264-F01E2436100D}" srcId="{28B42E8E-A954-47FB-84C2-E140C6F768B0}" destId="{77709AAE-B607-4A80-99CC-703090903215}" srcOrd="1" destOrd="0" parTransId="{992AFBC7-FFF2-43F2-ACC9-DA9CEAAB1501}" sibTransId="{F08CFC87-73C9-4F5F-84E3-7E98B9838087}"/>
    <dgm:cxn modelId="{AE847C94-6DA8-41C4-88C8-66078B5112CB}" type="presOf" srcId="{D71F6D7E-5203-4286-A702-AD28F86BA8EC}" destId="{EFB564E1-490F-4F15-AFD4-7937631D11F6}" srcOrd="1" destOrd="0" presId="urn:microsoft.com/office/officeart/2005/8/layout/radial1"/>
    <dgm:cxn modelId="{AC712FE0-A7E5-45F3-846C-EEE5A01986E2}" type="presOf" srcId="{992AFBC7-FFF2-43F2-ACC9-DA9CEAAB1501}" destId="{90611A42-C0F9-4E18-8EFC-51EB0C296F52}" srcOrd="0" destOrd="0" presId="urn:microsoft.com/office/officeart/2005/8/layout/radial1"/>
    <dgm:cxn modelId="{34EB4AC3-2B46-4612-B3BA-CF1C0490CBFE}" type="presOf" srcId="{494DD24E-CA97-4101-9761-488AEFA0BED9}" destId="{A1C286A5-8B6C-44A7-B26A-B2DFA5A11996}" srcOrd="1" destOrd="0" presId="urn:microsoft.com/office/officeart/2005/8/layout/radial1"/>
    <dgm:cxn modelId="{7332A173-A2CC-4563-A139-0EAD8A3A1CBD}" type="presOf" srcId="{EBAC91D5-DF37-4B0A-A88D-CB7729A86486}" destId="{FF9357D1-0100-4C8C-8298-D2C0E4D6D95E}" srcOrd="0" destOrd="0" presId="urn:microsoft.com/office/officeart/2005/8/layout/radial1"/>
    <dgm:cxn modelId="{DC14E847-3699-4D0A-AB68-27251FE9CB7E}" type="presOf" srcId="{24C5A600-E5F4-4B90-98BF-A87F039C7C60}" destId="{3C17CF7F-3D7E-417F-BB27-12337663A648}" srcOrd="0" destOrd="0" presId="urn:microsoft.com/office/officeart/2005/8/layout/radial1"/>
    <dgm:cxn modelId="{022A4AD5-1374-4679-8EC8-D506368EEBC1}" type="presOf" srcId="{A6AC282A-8BBD-4BAE-BC76-CA57DFBE9880}" destId="{70841748-57E2-4303-8C74-E644BC99AA8E}" srcOrd="0" destOrd="0" presId="urn:microsoft.com/office/officeart/2005/8/layout/radial1"/>
    <dgm:cxn modelId="{C8575164-5F86-4AA7-B191-72C3559F6A76}" type="presOf" srcId="{C1E1C98A-8CC8-43DA-BEB3-1EA55F5A9819}" destId="{192FD854-7D75-4821-BAC7-99BB12DFD134}" srcOrd="1" destOrd="0" presId="urn:microsoft.com/office/officeart/2005/8/layout/radial1"/>
    <dgm:cxn modelId="{D913EA68-570E-4E2E-9438-4DB7CF4AF87E}" type="presOf" srcId="{E1AE6A6F-6E4A-41D9-814E-91BEA12470E2}" destId="{37506D45-BCFA-4147-8029-6AE06F51375C}" srcOrd="0" destOrd="0" presId="urn:microsoft.com/office/officeart/2005/8/layout/radial1"/>
    <dgm:cxn modelId="{5CB97268-7C5C-474C-8EB0-FB176639DFF0}" srcId="{28B42E8E-A954-47FB-84C2-E140C6F768B0}" destId="{FC75E962-2536-4F2A-9C5A-E5680DD4C4C0}" srcOrd="0" destOrd="0" parTransId="{24C5A600-E5F4-4B90-98BF-A87F039C7C60}" sibTransId="{C15A4911-FBD2-4ED9-9D86-DAA81AE7A74F}"/>
    <dgm:cxn modelId="{E69E2968-0685-44DA-B7A5-104797F04A3F}" type="presOf" srcId="{992AFBC7-FFF2-43F2-ACC9-DA9CEAAB1501}" destId="{9DBF4271-087E-43CC-A23F-FD9481ACCBE1}" srcOrd="1" destOrd="0" presId="urn:microsoft.com/office/officeart/2005/8/layout/radial1"/>
    <dgm:cxn modelId="{911E1D24-4A4B-448A-8A08-904716DADC09}" type="presParOf" srcId="{84B813FA-7444-41FE-8468-F96CC3CFD40A}" destId="{B8401329-A17A-44DA-899E-CA1D4B80A924}" srcOrd="0" destOrd="0" presId="urn:microsoft.com/office/officeart/2005/8/layout/radial1"/>
    <dgm:cxn modelId="{F077F8C1-E3B7-4895-AF68-190B48310728}" type="presParOf" srcId="{84B813FA-7444-41FE-8468-F96CC3CFD40A}" destId="{3C17CF7F-3D7E-417F-BB27-12337663A648}" srcOrd="1" destOrd="0" presId="urn:microsoft.com/office/officeart/2005/8/layout/radial1"/>
    <dgm:cxn modelId="{87AA40F3-B3AE-4BAF-9FA1-01B26FA25472}" type="presParOf" srcId="{3C17CF7F-3D7E-417F-BB27-12337663A648}" destId="{4A8C2E16-94E0-4689-9A4B-D44EA65BAC46}" srcOrd="0" destOrd="0" presId="urn:microsoft.com/office/officeart/2005/8/layout/radial1"/>
    <dgm:cxn modelId="{B94CB2AC-769F-4D72-87C2-175C2CFAC63D}" type="presParOf" srcId="{84B813FA-7444-41FE-8468-F96CC3CFD40A}" destId="{C44C5FCC-2C84-450B-8E0B-CBB3DF8D52B8}" srcOrd="2" destOrd="0" presId="urn:microsoft.com/office/officeart/2005/8/layout/radial1"/>
    <dgm:cxn modelId="{C14EE0A7-FFBF-4728-847A-E006E98D6EE2}" type="presParOf" srcId="{84B813FA-7444-41FE-8468-F96CC3CFD40A}" destId="{90611A42-C0F9-4E18-8EFC-51EB0C296F52}" srcOrd="3" destOrd="0" presId="urn:microsoft.com/office/officeart/2005/8/layout/radial1"/>
    <dgm:cxn modelId="{8B8061F6-59C7-4710-A385-D4FAAF67BCB5}" type="presParOf" srcId="{90611A42-C0F9-4E18-8EFC-51EB0C296F52}" destId="{9DBF4271-087E-43CC-A23F-FD9481ACCBE1}" srcOrd="0" destOrd="0" presId="urn:microsoft.com/office/officeart/2005/8/layout/radial1"/>
    <dgm:cxn modelId="{658B148E-8CD6-467C-9579-6154397D76FD}" type="presParOf" srcId="{84B813FA-7444-41FE-8468-F96CC3CFD40A}" destId="{AA16F3B6-879F-4FD6-8A3E-D68228E264C7}" srcOrd="4" destOrd="0" presId="urn:microsoft.com/office/officeart/2005/8/layout/radial1"/>
    <dgm:cxn modelId="{D03DB815-BA73-4F24-86F7-25103606DA9F}" type="presParOf" srcId="{84B813FA-7444-41FE-8468-F96CC3CFD40A}" destId="{CF0307D3-8D9D-4576-AB7E-ADAF20B9B2A3}" srcOrd="5" destOrd="0" presId="urn:microsoft.com/office/officeart/2005/8/layout/radial1"/>
    <dgm:cxn modelId="{A3A5F610-157A-4277-AB90-36A027398A3A}" type="presParOf" srcId="{CF0307D3-8D9D-4576-AB7E-ADAF20B9B2A3}" destId="{779281D3-321B-4E7C-B502-AAAA55152C6C}" srcOrd="0" destOrd="0" presId="urn:microsoft.com/office/officeart/2005/8/layout/radial1"/>
    <dgm:cxn modelId="{CDED7B0A-677C-46EE-9514-BAFA430C158B}" type="presParOf" srcId="{84B813FA-7444-41FE-8468-F96CC3CFD40A}" destId="{DB976D80-1F9B-467D-B926-3EA24838372D}" srcOrd="6" destOrd="0" presId="urn:microsoft.com/office/officeart/2005/8/layout/radial1"/>
    <dgm:cxn modelId="{26C00679-37AA-4FCC-BDA4-B5BD767B1ECD}" type="presParOf" srcId="{84B813FA-7444-41FE-8468-F96CC3CFD40A}" destId="{70841748-57E2-4303-8C74-E644BC99AA8E}" srcOrd="7" destOrd="0" presId="urn:microsoft.com/office/officeart/2005/8/layout/radial1"/>
    <dgm:cxn modelId="{37013F71-9915-407E-8B7E-C8A7B80E5A34}" type="presParOf" srcId="{70841748-57E2-4303-8C74-E644BC99AA8E}" destId="{F83C91A0-CD74-413F-AD3D-800D2D8B2A75}" srcOrd="0" destOrd="0" presId="urn:microsoft.com/office/officeart/2005/8/layout/radial1"/>
    <dgm:cxn modelId="{113E2452-7099-4265-9CCD-0CA389C1245C}" type="presParOf" srcId="{84B813FA-7444-41FE-8468-F96CC3CFD40A}" destId="{5749207C-95F9-4D89-8E98-CDE82F786A99}" srcOrd="8" destOrd="0" presId="urn:microsoft.com/office/officeart/2005/8/layout/radial1"/>
    <dgm:cxn modelId="{32FE90FC-1A30-4F28-A94B-8B4CB6C4B066}" type="presParOf" srcId="{84B813FA-7444-41FE-8468-F96CC3CFD40A}" destId="{72047D51-9896-474C-904B-0B6FDCE2D8A2}" srcOrd="9" destOrd="0" presId="urn:microsoft.com/office/officeart/2005/8/layout/radial1"/>
    <dgm:cxn modelId="{A8406959-F2F0-414E-AE98-CFB28865FE97}" type="presParOf" srcId="{72047D51-9896-474C-904B-0B6FDCE2D8A2}" destId="{A1C286A5-8B6C-44A7-B26A-B2DFA5A11996}" srcOrd="0" destOrd="0" presId="urn:microsoft.com/office/officeart/2005/8/layout/radial1"/>
    <dgm:cxn modelId="{F7FF9D31-E0C7-4DDB-A743-AAD7F2206AB7}" type="presParOf" srcId="{84B813FA-7444-41FE-8468-F96CC3CFD40A}" destId="{5CF50B4E-1F7D-4643-AD75-45A5018E2865}" srcOrd="10" destOrd="0" presId="urn:microsoft.com/office/officeart/2005/8/layout/radial1"/>
    <dgm:cxn modelId="{FA97EEC2-10DF-4CA6-A88A-8314941B28B8}" type="presParOf" srcId="{84B813FA-7444-41FE-8468-F96CC3CFD40A}" destId="{FF9357D1-0100-4C8C-8298-D2C0E4D6D95E}" srcOrd="11" destOrd="0" presId="urn:microsoft.com/office/officeart/2005/8/layout/radial1"/>
    <dgm:cxn modelId="{2C6002F8-E27A-420B-BDD2-A98CD37375F9}" type="presParOf" srcId="{FF9357D1-0100-4C8C-8298-D2C0E4D6D95E}" destId="{C620483A-772A-41CA-9392-5ADC2F6A89BC}" srcOrd="0" destOrd="0" presId="urn:microsoft.com/office/officeart/2005/8/layout/radial1"/>
    <dgm:cxn modelId="{1B868851-600E-4E1A-A031-1F6BCB46F1AE}" type="presParOf" srcId="{84B813FA-7444-41FE-8468-F96CC3CFD40A}" destId="{3505A1BA-0023-401E-A3D6-63D34D1FC20A}" srcOrd="12" destOrd="0" presId="urn:microsoft.com/office/officeart/2005/8/layout/radial1"/>
    <dgm:cxn modelId="{B3ADB229-2AD6-4A25-91E3-3C42B6D06F64}" type="presParOf" srcId="{84B813FA-7444-41FE-8468-F96CC3CFD40A}" destId="{9241E16D-9D8F-4D54-87E6-23117575CAAA}" srcOrd="13" destOrd="0" presId="urn:microsoft.com/office/officeart/2005/8/layout/radial1"/>
    <dgm:cxn modelId="{8FD60902-5DC1-40D7-86F2-C6627B777685}" type="presParOf" srcId="{9241E16D-9D8F-4D54-87E6-23117575CAAA}" destId="{192FD854-7D75-4821-BAC7-99BB12DFD134}" srcOrd="0" destOrd="0" presId="urn:microsoft.com/office/officeart/2005/8/layout/radial1"/>
    <dgm:cxn modelId="{D7741E81-4E3E-41B7-AB9D-BF2731AABC27}" type="presParOf" srcId="{84B813FA-7444-41FE-8468-F96CC3CFD40A}" destId="{A2D55FDF-6115-437E-AD72-87871772685A}" srcOrd="14" destOrd="0" presId="urn:microsoft.com/office/officeart/2005/8/layout/radial1"/>
    <dgm:cxn modelId="{AD545AD3-8ACC-4518-B4DA-234712612831}" type="presParOf" srcId="{84B813FA-7444-41FE-8468-F96CC3CFD40A}" destId="{2B0FE9AA-196A-444E-8E4D-D2FF7D795B19}" srcOrd="15" destOrd="0" presId="urn:microsoft.com/office/officeart/2005/8/layout/radial1"/>
    <dgm:cxn modelId="{9251D093-5D8F-474B-8231-17AA375228BE}" type="presParOf" srcId="{2B0FE9AA-196A-444E-8E4D-D2FF7D795B19}" destId="{EFB564E1-490F-4F15-AFD4-7937631D11F6}" srcOrd="0" destOrd="0" presId="urn:microsoft.com/office/officeart/2005/8/layout/radial1"/>
    <dgm:cxn modelId="{6465D6A3-C6F7-4202-894D-67BA8FC289F0}" type="presParOf" srcId="{84B813FA-7444-41FE-8468-F96CC3CFD40A}" destId="{37506D45-BCFA-4147-8029-6AE06F51375C}" srcOrd="16" destOrd="0" presId="urn:microsoft.com/office/officeart/2005/8/layout/radial1"/>
    <dgm:cxn modelId="{AE937F86-3C3D-4550-A32B-8CCBE0488828}" type="presParOf" srcId="{84B813FA-7444-41FE-8468-F96CC3CFD40A}" destId="{8BC7E3CD-7424-4FEE-BE08-9408DCFDC965}" srcOrd="17" destOrd="0" presId="urn:microsoft.com/office/officeart/2005/8/layout/radial1"/>
    <dgm:cxn modelId="{CF135073-974B-4717-A1A3-E4BA610CD8E0}" type="presParOf" srcId="{8BC7E3CD-7424-4FEE-BE08-9408DCFDC965}" destId="{5D575D67-BF5D-4693-9336-676C9C79A4FD}" srcOrd="0" destOrd="0" presId="urn:microsoft.com/office/officeart/2005/8/layout/radial1"/>
    <dgm:cxn modelId="{583C5725-5FE9-4498-AC83-2A6C3C66C2FB}" type="presParOf" srcId="{84B813FA-7444-41FE-8468-F96CC3CFD40A}" destId="{9CC605BC-B5AE-4F13-997B-499454D4D7A2}" srcOrd="18" destOrd="0" presId="urn:microsoft.com/office/officeart/2005/8/layout/radial1"/>
    <dgm:cxn modelId="{806B0AEB-BCFD-4903-BC4B-11037FEB0B1A}" type="presParOf" srcId="{84B813FA-7444-41FE-8468-F96CC3CFD40A}" destId="{B216AE8A-5A8E-4E33-A101-5BC73592E27B}" srcOrd="19" destOrd="0" presId="urn:microsoft.com/office/officeart/2005/8/layout/radial1"/>
    <dgm:cxn modelId="{DEB7CC0B-492E-4867-9FB4-FD10EC5F112E}" type="presParOf" srcId="{B216AE8A-5A8E-4E33-A101-5BC73592E27B}" destId="{0ED89548-2A68-4A58-96AD-72F04A05AA13}" srcOrd="0" destOrd="0" presId="urn:microsoft.com/office/officeart/2005/8/layout/radial1"/>
    <dgm:cxn modelId="{94FC67CC-4949-4104-B4D2-A7DC4C08CC73}" type="presParOf" srcId="{84B813FA-7444-41FE-8468-F96CC3CFD40A}" destId="{878C07ED-782F-4B90-8F91-3F266A62A106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DA7C0E9-4F2E-4BE8-9476-09C3CF580F20}" type="datetimeFigureOut">
              <a:rPr lang="es-ES" altLang="en-US"/>
              <a:pPr/>
              <a:t>05/07/2020</a:t>
            </a:fld>
            <a:endParaRPr lang="es-ES" alt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D9601D9-F895-4895-B8B9-F0AF3CA59067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01503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936DE-7A5F-4C26-A923-4BE3B6676A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63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Población rural joven: 15 a 24 años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3756E-38B8-4E31-B794-FC3351992A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6151-967D-460B-801E-9F278EE5E8F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810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601D9-F895-4895-B8B9-F0AF3CA59067}" type="slidenum">
              <a:rPr lang="es-ES" altLang="en-US" smtClean="0"/>
              <a:pPr/>
              <a:t>15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4001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>
                <a:latin typeface="Gill Sans MT" panose="020B0502020104020203" pitchFamily="34" charset="0"/>
              </a:rPr>
              <a:t>La noción de TD fue abordada por primera vez en 1999 por el Director General de la OIT.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601D9-F895-4895-B8B9-F0AF3CA59067}" type="slidenum">
              <a:rPr lang="es-ES" altLang="en-US" smtClean="0"/>
              <a:pPr/>
              <a:t>17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7170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>
                <a:latin typeface="Gill Sans MT" panose="020B0502020104020203" pitchFamily="34" charset="0"/>
              </a:rPr>
              <a:t>La noción de TD fue abordada por primera vez en 1999 por el Director General de la OIT.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601D9-F895-4895-B8B9-F0AF3CA59067}" type="slidenum">
              <a:rPr lang="es-ES" altLang="en-US" smtClean="0"/>
              <a:pPr/>
              <a:t>18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6043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601D9-F895-4895-B8B9-F0AF3CA59067}" type="slidenum">
              <a:rPr lang="es-ES" altLang="en-US" smtClean="0"/>
              <a:pPr/>
              <a:t>19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65970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601D9-F895-4895-B8B9-F0AF3CA59067}" type="slidenum">
              <a:rPr lang="es-ES" altLang="en-US" smtClean="0"/>
              <a:pPr/>
              <a:t>21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95736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OIT ha</a:t>
            </a:r>
            <a:r>
              <a:rPr lang="es-P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desarrollado </a:t>
            </a:r>
            <a:r>
              <a:rPr lang="es-P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enfoque integrado que recoge seis ejes de acción hacia la promoción del trabajo decente en la economía rural .  Cada uno de estos ejes posee orientaciones de política particulares a los desafíos que abordan. La promoción</a:t>
            </a:r>
            <a:r>
              <a:rPr lang="es-P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s-P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equidad de género se concibe de forma transversal a todos los ejes, prestando atención especial a las brechas de género persistentes en la temática que aborda cada eje del enfoque integrado e interrelacionado: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 al crecimiento agrícola incluyente para mejorar los medios de vida y la seguridad alimentaria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Trabajo decente para la seguridad alimentaria y los medios de vida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resilientes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Trabajo decente y productivo en la agricultura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Promoción de la diversificación económica e impulso de la transformación productiva para el empleo rural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Diversificación económica de la economía rural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Promoción del trabajo decente para los trabajadores rurales en la base de la cadena de suministro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Fortalecer el papel de las empresas multinacionales en la promoción del trabajo decente en las zonas rurales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Promover la transición a la formalidad en la economía rural informal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Promover el turismo sostenible: un catalizador del desarrollo socioeconómico inclusivo y la reducción de la pobreza en las zonas rurales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Promoción del acceso a los servicios, la protección y las inversiones intensivas en empleo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Facilitar el acceso a servicios de calidad para promover el crecimiento y el desarrollo social en la economía rural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Promover la extensión de la protección social a la economía rural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Fomentare el desarrollo de la economía rural por medio de la inclusión financiera: el papel del acceso a la financiación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Promover inversiones intensivas en empleo destinadas a infraestructuras rurales para el desarrollo económico, la protección social y ambiental y el crecimiento incluyente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Afianzamiento de la sostenibilidad y aprovechamiento de los beneficios derivados de los recursos naturales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Fomentar la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ecologización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economía rural y los empleos verdes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Promover el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rabajo decente en la silvicultura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Fomentar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provechamiento del potencial de las industrias extractivas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Fomento de la participación de la población rural mediante la organización y la promoción de los derechos, las normas y el diálogo social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Promover los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derechos en el trabajo en la economía rural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Fomentar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 social en la economía rural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Fortalecer el desarrollo local en las zonas rurales mediante cooperativas y otras empresas y organizaciones de la economía social y solidaria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Promover el trabajo decente para los pueblos indígenas y tribales en la economía rural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Fomentar de la autonomía de la mujer en la economía rural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 la base de conocimientos del trabajo decente en la economía rural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Mejorar de la base de conocimientos para respaldar la promoción del trabajo decente en las zonas rurales </a:t>
            </a:r>
            <a:endParaRPr lang="es-P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601D9-F895-4895-B8B9-F0AF3CA59067}" type="slidenum">
              <a:rPr lang="es-ES" altLang="en-US" smtClean="0"/>
              <a:pPr/>
              <a:t>22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5616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60921D-BCA2-470F-873E-F27921F56738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BBB43-6B23-40BC-98BB-9D549B8510D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01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7D55B9-BE65-4A15-A801-74560A5A75E9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5CDD6-2EB7-4CAD-9615-75DEA3F6134B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79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A0D266-939A-4FB7-9EDC-630002E62036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170F8-7FA2-4F92-98C0-43DF9D3D608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79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A67BC-7327-4F13-9B5B-65AAC1C7C8B8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E34F6-2D10-44DB-B0DF-265572BCE1C3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8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DBAC42-1649-4B7F-B074-856125519CC1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D88B1-F1E5-4D51-8B16-0BAB56FC8CA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94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46668-056B-4A73-B6A9-B5972659D49D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78557-6928-4B85-9934-6EDA2E32DC1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56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D99F9-50A0-463B-9A39-8ADA801FC33A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C9919-1434-4453-ACCF-9CC3161D81F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22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CA2409-0EDB-49B4-953A-F8FDB893F061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B10AB-274C-4C6D-9340-6517AAB35E6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2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4A7F15-7F41-4AD0-AFB5-C3FEB60C4C9A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1298D-AF72-4527-8810-0FE4D0B7FE96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60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BC99D0-5FE4-4548-B3FD-17819AC5F30A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0261B-7424-42A6-94EF-A27FB18879A6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43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7CDC4A-7F3A-4845-9810-23372FB270F4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A690D-2755-44B5-A277-790647B85051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45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ill Sans" charset="0"/>
              </a:defRPr>
            </a:lvl1pPr>
          </a:lstStyle>
          <a:p>
            <a:fld id="{92B8BED4-91BB-409C-943E-91A357E9A355}" type="datetime1">
              <a:rPr lang="es-ES" altLang="en-US" smtClean="0"/>
              <a:t>05/07/2020</a:t>
            </a:fld>
            <a:endParaRPr lang="en-U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ill Sans" charset="0"/>
              </a:defRPr>
            </a:lvl1pPr>
          </a:lstStyle>
          <a:p>
            <a:fld id="{0D4BDC51-2566-434A-8DEA-83E9B47E811E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www.ilo.org/global/topics/economic-and-social-development/rural-development/WCMS_436225/lang--es/index.htm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jp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9795" y="2591086"/>
            <a:ext cx="5246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rPr>
              <a:t>EL TRABAJO DECENTE EN LA ECONOMÍA RURAL</a:t>
            </a:r>
            <a:endParaRPr lang="en-GB" sz="4400" b="1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821" y="4743385"/>
            <a:ext cx="5246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i="1" dirty="0">
                <a:solidFill>
                  <a:schemeClr val="accent2">
                    <a:lumMod val="75000"/>
                  </a:schemeClr>
                </a:solidFill>
              </a:rPr>
              <a:t>Efraín Quicaña – Especialista Regional en  Economía Rural.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4582" y="1275336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CC3300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_tradnl" sz="2000" dirty="0">
                <a:solidFill>
                  <a:srgbClr val="002060"/>
                </a:solidFill>
              </a:rPr>
              <a:t>Oficina Regional </a:t>
            </a:r>
            <a:r>
              <a:rPr lang="es-ES_tradnl" sz="2000" dirty="0" smtClean="0">
                <a:solidFill>
                  <a:srgbClr val="002060"/>
                </a:solidFill>
              </a:rPr>
              <a:t>de la OIT para </a:t>
            </a:r>
            <a:r>
              <a:rPr lang="es-ES_tradnl" sz="2000" dirty="0">
                <a:solidFill>
                  <a:srgbClr val="002060"/>
                </a:solidFill>
              </a:rPr>
              <a:t>América Latina y el Caribe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xmlns="" id="{F30A8307-62B6-4857-9506-1DDE9DFB6F2B}"/>
              </a:ext>
            </a:extLst>
          </p:cNvPr>
          <p:cNvSpPr txBox="1"/>
          <p:nvPr/>
        </p:nvSpPr>
        <p:spPr>
          <a:xfrm>
            <a:off x="175807" y="6011897"/>
            <a:ext cx="8934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i="1">
                <a:solidFill>
                  <a:srgbClr val="CC3300"/>
                </a:solidFill>
              </a:defRPr>
            </a:lvl1pPr>
          </a:lstStyle>
          <a:p>
            <a:pPr algn="ctr"/>
            <a:r>
              <a:rPr lang="es-ES" sz="1500" dirty="0">
                <a:solidFill>
                  <a:schemeClr val="accent2">
                    <a:lumMod val="75000"/>
                  </a:schemeClr>
                </a:solidFill>
              </a:rPr>
              <a:t>Lima, </a:t>
            </a:r>
            <a:r>
              <a:rPr lang="es-ES" sz="1500" dirty="0" smtClean="0">
                <a:solidFill>
                  <a:schemeClr val="accent2">
                    <a:lumMod val="75000"/>
                  </a:schemeClr>
                </a:solidFill>
              </a:rPr>
              <a:t>25 </a:t>
            </a:r>
            <a:r>
              <a:rPr lang="es-ES" sz="1500" dirty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es-ES" sz="1500" dirty="0" smtClean="0">
                <a:solidFill>
                  <a:schemeClr val="accent2">
                    <a:lumMod val="75000"/>
                  </a:schemeClr>
                </a:solidFill>
              </a:rPr>
              <a:t>noviembre de 2019</a:t>
            </a:r>
            <a:endParaRPr lang="es-PE" sz="1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14" y="250506"/>
            <a:ext cx="1700932" cy="791024"/>
          </a:xfrm>
          <a:prstGeom prst="rect">
            <a:avLst/>
          </a:prstGeom>
        </p:spPr>
      </p:pic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xmlns="" id="{4A1A9161-F7FD-4FE5-87C6-9C6D613C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51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7175" y="1628800"/>
            <a:ext cx="4602857" cy="3672408"/>
            <a:chOff x="2956084" y="2061449"/>
            <a:chExt cx="3068763" cy="2551589"/>
          </a:xfrm>
        </p:grpSpPr>
        <p:sp>
          <p:nvSpPr>
            <p:cNvPr id="18" name="Rectangle 17"/>
            <p:cNvSpPr/>
            <p:nvPr/>
          </p:nvSpPr>
          <p:spPr>
            <a:xfrm>
              <a:off x="2956084" y="2432684"/>
              <a:ext cx="778834" cy="21803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PE" sz="1600" dirty="0">
                  <a:latin typeface="Open Sans" panose="020B0606030504020204"/>
                  <a:ea typeface="Calibri" panose="020F0502020204030204" pitchFamily="34" charset="0"/>
                  <a:cs typeface="Times New Roman" panose="02020603050405020304" pitchFamily="18" charset="0"/>
                </a:rPr>
                <a:t>Estructura del empleo rural </a:t>
              </a:r>
              <a:endParaRPr lang="en-GB" sz="1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63387" y="2947691"/>
              <a:ext cx="2061389" cy="338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PE" sz="1600">
                  <a:latin typeface="Open Sans" panose="020B0606030504020204"/>
                  <a:ea typeface="Calibri" panose="020F0502020204030204" pitchFamily="34" charset="0"/>
                  <a:cs typeface="Times New Roman" panose="02020603050405020304" pitchFamily="18" charset="0"/>
                </a:rPr>
                <a:t>Empleadores</a:t>
              </a:r>
              <a:endParaRPr lang="en-GB" sz="160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63282" y="3416018"/>
              <a:ext cx="2061510" cy="3097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PE" sz="1600" dirty="0">
                  <a:latin typeface="Open Sans" panose="020B0606030504020204"/>
                  <a:ea typeface="Calibri" panose="020F0502020204030204" pitchFamily="34" charset="0"/>
                  <a:cs typeface="Times New Roman" panose="02020603050405020304" pitchFamily="18" charset="0"/>
                </a:rPr>
                <a:t>Trabajadores por cuenta propia</a:t>
              </a:r>
              <a:endParaRPr lang="en-GB" sz="1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63476" y="2432684"/>
              <a:ext cx="2061300" cy="3886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PE" sz="1600">
                  <a:latin typeface="Open Sans" panose="020B0606030504020204"/>
                  <a:ea typeface="Calibri" panose="020F0502020204030204" pitchFamily="34" charset="0"/>
                  <a:cs typeface="Times New Roman" panose="02020603050405020304" pitchFamily="18" charset="0"/>
                </a:rPr>
                <a:t>Asalariados</a:t>
              </a:r>
              <a:endParaRPr lang="en-GB" sz="160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63282" y="3827761"/>
              <a:ext cx="2061565" cy="3097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PE" sz="1600" dirty="0">
                  <a:latin typeface="Open Sans" panose="020B0606030504020204"/>
                  <a:ea typeface="Calibri" panose="020F0502020204030204" pitchFamily="34" charset="0"/>
                  <a:cs typeface="Times New Roman" panose="02020603050405020304" pitchFamily="18" charset="0"/>
                </a:rPr>
                <a:t>Miembros de cooperativas de productores</a:t>
              </a:r>
              <a:endParaRPr lang="en-GB" sz="1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63300" y="4267274"/>
              <a:ext cx="2061476" cy="345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PE" sz="1600" dirty="0">
                  <a:latin typeface="Open Sans" panose="020B0606030504020204"/>
                  <a:ea typeface="Calibri" panose="020F0502020204030204" pitchFamily="34" charset="0"/>
                  <a:cs typeface="Times New Roman" panose="02020603050405020304" pitchFamily="18" charset="0"/>
                </a:rPr>
                <a:t>Trabajadores familiares auxiliares</a:t>
              </a:r>
              <a:endParaRPr lang="en-GB" sz="1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963300" y="2061449"/>
              <a:ext cx="2061476" cy="244916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PE" sz="1600" dirty="0">
                  <a:latin typeface="Open Sans" panose="020B0606030504020204"/>
                  <a:ea typeface="Calibri" panose="020F0502020204030204" pitchFamily="34" charset="0"/>
                  <a:cs typeface="Times New Roman" panose="02020603050405020304" pitchFamily="18" charset="0"/>
                </a:rPr>
                <a:t>CATEGORÍAS</a:t>
              </a:r>
              <a:endParaRPr lang="en-GB" sz="1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Elbow Connector 25"/>
            <p:cNvCxnSpPr>
              <a:stCxn id="18" idx="3"/>
              <a:endCxn id="21" idx="1"/>
            </p:cNvCxnSpPr>
            <p:nvPr/>
          </p:nvCxnSpPr>
          <p:spPr>
            <a:xfrm flipV="1">
              <a:off x="3734918" y="2627028"/>
              <a:ext cx="228558" cy="89583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18" idx="3"/>
              <a:endCxn id="19" idx="1"/>
            </p:cNvCxnSpPr>
            <p:nvPr/>
          </p:nvCxnSpPr>
          <p:spPr>
            <a:xfrm flipV="1">
              <a:off x="3734917" y="3116971"/>
              <a:ext cx="228470" cy="40589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18" idx="3"/>
              <a:endCxn id="20" idx="1"/>
            </p:cNvCxnSpPr>
            <p:nvPr/>
          </p:nvCxnSpPr>
          <p:spPr>
            <a:xfrm>
              <a:off x="3734917" y="3522861"/>
              <a:ext cx="228365" cy="4803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>
              <a:stCxn id="18" idx="3"/>
              <a:endCxn id="22" idx="1"/>
            </p:cNvCxnSpPr>
            <p:nvPr/>
          </p:nvCxnSpPr>
          <p:spPr>
            <a:xfrm>
              <a:off x="3734917" y="3522862"/>
              <a:ext cx="228365" cy="45977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18" idx="3"/>
              <a:endCxn id="23" idx="1"/>
            </p:cNvCxnSpPr>
            <p:nvPr/>
          </p:nvCxnSpPr>
          <p:spPr>
            <a:xfrm>
              <a:off x="3734918" y="3522861"/>
              <a:ext cx="228382" cy="91729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05199" y="5416277"/>
            <a:ext cx="48992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s-PE" sz="1000" dirty="0" smtClean="0">
                <a:effectLst/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_tradnl" sz="1000" dirty="0" smtClean="0">
                <a:effectLst/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Resolución sobre la Clasificación Internacional de la Situación en el Empleo (CISE)</a:t>
            </a:r>
            <a:endParaRPr lang="en-GB" sz="1000" dirty="0">
              <a:effectLst/>
              <a:latin typeface="Open Sans" panose="020B0606030504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57175" y="28575"/>
            <a:ext cx="8640000" cy="11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Estructura del empleo en las zonas rurales, </a:t>
            </a:r>
            <a:r>
              <a:rPr lang="es-ES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y empleos según la situación en el empleo. </a:t>
            </a:r>
            <a:endParaRPr lang="es-E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607" y="630932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10</a:t>
            </a:r>
            <a:endParaRPr lang="en-US" altLang="en-US" dirty="0"/>
          </a:p>
        </p:txBody>
      </p:sp>
      <p:pic>
        <p:nvPicPr>
          <p:cNvPr id="27" name="Picture 26"/>
          <p:cNvPicPr/>
          <p:nvPr/>
        </p:nvPicPr>
        <p:blipFill rotWithShape="1">
          <a:blip r:embed="rId2"/>
          <a:srcRect l="14700" t="1544" r="33443" b="53008"/>
          <a:stretch/>
        </p:blipFill>
        <p:spPr bwMode="auto">
          <a:xfrm>
            <a:off x="5202476" y="1628800"/>
            <a:ext cx="3688732" cy="3174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0930" y="4954612"/>
            <a:ext cx="353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OIT (2015). Transición a la formalidad en la economía rural informal en Cartera de notas de </a:t>
            </a:r>
            <a:r>
              <a:rPr lang="es-ES" sz="1000" dirty="0" err="1"/>
              <a:t>orientación</a:t>
            </a:r>
            <a:r>
              <a:rPr lang="es-ES" sz="1000" dirty="0"/>
              <a:t> de </a:t>
            </a:r>
            <a:r>
              <a:rPr lang="es-ES" sz="1000" dirty="0" err="1"/>
              <a:t>políticas</a:t>
            </a:r>
            <a:r>
              <a:rPr lang="es-ES" sz="1000" dirty="0"/>
              <a:t> sobre la </a:t>
            </a:r>
            <a:r>
              <a:rPr lang="es-ES" sz="1000" dirty="0" err="1"/>
              <a:t>promoción</a:t>
            </a:r>
            <a:r>
              <a:rPr lang="es-ES" sz="1000" dirty="0"/>
              <a:t> del trabajo decente en la </a:t>
            </a:r>
            <a:r>
              <a:rPr lang="es-ES" sz="1000" dirty="0" err="1"/>
              <a:t>economía</a:t>
            </a:r>
            <a:r>
              <a:rPr lang="es-ES" sz="1000" dirty="0"/>
              <a:t> rural.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781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999"/>
          <a:stretch/>
        </p:blipFill>
        <p:spPr>
          <a:xfrm>
            <a:off x="323528" y="1412776"/>
            <a:ext cx="8640960" cy="525658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57175" y="28575"/>
            <a:ext cx="8640000" cy="11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Porcentaje de la Población Económicamente Activa (PEA) rural en la PEA nacional</a:t>
            </a: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020272" y="3284984"/>
            <a:ext cx="216024" cy="268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607" y="630932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11</a:t>
            </a:r>
            <a:endParaRPr lang="en-US" altLang="en-US" dirty="0"/>
          </a:p>
        </p:txBody>
      </p:sp>
      <p:sp>
        <p:nvSpPr>
          <p:cNvPr id="8" name="Oval 7"/>
          <p:cNvSpPr/>
          <p:nvPr/>
        </p:nvSpPr>
        <p:spPr>
          <a:xfrm>
            <a:off x="467544" y="3501008"/>
            <a:ext cx="2880320" cy="20575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07" t="19013" r="5172"/>
          <a:stretch/>
        </p:blipFill>
        <p:spPr>
          <a:xfrm>
            <a:off x="232118" y="1988839"/>
            <a:ext cx="4357962" cy="4032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934" t="14750" r="4995"/>
          <a:stretch/>
        </p:blipFill>
        <p:spPr>
          <a:xfrm>
            <a:off x="4853353" y="2060848"/>
            <a:ext cx="4111135" cy="3816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52717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/>
              <a:t>ALC (15 países): proporción del empleo agrícola en el empleo nacional. 2017 (porcentajes)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853353" y="152717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/>
              <a:t>ALC (15 países): proporción del empleo agrícola en el empleo rural. 2017 (porcentajes)</a:t>
            </a:r>
            <a:endParaRPr lang="en-GB" sz="1200" dirty="0"/>
          </a:p>
        </p:txBody>
      </p:sp>
      <p:sp>
        <p:nvSpPr>
          <p:cNvPr id="7" name="Oval 6"/>
          <p:cNvSpPr/>
          <p:nvPr/>
        </p:nvSpPr>
        <p:spPr>
          <a:xfrm>
            <a:off x="6084168" y="2492896"/>
            <a:ext cx="216024" cy="268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267744" y="2996952"/>
            <a:ext cx="216024" cy="268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57175" y="28575"/>
            <a:ext cx="8640000" cy="11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Proporción del empleo agrícola en el empleo nacional y rural </a:t>
            </a: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10" name="Imagen 3"/>
          <p:cNvPicPr>
            <a:picLocks noChangeAspect="1"/>
          </p:cNvPicPr>
          <p:nvPr/>
        </p:nvPicPr>
        <p:blipFill rotWithShape="1">
          <a:blip r:embed="rId4"/>
          <a:srcRect t="93275"/>
          <a:stretch/>
        </p:blipFill>
        <p:spPr>
          <a:xfrm>
            <a:off x="269600" y="5940896"/>
            <a:ext cx="8640960" cy="368424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607" y="630932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12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839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2" y="1850842"/>
            <a:ext cx="4121862" cy="33139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326" y="2060848"/>
            <a:ext cx="4161162" cy="28803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9512" y="1497291"/>
            <a:ext cx="828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/>
              <a:t>América Latina (15 países): Empleo agrícola según estamentos productivos. 2017</a:t>
            </a:r>
            <a:endParaRPr lang="es-PE" sz="1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06121" y="5229200"/>
            <a:ext cx="88378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500" dirty="0" smtClean="0"/>
              <a:t>Persisten marcadas diferencias entre los países de la región respecto a la importancia relativa  de la economía empresarial y familiar agrícola. La economía familiar varia entre 80% en Bolivia y Paraguay y niveles cercamos al 30% en Chile, Costa Rica y Uruguay</a:t>
            </a:r>
            <a:endParaRPr lang="es-PE" sz="15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57175" y="28575"/>
            <a:ext cx="8640000" cy="11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Empleo agrícola según estamentos productivos</a:t>
            </a: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607" y="630932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13</a:t>
            </a:r>
            <a:endParaRPr lang="en-US" altLang="en-US" dirty="0"/>
          </a:p>
        </p:txBody>
      </p:sp>
      <p:sp>
        <p:nvSpPr>
          <p:cNvPr id="8" name="Oval 7"/>
          <p:cNvSpPr/>
          <p:nvPr/>
        </p:nvSpPr>
        <p:spPr>
          <a:xfrm>
            <a:off x="179513" y="3068960"/>
            <a:ext cx="4248472" cy="21602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716016" y="3212976"/>
            <a:ext cx="4248472" cy="21602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2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2875" y="1370982"/>
            <a:ext cx="900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MyriadPro-Light"/>
              </a:rPr>
              <a:t>Empleo informal total, urbano y rural (circa) 2016 (porcentajes)</a:t>
            </a:r>
          </a:p>
          <a:p>
            <a:r>
              <a:rPr lang="es-ES_tradnl" sz="1200" b="1" dirty="0">
                <a:latin typeface="MyriadPro-Light"/>
              </a:rPr>
              <a:t>América Latina (15 países)*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32783" y="6525344"/>
            <a:ext cx="62996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750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</a:rPr>
              <a:t>Fuente: OIT (2018). Informe Mujeres y hombres en la economía informal: un panorama estadístico.</a:t>
            </a:r>
            <a:endParaRPr lang="es-ES" altLang="en-US" sz="13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91479"/>
            <a:ext cx="7704856" cy="41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 rot="18376447">
            <a:off x="2814178" y="4471592"/>
            <a:ext cx="676275" cy="44767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57175" y="28575"/>
            <a:ext cx="8640000" cy="11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Empleo informal, urbano y rural  </a:t>
            </a: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607" y="630932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14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86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107504" y="101422"/>
            <a:ext cx="8856983" cy="75391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altLang="en-US" sz="25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La importancia de promover la economía rural en ALC</a:t>
            </a:r>
            <a:endParaRPr lang="es-ES" altLang="en-US" sz="25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04EAD99-1DE7-4825-B1D7-EF13FC12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39" y="6492875"/>
            <a:ext cx="609963" cy="365125"/>
          </a:xfrm>
        </p:spPr>
        <p:txBody>
          <a:bodyPr/>
          <a:lstStyle/>
          <a:p>
            <a:fld id="{EB6E34F6-2D10-44DB-B0DF-265572BCE1C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93203" y="1484784"/>
            <a:ext cx="8039237" cy="48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93203" y="1214537"/>
            <a:ext cx="84712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/>
              <a:t>La informalidad rural es mayoritariamente de empleo informal en unidades productivas informales. Ello implica que, a diferencia del empleo informal en unidades productivas formales, la formalización rural requiere una transformación de la unidad productiva. No solo será cuestión de simplificación de normas o “destrabar</a:t>
            </a:r>
            <a:r>
              <a:rPr lang="es-ES" sz="1700" dirty="0" smtClean="0"/>
              <a:t>”. Lo cual está muy y hay que profundizar el trabajo.</a:t>
            </a:r>
            <a:endParaRPr lang="en-GB" sz="1700" dirty="0"/>
          </a:p>
          <a:p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/>
              <a:t>Ello es ciertamente más complicado (y toma más tiempo) que las políticas de supervisión y fiscalización dirigidas a formalización del empleo informal en el empleo formal. </a:t>
            </a:r>
            <a:endParaRPr lang="es-E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 smtClean="0"/>
              <a:t>Cabe </a:t>
            </a:r>
            <a:r>
              <a:rPr lang="es-ES" sz="1700" dirty="0"/>
              <a:t>resaltar que las recompensas de dirigir esfuerzos hacia la transformación productiva en el mundo rural son bastante altas. </a:t>
            </a:r>
            <a:endParaRPr lang="es-E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 smtClean="0"/>
              <a:t>Estas </a:t>
            </a:r>
            <a:r>
              <a:rPr lang="es-ES" sz="1700" dirty="0"/>
              <a:t>recompensas por enfocarse en el mundo rural, y en particular en actividades como la </a:t>
            </a:r>
            <a:r>
              <a:rPr lang="es-ES" sz="1700" b="1" dirty="0"/>
              <a:t>agricultura, ganadería, silvicultura, acuicultura, etc., están relacionadas al hecho de que mucho del potencial de crecimiento de muchos países de la región está en dichos sectores. </a:t>
            </a:r>
            <a:r>
              <a:rPr lang="es-ES" sz="1700" dirty="0"/>
              <a:t>A su vez, La industrialización manufacturera, el vehículo tradicional hacia el desarrollo y la formalización de las economías, ofrece pocas oportunidades. </a:t>
            </a: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2158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712" y="4797152"/>
            <a:ext cx="6530875" cy="12924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r"/>
            <a:r>
              <a:rPr lang="es-PE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III. </a:t>
            </a:r>
            <a:r>
              <a:rPr lang="es-ES" sz="3600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Aproximación a la conceptualización del trabajo decente en la economía rural</a:t>
            </a:r>
            <a:r>
              <a:rPr lang="es-ES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es-ES" sz="3600" dirty="0">
              <a:solidFill>
                <a:schemeClr val="accent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493203" y="101422"/>
            <a:ext cx="8229600" cy="75391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altLang="en-US" sz="2500" b="1" dirty="0">
                <a:solidFill>
                  <a:srgbClr val="C00000"/>
                </a:solidFill>
                <a:latin typeface="Gill Sans MT" panose="020B0502020104020203" pitchFamily="34" charset="0"/>
              </a:rPr>
              <a:t>La noción de trabajo decente: una visión </a:t>
            </a:r>
            <a:r>
              <a:rPr lang="es-ES" altLang="en-US" sz="25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global</a:t>
            </a:r>
            <a:endParaRPr lang="es-ES" altLang="en-US" sz="25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727683" y="2181473"/>
            <a:ext cx="5760639" cy="639762"/>
          </a:xfrm>
        </p:spPr>
        <p:txBody>
          <a:bodyPr/>
          <a:lstStyle/>
          <a:p>
            <a:pPr algn="ctr"/>
            <a:r>
              <a:rPr lang="es-PE" sz="2000" dirty="0"/>
              <a:t>La OIT tiene cuatro objetivos estratégicos a partir de esa noción:</a:t>
            </a:r>
            <a:endParaRPr lang="en-GB" sz="20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04EAD99-1DE7-4825-B1D7-EF13FC12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4F6-2D10-44DB-B0DF-265572BCE1C3}" type="slidenum">
              <a:rPr lang="en-US" altLang="en-US" smtClean="0"/>
              <a:pPr/>
              <a:t>17</a:t>
            </a:fld>
            <a:endParaRPr lang="en-US" altLang="en-US"/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4178141260"/>
              </p:ext>
            </p:extLst>
          </p:nvPr>
        </p:nvGraphicFramePr>
        <p:xfrm>
          <a:off x="1259632" y="2996952"/>
          <a:ext cx="6696744" cy="3359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09936" y="990093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i="1" dirty="0">
                <a:latin typeface="Gill Sans MT" panose="020B0502020104020203" pitchFamily="34" charset="0"/>
              </a:rPr>
              <a:t>“oportunidades para que los hombres y las mujeres puedan conseguir un trabajo decente y productivo en condiciones de libertad, equidad, seguridad y dignidad humana</a:t>
            </a:r>
            <a:r>
              <a:rPr lang="es-PE" sz="2000" i="1" dirty="0" smtClean="0">
                <a:latin typeface="Gill Sans MT" panose="020B0502020104020203" pitchFamily="34" charset="0"/>
              </a:rPr>
              <a:t>”</a:t>
            </a:r>
            <a:endParaRPr lang="es-PE" sz="2000" i="1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493407" y="-128438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altLang="en-US" sz="2500" b="1" dirty="0">
                <a:solidFill>
                  <a:srgbClr val="C00000"/>
                </a:solidFill>
                <a:latin typeface="Gill Sans MT" panose="020B0502020104020203" pitchFamily="34" charset="0"/>
              </a:rPr>
              <a:t>Las categorías de la definición global del trabajo decente en la economía rural: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04EAD99-1DE7-4825-B1D7-EF13FC12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4F6-2D10-44DB-B0DF-265572BCE1C3}" type="slidenum">
              <a:rPr lang="en-US" altLang="en-US" smtClean="0"/>
              <a:pPr/>
              <a:t>18</a:t>
            </a:fld>
            <a:endParaRPr lang="en-US" altLang="en-US"/>
          </a:p>
        </p:txBody>
      </p:sp>
      <p:graphicFrame>
        <p:nvGraphicFramePr>
          <p:cNvPr id="11" name="Diagram 17"/>
          <p:cNvGraphicFramePr/>
          <p:nvPr>
            <p:extLst>
              <p:ext uri="{D42A27DB-BD31-4B8C-83A1-F6EECF244321}">
                <p14:modId xmlns:p14="http://schemas.microsoft.com/office/powerpoint/2010/main" val="2588175030"/>
              </p:ext>
            </p:extLst>
          </p:nvPr>
        </p:nvGraphicFramePr>
        <p:xfrm>
          <a:off x="381904" y="1014562"/>
          <a:ext cx="8327471" cy="5191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1619875" y="6327942"/>
            <a:ext cx="5976664" cy="3651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Equidad de género y </a:t>
            </a:r>
            <a:r>
              <a:rPr lang="es-PE" dirty="0" smtClean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sostenibilidad ambiental </a:t>
            </a:r>
            <a:endParaRPr lang="en-GB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3557"/>
          </a:xfrm>
        </p:spPr>
        <p:txBody>
          <a:bodyPr/>
          <a:lstStyle/>
          <a:p>
            <a:pPr marL="0" indent="0">
              <a:buNone/>
            </a:pPr>
            <a:r>
              <a:rPr lang="es-ES" altLang="en-US" sz="2500" b="1" dirty="0">
                <a:solidFill>
                  <a:srgbClr val="C00000"/>
                </a:solidFill>
                <a:latin typeface="Gill Sans MT" panose="020B0502020104020203" pitchFamily="34" charset="0"/>
              </a:rPr>
              <a:t>Trabajo decente en el contexto rural </a:t>
            </a:r>
          </a:p>
        </p:txBody>
      </p:sp>
      <p:sp>
        <p:nvSpPr>
          <p:cNvPr id="19458" name="Marcador de contenido 2"/>
          <p:cNvSpPr>
            <a:spLocks noGrp="1"/>
          </p:cNvSpPr>
          <p:nvPr>
            <p:ph idx="1"/>
          </p:nvPr>
        </p:nvSpPr>
        <p:spPr>
          <a:xfrm>
            <a:off x="443047" y="663556"/>
            <a:ext cx="8377426" cy="1973355"/>
          </a:xfrm>
          <a:solidFill>
            <a:srgbClr val="92D050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es-ES" sz="700" i="1" dirty="0">
              <a:latin typeface="Gill Sans MT" panose="020B0502020104020203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000" i="1" dirty="0" smtClean="0">
                <a:latin typeface="Gill Sans MT" panose="020B0502020104020203" pitchFamily="34" charset="0"/>
              </a:rPr>
              <a:t>“</a:t>
            </a:r>
            <a:r>
              <a:rPr lang="es-ES" sz="2000" b="1" i="1" dirty="0">
                <a:latin typeface="Gill Sans MT" panose="020B0502020104020203" pitchFamily="34" charset="0"/>
              </a:rPr>
              <a:t>Las oportunidades para que los hombres, mujeres y jóvenes en las zonas rurales desempeñen trabajos dignos, plenos y productivos, que contribuyan al desarrollo productivo y sostenible de sus </a:t>
            </a:r>
            <a:r>
              <a:rPr lang="es-ES" sz="2000" b="1" i="1" dirty="0" smtClean="0">
                <a:latin typeface="Gill Sans MT" panose="020B0502020104020203" pitchFamily="34" charset="0"/>
              </a:rPr>
              <a:t>territorios”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s-ES" sz="1600" i="1" dirty="0" smtClean="0">
                <a:latin typeface="Gill Sans MT" panose="020B0502020104020203" pitchFamily="34" charset="0"/>
              </a:rPr>
              <a:t>(</a:t>
            </a:r>
            <a:r>
              <a:rPr lang="es-ES" sz="1600" i="1" dirty="0">
                <a:latin typeface="Gill Sans MT" panose="020B0502020104020203" pitchFamily="34" charset="0"/>
              </a:rPr>
              <a:t>OIT 2018)</a:t>
            </a:r>
            <a:endParaRPr lang="es-PE" sz="1600" dirty="0">
              <a:latin typeface="Gill Sans MT" panose="020B0502020104020203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04EAD99-1DE7-4825-B1D7-EF13FC12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4F6-2D10-44DB-B0DF-265572BCE1C3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3047" y="3181066"/>
            <a:ext cx="83774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cs typeface="MS PGothic" charset="0"/>
              </a:rPr>
              <a:t>Estas oportunidades de empleo deben estar caracterizadas por</a:t>
            </a:r>
            <a:r>
              <a:rPr lang="es-PE" sz="2000" dirty="0" smtClean="0">
                <a:cs typeface="MS PGothic" charset="0"/>
              </a:rPr>
              <a:t>:</a:t>
            </a:r>
          </a:p>
          <a:p>
            <a:endParaRPr lang="es-PE" sz="2000" dirty="0" smtClean="0">
              <a:cs typeface="MS PGothic" charset="0"/>
            </a:endParaRPr>
          </a:p>
          <a:p>
            <a:pPr marL="285750" indent="-285750">
              <a:buFontTx/>
              <a:buChar char="-"/>
            </a:pPr>
            <a:r>
              <a:rPr lang="es-PE" sz="2000" dirty="0" smtClean="0">
                <a:cs typeface="MS PGothic" charset="0"/>
              </a:rPr>
              <a:t>ingresos </a:t>
            </a:r>
            <a:r>
              <a:rPr lang="es-PE" sz="2000" dirty="0">
                <a:cs typeface="MS PGothic" charset="0"/>
              </a:rPr>
              <a:t>suficientes que permitan la erradicación de la pobreza</a:t>
            </a:r>
            <a:r>
              <a:rPr lang="es-ES_tradnl" sz="2000" dirty="0" smtClean="0">
                <a:cs typeface="MS PGothic" charset="0"/>
              </a:rPr>
              <a:t>;</a:t>
            </a:r>
            <a:endParaRPr lang="es-PE" sz="2000" dirty="0">
              <a:cs typeface="MS PGothic" charset="0"/>
            </a:endParaRPr>
          </a:p>
          <a:p>
            <a:pPr marL="285750" indent="-285750">
              <a:buFontTx/>
              <a:buChar char="-"/>
            </a:pPr>
            <a:r>
              <a:rPr lang="es-PE" sz="2000" dirty="0" smtClean="0">
                <a:cs typeface="MS PGothic" charset="0"/>
              </a:rPr>
              <a:t>jornadas </a:t>
            </a:r>
            <a:r>
              <a:rPr lang="es-PE" sz="2000" dirty="0">
                <a:cs typeface="MS PGothic" charset="0"/>
              </a:rPr>
              <a:t>de trabajo no excesivas; </a:t>
            </a:r>
            <a:endParaRPr lang="es-PE" sz="2000" dirty="0" smtClean="0">
              <a:cs typeface="MS PGothic" charset="0"/>
            </a:endParaRPr>
          </a:p>
          <a:p>
            <a:pPr marL="285750" indent="-285750">
              <a:buFontTx/>
              <a:buChar char="-"/>
            </a:pPr>
            <a:r>
              <a:rPr lang="es-PE" sz="2000" dirty="0" smtClean="0">
                <a:cs typeface="MS PGothic" charset="0"/>
              </a:rPr>
              <a:t>la </a:t>
            </a:r>
            <a:r>
              <a:rPr lang="es-PE" sz="2000" dirty="0">
                <a:cs typeface="MS PGothic" charset="0"/>
              </a:rPr>
              <a:t>provisión de un ambiente de trabajo que asegure la salud de los trabajadores; </a:t>
            </a:r>
            <a:endParaRPr lang="es-PE" sz="2000" dirty="0" smtClean="0">
              <a:cs typeface="MS PGothic" charset="0"/>
            </a:endParaRPr>
          </a:p>
          <a:p>
            <a:pPr marL="285750" indent="-285750">
              <a:buFontTx/>
              <a:buChar char="-"/>
            </a:pPr>
            <a:r>
              <a:rPr lang="es-PE" sz="2000" dirty="0" smtClean="0">
                <a:cs typeface="MS PGothic" charset="0"/>
              </a:rPr>
              <a:t>la </a:t>
            </a:r>
            <a:r>
              <a:rPr lang="es-PE" sz="2000" dirty="0">
                <a:cs typeface="MS PGothic" charset="0"/>
              </a:rPr>
              <a:t>erradicación de toda forma de discriminación y trabajo forzoso; </a:t>
            </a:r>
            <a:endParaRPr lang="es-PE" sz="2000" dirty="0" smtClean="0">
              <a:cs typeface="MS PGothic" charset="0"/>
            </a:endParaRPr>
          </a:p>
          <a:p>
            <a:pPr marL="285750" indent="-285750">
              <a:buFontTx/>
              <a:buChar char="-"/>
            </a:pPr>
            <a:r>
              <a:rPr lang="es-PE" sz="2000" dirty="0" smtClean="0">
                <a:cs typeface="MS PGothic" charset="0"/>
              </a:rPr>
              <a:t>el </a:t>
            </a:r>
            <a:r>
              <a:rPr lang="es-PE" sz="2000" dirty="0">
                <a:cs typeface="MS PGothic" charset="0"/>
              </a:rPr>
              <a:t>acceso a servicios de protección social que sean pertinentes para los trabajadores de cuenta propia y los asalariados. </a:t>
            </a:r>
          </a:p>
          <a:p>
            <a:pPr marL="285750" indent="-285750">
              <a:buFontTx/>
              <a:buChar char="-"/>
            </a:pPr>
            <a:r>
              <a:rPr lang="es-PE" sz="2000" dirty="0" smtClean="0">
                <a:cs typeface="MS PGothic" charset="0"/>
              </a:rPr>
              <a:t>el </a:t>
            </a:r>
            <a:r>
              <a:rPr lang="es-PE" sz="2000" dirty="0">
                <a:cs typeface="MS PGothic" charset="0"/>
              </a:rPr>
              <a:t>fortalecimiento y la promoción de todas las formas de diálogo </a:t>
            </a:r>
            <a:r>
              <a:rPr lang="es-PE" sz="2000" dirty="0" smtClean="0">
                <a:cs typeface="MS PGothic" charset="0"/>
              </a:rPr>
              <a:t>social</a:t>
            </a:r>
            <a:endParaRPr lang="en-GB" sz="2000" dirty="0">
              <a:cs typeface="MS PGothic" charset="0"/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8024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PE" altLang="en-US" sz="2500" b="1" dirty="0">
                <a:solidFill>
                  <a:srgbClr val="C00000"/>
                </a:solidFill>
                <a:latin typeface="Gill Sans MT" panose="020B0502020104020203" pitchFamily="34" charset="0"/>
              </a:rPr>
              <a:t>Contenido </a:t>
            </a:r>
            <a:endParaRPr lang="en-US" altLang="en-US" sz="25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7410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2060848"/>
            <a:ext cx="8229600" cy="39941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AutoNum type="arabicPeriod"/>
            </a:pPr>
            <a:r>
              <a:rPr lang="es-ES_tradnl" sz="2700" b="1" dirty="0"/>
              <a:t>Introducción: 4 grandes </a:t>
            </a:r>
            <a:r>
              <a:rPr lang="es-ES_tradnl" sz="2700" b="1" dirty="0" smtClean="0"/>
              <a:t>transformaciones</a:t>
            </a:r>
            <a:endParaRPr lang="es-ES" sz="2700" b="1" dirty="0"/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AutoNum type="arabicPeriod"/>
            </a:pPr>
            <a:endParaRPr lang="es-PE" sz="2700" b="1" dirty="0"/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AutoNum type="arabicPeriod"/>
            </a:pPr>
            <a:r>
              <a:rPr lang="es-PE" sz="2700" b="1" dirty="0" smtClean="0"/>
              <a:t>Contexto: Algunas características del mercado de trabajo de Colombia</a:t>
            </a:r>
            <a:endParaRPr lang="es-PE" sz="2700" b="1" dirty="0"/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AutoNum type="arabicPeriod"/>
            </a:pPr>
            <a:endParaRPr lang="es-PE" sz="2700" b="1" dirty="0"/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AutoNum type="arabicPeriod"/>
            </a:pPr>
            <a:r>
              <a:rPr lang="es-PE" sz="2700" b="1" dirty="0"/>
              <a:t>Aproximación a la conceptualización del trabajo decente en la economía rural.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AutoNum type="arabicPeriod"/>
            </a:pPr>
            <a:endParaRPr lang="es-PE" sz="2700" b="1" dirty="0"/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AutoNum type="arabicPeriod"/>
            </a:pPr>
            <a:r>
              <a:rPr lang="es-PE" sz="2700" b="1" dirty="0"/>
              <a:t>Enfoque integrado para la promoción del trabajo decente en la economía rural</a:t>
            </a:r>
            <a:endParaRPr lang="en-GB" sz="2700" b="1" dirty="0"/>
          </a:p>
          <a:p>
            <a:endParaRPr lang="en-GB" sz="2700" dirty="0"/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None/>
            </a:pPr>
            <a:endParaRPr lang="es-PE" altLang="en-US" sz="2700" dirty="0">
              <a:latin typeface="Gill Sans MT" panose="020B0502020104020203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4A1A9161-F7FD-4FE5-87C6-9C6D613C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4F6-2D10-44DB-B0DF-265572BCE1C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5736" y="4581128"/>
            <a:ext cx="6314851" cy="150852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r"/>
            <a:r>
              <a:rPr lang="es-PE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IV. </a:t>
            </a:r>
            <a:r>
              <a:rPr lang="es-ES" sz="3600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Enfoque integrado para la promoción del trabajo decente en la economía </a:t>
            </a:r>
            <a:r>
              <a:rPr lang="es-ES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rural</a:t>
            </a:r>
            <a:endParaRPr lang="es-ES" sz="3600" dirty="0">
              <a:solidFill>
                <a:schemeClr val="accent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05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274789" y="245403"/>
            <a:ext cx="9144000" cy="58849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altLang="en-US" sz="2500" b="1" dirty="0">
                <a:solidFill>
                  <a:srgbClr val="C00000"/>
                </a:solidFill>
                <a:latin typeface="Gill Sans MT" panose="020B0502020104020203" pitchFamily="34" charset="0"/>
              </a:rPr>
              <a:t>Enfoque integrado de la OIT para promover el trabajo decente en la economía rural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1" y="714904"/>
            <a:ext cx="138564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pic>
        <p:nvPicPr>
          <p:cNvPr id="6" name="Content Placeholder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24609" r="56312" b="18359"/>
          <a:stretch/>
        </p:blipFill>
        <p:spPr bwMode="auto">
          <a:xfrm>
            <a:off x="80122" y="1401258"/>
            <a:ext cx="1649732" cy="416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112" y="2730322"/>
            <a:ext cx="661269" cy="705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500" y="3405933"/>
            <a:ext cx="687743" cy="7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995" y="3432738"/>
            <a:ext cx="667127" cy="700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116" y="4132975"/>
            <a:ext cx="692928" cy="713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6172" y="4137909"/>
            <a:ext cx="624773" cy="678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67424"/>
          <a:stretch/>
        </p:blipFill>
        <p:spPr>
          <a:xfrm>
            <a:off x="7697252" y="2730322"/>
            <a:ext cx="711860" cy="7053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34075" r="34651"/>
          <a:stretch/>
        </p:blipFill>
        <p:spPr>
          <a:xfrm>
            <a:off x="8398042" y="2028130"/>
            <a:ext cx="683408" cy="721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r="66990"/>
          <a:stretch/>
        </p:blipFill>
        <p:spPr>
          <a:xfrm>
            <a:off x="7676700" y="2028130"/>
            <a:ext cx="721343" cy="721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9060" y="1566508"/>
            <a:ext cx="500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1.  </a:t>
            </a:r>
            <a:r>
              <a:rPr lang="es-ES" sz="1400" dirty="0"/>
              <a:t>Apoyo al crecimiento agrícola incluyente para mejorar los medios de vida y la seguridad </a:t>
            </a:r>
            <a:r>
              <a:rPr lang="es-ES" sz="1400" dirty="0" smtClean="0"/>
              <a:t>alimentaria.</a:t>
            </a:r>
            <a:endParaRPr lang="es-E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669060" y="2277138"/>
            <a:ext cx="500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2. </a:t>
            </a:r>
            <a:r>
              <a:rPr lang="es-ES" sz="1400" dirty="0"/>
              <a:t>Promoción de la diversificación económica e impulso de la transformación productiva para el empleo </a:t>
            </a:r>
            <a:r>
              <a:rPr lang="es-ES" sz="1400" dirty="0" smtClean="0"/>
              <a:t>rural.</a:t>
            </a:r>
            <a:endParaRPr lang="es-E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669061" y="2969754"/>
            <a:ext cx="500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3. </a:t>
            </a:r>
            <a:r>
              <a:rPr lang="es-ES" sz="1400" dirty="0"/>
              <a:t>Promoción del acceso a los servicios, la protección y las inversiones intensivas en el </a:t>
            </a:r>
            <a:r>
              <a:rPr lang="es-ES" sz="1400" dirty="0" smtClean="0"/>
              <a:t>empleo.</a:t>
            </a:r>
            <a:endParaRPr lang="es-E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669060" y="3594898"/>
            <a:ext cx="500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4. </a:t>
            </a:r>
            <a:r>
              <a:rPr lang="es-ES" sz="1400" dirty="0"/>
              <a:t>Afianzamiento de la sostenibilidad y aprovechamiento de los beneficios derivados de los recursos </a:t>
            </a:r>
            <a:r>
              <a:rPr lang="es-ES" sz="1400" dirty="0" smtClean="0"/>
              <a:t>naturales.</a:t>
            </a:r>
            <a:endParaRPr lang="es-E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669061" y="4222672"/>
            <a:ext cx="5000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5. </a:t>
            </a:r>
            <a:r>
              <a:rPr lang="es-ES" sz="1400" dirty="0"/>
              <a:t>Fomento de la participación de la población rural mediante la organización y la promoción de los derechos, las normas y el diálogo </a:t>
            </a:r>
            <a:r>
              <a:rPr lang="es-ES" sz="1400" dirty="0" smtClean="0"/>
              <a:t>social.</a:t>
            </a:r>
            <a:endParaRPr lang="es-E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84258" y="5000017"/>
            <a:ext cx="497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6. </a:t>
            </a:r>
            <a:r>
              <a:rPr lang="es-ES" sz="1400" dirty="0"/>
              <a:t>Mejorar la base de conocimientos del trabajo decente en la economía </a:t>
            </a:r>
            <a:r>
              <a:rPr lang="es-ES" sz="1400" dirty="0" smtClean="0"/>
              <a:t>rural.</a:t>
            </a:r>
            <a:endParaRPr lang="es-ES" sz="1400" dirty="0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5583926" y="3205691"/>
            <a:ext cx="3564654" cy="497623"/>
          </a:xfrm>
          <a:prstGeom prst="triangle">
            <a:avLst>
              <a:gd name="adj" fmla="val 50846"/>
            </a:avLst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7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0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CuadroTexto 1">
            <a:hlinkClick r:id="rId10"/>
          </p:cNvPr>
          <p:cNvSpPr txBox="1"/>
          <p:nvPr/>
        </p:nvSpPr>
        <p:spPr>
          <a:xfrm>
            <a:off x="285750" y="5598188"/>
            <a:ext cx="7972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hlinkClick r:id="rId10"/>
              </a:rPr>
              <a:t>21 notas </a:t>
            </a:r>
            <a:r>
              <a:rPr lang="es-ES" sz="1400" dirty="0">
                <a:hlinkClick r:id="rId10"/>
              </a:rPr>
              <a:t>de orientación de políticas sobre la promoción del trabajo decente en la economía </a:t>
            </a:r>
            <a:r>
              <a:rPr lang="es-ES" sz="1400" dirty="0" smtClean="0">
                <a:hlinkClick r:id="rId10"/>
              </a:rPr>
              <a:t>rural</a:t>
            </a:r>
            <a:endParaRPr lang="es-ES" sz="1400" dirty="0"/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607" y="630932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21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48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160802" y="373100"/>
            <a:ext cx="9144000" cy="58849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altLang="en-US" sz="2500" b="1" dirty="0">
                <a:solidFill>
                  <a:srgbClr val="C00000"/>
                </a:solidFill>
                <a:latin typeface="Gill Sans MT" panose="020B0502020104020203" pitchFamily="34" charset="0"/>
              </a:rPr>
              <a:t>21 notas de orientación de políticas sobre la promoción del trabajo decente en la economía rural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1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105" y="1348614"/>
            <a:ext cx="1075447" cy="1474810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026" y="1374521"/>
            <a:ext cx="1080215" cy="1448904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865" y="2910912"/>
            <a:ext cx="1079078" cy="1501048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245" y="2910913"/>
            <a:ext cx="1097971" cy="1501049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463" y="2922317"/>
            <a:ext cx="1126657" cy="1509368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1824" y="2956503"/>
            <a:ext cx="1138189" cy="1487676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336" y="2922318"/>
            <a:ext cx="1183811" cy="1489643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380" y="2910913"/>
            <a:ext cx="1153646" cy="1501049"/>
          </a:xfrm>
          <a:prstGeom prst="rect">
            <a:avLst/>
          </a:prstGeom>
        </p:spPr>
      </p:pic>
      <p:pic>
        <p:nvPicPr>
          <p:cNvPr id="32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802" y="4431685"/>
            <a:ext cx="1146043" cy="1469636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8865" y="4530578"/>
            <a:ext cx="1079077" cy="1370742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8026" y="4501567"/>
            <a:ext cx="1086935" cy="1370742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8463" y="4501568"/>
            <a:ext cx="1126657" cy="1386443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 rotWithShape="1">
          <a:blip r:embed="rId15"/>
          <a:srcRect l="30589" t="14481" r="31979" b="3646"/>
          <a:stretch/>
        </p:blipFill>
        <p:spPr>
          <a:xfrm>
            <a:off x="5193794" y="4501567"/>
            <a:ext cx="1129004" cy="1386443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5528" y="1372832"/>
            <a:ext cx="1134831" cy="1450592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1339" y="1372830"/>
            <a:ext cx="1113914" cy="1450594"/>
          </a:xfrm>
          <a:prstGeom prst="rect">
            <a:avLst/>
          </a:prstGeom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83576" y="1384067"/>
            <a:ext cx="1168571" cy="1439357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3620" y="1417276"/>
            <a:ext cx="1153646" cy="1406148"/>
          </a:xfrm>
          <a:prstGeom prst="rect">
            <a:avLst/>
          </a:prstGeom>
        </p:spPr>
      </p:pic>
      <p:pic>
        <p:nvPicPr>
          <p:cNvPr id="41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2" y="2910913"/>
            <a:ext cx="1119359" cy="1440353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4485868"/>
            <a:ext cx="1112946" cy="1415453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 rotWithShape="1">
          <a:blip r:embed="rId22"/>
          <a:srcRect l="30451" t="10421" r="31854" b="4245"/>
          <a:stretch/>
        </p:blipFill>
        <p:spPr>
          <a:xfrm>
            <a:off x="6436300" y="4485868"/>
            <a:ext cx="1198940" cy="14154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2" y="1348614"/>
            <a:ext cx="1117757" cy="1474810"/>
          </a:xfrm>
          <a:prstGeom prst="rect">
            <a:avLst/>
          </a:prstGeom>
        </p:spPr>
      </p:pic>
      <p:sp>
        <p:nvSpPr>
          <p:cNvPr id="4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57607" y="6309320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80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5736" y="4149080"/>
            <a:ext cx="6314851" cy="194057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es-PE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I. </a:t>
            </a:r>
            <a:r>
              <a:rPr lang="es-ES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Introducción</a:t>
            </a:r>
            <a:r>
              <a:rPr lang="es-ES" sz="3600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4 grandes transformaciones</a:t>
            </a:r>
          </a:p>
          <a:p>
            <a:pPr algn="r"/>
            <a:endParaRPr lang="en-GB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5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9078"/>
          <a:stretch/>
        </p:blipFill>
        <p:spPr>
          <a:xfrm>
            <a:off x="1002535" y="1431940"/>
            <a:ext cx="6665809" cy="2615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253" y="4504436"/>
            <a:ext cx="8714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000" b="1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La región ha experimentado un proceso de urbanización acelerado, que aún continúa.</a:t>
            </a:r>
          </a:p>
          <a:p>
            <a:pPr algn="just"/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Población rural ALC: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1950 - 94 millones (58%)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2015 - 123 millones (20%)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2050 - 90 millones (13%)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2100 - 65 millones (9%)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53358" y="5304654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b="1" dirty="0">
                <a:solidFill>
                  <a:srgbClr val="634E42"/>
                </a:solidFill>
                <a:latin typeface="Arial Narrow" panose="020B0606020202030204" pitchFamily="34" charset="0"/>
              </a:rPr>
              <a:t>En 2015, </a:t>
            </a:r>
            <a:r>
              <a:rPr lang="es-ES" b="1" dirty="0">
                <a:solidFill>
                  <a:srgbClr val="634E42"/>
                </a:solidFill>
                <a:latin typeface="Arial Narrow" panose="020B0606020202030204" pitchFamily="34" charset="0"/>
              </a:rPr>
              <a:t>123 millones de personas </a:t>
            </a:r>
            <a:r>
              <a:rPr lang="es-ES" b="1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vivían en </a:t>
            </a:r>
            <a:r>
              <a:rPr lang="es-ES" b="1" dirty="0">
                <a:solidFill>
                  <a:srgbClr val="634E42"/>
                </a:solidFill>
                <a:latin typeface="Arial Narrow" panose="020B0606020202030204" pitchFamily="34" charset="0"/>
              </a:rPr>
              <a:t>zonas </a:t>
            </a:r>
            <a:r>
              <a:rPr lang="es-ES" b="1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rurales</a:t>
            </a:r>
          </a:p>
          <a:p>
            <a:endParaRPr lang="es-ES_tradnl" sz="1600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r>
              <a:rPr lang="es-ES_tradnl" sz="16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52 </a:t>
            </a:r>
            <a:r>
              <a:rPr lang="es-ES_tradnl" sz="1600" dirty="0">
                <a:solidFill>
                  <a:srgbClr val="634E42"/>
                </a:solidFill>
                <a:latin typeface="Arial Narrow" panose="020B0606020202030204" pitchFamily="34" charset="0"/>
              </a:rPr>
              <a:t>millones de ellos </a:t>
            </a:r>
            <a:r>
              <a:rPr lang="es-ES_tradnl" sz="16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formaban parte </a:t>
            </a:r>
            <a:r>
              <a:rPr lang="es-ES_tradnl" sz="1600" dirty="0">
                <a:solidFill>
                  <a:srgbClr val="634E42"/>
                </a:solidFill>
                <a:latin typeface="Arial Narrow" panose="020B0606020202030204" pitchFamily="34" charset="0"/>
              </a:rPr>
              <a:t>de la fuerza laboral</a:t>
            </a:r>
            <a:endParaRPr lang="en-US" sz="1600" dirty="0">
              <a:solidFill>
                <a:srgbClr val="634E4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71217" y="5627819"/>
            <a:ext cx="807396" cy="0"/>
          </a:xfrm>
          <a:prstGeom prst="straightConnector1">
            <a:avLst/>
          </a:prstGeom>
          <a:ln w="15875">
            <a:solidFill>
              <a:srgbClr val="FF7C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207" y="30144"/>
            <a:ext cx="8640000" cy="72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PE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1ª Gran Transformación</a:t>
            </a:r>
            <a:r>
              <a:rPr lang="es-ES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: </a:t>
            </a:r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Urbanización </a:t>
            </a:r>
            <a:r>
              <a:rPr lang="es-ES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acelerada </a:t>
            </a:r>
            <a:r>
              <a:rPr lang="es-ES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1950-2100</a:t>
            </a:r>
            <a:endParaRPr lang="en-GB" sz="2400" b="1" dirty="0">
              <a:solidFill>
                <a:srgbClr val="C00000"/>
              </a:solidFill>
              <a:latin typeface="Gill Sans MT" panose="020B0502020104020203" pitchFamily="34" charset="0"/>
              <a:ea typeface="MS PGothic" pitchFamily="34" charset="-128"/>
              <a:cs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545" y="90872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/>
              <a:t>AL: estimaciones de población urbana y rural. Años 1950-2100 (porcentajes)</a:t>
            </a:r>
            <a:endParaRPr lang="en-GB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3938252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 smtClean="0"/>
              <a:t>Fuente: OIT (2016)</a:t>
            </a:r>
            <a:endParaRPr lang="en-GB" sz="1100" dirty="0"/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xmlns="" id="{4A1A9161-F7FD-4FE5-87C6-9C6D613C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2052" y="6472677"/>
            <a:ext cx="2133600" cy="365125"/>
          </a:xfrm>
        </p:spPr>
        <p:txBody>
          <a:bodyPr/>
          <a:lstStyle/>
          <a:p>
            <a:r>
              <a:rPr lang="en-US" altLang="en-US" dirty="0" smtClean="0"/>
              <a:t>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45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16"/>
          <a:stretch/>
        </p:blipFill>
        <p:spPr>
          <a:xfrm>
            <a:off x="822295" y="1700808"/>
            <a:ext cx="7674744" cy="3075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540" y="5044221"/>
            <a:ext cx="8163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La población rural joven se está reduciendo como % de la población rural total: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1950 - 18 millones (19%)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2015 </a:t>
            </a:r>
            <a:r>
              <a:rPr lang="es-PE" sz="2000" dirty="0">
                <a:solidFill>
                  <a:srgbClr val="634E42"/>
                </a:solidFill>
                <a:latin typeface="Arial Narrow" panose="020B0606020202030204" pitchFamily="34" charset="0"/>
              </a:rPr>
              <a:t>-</a:t>
            </a: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 22 millones (18%)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2050 </a:t>
            </a:r>
            <a:r>
              <a:rPr lang="es-PE" sz="2000" dirty="0">
                <a:solidFill>
                  <a:srgbClr val="634E42"/>
                </a:solidFill>
                <a:latin typeface="Arial Narrow" panose="020B0606020202030204" pitchFamily="34" charset="0"/>
              </a:rPr>
              <a:t>-</a:t>
            </a: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 12 millones </a:t>
            </a:r>
            <a:r>
              <a:rPr lang="es-PE" sz="2000" dirty="0">
                <a:solidFill>
                  <a:srgbClr val="634E42"/>
                </a:solidFill>
                <a:latin typeface="Arial Narrow" panose="020B0606020202030204" pitchFamily="34" charset="0"/>
              </a:rPr>
              <a:t>(13</a:t>
            </a: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2100 - 7 millones (10%)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669276" y="605370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600" b="1" dirty="0">
                <a:solidFill>
                  <a:srgbClr val="634E42"/>
                </a:solidFill>
                <a:latin typeface="Arial Narrow" panose="020B0606020202030204" pitchFamily="34" charset="0"/>
              </a:rPr>
              <a:t>A fin de siglo, 1 de cada 3 personas en zonas rurales tendrán 65 años o más.</a:t>
            </a:r>
            <a:endParaRPr lang="en-GB" sz="1600" b="1" dirty="0">
              <a:solidFill>
                <a:srgbClr val="634E4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32306" y="6474331"/>
            <a:ext cx="1282983" cy="0"/>
          </a:xfrm>
          <a:prstGeom prst="straightConnector1">
            <a:avLst/>
          </a:prstGeom>
          <a:ln w="15875">
            <a:solidFill>
              <a:srgbClr val="FF7C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209" y="30144"/>
            <a:ext cx="8640000" cy="72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2ª </a:t>
            </a:r>
            <a:r>
              <a:rPr lang="es-PE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Gran Transformación</a:t>
            </a:r>
            <a:r>
              <a:rPr lang="es-ES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: </a:t>
            </a:r>
            <a:r>
              <a:rPr lang="es-PE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Menos </a:t>
            </a:r>
            <a:r>
              <a:rPr lang="es-ES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jóvenes, más adultos mayores</a:t>
            </a: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  <a:ea typeface="MS PGothic" pitchFamily="34" charset="-128"/>
              <a:cs typeface="MS P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295" y="1043727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/>
              <a:t>AL: estimaciones de población rural</a:t>
            </a:r>
            <a:r>
              <a:rPr lang="es-PE" sz="1400" b="1" dirty="0"/>
              <a:t> </a:t>
            </a:r>
            <a:r>
              <a:rPr lang="es-PE" sz="1400" b="1" dirty="0" smtClean="0"/>
              <a:t>según tramos de edad. Años 1950-2100 (porcentajes)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467955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 smtClean="0"/>
              <a:t>Fuente: OIT (2016)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320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28575"/>
            <a:ext cx="8640000" cy="72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3</a:t>
            </a:r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ª </a:t>
            </a:r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Gran transformación: </a:t>
            </a:r>
            <a:r>
              <a:rPr lang="es-PE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reducción del empleo agrícola en el empleo total</a:t>
            </a: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  <a:ea typeface="MS PGothic" pitchFamily="34" charset="-128"/>
              <a:cs typeface="MS P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29" y="5149371"/>
            <a:ext cx="8031491" cy="10141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dirty="0" smtClean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Cambio estructural del empleo en la región:</a:t>
            </a:r>
          </a:p>
          <a:p>
            <a:pPr lvl="1"/>
            <a:r>
              <a:rPr lang="es-ES" sz="1800" dirty="0" smtClean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participación del empleo agrícola en el empleo total se ha reducido de 55% a 15% entre  1950 y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14" t="15504" r="214" b="18045"/>
          <a:stretch/>
        </p:blipFill>
        <p:spPr>
          <a:xfrm>
            <a:off x="899592" y="1772816"/>
            <a:ext cx="6921500" cy="3024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8610" y="123400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/>
              <a:t>AL (8 países): estructura del empleo por ramas de actividad. Años 1950-2100 (porcentajes)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4797152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 smtClean="0"/>
              <a:t>Fuente: OIT (2016)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6640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28575"/>
            <a:ext cx="8640000" cy="6971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PE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/>
            </a:r>
            <a:br>
              <a:rPr lang="es-PE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</a:br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4</a:t>
            </a:r>
            <a:r>
              <a:rPr lang="es-PE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ª</a:t>
            </a:r>
            <a:r>
              <a:rPr lang="es-PE" sz="24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 Gran transformación: </a:t>
            </a:r>
            <a:r>
              <a:rPr lang="es-ES" sz="2400" b="1" dirty="0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rPr>
              <a:t>aumento de ocupaciones no agrícolas en el empleo rural</a:t>
            </a:r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  <a:ea typeface="MS PGothic" pitchFamily="34" charset="-128"/>
              <a:cs typeface="MS P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78" y="4538204"/>
            <a:ext cx="8641583" cy="1771116"/>
          </a:xfrm>
        </p:spPr>
        <p:txBody>
          <a:bodyPr>
            <a:noAutofit/>
          </a:bodyPr>
          <a:lstStyle/>
          <a:p>
            <a:r>
              <a:rPr lang="es-ES" sz="2000" dirty="0" smtClean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Dentro del empleo rural, la participación del empleo agrícola se ha reducido de 66% a 58% (periodo 2005- 2014).</a:t>
            </a:r>
          </a:p>
          <a:p>
            <a:pPr lvl="1"/>
            <a:r>
              <a:rPr lang="es-ES" sz="1600" dirty="0" smtClean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</a:t>
            </a:r>
            <a:r>
              <a:rPr lang="es-ES" sz="1600" dirty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 de 14 países, menos del 50% de trabajadores rurales se dedica a actividades agrícolas.</a:t>
            </a:r>
          </a:p>
          <a:p>
            <a:r>
              <a:rPr lang="es-ES" sz="2000" dirty="0" smtClean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Las ocupaciones no agrícolas han aumentado de 34% a 42%.</a:t>
            </a:r>
          </a:p>
          <a:p>
            <a:r>
              <a:rPr lang="es-ES" sz="2000" dirty="0" smtClean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El </a:t>
            </a:r>
            <a:r>
              <a:rPr lang="es-ES" sz="2000" dirty="0">
                <a:solidFill>
                  <a:srgbClr val="634E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incremento de las ocupaciones rurales no agrícolas es una de las razones por las que ha disminuido la pobreza rural.</a:t>
            </a:r>
            <a:endParaRPr lang="en-US" sz="2000" dirty="0">
              <a:solidFill>
                <a:srgbClr val="634E4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/>
            <a:endParaRPr lang="es-ES" sz="2000" dirty="0" smtClean="0">
              <a:solidFill>
                <a:srgbClr val="634E4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864" b="15112"/>
          <a:stretch/>
        </p:blipFill>
        <p:spPr>
          <a:xfrm>
            <a:off x="673767" y="1772816"/>
            <a:ext cx="7780421" cy="2232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767" y="1146081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/>
              <a:t>AL (14 países): ocupados por ámbito geográfico según sectores de actividad económica. Años 205 y 2014 (porcentajes)</a:t>
            </a:r>
            <a:endParaRPr lang="en-GB" sz="1400" b="1" dirty="0"/>
          </a:p>
        </p:txBody>
      </p:sp>
      <p:sp>
        <p:nvSpPr>
          <p:cNvPr id="10" name="Oval 9"/>
          <p:cNvSpPr/>
          <p:nvPr/>
        </p:nvSpPr>
        <p:spPr>
          <a:xfrm>
            <a:off x="4788024" y="2716378"/>
            <a:ext cx="576064" cy="34596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086600" y="4144913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 smtClean="0"/>
              <a:t>Fuente: OIT (2016)</a:t>
            </a:r>
            <a:endParaRPr lang="en-GB" sz="1100" dirty="0"/>
          </a:p>
        </p:txBody>
      </p:sp>
      <p:sp>
        <p:nvSpPr>
          <p:cNvPr id="15" name="Oval 14"/>
          <p:cNvSpPr/>
          <p:nvPr/>
        </p:nvSpPr>
        <p:spPr>
          <a:xfrm>
            <a:off x="7650754" y="2705805"/>
            <a:ext cx="576064" cy="34596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788024" y="3062341"/>
            <a:ext cx="576064" cy="889287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675926" y="3062340"/>
            <a:ext cx="576064" cy="889287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207" y="30144"/>
            <a:ext cx="864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>
              <a:defRPr sz="2400" b="1">
                <a:solidFill>
                  <a:srgbClr val="C00000"/>
                </a:solidFill>
                <a:latin typeface="Gill Sans MT" panose="020B0502020104020203" pitchFamily="34" charset="0"/>
                <a:ea typeface="MS PGothic" pitchFamily="34" charset="-128"/>
                <a:cs typeface="MS PGothic" charset="0"/>
              </a:defRPr>
            </a:lvl1pPr>
            <a:lvl2pPr algn="ctr" defTabSz="457200"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PE" sz="2000" dirty="0" smtClean="0"/>
              <a:t>Empleo</a:t>
            </a:r>
            <a:r>
              <a:rPr lang="es-PE" sz="2000" dirty="0"/>
              <a:t>, condiciones de trabajo e ingresos laborales en zonas rurales</a:t>
            </a:r>
          </a:p>
          <a:p>
            <a:r>
              <a:rPr lang="es-PE" sz="2000" dirty="0"/>
              <a:t>Mejoras en las condiciones de trabajo en zonas rurales 2005-2014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770203" y="1091664"/>
            <a:ext cx="32540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Incremento de la cobertura de los seguros de salud. Pero todav</a:t>
            </a:r>
            <a:r>
              <a:rPr lang="es-ES" dirty="0" err="1" smtClean="0">
                <a:solidFill>
                  <a:srgbClr val="634E42"/>
                </a:solidFill>
                <a:latin typeface="Arial Narrow" panose="020B0606020202030204" pitchFamily="34" charset="0"/>
              </a:rPr>
              <a:t>ía</a:t>
            </a:r>
            <a:r>
              <a:rPr lang="es-ES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 solo un 38% tiene (vs 63% en zona urbana)</a:t>
            </a:r>
            <a:endParaRPr lang="es-PE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1400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Incremento </a:t>
            </a:r>
            <a:r>
              <a:rPr lang="es-PE" dirty="0">
                <a:solidFill>
                  <a:srgbClr val="634E42"/>
                </a:solidFill>
                <a:latin typeface="Arial Narrow" panose="020B0606020202030204" pitchFamily="34" charset="0"/>
              </a:rPr>
              <a:t>de la cobertura de los </a:t>
            </a:r>
            <a:r>
              <a:rPr lang="es-PE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sistemas de pensiones. Pero todav</a:t>
            </a:r>
            <a:r>
              <a:rPr lang="es-ES" dirty="0" err="1" smtClean="0">
                <a:solidFill>
                  <a:srgbClr val="634E42"/>
                </a:solidFill>
                <a:latin typeface="Arial Narrow" panose="020B0606020202030204" pitchFamily="34" charset="0"/>
              </a:rPr>
              <a:t>ía</a:t>
            </a:r>
            <a:r>
              <a:rPr lang="es-ES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 solo un 26,5% está cubierto (vs 56% urbano)</a:t>
            </a:r>
            <a:endParaRPr lang="es-PE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1400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Reducción de la subocupación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1200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Incremento del porcentaje de asalariados con contrato escrito. Pero solo</a:t>
            </a:r>
            <a:r>
              <a:rPr lang="es-ES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 27% tiene contrato escrito (vs 51% en zona urbana)</a:t>
            </a:r>
            <a:endParaRPr lang="es-PE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1400" dirty="0" smtClean="0">
              <a:solidFill>
                <a:srgbClr val="634E4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634E42"/>
                </a:solidFill>
                <a:latin typeface="Arial Narrow" panose="020B0606020202030204" pitchFamily="34" charset="0"/>
              </a:rPr>
              <a:t>Sin embargo, reducción en porcentaje de asalariados sindicalizados.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7444" b="26256"/>
          <a:stretch/>
        </p:blipFill>
        <p:spPr>
          <a:xfrm>
            <a:off x="95250" y="1916832"/>
            <a:ext cx="5674953" cy="4265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5028" y="1045765"/>
            <a:ext cx="5895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/>
              <a:t>AL: proporción de personas ocupadas por ámbito geográfico según diversos indicadores de las condiciones de trabajo.  Años 205 y 2014 (porcentajes)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5976" y="609329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 smtClean="0"/>
              <a:t>Fuente: OIT (2016)</a:t>
            </a:r>
            <a:endParaRPr lang="en-GB" sz="1100" dirty="0"/>
          </a:p>
        </p:txBody>
      </p:sp>
      <p:sp>
        <p:nvSpPr>
          <p:cNvPr id="11" name="Oval 10"/>
          <p:cNvSpPr/>
          <p:nvPr/>
        </p:nvSpPr>
        <p:spPr>
          <a:xfrm>
            <a:off x="4572000" y="3011028"/>
            <a:ext cx="1198203" cy="34596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525925" y="3659100"/>
            <a:ext cx="1198203" cy="34596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572000" y="5229200"/>
            <a:ext cx="1198203" cy="34596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597933" y="5589240"/>
            <a:ext cx="1198203" cy="34596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6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5736" y="4581128"/>
            <a:ext cx="6314851" cy="150852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es-PE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II. </a:t>
            </a:r>
            <a:r>
              <a:rPr lang="es-ES" sz="3600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Contexto: Algunas características del mercado de trabajo de </a:t>
            </a:r>
            <a:r>
              <a:rPr lang="es-ES" sz="3600" dirty="0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Colombia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2F16352-971A-4DBE-BF7E-73507858B3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</TotalTime>
  <Words>2091</Words>
  <Application>Microsoft Office PowerPoint</Application>
  <PresentationFormat>Presentación en pantalla (4:3)</PresentationFormat>
  <Paragraphs>201</Paragraphs>
  <Slides>22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6" baseType="lpstr">
      <vt:lpstr>Arial Unicode MS</vt:lpstr>
      <vt:lpstr>MS PGothic</vt:lpstr>
      <vt:lpstr>MS PGothic</vt:lpstr>
      <vt:lpstr>Arial</vt:lpstr>
      <vt:lpstr>Arial Narrow</vt:lpstr>
      <vt:lpstr>Calibri</vt:lpstr>
      <vt:lpstr>Calibri Light</vt:lpstr>
      <vt:lpstr>Gill Sans</vt:lpstr>
      <vt:lpstr>Gill Sans MT</vt:lpstr>
      <vt:lpstr>MyriadPro-Light</vt:lpstr>
      <vt:lpstr>Open Sans</vt:lpstr>
      <vt:lpstr>Tahoma</vt:lpstr>
      <vt:lpstr>Times New Roman</vt:lpstr>
      <vt:lpstr>Tema de Office</vt:lpstr>
      <vt:lpstr>Presentación de PowerPoint</vt:lpstr>
      <vt:lpstr>Contenido </vt:lpstr>
      <vt:lpstr>Presentación de PowerPoint</vt:lpstr>
      <vt:lpstr>1ª Gran Transformación: Urbanización acelerada 1950-2100</vt:lpstr>
      <vt:lpstr>2ª Gran Transformación: Menos jóvenes, más adultos mayores</vt:lpstr>
      <vt:lpstr>3ª Gran transformación: reducción del empleo agrícola en el empleo total</vt:lpstr>
      <vt:lpstr> 4ª Gran transformación: aumento de ocupaciones no agrícolas en el empleo rural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importancia de promover la economía rural en ALC</vt:lpstr>
      <vt:lpstr>Presentación de PowerPoint</vt:lpstr>
      <vt:lpstr>La noción de trabajo decente: una visión global</vt:lpstr>
      <vt:lpstr>Las categorías de la definición global del trabajo decente en la economía rural:</vt:lpstr>
      <vt:lpstr>Trabajo decente en el contexto rural </vt:lpstr>
      <vt:lpstr>Presentación de PowerPoint</vt:lpstr>
      <vt:lpstr>Enfoque integrado de la OIT para promover el trabajo decente en la economía rural</vt:lpstr>
      <vt:lpstr>21 notas de orientación de políticas sobre la promoción del trabajo decente en la economía rural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Convenios adoptados por la Conferencia Internacional del Trabajo en materia de empleo</dc:title>
  <dc:creator>*</dc:creator>
  <cp:lastModifiedBy>Cuenta Microsoft</cp:lastModifiedBy>
  <cp:revision>381</cp:revision>
  <cp:lastPrinted>2019-11-25T13:17:39Z</cp:lastPrinted>
  <dcterms:created xsi:type="dcterms:W3CDTF">2009-09-11T15:00:24Z</dcterms:created>
  <dcterms:modified xsi:type="dcterms:W3CDTF">2020-07-06T00:18:51Z</dcterms:modified>
</cp:coreProperties>
</file>