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6" r:id="rId3"/>
    <p:sldId id="317" r:id="rId4"/>
    <p:sldId id="322" r:id="rId5"/>
    <p:sldId id="321" r:id="rId6"/>
    <p:sldId id="324" r:id="rId7"/>
    <p:sldId id="325" r:id="rId8"/>
    <p:sldId id="328" r:id="rId9"/>
    <p:sldId id="326" r:id="rId10"/>
    <p:sldId id="327" r:id="rId11"/>
    <p:sldId id="299" r:id="rId12"/>
    <p:sldId id="300" r:id="rId13"/>
    <p:sldId id="290" r:id="rId14"/>
    <p:sldId id="289" r:id="rId15"/>
    <p:sldId id="288" r:id="rId16"/>
    <p:sldId id="297" r:id="rId17"/>
  </p:sldIdLst>
  <p:sldSz cx="9144000" cy="6858000" type="screen4x3"/>
  <p:notesSz cx="6797675" cy="9928225"/>
  <p:custDataLst>
    <p:tags r:id="rId20"/>
  </p:custDataLst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FIORE" initials="" lastIdx="0" clrIdx="0"/>
  <p:cmAuthor id="1" name="ecocentric" initials="e" lastIdx="16" clrIdx="1"/>
  <p:cmAuthor id="2" name="Maikel Lieuw-Kie-Song" initials="ML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610"/>
    <a:srgbClr val="AADEAC"/>
    <a:srgbClr val="CCFFCC"/>
    <a:srgbClr val="99FF99"/>
    <a:srgbClr val="3366CC"/>
    <a:srgbClr val="0099FF"/>
    <a:srgbClr val="154F98"/>
    <a:srgbClr val="F2650E"/>
    <a:srgbClr val="82A8B6"/>
    <a:srgbClr val="B11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91791" autoAdjust="0"/>
  </p:normalViewPr>
  <p:slideViewPr>
    <p:cSldViewPr>
      <p:cViewPr varScale="1">
        <p:scale>
          <a:sx n="107" d="100"/>
          <a:sy n="107" d="100"/>
        </p:scale>
        <p:origin x="20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2102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13F72-1EBB-4132-8269-EB13D5BBEBE1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2503907-383C-4BDD-89DD-A595E01AA2D1}">
      <dgm:prSet phldrT="[Text]" custT="1"/>
      <dgm:spPr/>
      <dgm:t>
        <a:bodyPr lIns="0" tIns="0" rIns="0" bIns="0"/>
        <a:lstStyle/>
        <a:p>
          <a:pPr marL="0" indent="0">
            <a:lnSpc>
              <a:spcPct val="114000"/>
            </a:lnSpc>
            <a:tabLst>
              <a:tab pos="984250" algn="l"/>
            </a:tabLst>
          </a:pP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Análisis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situacional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133D2-6E9A-442E-8BA2-A93119995B95}" type="parTrans" cxnId="{F9E1FE73-217E-42F4-9C40-64898AEDAE2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9E33E5-373D-46A1-B472-F0598FC6CC9A}" type="sibTrans" cxnId="{F9E1FE73-217E-42F4-9C40-64898AEDAE2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6A0830-FF3D-4CDB-BEA2-97FE3578BED7}">
      <dgm:prSet phldrT="[Text]" custT="1"/>
      <dgm:spPr/>
      <dgm:t>
        <a:bodyPr lIns="0" tIns="0" rIns="0" bIns="0"/>
        <a:lstStyle/>
        <a:p>
          <a:pPr>
            <a:lnSpc>
              <a:spcPct val="114000"/>
            </a:lnSpc>
          </a:pP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Identificar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definir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problema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D708E-4FDB-4E35-9E08-A56F3C8A562F}" type="parTrans" cxnId="{07159DAA-6CFD-431D-BEF2-1D1E881FAB3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703DDF-94CC-497C-852A-018EBDD6D8D6}" type="sibTrans" cxnId="{07159DAA-6CFD-431D-BEF2-1D1E881FAB3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0A22ED-C94E-4D13-BCF4-8CD67A3D653F}">
      <dgm:prSet phldrT="[Text]" custT="1"/>
      <dgm:spPr/>
      <dgm:t>
        <a:bodyPr lIns="0" tIns="0" rIns="0" bIns="0"/>
        <a:lstStyle/>
        <a:p>
          <a:pPr>
            <a:lnSpc>
              <a:spcPct val="114000"/>
            </a:lnSpc>
          </a:pP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Explorar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opciones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política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B9564-626B-4D8D-ABC2-8F6A0FA34298}" type="parTrans" cxnId="{4B57CCBA-1FA4-4232-8B10-D507DF97B1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5327B-6185-4877-90D6-90F39103E771}" type="sibTrans" cxnId="{4B57CCBA-1FA4-4232-8B10-D507DF97B1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B1095-E749-4840-BC6E-7472649CA1EA}">
      <dgm:prSet phldrT="[Text]" custT="1"/>
      <dgm:spPr/>
      <dgm:t>
        <a:bodyPr lIns="0" tIns="0" rIns="0" bIns="0"/>
        <a:lstStyle/>
        <a:p>
          <a:pPr>
            <a:lnSpc>
              <a:spcPct val="114000"/>
            </a:lnSpc>
          </a:pP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Decidir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qué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intervenciones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para </a:t>
          </a: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abordar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los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retos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2EDC3-961E-4542-B991-212CC67813C7}" type="parTrans" cxnId="{7A042A2B-2BC1-4643-A21C-7CC61FC4B50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13B603-5C4C-44CB-8AC9-A537E97B68F8}" type="sibTrans" cxnId="{7A042A2B-2BC1-4643-A21C-7CC61FC4B50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251CB-289C-4924-BA30-3655927AE4DF}">
      <dgm:prSet phldrT="[Text]" custT="1"/>
      <dgm:spPr/>
      <dgm:t>
        <a:bodyPr lIns="0" tIns="0" rIns="0" bIns="0"/>
        <a:lstStyle/>
        <a:p>
          <a:pPr>
            <a:lnSpc>
              <a:spcPct val="114000"/>
            </a:lnSpc>
          </a:pP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Ejecutar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política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42102-91DF-4254-968F-D927DCD815C1}" type="parTrans" cxnId="{8A02347F-4F35-4483-86B8-1D4704C080B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9EC33C-B060-4740-B3CA-5DF624DB607E}" type="sibTrans" cxnId="{8A02347F-4F35-4483-86B8-1D4704C080B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91F5D-B599-4204-95BD-680581BEE3B4}" type="pres">
      <dgm:prSet presAssocID="{B8013F72-1EBB-4132-8269-EB13D5BBEB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3730CD-F470-487C-ABCC-A036DC4F56C6}" type="pres">
      <dgm:prSet presAssocID="{92503907-383C-4BDD-89DD-A595E01AA2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CDCB2-6FD5-41E8-A660-120971C6FFD8}" type="pres">
      <dgm:prSet presAssocID="{8D9E33E5-373D-46A1-B472-F0598FC6CC9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10490AF-0135-4A95-AA5F-460A9131FCB9}" type="pres">
      <dgm:prSet presAssocID="{8D9E33E5-373D-46A1-B472-F0598FC6CC9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35D8AB4-A428-46DA-9D39-BE63506942C5}" type="pres">
      <dgm:prSet presAssocID="{A66A0830-FF3D-4CDB-BEA2-97FE3578BED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CCC75-0884-4853-9822-057E7661042C}" type="pres">
      <dgm:prSet presAssocID="{A2703DDF-94CC-497C-852A-018EBDD6D8D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B8C8916-754B-4955-960A-B33F8A4B03FA}" type="pres">
      <dgm:prSet presAssocID="{A2703DDF-94CC-497C-852A-018EBDD6D8D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B85B9FA-7632-4DA9-A577-2F7B19824C32}" type="pres">
      <dgm:prSet presAssocID="{820A22ED-C94E-4D13-BCF4-8CD67A3D653F}" presName="node" presStyleLbl="node1" presStyleIdx="2" presStyleCnt="5" custRadScaleRad="102047" custRadScaleInc="2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AE31A-CE1F-4DBB-BE13-B8E43FE50265}" type="pres">
      <dgm:prSet presAssocID="{3855327B-6185-4877-90D6-90F39103E77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57B5D3D-FE81-4519-B8FD-49BCC1AA9DA1}" type="pres">
      <dgm:prSet presAssocID="{3855327B-6185-4877-90D6-90F39103E77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A9EC7F3-2BF9-4AA0-BE47-720C52095524}" type="pres">
      <dgm:prSet presAssocID="{9F4B1095-E749-4840-BC6E-7472649CA1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397CA-7EED-4D9B-A524-A4865D632882}" type="pres">
      <dgm:prSet presAssocID="{8513B603-5C4C-44CB-8AC9-A537E97B68F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2835E34-A750-4A3F-9F67-E9F10DCE7C6C}" type="pres">
      <dgm:prSet presAssocID="{8513B603-5C4C-44CB-8AC9-A537E97B68F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BAFF605-3888-4595-A9C7-3384D33EF29C}" type="pres">
      <dgm:prSet presAssocID="{46C251CB-289C-4924-BA30-3655927AE4D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DCBA8-C1D6-4A30-8337-1819512C55E8}" type="pres">
      <dgm:prSet presAssocID="{D59EC33C-B060-4740-B3CA-5DF624DB607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737D1C1-0565-41BB-BCA1-85244A5E3DEC}" type="pres">
      <dgm:prSet presAssocID="{D59EC33C-B060-4740-B3CA-5DF624DB607E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9B7DE01-2FD4-4874-B71B-445CCC2465F9}" type="presOf" srcId="{D59EC33C-B060-4740-B3CA-5DF624DB607E}" destId="{C737D1C1-0565-41BB-BCA1-85244A5E3DEC}" srcOrd="1" destOrd="0" presId="urn:microsoft.com/office/officeart/2005/8/layout/cycle2"/>
    <dgm:cxn modelId="{01D93B0C-7EDC-4946-B276-F8876E38A009}" type="presOf" srcId="{A66A0830-FF3D-4CDB-BEA2-97FE3578BED7}" destId="{D35D8AB4-A428-46DA-9D39-BE63506942C5}" srcOrd="0" destOrd="0" presId="urn:microsoft.com/office/officeart/2005/8/layout/cycle2"/>
    <dgm:cxn modelId="{30070196-A5DD-4E01-8450-CE652009D11B}" type="presOf" srcId="{8513B603-5C4C-44CB-8AC9-A537E97B68F8}" destId="{3B5397CA-7EED-4D9B-A524-A4865D632882}" srcOrd="0" destOrd="0" presId="urn:microsoft.com/office/officeart/2005/8/layout/cycle2"/>
    <dgm:cxn modelId="{621DEB8E-D7F8-4DCD-87EC-FFA703DB7863}" type="presOf" srcId="{8D9E33E5-373D-46A1-B472-F0598FC6CC9A}" destId="{A00CDCB2-6FD5-41E8-A660-120971C6FFD8}" srcOrd="0" destOrd="0" presId="urn:microsoft.com/office/officeart/2005/8/layout/cycle2"/>
    <dgm:cxn modelId="{149E0D9E-DAA3-46BF-B9FB-0439A2B9BA05}" type="presOf" srcId="{B8013F72-1EBB-4132-8269-EB13D5BBEBE1}" destId="{BC391F5D-B599-4204-95BD-680581BEE3B4}" srcOrd="0" destOrd="0" presId="urn:microsoft.com/office/officeart/2005/8/layout/cycle2"/>
    <dgm:cxn modelId="{4B57CCBA-1FA4-4232-8B10-D507DF97B1C8}" srcId="{B8013F72-1EBB-4132-8269-EB13D5BBEBE1}" destId="{820A22ED-C94E-4D13-BCF4-8CD67A3D653F}" srcOrd="2" destOrd="0" parTransId="{430B9564-626B-4D8D-ABC2-8F6A0FA34298}" sibTransId="{3855327B-6185-4877-90D6-90F39103E771}"/>
    <dgm:cxn modelId="{07159DAA-6CFD-431D-BEF2-1D1E881FAB31}" srcId="{B8013F72-1EBB-4132-8269-EB13D5BBEBE1}" destId="{A66A0830-FF3D-4CDB-BEA2-97FE3578BED7}" srcOrd="1" destOrd="0" parTransId="{3B6D708E-4FDB-4E35-9E08-A56F3C8A562F}" sibTransId="{A2703DDF-94CC-497C-852A-018EBDD6D8D6}"/>
    <dgm:cxn modelId="{AFDFEE07-5CC4-4E74-A2E2-7713D7A6B12F}" type="presOf" srcId="{D59EC33C-B060-4740-B3CA-5DF624DB607E}" destId="{E67DCBA8-C1D6-4A30-8337-1819512C55E8}" srcOrd="0" destOrd="0" presId="urn:microsoft.com/office/officeart/2005/8/layout/cycle2"/>
    <dgm:cxn modelId="{BD369849-E9BE-4DEB-A585-F5794DC70F1A}" type="presOf" srcId="{A2703DDF-94CC-497C-852A-018EBDD6D8D6}" destId="{821CCC75-0884-4853-9822-057E7661042C}" srcOrd="0" destOrd="0" presId="urn:microsoft.com/office/officeart/2005/8/layout/cycle2"/>
    <dgm:cxn modelId="{8A02347F-4F35-4483-86B8-1D4704C080BB}" srcId="{B8013F72-1EBB-4132-8269-EB13D5BBEBE1}" destId="{46C251CB-289C-4924-BA30-3655927AE4DF}" srcOrd="4" destOrd="0" parTransId="{70D42102-91DF-4254-968F-D927DCD815C1}" sibTransId="{D59EC33C-B060-4740-B3CA-5DF624DB607E}"/>
    <dgm:cxn modelId="{7F126B3A-5581-4DA1-A0A2-571A157008EB}" type="presOf" srcId="{3855327B-6185-4877-90D6-90F39103E771}" destId="{757B5D3D-FE81-4519-B8FD-49BCC1AA9DA1}" srcOrd="1" destOrd="0" presId="urn:microsoft.com/office/officeart/2005/8/layout/cycle2"/>
    <dgm:cxn modelId="{D1DBF1F4-ED8C-4624-92F3-EAC973F18482}" type="presOf" srcId="{46C251CB-289C-4924-BA30-3655927AE4DF}" destId="{EBAFF605-3888-4595-A9C7-3384D33EF29C}" srcOrd="0" destOrd="0" presId="urn:microsoft.com/office/officeart/2005/8/layout/cycle2"/>
    <dgm:cxn modelId="{7A042A2B-2BC1-4643-A21C-7CC61FC4B50B}" srcId="{B8013F72-1EBB-4132-8269-EB13D5BBEBE1}" destId="{9F4B1095-E749-4840-BC6E-7472649CA1EA}" srcOrd="3" destOrd="0" parTransId="{F912EDC3-961E-4542-B991-212CC67813C7}" sibTransId="{8513B603-5C4C-44CB-8AC9-A537E97B68F8}"/>
    <dgm:cxn modelId="{8060BA0B-FC56-4421-983E-33F47DB4EB55}" type="presOf" srcId="{8D9E33E5-373D-46A1-B472-F0598FC6CC9A}" destId="{F10490AF-0135-4A95-AA5F-460A9131FCB9}" srcOrd="1" destOrd="0" presId="urn:microsoft.com/office/officeart/2005/8/layout/cycle2"/>
    <dgm:cxn modelId="{727CF9F5-ACB2-47A7-9833-072FA3847603}" type="presOf" srcId="{8513B603-5C4C-44CB-8AC9-A537E97B68F8}" destId="{62835E34-A750-4A3F-9F67-E9F10DCE7C6C}" srcOrd="1" destOrd="0" presId="urn:microsoft.com/office/officeart/2005/8/layout/cycle2"/>
    <dgm:cxn modelId="{2145B2EE-2AED-4512-AC14-3B422508E1AE}" type="presOf" srcId="{92503907-383C-4BDD-89DD-A595E01AA2D1}" destId="{3F3730CD-F470-487C-ABCC-A036DC4F56C6}" srcOrd="0" destOrd="0" presId="urn:microsoft.com/office/officeart/2005/8/layout/cycle2"/>
    <dgm:cxn modelId="{A6A960A5-06FB-4410-8884-35EA89A3F3CB}" type="presOf" srcId="{9F4B1095-E749-4840-BC6E-7472649CA1EA}" destId="{0A9EC7F3-2BF9-4AA0-BE47-720C52095524}" srcOrd="0" destOrd="0" presId="urn:microsoft.com/office/officeart/2005/8/layout/cycle2"/>
    <dgm:cxn modelId="{272B3CFC-A33D-42DE-9DD8-20FD7BC99046}" type="presOf" srcId="{A2703DDF-94CC-497C-852A-018EBDD6D8D6}" destId="{0B8C8916-754B-4955-960A-B33F8A4B03FA}" srcOrd="1" destOrd="0" presId="urn:microsoft.com/office/officeart/2005/8/layout/cycle2"/>
    <dgm:cxn modelId="{AADDF0A9-5C4E-4CD6-8933-AC1700A9AA62}" type="presOf" srcId="{3855327B-6185-4877-90D6-90F39103E771}" destId="{83BAE31A-CE1F-4DBB-BE13-B8E43FE50265}" srcOrd="0" destOrd="0" presId="urn:microsoft.com/office/officeart/2005/8/layout/cycle2"/>
    <dgm:cxn modelId="{A308EB8C-E9C6-4F48-8F0D-381895F08421}" type="presOf" srcId="{820A22ED-C94E-4D13-BCF4-8CD67A3D653F}" destId="{4B85B9FA-7632-4DA9-A577-2F7B19824C32}" srcOrd="0" destOrd="0" presId="urn:microsoft.com/office/officeart/2005/8/layout/cycle2"/>
    <dgm:cxn modelId="{F9E1FE73-217E-42F4-9C40-64898AEDAE2F}" srcId="{B8013F72-1EBB-4132-8269-EB13D5BBEBE1}" destId="{92503907-383C-4BDD-89DD-A595E01AA2D1}" srcOrd="0" destOrd="0" parTransId="{BCD133D2-6E9A-442E-8BA2-A93119995B95}" sibTransId="{8D9E33E5-373D-46A1-B472-F0598FC6CC9A}"/>
    <dgm:cxn modelId="{4DDBE819-35E0-40E8-AEF9-BBC37ACADEFD}" type="presParOf" srcId="{BC391F5D-B599-4204-95BD-680581BEE3B4}" destId="{3F3730CD-F470-487C-ABCC-A036DC4F56C6}" srcOrd="0" destOrd="0" presId="urn:microsoft.com/office/officeart/2005/8/layout/cycle2"/>
    <dgm:cxn modelId="{6C897685-9B77-4181-A602-7060B1FEDC6B}" type="presParOf" srcId="{BC391F5D-B599-4204-95BD-680581BEE3B4}" destId="{A00CDCB2-6FD5-41E8-A660-120971C6FFD8}" srcOrd="1" destOrd="0" presId="urn:microsoft.com/office/officeart/2005/8/layout/cycle2"/>
    <dgm:cxn modelId="{1AFCE9F9-C0B2-42F1-AF3E-2221544177B9}" type="presParOf" srcId="{A00CDCB2-6FD5-41E8-A660-120971C6FFD8}" destId="{F10490AF-0135-4A95-AA5F-460A9131FCB9}" srcOrd="0" destOrd="0" presId="urn:microsoft.com/office/officeart/2005/8/layout/cycle2"/>
    <dgm:cxn modelId="{A86D70C1-D5E7-45F3-A440-D63D7A101334}" type="presParOf" srcId="{BC391F5D-B599-4204-95BD-680581BEE3B4}" destId="{D35D8AB4-A428-46DA-9D39-BE63506942C5}" srcOrd="2" destOrd="0" presId="urn:microsoft.com/office/officeart/2005/8/layout/cycle2"/>
    <dgm:cxn modelId="{F67B46A9-F648-4B55-B1F4-2EA6632143C7}" type="presParOf" srcId="{BC391F5D-B599-4204-95BD-680581BEE3B4}" destId="{821CCC75-0884-4853-9822-057E7661042C}" srcOrd="3" destOrd="0" presId="urn:microsoft.com/office/officeart/2005/8/layout/cycle2"/>
    <dgm:cxn modelId="{2C35A4E5-48B2-4007-8252-A2212C193C6A}" type="presParOf" srcId="{821CCC75-0884-4853-9822-057E7661042C}" destId="{0B8C8916-754B-4955-960A-B33F8A4B03FA}" srcOrd="0" destOrd="0" presId="urn:microsoft.com/office/officeart/2005/8/layout/cycle2"/>
    <dgm:cxn modelId="{EB20022C-A6F0-48EA-BB6D-298ED5527BA6}" type="presParOf" srcId="{BC391F5D-B599-4204-95BD-680581BEE3B4}" destId="{4B85B9FA-7632-4DA9-A577-2F7B19824C32}" srcOrd="4" destOrd="0" presId="urn:microsoft.com/office/officeart/2005/8/layout/cycle2"/>
    <dgm:cxn modelId="{28DC5BDF-C4A2-4C40-8C62-90864A9B7C5C}" type="presParOf" srcId="{BC391F5D-B599-4204-95BD-680581BEE3B4}" destId="{83BAE31A-CE1F-4DBB-BE13-B8E43FE50265}" srcOrd="5" destOrd="0" presId="urn:microsoft.com/office/officeart/2005/8/layout/cycle2"/>
    <dgm:cxn modelId="{EAD3B6FA-5025-4D4E-8205-6DB8D8848547}" type="presParOf" srcId="{83BAE31A-CE1F-4DBB-BE13-B8E43FE50265}" destId="{757B5D3D-FE81-4519-B8FD-49BCC1AA9DA1}" srcOrd="0" destOrd="0" presId="urn:microsoft.com/office/officeart/2005/8/layout/cycle2"/>
    <dgm:cxn modelId="{9508E74D-2679-4230-9DA2-48DEFBD7255F}" type="presParOf" srcId="{BC391F5D-B599-4204-95BD-680581BEE3B4}" destId="{0A9EC7F3-2BF9-4AA0-BE47-720C52095524}" srcOrd="6" destOrd="0" presId="urn:microsoft.com/office/officeart/2005/8/layout/cycle2"/>
    <dgm:cxn modelId="{F38A0EC8-2D8A-479B-AB42-1799CDBCCF55}" type="presParOf" srcId="{BC391F5D-B599-4204-95BD-680581BEE3B4}" destId="{3B5397CA-7EED-4D9B-A524-A4865D632882}" srcOrd="7" destOrd="0" presId="urn:microsoft.com/office/officeart/2005/8/layout/cycle2"/>
    <dgm:cxn modelId="{D242D89D-6225-4308-9CD9-6E29152F84D9}" type="presParOf" srcId="{3B5397CA-7EED-4D9B-A524-A4865D632882}" destId="{62835E34-A750-4A3F-9F67-E9F10DCE7C6C}" srcOrd="0" destOrd="0" presId="urn:microsoft.com/office/officeart/2005/8/layout/cycle2"/>
    <dgm:cxn modelId="{2CB2EC91-F1AC-4BC2-BF46-3EB619776DBA}" type="presParOf" srcId="{BC391F5D-B599-4204-95BD-680581BEE3B4}" destId="{EBAFF605-3888-4595-A9C7-3384D33EF29C}" srcOrd="8" destOrd="0" presId="urn:microsoft.com/office/officeart/2005/8/layout/cycle2"/>
    <dgm:cxn modelId="{E4469D07-6C67-475C-849B-D2B7A18B5CDA}" type="presParOf" srcId="{BC391F5D-B599-4204-95BD-680581BEE3B4}" destId="{E67DCBA8-C1D6-4A30-8337-1819512C55E8}" srcOrd="9" destOrd="0" presId="urn:microsoft.com/office/officeart/2005/8/layout/cycle2"/>
    <dgm:cxn modelId="{FCBBF0CB-F05A-4284-8FFA-C777A4E48120}" type="presParOf" srcId="{E67DCBA8-C1D6-4A30-8337-1819512C55E8}" destId="{C737D1C1-0565-41BB-BCA1-85244A5E3DE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09BB8-685E-453D-A86D-798AB55EFB6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B736C8-4622-48B9-B050-CBA5EA805499}">
      <dgm:prSet phldrT="[Text]"/>
      <dgm:spPr/>
      <dgm:t>
        <a:bodyPr/>
        <a:lstStyle/>
        <a:p>
          <a:r>
            <a:rPr lang="en-US" dirty="0" err="1" smtClean="0"/>
            <a:t>Transformación</a:t>
          </a:r>
          <a:r>
            <a:rPr lang="en-US" dirty="0" smtClean="0"/>
            <a:t> </a:t>
          </a:r>
          <a:r>
            <a:rPr lang="en-US" dirty="0" err="1" smtClean="0"/>
            <a:t>productiva</a:t>
          </a:r>
          <a:endParaRPr lang="en-US" dirty="0"/>
        </a:p>
      </dgm:t>
    </dgm:pt>
    <dgm:pt modelId="{3EF57FD3-6F31-4BF5-B50A-CE652FF31C89}" type="parTrans" cxnId="{6DA87444-30A1-4E91-91AA-A936628DB541}">
      <dgm:prSet/>
      <dgm:spPr/>
      <dgm:t>
        <a:bodyPr/>
        <a:lstStyle/>
        <a:p>
          <a:endParaRPr lang="en-US"/>
        </a:p>
      </dgm:t>
    </dgm:pt>
    <dgm:pt modelId="{EF9B74FF-2CA7-4FBC-B1A5-75B8D6303B16}" type="sibTrans" cxnId="{6DA87444-30A1-4E91-91AA-A936628DB541}">
      <dgm:prSet/>
      <dgm:spPr/>
      <dgm:t>
        <a:bodyPr/>
        <a:lstStyle/>
        <a:p>
          <a:endParaRPr lang="en-US"/>
        </a:p>
      </dgm:t>
    </dgm:pt>
    <dgm:pt modelId="{FBB5D22E-067E-4790-86A1-B1CB756D26EB}">
      <dgm:prSet phldrT="[Text]"/>
      <dgm:spPr/>
      <dgm:t>
        <a:bodyPr/>
        <a:lstStyle/>
        <a:p>
          <a:r>
            <a:rPr lang="en-US" dirty="0" err="1" smtClean="0"/>
            <a:t>Turismo</a:t>
          </a:r>
          <a:r>
            <a:rPr lang="en-US" dirty="0" smtClean="0"/>
            <a:t> rural</a:t>
          </a:r>
          <a:endParaRPr lang="en-US" dirty="0"/>
        </a:p>
      </dgm:t>
    </dgm:pt>
    <dgm:pt modelId="{A1AE2A3C-ACDD-4621-A78B-4D559A410E2C}" type="parTrans" cxnId="{7E0D3BCD-5276-4347-A8A4-B07751D3CB00}">
      <dgm:prSet/>
      <dgm:spPr/>
      <dgm:t>
        <a:bodyPr/>
        <a:lstStyle/>
        <a:p>
          <a:endParaRPr lang="en-US"/>
        </a:p>
      </dgm:t>
    </dgm:pt>
    <dgm:pt modelId="{2E1DECAB-3B97-4C45-BBB0-B8A0341D9C3E}" type="sibTrans" cxnId="{7E0D3BCD-5276-4347-A8A4-B07751D3CB00}">
      <dgm:prSet/>
      <dgm:spPr/>
      <dgm:t>
        <a:bodyPr/>
        <a:lstStyle/>
        <a:p>
          <a:endParaRPr lang="en-US"/>
        </a:p>
      </dgm:t>
    </dgm:pt>
    <dgm:pt modelId="{7F2E4BB3-A71F-4E43-BBE5-010115F7FE9B}">
      <dgm:prSet phldrT="[Text]"/>
      <dgm:spPr/>
      <dgm:t>
        <a:bodyPr/>
        <a:lstStyle/>
        <a:p>
          <a:r>
            <a:rPr lang="en-US" dirty="0" err="1" smtClean="0"/>
            <a:t>Minería</a:t>
          </a:r>
          <a:r>
            <a:rPr lang="en-US" dirty="0" smtClean="0"/>
            <a:t> </a:t>
          </a:r>
          <a:r>
            <a:rPr lang="en-US" dirty="0" err="1" smtClean="0"/>
            <a:t>pequeña</a:t>
          </a:r>
          <a:r>
            <a:rPr lang="en-US" dirty="0" smtClean="0"/>
            <a:t> </a:t>
          </a:r>
          <a:r>
            <a:rPr lang="en-US" dirty="0" err="1" smtClean="0"/>
            <a:t>escala</a:t>
          </a:r>
          <a:endParaRPr lang="en-US" dirty="0"/>
        </a:p>
      </dgm:t>
    </dgm:pt>
    <dgm:pt modelId="{53B93BE8-612D-4CB0-9AC7-BEB753C59F2E}" type="parTrans" cxnId="{77ABE941-CC17-4590-B1E5-43D77F826478}">
      <dgm:prSet/>
      <dgm:spPr/>
      <dgm:t>
        <a:bodyPr/>
        <a:lstStyle/>
        <a:p>
          <a:endParaRPr lang="en-US"/>
        </a:p>
      </dgm:t>
    </dgm:pt>
    <dgm:pt modelId="{B702F570-4786-4CA3-956A-8556824A944C}" type="sibTrans" cxnId="{77ABE941-CC17-4590-B1E5-43D77F826478}">
      <dgm:prSet/>
      <dgm:spPr/>
      <dgm:t>
        <a:bodyPr/>
        <a:lstStyle/>
        <a:p>
          <a:endParaRPr lang="en-US"/>
        </a:p>
      </dgm:t>
    </dgm:pt>
    <dgm:pt modelId="{6D0B5233-6BD3-4E01-A703-986399B5978A}">
      <dgm:prSet phldrT="[Text]"/>
      <dgm:spPr/>
      <dgm:t>
        <a:bodyPr/>
        <a:lstStyle/>
        <a:p>
          <a:r>
            <a:rPr lang="en-US" dirty="0" err="1" smtClean="0"/>
            <a:t>Enfoque</a:t>
          </a:r>
          <a:r>
            <a:rPr lang="en-US" dirty="0" smtClean="0"/>
            <a:t> territorial</a:t>
          </a:r>
          <a:endParaRPr lang="en-US" dirty="0"/>
        </a:p>
      </dgm:t>
    </dgm:pt>
    <dgm:pt modelId="{72781579-6DC2-461E-BE4B-E669DF21DE6E}" type="parTrans" cxnId="{0D9AC4B4-3D29-4B3C-9008-3FBCFC71A48E}">
      <dgm:prSet/>
      <dgm:spPr/>
      <dgm:t>
        <a:bodyPr/>
        <a:lstStyle/>
        <a:p>
          <a:endParaRPr lang="en-US"/>
        </a:p>
      </dgm:t>
    </dgm:pt>
    <dgm:pt modelId="{EFAF8202-A7FD-4A28-9B2A-BF5E96E0F611}" type="sibTrans" cxnId="{0D9AC4B4-3D29-4B3C-9008-3FBCFC71A48E}">
      <dgm:prSet/>
      <dgm:spPr/>
      <dgm:t>
        <a:bodyPr/>
        <a:lstStyle/>
        <a:p>
          <a:endParaRPr lang="en-US"/>
        </a:p>
      </dgm:t>
    </dgm:pt>
    <dgm:pt modelId="{1C4EF92A-A408-4EB4-BE36-A02A881B3772}">
      <dgm:prSet phldrT="[Text]"/>
      <dgm:spPr/>
      <dgm:t>
        <a:bodyPr/>
        <a:lstStyle/>
        <a:p>
          <a:r>
            <a:rPr lang="en-US" dirty="0" err="1" smtClean="0"/>
            <a:t>Intervenciones</a:t>
          </a:r>
          <a:r>
            <a:rPr lang="en-US" dirty="0" smtClean="0"/>
            <a:t> a </a:t>
          </a:r>
          <a:r>
            <a:rPr lang="en-US" dirty="0" err="1" smtClean="0"/>
            <a:t>nivel</a:t>
          </a:r>
          <a:r>
            <a:rPr lang="en-US" dirty="0" smtClean="0"/>
            <a:t> local </a:t>
          </a:r>
          <a:endParaRPr lang="en-US" dirty="0"/>
        </a:p>
      </dgm:t>
    </dgm:pt>
    <dgm:pt modelId="{383C8A10-60A6-47AE-936F-32C97B7BAE32}" type="parTrans" cxnId="{B7C847F2-5180-4DA8-9F7B-4438F015E04E}">
      <dgm:prSet/>
      <dgm:spPr/>
      <dgm:t>
        <a:bodyPr/>
        <a:lstStyle/>
        <a:p>
          <a:endParaRPr lang="en-US"/>
        </a:p>
      </dgm:t>
    </dgm:pt>
    <dgm:pt modelId="{012849AA-3059-48F6-95B1-02AC6E62E31C}" type="sibTrans" cxnId="{B7C847F2-5180-4DA8-9F7B-4438F015E04E}">
      <dgm:prSet/>
      <dgm:spPr/>
      <dgm:t>
        <a:bodyPr/>
        <a:lstStyle/>
        <a:p>
          <a:endParaRPr lang="en-US"/>
        </a:p>
      </dgm:t>
    </dgm:pt>
    <dgm:pt modelId="{225B25CE-F973-4E85-8A97-E0F7CB743254}">
      <dgm:prSet phldrT="[Text]"/>
      <dgm:spPr/>
      <dgm:t>
        <a:bodyPr/>
        <a:lstStyle/>
        <a:p>
          <a:r>
            <a:rPr lang="en-US" dirty="0" err="1" smtClean="0"/>
            <a:t>Gobernanza</a:t>
          </a:r>
          <a:endParaRPr lang="en-US" dirty="0"/>
        </a:p>
      </dgm:t>
    </dgm:pt>
    <dgm:pt modelId="{C3EE8FD1-CB12-405F-B253-079AE664201E}" type="parTrans" cxnId="{17A1483D-AFEE-4CE7-908C-68C0C93CCEB9}">
      <dgm:prSet/>
      <dgm:spPr/>
      <dgm:t>
        <a:bodyPr/>
        <a:lstStyle/>
        <a:p>
          <a:endParaRPr lang="en-US"/>
        </a:p>
      </dgm:t>
    </dgm:pt>
    <dgm:pt modelId="{290CCC43-FB39-4AAA-8460-E039BAE2DF9F}" type="sibTrans" cxnId="{17A1483D-AFEE-4CE7-908C-68C0C93CCEB9}">
      <dgm:prSet/>
      <dgm:spPr/>
      <dgm:t>
        <a:bodyPr/>
        <a:lstStyle/>
        <a:p>
          <a:endParaRPr lang="en-US"/>
        </a:p>
      </dgm:t>
    </dgm:pt>
    <dgm:pt modelId="{FCA7B480-F568-4440-A5CB-A48D0A00FD5C}">
      <dgm:prSet phldrT="[Text]"/>
      <dgm:spPr/>
      <dgm:t>
        <a:bodyPr/>
        <a:lstStyle/>
        <a:p>
          <a:r>
            <a:rPr lang="en-US" dirty="0" err="1" smtClean="0"/>
            <a:t>Diálogo</a:t>
          </a:r>
          <a:r>
            <a:rPr lang="en-US" dirty="0" smtClean="0"/>
            <a:t> social</a:t>
          </a:r>
          <a:endParaRPr lang="en-US" dirty="0"/>
        </a:p>
      </dgm:t>
    </dgm:pt>
    <dgm:pt modelId="{431C1BB1-BBC5-44FA-9C58-5EC2E8DD2F7B}" type="parTrans" cxnId="{C361D707-2FA1-4405-A2AA-BD82C3009996}">
      <dgm:prSet/>
      <dgm:spPr/>
      <dgm:t>
        <a:bodyPr/>
        <a:lstStyle/>
        <a:p>
          <a:endParaRPr lang="en-US"/>
        </a:p>
      </dgm:t>
    </dgm:pt>
    <dgm:pt modelId="{D8C59085-15CC-49E3-B67F-06C9F4F2F4FB}" type="sibTrans" cxnId="{C361D707-2FA1-4405-A2AA-BD82C3009996}">
      <dgm:prSet/>
      <dgm:spPr/>
      <dgm:t>
        <a:bodyPr/>
        <a:lstStyle/>
        <a:p>
          <a:endParaRPr lang="en-US"/>
        </a:p>
      </dgm:t>
    </dgm:pt>
    <dgm:pt modelId="{638AD3FF-6F6A-475F-B7A9-FCA74F689FD7}">
      <dgm:prSet phldrT="[Text]"/>
      <dgm:spPr/>
      <dgm:t>
        <a:bodyPr/>
        <a:lstStyle/>
        <a:p>
          <a:r>
            <a:rPr lang="en-US" dirty="0" err="1" smtClean="0"/>
            <a:t>Cadenas</a:t>
          </a:r>
          <a:r>
            <a:rPr lang="en-US" dirty="0" smtClean="0"/>
            <a:t> de valor agro-</a:t>
          </a:r>
          <a:r>
            <a:rPr lang="en-US" dirty="0" err="1" smtClean="0"/>
            <a:t>alimentarias</a:t>
          </a:r>
          <a:endParaRPr lang="en-US" dirty="0"/>
        </a:p>
      </dgm:t>
    </dgm:pt>
    <dgm:pt modelId="{BE1346CB-196A-421A-80F1-FA5DF8104703}" type="parTrans" cxnId="{BF53BA3E-C687-41DE-9833-ACA1493096F2}">
      <dgm:prSet/>
      <dgm:spPr/>
      <dgm:t>
        <a:bodyPr/>
        <a:lstStyle/>
        <a:p>
          <a:endParaRPr lang="en-US"/>
        </a:p>
      </dgm:t>
    </dgm:pt>
    <dgm:pt modelId="{44D04A84-20E8-4A19-9625-3102A7F27CA3}" type="sibTrans" cxnId="{BF53BA3E-C687-41DE-9833-ACA1493096F2}">
      <dgm:prSet/>
      <dgm:spPr/>
      <dgm:t>
        <a:bodyPr/>
        <a:lstStyle/>
        <a:p>
          <a:endParaRPr lang="en-US"/>
        </a:p>
      </dgm:t>
    </dgm:pt>
    <dgm:pt modelId="{3B5C69E5-3123-420E-A278-6351B0A9360D}">
      <dgm:prSet phldrT="[Text]"/>
      <dgm:spPr/>
      <dgm:t>
        <a:bodyPr/>
        <a:lstStyle/>
        <a:p>
          <a:r>
            <a:rPr lang="en-US" dirty="0" err="1" smtClean="0"/>
            <a:t>Refuerzo</a:t>
          </a:r>
          <a:r>
            <a:rPr lang="en-US" dirty="0" smtClean="0"/>
            <a:t> </a:t>
          </a:r>
          <a:r>
            <a:rPr lang="en-US" dirty="0" err="1" smtClean="0"/>
            <a:t>capacidades</a:t>
          </a:r>
          <a:endParaRPr lang="en-US" dirty="0"/>
        </a:p>
      </dgm:t>
    </dgm:pt>
    <dgm:pt modelId="{8D23CBF1-3343-4205-9ABA-A4DEEAC98A71}" type="parTrans" cxnId="{0DC1ADC5-9E4B-4320-B448-DEF6BB405472}">
      <dgm:prSet/>
      <dgm:spPr/>
      <dgm:t>
        <a:bodyPr/>
        <a:lstStyle/>
        <a:p>
          <a:endParaRPr lang="en-US"/>
        </a:p>
      </dgm:t>
    </dgm:pt>
    <dgm:pt modelId="{8541B32A-0B40-4E68-A700-75AD7086CC11}" type="sibTrans" cxnId="{0DC1ADC5-9E4B-4320-B448-DEF6BB405472}">
      <dgm:prSet/>
      <dgm:spPr/>
      <dgm:t>
        <a:bodyPr/>
        <a:lstStyle/>
        <a:p>
          <a:endParaRPr lang="en-US"/>
        </a:p>
      </dgm:t>
    </dgm:pt>
    <dgm:pt modelId="{61E0CD18-0B41-4BAD-8B2F-7F68C2FC7753}" type="pres">
      <dgm:prSet presAssocID="{E1F09BB8-685E-453D-A86D-798AB55EFB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90C32D-6B03-4916-8996-AF1217C042C1}" type="pres">
      <dgm:prSet presAssocID="{4EB736C8-4622-48B9-B050-CBA5EA805499}" presName="composite" presStyleCnt="0"/>
      <dgm:spPr/>
    </dgm:pt>
    <dgm:pt modelId="{F736D527-3FB1-42C3-B504-58E3045E4A71}" type="pres">
      <dgm:prSet presAssocID="{4EB736C8-4622-48B9-B050-CBA5EA8054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16405-0B4A-4989-9A98-8B8AC340EDA0}" type="pres">
      <dgm:prSet presAssocID="{4EB736C8-4622-48B9-B050-CBA5EA80549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256C1-A8C8-43B2-A592-79D5236CB9B1}" type="pres">
      <dgm:prSet presAssocID="{EF9B74FF-2CA7-4FBC-B1A5-75B8D6303B16}" presName="space" presStyleCnt="0"/>
      <dgm:spPr/>
    </dgm:pt>
    <dgm:pt modelId="{69B708C4-4CD5-4D9A-8BD4-E3036CAAE810}" type="pres">
      <dgm:prSet presAssocID="{6D0B5233-6BD3-4E01-A703-986399B5978A}" presName="composite" presStyleCnt="0"/>
      <dgm:spPr/>
    </dgm:pt>
    <dgm:pt modelId="{4C2E6877-7F7E-4D26-9E54-D9D7294AC8FD}" type="pres">
      <dgm:prSet presAssocID="{6D0B5233-6BD3-4E01-A703-986399B5978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01CB3-7579-450F-A979-D6177590C1E2}" type="pres">
      <dgm:prSet presAssocID="{6D0B5233-6BD3-4E01-A703-986399B5978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1F94E-7D4C-4248-8AAD-151CEA8C99DE}" type="pres">
      <dgm:prSet presAssocID="{EFAF8202-A7FD-4A28-9B2A-BF5E96E0F611}" presName="space" presStyleCnt="0"/>
      <dgm:spPr/>
    </dgm:pt>
    <dgm:pt modelId="{3830CF84-3B08-49A4-BDFE-516D885D169C}" type="pres">
      <dgm:prSet presAssocID="{225B25CE-F973-4E85-8A97-E0F7CB743254}" presName="composite" presStyleCnt="0"/>
      <dgm:spPr/>
    </dgm:pt>
    <dgm:pt modelId="{41E469D9-A4BC-4BE4-9674-A6FE1D60640C}" type="pres">
      <dgm:prSet presAssocID="{225B25CE-F973-4E85-8A97-E0F7CB74325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14DC1-7CF1-4002-9C51-DEA28B99FD99}" type="pres">
      <dgm:prSet presAssocID="{225B25CE-F973-4E85-8A97-E0F7CB74325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C1ADC5-9E4B-4320-B448-DEF6BB405472}" srcId="{225B25CE-F973-4E85-8A97-E0F7CB743254}" destId="{3B5C69E5-3123-420E-A278-6351B0A9360D}" srcOrd="1" destOrd="0" parTransId="{8D23CBF1-3343-4205-9ABA-A4DEEAC98A71}" sibTransId="{8541B32A-0B40-4E68-A700-75AD7086CC11}"/>
    <dgm:cxn modelId="{D426050B-7905-425F-8024-51453238FDCD}" type="presOf" srcId="{7F2E4BB3-A71F-4E43-BBE5-010115F7FE9B}" destId="{C1716405-0B4A-4989-9A98-8B8AC340EDA0}" srcOrd="0" destOrd="2" presId="urn:microsoft.com/office/officeart/2005/8/layout/hList1"/>
    <dgm:cxn modelId="{0DC18A2D-A0C6-4C0B-B315-8E86AC5D63ED}" type="presOf" srcId="{225B25CE-F973-4E85-8A97-E0F7CB743254}" destId="{41E469D9-A4BC-4BE4-9674-A6FE1D60640C}" srcOrd="0" destOrd="0" presId="urn:microsoft.com/office/officeart/2005/8/layout/hList1"/>
    <dgm:cxn modelId="{B7A2D12B-B9AC-4BA9-B236-1DF4BF62BD6E}" type="presOf" srcId="{638AD3FF-6F6A-475F-B7A9-FCA74F689FD7}" destId="{C1716405-0B4A-4989-9A98-8B8AC340EDA0}" srcOrd="0" destOrd="1" presId="urn:microsoft.com/office/officeart/2005/8/layout/hList1"/>
    <dgm:cxn modelId="{EAA560AA-7D23-4706-B15F-6A930A9C8E18}" type="presOf" srcId="{FCA7B480-F568-4440-A5CB-A48D0A00FD5C}" destId="{DEE14DC1-7CF1-4002-9C51-DEA28B99FD99}" srcOrd="0" destOrd="0" presId="urn:microsoft.com/office/officeart/2005/8/layout/hList1"/>
    <dgm:cxn modelId="{6CDA5357-18F4-4235-BBCE-691A8E308DC3}" type="presOf" srcId="{6D0B5233-6BD3-4E01-A703-986399B5978A}" destId="{4C2E6877-7F7E-4D26-9E54-D9D7294AC8FD}" srcOrd="0" destOrd="0" presId="urn:microsoft.com/office/officeart/2005/8/layout/hList1"/>
    <dgm:cxn modelId="{77ABE941-CC17-4590-B1E5-43D77F826478}" srcId="{4EB736C8-4622-48B9-B050-CBA5EA805499}" destId="{7F2E4BB3-A71F-4E43-BBE5-010115F7FE9B}" srcOrd="2" destOrd="0" parTransId="{53B93BE8-612D-4CB0-9AC7-BEB753C59F2E}" sibTransId="{B702F570-4786-4CA3-956A-8556824A944C}"/>
    <dgm:cxn modelId="{3C0504E9-1250-4CAB-B6C0-82F6D23B4713}" type="presOf" srcId="{E1F09BB8-685E-453D-A86D-798AB55EFB60}" destId="{61E0CD18-0B41-4BAD-8B2F-7F68C2FC7753}" srcOrd="0" destOrd="0" presId="urn:microsoft.com/office/officeart/2005/8/layout/hList1"/>
    <dgm:cxn modelId="{6DA87444-30A1-4E91-91AA-A936628DB541}" srcId="{E1F09BB8-685E-453D-A86D-798AB55EFB60}" destId="{4EB736C8-4622-48B9-B050-CBA5EA805499}" srcOrd="0" destOrd="0" parTransId="{3EF57FD3-6F31-4BF5-B50A-CE652FF31C89}" sibTransId="{EF9B74FF-2CA7-4FBC-B1A5-75B8D6303B16}"/>
    <dgm:cxn modelId="{182E1E5D-394D-46E6-A538-398D2AC6E45D}" type="presOf" srcId="{3B5C69E5-3123-420E-A278-6351B0A9360D}" destId="{DEE14DC1-7CF1-4002-9C51-DEA28B99FD99}" srcOrd="0" destOrd="1" presId="urn:microsoft.com/office/officeart/2005/8/layout/hList1"/>
    <dgm:cxn modelId="{24162F6B-788A-4A5F-BAD7-3CAE09A6EFCE}" type="presOf" srcId="{FBB5D22E-067E-4790-86A1-B1CB756D26EB}" destId="{C1716405-0B4A-4989-9A98-8B8AC340EDA0}" srcOrd="0" destOrd="0" presId="urn:microsoft.com/office/officeart/2005/8/layout/hList1"/>
    <dgm:cxn modelId="{D28B78E7-25D0-4A7F-A351-B8B4F800BDF5}" type="presOf" srcId="{4EB736C8-4622-48B9-B050-CBA5EA805499}" destId="{F736D527-3FB1-42C3-B504-58E3045E4A71}" srcOrd="0" destOrd="0" presId="urn:microsoft.com/office/officeart/2005/8/layout/hList1"/>
    <dgm:cxn modelId="{23814818-D07F-4B00-925A-DFD56F709851}" type="presOf" srcId="{1C4EF92A-A408-4EB4-BE36-A02A881B3772}" destId="{71601CB3-7579-450F-A979-D6177590C1E2}" srcOrd="0" destOrd="0" presId="urn:microsoft.com/office/officeart/2005/8/layout/hList1"/>
    <dgm:cxn modelId="{17A1483D-AFEE-4CE7-908C-68C0C93CCEB9}" srcId="{E1F09BB8-685E-453D-A86D-798AB55EFB60}" destId="{225B25CE-F973-4E85-8A97-E0F7CB743254}" srcOrd="2" destOrd="0" parTransId="{C3EE8FD1-CB12-405F-B253-079AE664201E}" sibTransId="{290CCC43-FB39-4AAA-8460-E039BAE2DF9F}"/>
    <dgm:cxn modelId="{7E0D3BCD-5276-4347-A8A4-B07751D3CB00}" srcId="{4EB736C8-4622-48B9-B050-CBA5EA805499}" destId="{FBB5D22E-067E-4790-86A1-B1CB756D26EB}" srcOrd="0" destOrd="0" parTransId="{A1AE2A3C-ACDD-4621-A78B-4D559A410E2C}" sibTransId="{2E1DECAB-3B97-4C45-BBB0-B8A0341D9C3E}"/>
    <dgm:cxn modelId="{B7C847F2-5180-4DA8-9F7B-4438F015E04E}" srcId="{6D0B5233-6BD3-4E01-A703-986399B5978A}" destId="{1C4EF92A-A408-4EB4-BE36-A02A881B3772}" srcOrd="0" destOrd="0" parTransId="{383C8A10-60A6-47AE-936F-32C97B7BAE32}" sibTransId="{012849AA-3059-48F6-95B1-02AC6E62E31C}"/>
    <dgm:cxn modelId="{C361D707-2FA1-4405-A2AA-BD82C3009996}" srcId="{225B25CE-F973-4E85-8A97-E0F7CB743254}" destId="{FCA7B480-F568-4440-A5CB-A48D0A00FD5C}" srcOrd="0" destOrd="0" parTransId="{431C1BB1-BBC5-44FA-9C58-5EC2E8DD2F7B}" sibTransId="{D8C59085-15CC-49E3-B67F-06C9F4F2F4FB}"/>
    <dgm:cxn modelId="{0D9AC4B4-3D29-4B3C-9008-3FBCFC71A48E}" srcId="{E1F09BB8-685E-453D-A86D-798AB55EFB60}" destId="{6D0B5233-6BD3-4E01-A703-986399B5978A}" srcOrd="1" destOrd="0" parTransId="{72781579-6DC2-461E-BE4B-E669DF21DE6E}" sibTransId="{EFAF8202-A7FD-4A28-9B2A-BF5E96E0F611}"/>
    <dgm:cxn modelId="{BF53BA3E-C687-41DE-9833-ACA1493096F2}" srcId="{4EB736C8-4622-48B9-B050-CBA5EA805499}" destId="{638AD3FF-6F6A-475F-B7A9-FCA74F689FD7}" srcOrd="1" destOrd="0" parTransId="{BE1346CB-196A-421A-80F1-FA5DF8104703}" sibTransId="{44D04A84-20E8-4A19-9625-3102A7F27CA3}"/>
    <dgm:cxn modelId="{CE68B08B-03B7-4254-9714-140C2895ADB4}" type="presParOf" srcId="{61E0CD18-0B41-4BAD-8B2F-7F68C2FC7753}" destId="{3690C32D-6B03-4916-8996-AF1217C042C1}" srcOrd="0" destOrd="0" presId="urn:microsoft.com/office/officeart/2005/8/layout/hList1"/>
    <dgm:cxn modelId="{D7FD20B4-F23A-4FED-AD34-60EF6C977307}" type="presParOf" srcId="{3690C32D-6B03-4916-8996-AF1217C042C1}" destId="{F736D527-3FB1-42C3-B504-58E3045E4A71}" srcOrd="0" destOrd="0" presId="urn:microsoft.com/office/officeart/2005/8/layout/hList1"/>
    <dgm:cxn modelId="{6893274B-57A9-4EC3-98E5-C87E57368A11}" type="presParOf" srcId="{3690C32D-6B03-4916-8996-AF1217C042C1}" destId="{C1716405-0B4A-4989-9A98-8B8AC340EDA0}" srcOrd="1" destOrd="0" presId="urn:microsoft.com/office/officeart/2005/8/layout/hList1"/>
    <dgm:cxn modelId="{87FCDD3B-E326-4D24-ABB1-C0AA6E61D693}" type="presParOf" srcId="{61E0CD18-0B41-4BAD-8B2F-7F68C2FC7753}" destId="{285256C1-A8C8-43B2-A592-79D5236CB9B1}" srcOrd="1" destOrd="0" presId="urn:microsoft.com/office/officeart/2005/8/layout/hList1"/>
    <dgm:cxn modelId="{A30EFD69-EA36-4108-AC45-20D202EAA4D7}" type="presParOf" srcId="{61E0CD18-0B41-4BAD-8B2F-7F68C2FC7753}" destId="{69B708C4-4CD5-4D9A-8BD4-E3036CAAE810}" srcOrd="2" destOrd="0" presId="urn:microsoft.com/office/officeart/2005/8/layout/hList1"/>
    <dgm:cxn modelId="{4C8FB35D-9548-4DC4-9833-478E78A76657}" type="presParOf" srcId="{69B708C4-4CD5-4D9A-8BD4-E3036CAAE810}" destId="{4C2E6877-7F7E-4D26-9E54-D9D7294AC8FD}" srcOrd="0" destOrd="0" presId="urn:microsoft.com/office/officeart/2005/8/layout/hList1"/>
    <dgm:cxn modelId="{01BE8BEF-7C9D-449C-BD74-472890B9E297}" type="presParOf" srcId="{69B708C4-4CD5-4D9A-8BD4-E3036CAAE810}" destId="{71601CB3-7579-450F-A979-D6177590C1E2}" srcOrd="1" destOrd="0" presId="urn:microsoft.com/office/officeart/2005/8/layout/hList1"/>
    <dgm:cxn modelId="{10A0DFC0-62AF-496B-AA33-287C6990854C}" type="presParOf" srcId="{61E0CD18-0B41-4BAD-8B2F-7F68C2FC7753}" destId="{DC41F94E-7D4C-4248-8AAD-151CEA8C99DE}" srcOrd="3" destOrd="0" presId="urn:microsoft.com/office/officeart/2005/8/layout/hList1"/>
    <dgm:cxn modelId="{24A638E1-4AC9-4D53-A6FD-FA0919EA96F0}" type="presParOf" srcId="{61E0CD18-0B41-4BAD-8B2F-7F68C2FC7753}" destId="{3830CF84-3B08-49A4-BDFE-516D885D169C}" srcOrd="4" destOrd="0" presId="urn:microsoft.com/office/officeart/2005/8/layout/hList1"/>
    <dgm:cxn modelId="{9305E162-A407-437D-A955-D6DB9A993C94}" type="presParOf" srcId="{3830CF84-3B08-49A4-BDFE-516D885D169C}" destId="{41E469D9-A4BC-4BE4-9674-A6FE1D60640C}" srcOrd="0" destOrd="0" presId="urn:microsoft.com/office/officeart/2005/8/layout/hList1"/>
    <dgm:cxn modelId="{3836FC2E-FAC4-4804-88E4-A652D9462ABC}" type="presParOf" srcId="{3830CF84-3B08-49A4-BDFE-516D885D169C}" destId="{DEE14DC1-7CF1-4002-9C51-DEA28B99FD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A14258-E0DB-419D-A957-DD145F30B8C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5D7BC8-9FB9-4D0E-9880-1FC859745CC2}">
      <dgm:prSet phldrT="[Text]"/>
      <dgm:spPr/>
      <dgm:t>
        <a:bodyPr/>
        <a:lstStyle/>
        <a:p>
          <a:r>
            <a:rPr lang="en-US" dirty="0" smtClean="0"/>
            <a:t>Enlaces </a:t>
          </a:r>
          <a:r>
            <a:rPr lang="en-US" dirty="0" err="1" smtClean="0"/>
            <a:t>urbano-rurales</a:t>
          </a:r>
          <a:endParaRPr lang="en-US" dirty="0"/>
        </a:p>
      </dgm:t>
    </dgm:pt>
    <dgm:pt modelId="{6DAD2329-F50F-4175-B4D0-B54278262B7D}" type="parTrans" cxnId="{C3146D7A-0383-40E0-BC09-ADD9787227C8}">
      <dgm:prSet/>
      <dgm:spPr/>
      <dgm:t>
        <a:bodyPr/>
        <a:lstStyle/>
        <a:p>
          <a:endParaRPr lang="en-US"/>
        </a:p>
      </dgm:t>
    </dgm:pt>
    <dgm:pt modelId="{6CD3C7F5-1F92-44FF-A839-BDBFD8D6C519}" type="sibTrans" cxnId="{C3146D7A-0383-40E0-BC09-ADD9787227C8}">
      <dgm:prSet/>
      <dgm:spPr/>
      <dgm:t>
        <a:bodyPr/>
        <a:lstStyle/>
        <a:p>
          <a:endParaRPr lang="en-US"/>
        </a:p>
      </dgm:t>
    </dgm:pt>
    <dgm:pt modelId="{4A0974E5-1794-42B8-ADA9-D061CA890674}">
      <dgm:prSet phldrT="[Text]"/>
      <dgm:spPr/>
      <dgm:t>
        <a:bodyPr/>
        <a:lstStyle/>
        <a:p>
          <a:r>
            <a:rPr lang="en-US" dirty="0" err="1" smtClean="0"/>
            <a:t>Núcleos</a:t>
          </a:r>
          <a:r>
            <a:rPr lang="en-US" dirty="0" smtClean="0"/>
            <a:t> socio-</a:t>
          </a:r>
          <a:r>
            <a:rPr lang="en-US" dirty="0" err="1" smtClean="0"/>
            <a:t>económicos</a:t>
          </a:r>
          <a:endParaRPr lang="en-US" dirty="0"/>
        </a:p>
      </dgm:t>
    </dgm:pt>
    <dgm:pt modelId="{BC8B4B25-EEC8-4D20-8C1F-BB8DE0DF4890}" type="parTrans" cxnId="{2F3A5EFC-6F5A-4C20-83B7-5788F90AF367}">
      <dgm:prSet/>
      <dgm:spPr/>
      <dgm:t>
        <a:bodyPr/>
        <a:lstStyle/>
        <a:p>
          <a:endParaRPr lang="en-US"/>
        </a:p>
      </dgm:t>
    </dgm:pt>
    <dgm:pt modelId="{849C90B7-B886-4451-B4E1-A1CFF29FB333}" type="sibTrans" cxnId="{2F3A5EFC-6F5A-4C20-83B7-5788F90AF367}">
      <dgm:prSet/>
      <dgm:spPr/>
      <dgm:t>
        <a:bodyPr/>
        <a:lstStyle/>
        <a:p>
          <a:endParaRPr lang="en-US"/>
        </a:p>
      </dgm:t>
    </dgm:pt>
    <dgm:pt modelId="{C47E9ED0-5B12-4D21-8B7D-D6C618CE6936}">
      <dgm:prSet phldrT="[Text]"/>
      <dgm:spPr/>
      <dgm:t>
        <a:bodyPr/>
        <a:lstStyle/>
        <a:p>
          <a:r>
            <a:rPr lang="en-US" dirty="0" err="1" smtClean="0"/>
            <a:t>Desarrollo</a:t>
          </a:r>
          <a:r>
            <a:rPr lang="en-US" dirty="0" smtClean="0"/>
            <a:t> </a:t>
          </a:r>
          <a:r>
            <a:rPr lang="en-US" dirty="0" err="1" smtClean="0"/>
            <a:t>humano</a:t>
          </a:r>
          <a:endParaRPr lang="en-US" dirty="0"/>
        </a:p>
      </dgm:t>
    </dgm:pt>
    <dgm:pt modelId="{4311C4B8-F5C6-48E2-A8CE-A9B3F42AFD40}" type="parTrans" cxnId="{94B5BA16-6E9E-46C3-8E96-F651B78E8D09}">
      <dgm:prSet/>
      <dgm:spPr/>
      <dgm:t>
        <a:bodyPr/>
        <a:lstStyle/>
        <a:p>
          <a:endParaRPr lang="en-US"/>
        </a:p>
      </dgm:t>
    </dgm:pt>
    <dgm:pt modelId="{E29C7529-1002-4A7A-AD4E-0D07C4B0B950}" type="sibTrans" cxnId="{94B5BA16-6E9E-46C3-8E96-F651B78E8D09}">
      <dgm:prSet/>
      <dgm:spPr/>
      <dgm:t>
        <a:bodyPr/>
        <a:lstStyle/>
        <a:p>
          <a:endParaRPr lang="en-US"/>
        </a:p>
      </dgm:t>
    </dgm:pt>
    <dgm:pt modelId="{4DE25DC8-15FC-4000-A3B1-94893EEB5A7A}">
      <dgm:prSet phldrT="[Text]"/>
      <dgm:spPr/>
      <dgm:t>
        <a:bodyPr/>
        <a:lstStyle/>
        <a:p>
          <a:r>
            <a:rPr lang="en-US" dirty="0" err="1" smtClean="0"/>
            <a:t>Protección</a:t>
          </a:r>
          <a:r>
            <a:rPr lang="en-US" dirty="0" smtClean="0"/>
            <a:t> social (</a:t>
          </a:r>
          <a:r>
            <a:rPr lang="en-US" dirty="0" err="1" smtClean="0"/>
            <a:t>economía</a:t>
          </a:r>
          <a:r>
            <a:rPr lang="en-US" dirty="0" smtClean="0"/>
            <a:t> informal)</a:t>
          </a:r>
          <a:endParaRPr lang="en-US" dirty="0"/>
        </a:p>
      </dgm:t>
    </dgm:pt>
    <dgm:pt modelId="{D7624EA1-2FB8-490B-81BF-3F46666442C3}" type="parTrans" cxnId="{3F0E5391-D486-4AF1-A8C8-1088BE78EF4E}">
      <dgm:prSet/>
      <dgm:spPr/>
      <dgm:t>
        <a:bodyPr/>
        <a:lstStyle/>
        <a:p>
          <a:endParaRPr lang="en-US"/>
        </a:p>
      </dgm:t>
    </dgm:pt>
    <dgm:pt modelId="{E78BFB1E-B6D3-4EE2-9240-EE665424BF2A}" type="sibTrans" cxnId="{3F0E5391-D486-4AF1-A8C8-1088BE78EF4E}">
      <dgm:prSet/>
      <dgm:spPr/>
      <dgm:t>
        <a:bodyPr/>
        <a:lstStyle/>
        <a:p>
          <a:endParaRPr lang="en-US"/>
        </a:p>
      </dgm:t>
    </dgm:pt>
    <dgm:pt modelId="{4F906E77-535A-456F-A0D6-9DF1505AA0DA}">
      <dgm:prSet phldrT="[Text]"/>
      <dgm:spPr/>
      <dgm:t>
        <a:bodyPr/>
        <a:lstStyle/>
        <a:p>
          <a:r>
            <a:rPr lang="en-US" dirty="0" smtClean="0"/>
            <a:t>Agua y </a:t>
          </a:r>
          <a:r>
            <a:rPr lang="en-US" dirty="0" err="1" smtClean="0"/>
            <a:t>sanidad</a:t>
          </a:r>
          <a:endParaRPr lang="en-US" dirty="0"/>
        </a:p>
      </dgm:t>
    </dgm:pt>
    <dgm:pt modelId="{68C40926-4666-4A4F-8195-17C5B95BB2BD}" type="parTrans" cxnId="{FDE4C23D-7E64-467B-90EB-F7DC4298393D}">
      <dgm:prSet/>
      <dgm:spPr/>
      <dgm:t>
        <a:bodyPr/>
        <a:lstStyle/>
        <a:p>
          <a:endParaRPr lang="en-US"/>
        </a:p>
      </dgm:t>
    </dgm:pt>
    <dgm:pt modelId="{62CAC44C-D8C4-4FB3-BF73-7200DBEC9665}" type="sibTrans" cxnId="{FDE4C23D-7E64-467B-90EB-F7DC4298393D}">
      <dgm:prSet/>
      <dgm:spPr/>
      <dgm:t>
        <a:bodyPr/>
        <a:lstStyle/>
        <a:p>
          <a:endParaRPr lang="en-US"/>
        </a:p>
      </dgm:t>
    </dgm:pt>
    <dgm:pt modelId="{D0DC6AB0-C6E7-40CA-880F-D00219AD323B}">
      <dgm:prSet phldrT="[Text]"/>
      <dgm:spPr/>
      <dgm:t>
        <a:bodyPr/>
        <a:lstStyle/>
        <a:p>
          <a:r>
            <a:rPr lang="en-US" dirty="0" err="1" smtClean="0"/>
            <a:t>Salud</a:t>
          </a:r>
          <a:endParaRPr lang="en-US" dirty="0"/>
        </a:p>
      </dgm:t>
    </dgm:pt>
    <dgm:pt modelId="{8BFDC12E-3944-41B9-9C1E-3FD6AE101C50}" type="parTrans" cxnId="{3B4F9F60-52A7-4E2A-A39A-C80C9E3F0C34}">
      <dgm:prSet/>
      <dgm:spPr/>
      <dgm:t>
        <a:bodyPr/>
        <a:lstStyle/>
        <a:p>
          <a:endParaRPr lang="en-US"/>
        </a:p>
      </dgm:t>
    </dgm:pt>
    <dgm:pt modelId="{7CF9FE3A-CFCD-4449-8D50-9067F8A8DA81}" type="sibTrans" cxnId="{3B4F9F60-52A7-4E2A-A39A-C80C9E3F0C34}">
      <dgm:prSet/>
      <dgm:spPr/>
      <dgm:t>
        <a:bodyPr/>
        <a:lstStyle/>
        <a:p>
          <a:endParaRPr lang="en-US"/>
        </a:p>
      </dgm:t>
    </dgm:pt>
    <dgm:pt modelId="{3F9B1651-1492-44C7-B2B9-6EBC798AE2A3}">
      <dgm:prSet phldrT="[Text]"/>
      <dgm:spPr/>
      <dgm:t>
        <a:bodyPr/>
        <a:lstStyle/>
        <a:p>
          <a:r>
            <a:rPr lang="en-US" dirty="0" err="1" smtClean="0"/>
            <a:t>Educación</a:t>
          </a:r>
          <a:endParaRPr lang="en-US" dirty="0"/>
        </a:p>
      </dgm:t>
    </dgm:pt>
    <dgm:pt modelId="{00C7174E-DD59-48F0-B63F-2680FBFDA83A}" type="parTrans" cxnId="{FE9FF555-C9BB-4486-AC99-DC45A418328B}">
      <dgm:prSet/>
      <dgm:spPr/>
      <dgm:t>
        <a:bodyPr/>
        <a:lstStyle/>
        <a:p>
          <a:endParaRPr lang="en-US"/>
        </a:p>
      </dgm:t>
    </dgm:pt>
    <dgm:pt modelId="{84B38716-2BFA-4249-800B-099ED8D76132}" type="sibTrans" cxnId="{FE9FF555-C9BB-4486-AC99-DC45A418328B}">
      <dgm:prSet/>
      <dgm:spPr/>
      <dgm:t>
        <a:bodyPr/>
        <a:lstStyle/>
        <a:p>
          <a:endParaRPr lang="en-US"/>
        </a:p>
      </dgm:t>
    </dgm:pt>
    <dgm:pt modelId="{168D6CED-BC1F-448B-B471-DC626F57385F}" type="pres">
      <dgm:prSet presAssocID="{0AA14258-E0DB-419D-A957-DD145F30B8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F771FF-13DD-482A-A922-16FD5233E8EC}" type="pres">
      <dgm:prSet presAssocID="{E85D7BC8-9FB9-4D0E-9880-1FC859745CC2}" presName="composite" presStyleCnt="0"/>
      <dgm:spPr/>
    </dgm:pt>
    <dgm:pt modelId="{4AB84256-002A-4734-90DF-B5895E73C014}" type="pres">
      <dgm:prSet presAssocID="{E85D7BC8-9FB9-4D0E-9880-1FC859745CC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A4AEE-CB62-4DE2-ADA5-1A14F2BC5E38}" type="pres">
      <dgm:prSet presAssocID="{E85D7BC8-9FB9-4D0E-9880-1FC859745CC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513EC-D935-41C7-90C6-6FD138570821}" type="pres">
      <dgm:prSet presAssocID="{6CD3C7F5-1F92-44FF-A839-BDBFD8D6C519}" presName="space" presStyleCnt="0"/>
      <dgm:spPr/>
    </dgm:pt>
    <dgm:pt modelId="{1E3061CD-E45E-4B1A-852A-F88D6F0712C1}" type="pres">
      <dgm:prSet presAssocID="{C47E9ED0-5B12-4D21-8B7D-D6C618CE6936}" presName="composite" presStyleCnt="0"/>
      <dgm:spPr/>
    </dgm:pt>
    <dgm:pt modelId="{CA04D92E-A1C7-4722-863F-0F7EA7A4B9B3}" type="pres">
      <dgm:prSet presAssocID="{C47E9ED0-5B12-4D21-8B7D-D6C618CE693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478-097D-4019-90BF-4C5569039804}" type="pres">
      <dgm:prSet presAssocID="{C47E9ED0-5B12-4D21-8B7D-D6C618CE6936}" presName="desTx" presStyleLbl="alignAccFollowNode1" presStyleIdx="1" presStyleCnt="2" custLinFactNeighborY="3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1A0B9A-A119-43CD-AFEF-360138A99F0C}" type="presOf" srcId="{C47E9ED0-5B12-4D21-8B7D-D6C618CE6936}" destId="{CA04D92E-A1C7-4722-863F-0F7EA7A4B9B3}" srcOrd="0" destOrd="0" presId="urn:microsoft.com/office/officeart/2005/8/layout/hList1"/>
    <dgm:cxn modelId="{8E44BF84-3CCD-4FE3-A404-99F943C051F5}" type="presOf" srcId="{D0DC6AB0-C6E7-40CA-880F-D00219AD323B}" destId="{A9A20478-097D-4019-90BF-4C5569039804}" srcOrd="0" destOrd="2" presId="urn:microsoft.com/office/officeart/2005/8/layout/hList1"/>
    <dgm:cxn modelId="{3F0E5391-D486-4AF1-A8C8-1088BE78EF4E}" srcId="{C47E9ED0-5B12-4D21-8B7D-D6C618CE6936}" destId="{4DE25DC8-15FC-4000-A3B1-94893EEB5A7A}" srcOrd="0" destOrd="0" parTransId="{D7624EA1-2FB8-490B-81BF-3F46666442C3}" sibTransId="{E78BFB1E-B6D3-4EE2-9240-EE665424BF2A}"/>
    <dgm:cxn modelId="{FE9FF555-C9BB-4486-AC99-DC45A418328B}" srcId="{C47E9ED0-5B12-4D21-8B7D-D6C618CE6936}" destId="{3F9B1651-1492-44C7-B2B9-6EBC798AE2A3}" srcOrd="3" destOrd="0" parTransId="{00C7174E-DD59-48F0-B63F-2680FBFDA83A}" sibTransId="{84B38716-2BFA-4249-800B-099ED8D76132}"/>
    <dgm:cxn modelId="{2F3A5EFC-6F5A-4C20-83B7-5788F90AF367}" srcId="{E85D7BC8-9FB9-4D0E-9880-1FC859745CC2}" destId="{4A0974E5-1794-42B8-ADA9-D061CA890674}" srcOrd="0" destOrd="0" parTransId="{BC8B4B25-EEC8-4D20-8C1F-BB8DE0DF4890}" sibTransId="{849C90B7-B886-4451-B4E1-A1CFF29FB333}"/>
    <dgm:cxn modelId="{94B5BA16-6E9E-46C3-8E96-F651B78E8D09}" srcId="{0AA14258-E0DB-419D-A957-DD145F30B8C0}" destId="{C47E9ED0-5B12-4D21-8B7D-D6C618CE6936}" srcOrd="1" destOrd="0" parTransId="{4311C4B8-F5C6-48E2-A8CE-A9B3F42AFD40}" sibTransId="{E29C7529-1002-4A7A-AD4E-0D07C4B0B950}"/>
    <dgm:cxn modelId="{3B4F9F60-52A7-4E2A-A39A-C80C9E3F0C34}" srcId="{C47E9ED0-5B12-4D21-8B7D-D6C618CE6936}" destId="{D0DC6AB0-C6E7-40CA-880F-D00219AD323B}" srcOrd="2" destOrd="0" parTransId="{8BFDC12E-3944-41B9-9C1E-3FD6AE101C50}" sibTransId="{7CF9FE3A-CFCD-4449-8D50-9067F8A8DA81}"/>
    <dgm:cxn modelId="{42782EF0-7712-4680-A2F3-DA324F68A144}" type="presOf" srcId="{4F906E77-535A-456F-A0D6-9DF1505AA0DA}" destId="{A9A20478-097D-4019-90BF-4C5569039804}" srcOrd="0" destOrd="1" presId="urn:microsoft.com/office/officeart/2005/8/layout/hList1"/>
    <dgm:cxn modelId="{C3146D7A-0383-40E0-BC09-ADD9787227C8}" srcId="{0AA14258-E0DB-419D-A957-DD145F30B8C0}" destId="{E85D7BC8-9FB9-4D0E-9880-1FC859745CC2}" srcOrd="0" destOrd="0" parTransId="{6DAD2329-F50F-4175-B4D0-B54278262B7D}" sibTransId="{6CD3C7F5-1F92-44FF-A839-BDBFD8D6C519}"/>
    <dgm:cxn modelId="{4AC2C30D-6FAC-41CD-B86B-E7BA1EAA5DD2}" type="presOf" srcId="{4A0974E5-1794-42B8-ADA9-D061CA890674}" destId="{5A8A4AEE-CB62-4DE2-ADA5-1A14F2BC5E38}" srcOrd="0" destOrd="0" presId="urn:microsoft.com/office/officeart/2005/8/layout/hList1"/>
    <dgm:cxn modelId="{FDE4C23D-7E64-467B-90EB-F7DC4298393D}" srcId="{C47E9ED0-5B12-4D21-8B7D-D6C618CE6936}" destId="{4F906E77-535A-456F-A0D6-9DF1505AA0DA}" srcOrd="1" destOrd="0" parTransId="{68C40926-4666-4A4F-8195-17C5B95BB2BD}" sibTransId="{62CAC44C-D8C4-4FB3-BF73-7200DBEC9665}"/>
    <dgm:cxn modelId="{851F4C03-5E34-4774-A819-CEFF163BE53D}" type="presOf" srcId="{0AA14258-E0DB-419D-A957-DD145F30B8C0}" destId="{168D6CED-BC1F-448B-B471-DC626F57385F}" srcOrd="0" destOrd="0" presId="urn:microsoft.com/office/officeart/2005/8/layout/hList1"/>
    <dgm:cxn modelId="{40B1349C-D141-44C2-9373-1D11C17738FA}" type="presOf" srcId="{4DE25DC8-15FC-4000-A3B1-94893EEB5A7A}" destId="{A9A20478-097D-4019-90BF-4C5569039804}" srcOrd="0" destOrd="0" presId="urn:microsoft.com/office/officeart/2005/8/layout/hList1"/>
    <dgm:cxn modelId="{9E5C7DEF-8E62-4507-A0C6-9BD5DF54F75A}" type="presOf" srcId="{E85D7BC8-9FB9-4D0E-9880-1FC859745CC2}" destId="{4AB84256-002A-4734-90DF-B5895E73C014}" srcOrd="0" destOrd="0" presId="urn:microsoft.com/office/officeart/2005/8/layout/hList1"/>
    <dgm:cxn modelId="{D02ECF01-ABAB-47D5-A679-A2A7CD664ED8}" type="presOf" srcId="{3F9B1651-1492-44C7-B2B9-6EBC798AE2A3}" destId="{A9A20478-097D-4019-90BF-4C5569039804}" srcOrd="0" destOrd="3" presId="urn:microsoft.com/office/officeart/2005/8/layout/hList1"/>
    <dgm:cxn modelId="{897470C8-1088-452E-A713-88EC24B5D202}" type="presParOf" srcId="{168D6CED-BC1F-448B-B471-DC626F57385F}" destId="{D0F771FF-13DD-482A-A922-16FD5233E8EC}" srcOrd="0" destOrd="0" presId="urn:microsoft.com/office/officeart/2005/8/layout/hList1"/>
    <dgm:cxn modelId="{ABCDA55B-725A-4002-9078-EBD62492C693}" type="presParOf" srcId="{D0F771FF-13DD-482A-A922-16FD5233E8EC}" destId="{4AB84256-002A-4734-90DF-B5895E73C014}" srcOrd="0" destOrd="0" presId="urn:microsoft.com/office/officeart/2005/8/layout/hList1"/>
    <dgm:cxn modelId="{54650577-6A0C-45B8-96A0-BBF87056B975}" type="presParOf" srcId="{D0F771FF-13DD-482A-A922-16FD5233E8EC}" destId="{5A8A4AEE-CB62-4DE2-ADA5-1A14F2BC5E38}" srcOrd="1" destOrd="0" presId="urn:microsoft.com/office/officeart/2005/8/layout/hList1"/>
    <dgm:cxn modelId="{9C1F260F-B8FF-4C0C-8EB0-B65ED7521886}" type="presParOf" srcId="{168D6CED-BC1F-448B-B471-DC626F57385F}" destId="{8BA513EC-D935-41C7-90C6-6FD138570821}" srcOrd="1" destOrd="0" presId="urn:microsoft.com/office/officeart/2005/8/layout/hList1"/>
    <dgm:cxn modelId="{95BDA6D5-353A-4320-B1DB-5C6D8FDF0A55}" type="presParOf" srcId="{168D6CED-BC1F-448B-B471-DC626F57385F}" destId="{1E3061CD-E45E-4B1A-852A-F88D6F0712C1}" srcOrd="2" destOrd="0" presId="urn:microsoft.com/office/officeart/2005/8/layout/hList1"/>
    <dgm:cxn modelId="{FA5ED825-0AA4-4684-838F-0F1E7DDD0AF2}" type="presParOf" srcId="{1E3061CD-E45E-4B1A-852A-F88D6F0712C1}" destId="{CA04D92E-A1C7-4722-863F-0F7EA7A4B9B3}" srcOrd="0" destOrd="0" presId="urn:microsoft.com/office/officeart/2005/8/layout/hList1"/>
    <dgm:cxn modelId="{5856A589-4C00-4550-BBB4-0D175C910FDB}" type="presParOf" srcId="{1E3061CD-E45E-4B1A-852A-F88D6F0712C1}" destId="{A9A20478-097D-4019-90BF-4C55690398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730CD-F470-487C-ABCC-A036DC4F56C6}">
      <dsp:nvSpPr>
        <dsp:cNvPr id="0" name=""/>
        <dsp:cNvSpPr/>
      </dsp:nvSpPr>
      <dsp:spPr>
        <a:xfrm>
          <a:off x="3603212" y="80"/>
          <a:ext cx="1434534" cy="14345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  <a:tabLst>
              <a:tab pos="984250" algn="l"/>
            </a:tabLst>
          </a:pP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Análisis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situacional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3295" y="210163"/>
        <a:ext cx="1014368" cy="1014368"/>
      </dsp:txXfrm>
    </dsp:sp>
    <dsp:sp modelId="{A00CDCB2-6FD5-41E8-A660-120971C6FFD8}">
      <dsp:nvSpPr>
        <dsp:cNvPr id="0" name=""/>
        <dsp:cNvSpPr/>
      </dsp:nvSpPr>
      <dsp:spPr>
        <a:xfrm rot="2160000">
          <a:off x="4992598" y="1102411"/>
          <a:ext cx="382134" cy="484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3545" y="1165550"/>
        <a:ext cx="267494" cy="290493"/>
      </dsp:txXfrm>
    </dsp:sp>
    <dsp:sp modelId="{D35D8AB4-A428-46DA-9D39-BE63506942C5}">
      <dsp:nvSpPr>
        <dsp:cNvPr id="0" name=""/>
        <dsp:cNvSpPr/>
      </dsp:nvSpPr>
      <dsp:spPr>
        <a:xfrm>
          <a:off x="5347083" y="1267076"/>
          <a:ext cx="1434534" cy="1434534"/>
        </a:xfrm>
        <a:prstGeom prst="ellipse">
          <a:avLst/>
        </a:prstGeom>
        <a:solidFill>
          <a:schemeClr val="accent3">
            <a:hueOff val="4825844"/>
            <a:satOff val="-8615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Identificar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definir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problema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7166" y="1477159"/>
        <a:ext cx="1014368" cy="1014368"/>
      </dsp:txXfrm>
    </dsp:sp>
    <dsp:sp modelId="{821CCC75-0884-4853-9822-057E7661042C}">
      <dsp:nvSpPr>
        <dsp:cNvPr id="0" name=""/>
        <dsp:cNvSpPr/>
      </dsp:nvSpPr>
      <dsp:spPr>
        <a:xfrm rot="6480668">
          <a:off x="5543286" y="2757039"/>
          <a:ext cx="382251" cy="484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825844"/>
            <a:satOff val="-8615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618352" y="2799342"/>
        <a:ext cx="267576" cy="290493"/>
      </dsp:txXfrm>
    </dsp:sp>
    <dsp:sp modelId="{4B85B9FA-7632-4DA9-A577-2F7B19824C32}">
      <dsp:nvSpPr>
        <dsp:cNvPr id="0" name=""/>
        <dsp:cNvSpPr/>
      </dsp:nvSpPr>
      <dsp:spPr>
        <a:xfrm>
          <a:off x="4680517" y="3317199"/>
          <a:ext cx="1434534" cy="1434534"/>
        </a:xfrm>
        <a:prstGeom prst="ellipse">
          <a:avLst/>
        </a:prstGeom>
        <a:solidFill>
          <a:schemeClr val="accent3">
            <a:hueOff val="9651689"/>
            <a:satOff val="-17231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Explorar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opciones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política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90600" y="3527282"/>
        <a:ext cx="1014368" cy="1014368"/>
      </dsp:txXfrm>
    </dsp:sp>
    <dsp:sp modelId="{83BAE31A-CE1F-4DBB-BE13-B8E43FE50265}">
      <dsp:nvSpPr>
        <dsp:cNvPr id="0" name=""/>
        <dsp:cNvSpPr/>
      </dsp:nvSpPr>
      <dsp:spPr>
        <a:xfrm rot="10800129">
          <a:off x="4140111" y="3792349"/>
          <a:ext cx="381886" cy="484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651689"/>
            <a:satOff val="-17231"/>
            <a:lumOff val="-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254677" y="3889182"/>
        <a:ext cx="267320" cy="290493"/>
      </dsp:txXfrm>
    </dsp:sp>
    <dsp:sp modelId="{0A9EC7F3-2BF9-4AA0-BE47-720C52095524}">
      <dsp:nvSpPr>
        <dsp:cNvPr id="0" name=""/>
        <dsp:cNvSpPr/>
      </dsp:nvSpPr>
      <dsp:spPr>
        <a:xfrm>
          <a:off x="2525441" y="3317118"/>
          <a:ext cx="1434534" cy="1434534"/>
        </a:xfrm>
        <a:prstGeom prst="ellipse">
          <a:avLst/>
        </a:prstGeom>
        <a:solidFill>
          <a:schemeClr val="accent3">
            <a:hueOff val="14477533"/>
            <a:satOff val="-25846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Decidir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qué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intervenciones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para </a:t>
          </a: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abordar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los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retos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5524" y="3527201"/>
        <a:ext cx="1014368" cy="1014368"/>
      </dsp:txXfrm>
    </dsp:sp>
    <dsp:sp modelId="{3B5397CA-7EED-4D9B-A524-A4865D632882}">
      <dsp:nvSpPr>
        <dsp:cNvPr id="0" name=""/>
        <dsp:cNvSpPr/>
      </dsp:nvSpPr>
      <dsp:spPr>
        <a:xfrm rot="15120000">
          <a:off x="2721934" y="2777573"/>
          <a:ext cx="382134" cy="484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477533"/>
            <a:satOff val="-25846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796967" y="2928919"/>
        <a:ext cx="267494" cy="290493"/>
      </dsp:txXfrm>
    </dsp:sp>
    <dsp:sp modelId="{EBAFF605-3888-4595-A9C7-3384D33EF29C}">
      <dsp:nvSpPr>
        <dsp:cNvPr id="0" name=""/>
        <dsp:cNvSpPr/>
      </dsp:nvSpPr>
      <dsp:spPr>
        <a:xfrm>
          <a:off x="1859342" y="1267076"/>
          <a:ext cx="1434534" cy="1434534"/>
        </a:xfrm>
        <a:prstGeom prst="ellipse">
          <a:avLst/>
        </a:prstGeom>
        <a:solidFill>
          <a:schemeClr val="accent3">
            <a:hueOff val="19303378"/>
            <a:satOff val="-34461"/>
            <a:lumOff val="-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Ejecutar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política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9425" y="1477159"/>
        <a:ext cx="1014368" cy="1014368"/>
      </dsp:txXfrm>
    </dsp:sp>
    <dsp:sp modelId="{E67DCBA8-C1D6-4A30-8337-1819512C55E8}">
      <dsp:nvSpPr>
        <dsp:cNvPr id="0" name=""/>
        <dsp:cNvSpPr/>
      </dsp:nvSpPr>
      <dsp:spPr>
        <a:xfrm rot="19440000">
          <a:off x="3248728" y="1115125"/>
          <a:ext cx="382134" cy="484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9303378"/>
            <a:satOff val="-34461"/>
            <a:lumOff val="-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9675" y="1245648"/>
        <a:ext cx="267494" cy="290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6F2457-ACE3-BA4A-873A-FD29B17A1D12}" type="datetime1">
              <a:rPr lang="id-ID"/>
              <a:pPr/>
              <a:t>05/07/2020</a:t>
            </a:fld>
            <a:endParaRPr lang="id-ID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E29981-8FE8-C344-88CF-A3DAF804C809}" type="slidenum">
              <a:rPr lang="id-ID"/>
              <a:pPr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3672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2CEB4C-364C-674E-A933-C3977187AE0B}" type="datetime1">
              <a:rPr lang="id-ID"/>
              <a:pPr/>
              <a:t>05/07/2020</a:t>
            </a:fld>
            <a:endParaRPr lang="id-ID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/>
              <a:t>Click to edit Master text styles</a:t>
            </a:r>
          </a:p>
          <a:p>
            <a:pPr lvl="1"/>
            <a:r>
              <a:rPr lang="id-ID"/>
              <a:t>Second level</a:t>
            </a:r>
          </a:p>
          <a:p>
            <a:pPr lvl="2"/>
            <a:r>
              <a:rPr lang="id-ID"/>
              <a:t>Third level</a:t>
            </a:r>
          </a:p>
          <a:p>
            <a:pPr lvl="3"/>
            <a:r>
              <a:rPr lang="id-ID"/>
              <a:t>Fourth level</a:t>
            </a:r>
          </a:p>
          <a:p>
            <a:pPr lvl="4"/>
            <a:r>
              <a:rPr lang="id-ID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DA8B1A-13F2-1446-8603-74185E46CFC5}" type="slidenum">
              <a:rPr lang="id-ID"/>
              <a:pPr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21643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safework/areasofwork/hazardous-work/WCMS_110188/lang--en/index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05/07/2020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6518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sz="1200" b="0" kern="120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936DE-7A5F-4C26-A923-4BE3B6676A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156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H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936DE-7A5F-4C26-A923-4BE3B6676A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24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936DE-7A5F-4C26-A923-4BE3B6676A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9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https://www.ilo.org/safework/areasofwork/hazardous-work/WCMS_110188/lang--en/index.htm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05/07/2020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677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05/07/2020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446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Agricultura comercial, agricultura campesina, nuevas actividades no agrícolas/diversificación</a:t>
            </a: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Actores a considerar en fase de planificación estratégica: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Ministerios y departamentos para la agricultura, gestión recursos naturales,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infrastructuras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temas sociales, educación, juventud, género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Sector privado, incluyendo pequeñas y medias agro-empresas y asociaciones de productores/cooperativas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Sindicatos y asociaciones de trabajadores informales 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Socios internacionales: FAO, FIDA, PNUD, IOM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Sociedad civil, centros educativos,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microfinanza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Centros de investigación, universidades, etc.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Nota: importante dar voz y espacio a grupos vulnerables, típicamente menos representados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05/07/2020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653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Agricultura comercial, agricultura campesina, nuevas actividades no agrícolas/diversificación</a:t>
            </a: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Actores a considerar en fase de planificación estratégica: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Ministerios y departamentos para la agricultura, gestión recursos naturales, infraestructuras, temas sociales, educación, juventud, género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Sector privado, incluyendo pequeñas y medias agro-empresas y asociaciones de productores/cooperativas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Sindicatos y asociaciones de trabajadores informales 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Socios internacionales: FAO, FIDA, PNUD, IOM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Sociedad civil, centros educativos,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microfinanza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Centros de investigación, universidades, etc.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Nota: importante dar voz y espacio a grupos vulnerables, típicamente menos representados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05/07/2020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81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05/07/2020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9766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El desarrollo de la economía rural, del cual depende el futuro de muchos de los trabajadores del mundo, debería convertirse en una prioridad. Es necesario orientar la inversión hacia infraestructuras materiales y digitales de alta calidad para reducir la brecha existente y apoyar la creación de servicios públicos de valor elevado. P. 15</a:t>
            </a:r>
            <a:endParaRPr lang="en-GB" sz="1200" dirty="0" smtClean="0">
              <a:latin typeface="Trebuchet MS"/>
              <a:cs typeface="Trebuchet MS"/>
            </a:endParaRPr>
          </a:p>
          <a:p>
            <a:r>
              <a:rPr lang="en-GB" sz="1200" dirty="0" smtClean="0">
                <a:latin typeface="Trebuchet MS"/>
                <a:cs typeface="Trebuchet MS"/>
              </a:rPr>
              <a:t>+++</a:t>
            </a:r>
          </a:p>
          <a:p>
            <a:r>
              <a:rPr lang="en-GB" sz="1200" b="1" dirty="0" smtClean="0">
                <a:latin typeface="Trebuchet MS"/>
                <a:cs typeface="Trebuchet MS"/>
              </a:rPr>
              <a:t>NB: Background</a:t>
            </a:r>
          </a:p>
          <a:p>
            <a:pPr marL="271463" indent="-271463">
              <a:buClr>
                <a:srgbClr val="C00000"/>
              </a:buClr>
              <a:buAutoNum type="arabicPeriod"/>
            </a:pPr>
            <a:r>
              <a:rPr lang="en-GB" sz="1200" dirty="0" err="1" smtClean="0">
                <a:latin typeface="Trebuchet MS"/>
                <a:cs typeface="Trebuchet MS"/>
              </a:rPr>
              <a:t>Inver</a:t>
            </a:r>
            <a:r>
              <a:rPr lang="en-GB" sz="1200" baseline="0" dirty="0" err="1" smtClean="0">
                <a:latin typeface="Trebuchet MS"/>
                <a:cs typeface="Trebuchet MS"/>
              </a:rPr>
              <a:t>tir</a:t>
            </a:r>
            <a:r>
              <a:rPr lang="en-GB" sz="1200" baseline="0" dirty="0" smtClean="0">
                <a:latin typeface="Trebuchet MS"/>
                <a:cs typeface="Trebuchet MS"/>
              </a:rPr>
              <a:t> </a:t>
            </a:r>
            <a:r>
              <a:rPr lang="en-GB" sz="1200" baseline="0" dirty="0" err="1" smtClean="0">
                <a:latin typeface="Trebuchet MS"/>
                <a:cs typeface="Trebuchet MS"/>
              </a:rPr>
              <a:t>en</a:t>
            </a:r>
            <a:r>
              <a:rPr lang="en-GB" sz="1200" baseline="0" dirty="0" smtClean="0">
                <a:latin typeface="Trebuchet MS"/>
                <a:cs typeface="Trebuchet MS"/>
              </a:rPr>
              <a:t> el </a:t>
            </a:r>
            <a:r>
              <a:rPr lang="en-GB" sz="1200" baseline="0" dirty="0" err="1" smtClean="0">
                <a:latin typeface="Trebuchet MS"/>
                <a:cs typeface="Trebuchet MS"/>
              </a:rPr>
              <a:t>potencial</a:t>
            </a:r>
            <a:r>
              <a:rPr lang="en-GB" sz="1200" baseline="0" dirty="0" smtClean="0">
                <a:latin typeface="Trebuchet MS"/>
                <a:cs typeface="Trebuchet MS"/>
              </a:rPr>
              <a:t> </a:t>
            </a:r>
            <a:r>
              <a:rPr lang="en-GB" sz="1200" baseline="0" dirty="0" err="1" smtClean="0">
                <a:latin typeface="Trebuchet MS"/>
                <a:cs typeface="Trebuchet MS"/>
              </a:rPr>
              <a:t>humano</a:t>
            </a:r>
            <a:endParaRPr lang="en-GB" sz="1200" baseline="0" dirty="0" smtClean="0">
              <a:latin typeface="Trebuchet MS"/>
              <a:cs typeface="Trebuchet MS"/>
            </a:endParaRPr>
          </a:p>
          <a:p>
            <a:pPr marL="271463" indent="-271463">
              <a:buClr>
                <a:srgbClr val="C00000"/>
              </a:buClr>
              <a:buAutoNum type="arabicPeriod"/>
            </a:pPr>
            <a:r>
              <a:rPr lang="en-GB" sz="1200" baseline="0" dirty="0" err="1" smtClean="0">
                <a:latin typeface="Trebuchet MS"/>
                <a:cs typeface="Trebuchet MS"/>
              </a:rPr>
              <a:t>Invertir</a:t>
            </a:r>
            <a:r>
              <a:rPr lang="en-GB" sz="1200" baseline="0" dirty="0" smtClean="0">
                <a:latin typeface="Trebuchet MS"/>
                <a:cs typeface="Trebuchet MS"/>
              </a:rPr>
              <a:t> </a:t>
            </a:r>
            <a:r>
              <a:rPr lang="en-GB" sz="1200" baseline="0" dirty="0" err="1" smtClean="0">
                <a:latin typeface="Trebuchet MS"/>
                <a:cs typeface="Trebuchet MS"/>
              </a:rPr>
              <a:t>en</a:t>
            </a:r>
            <a:r>
              <a:rPr lang="en-GB" sz="1200" baseline="0" dirty="0" smtClean="0">
                <a:latin typeface="Trebuchet MS"/>
                <a:cs typeface="Trebuchet MS"/>
              </a:rPr>
              <a:t> las </a:t>
            </a:r>
            <a:r>
              <a:rPr lang="en-GB" sz="1200" baseline="0" dirty="0" err="1" smtClean="0">
                <a:latin typeface="Trebuchet MS"/>
                <a:cs typeface="Trebuchet MS"/>
              </a:rPr>
              <a:t>instituciones</a:t>
            </a:r>
            <a:r>
              <a:rPr lang="en-GB" sz="1200" baseline="0" dirty="0" smtClean="0">
                <a:latin typeface="Trebuchet MS"/>
                <a:cs typeface="Trebuchet MS"/>
              </a:rPr>
              <a:t> del </a:t>
            </a:r>
            <a:r>
              <a:rPr lang="en-GB" sz="1200" baseline="0" dirty="0" err="1" smtClean="0">
                <a:latin typeface="Trebuchet MS"/>
                <a:cs typeface="Trebuchet MS"/>
              </a:rPr>
              <a:t>trabajo</a:t>
            </a:r>
            <a:endParaRPr lang="en-GB" sz="1200" baseline="0" dirty="0" smtClean="0">
              <a:latin typeface="Trebuchet MS"/>
              <a:cs typeface="Trebuchet MS"/>
            </a:endParaRPr>
          </a:p>
          <a:p>
            <a:pPr marL="271463" indent="-271463">
              <a:buClr>
                <a:srgbClr val="C00000"/>
              </a:buClr>
              <a:buAutoNum type="arabicPeriod"/>
            </a:pPr>
            <a:r>
              <a:rPr lang="en-GB" sz="1200" baseline="0" dirty="0" err="1" smtClean="0">
                <a:latin typeface="Trebuchet MS"/>
                <a:cs typeface="Trebuchet MS"/>
              </a:rPr>
              <a:t>Invertir</a:t>
            </a:r>
            <a:r>
              <a:rPr lang="en-GB" sz="1200" baseline="0" dirty="0" smtClean="0">
                <a:latin typeface="Trebuchet MS"/>
                <a:cs typeface="Trebuchet MS"/>
              </a:rPr>
              <a:t> </a:t>
            </a:r>
            <a:r>
              <a:rPr lang="en-GB" sz="1200" baseline="0" dirty="0" err="1" smtClean="0">
                <a:latin typeface="Trebuchet MS"/>
                <a:cs typeface="Trebuchet MS"/>
              </a:rPr>
              <a:t>en</a:t>
            </a:r>
            <a:r>
              <a:rPr lang="en-GB" sz="1200" baseline="0" dirty="0" smtClean="0">
                <a:latin typeface="Trebuchet MS"/>
                <a:cs typeface="Trebuchet MS"/>
              </a:rPr>
              <a:t> </a:t>
            </a:r>
            <a:r>
              <a:rPr lang="en-GB" sz="1200" dirty="0" err="1" smtClean="0">
                <a:latin typeface="Trebuchet MS"/>
                <a:cs typeface="Trebuchet MS"/>
              </a:rPr>
              <a:t>trabajo</a:t>
            </a:r>
            <a:r>
              <a:rPr lang="en-GB" sz="1200" baseline="0" dirty="0" smtClean="0">
                <a:latin typeface="Trebuchet MS"/>
                <a:cs typeface="Trebuchet MS"/>
              </a:rPr>
              <a:t> </a:t>
            </a:r>
            <a:r>
              <a:rPr lang="en-GB" sz="1200" baseline="0" dirty="0" err="1" smtClean="0">
                <a:latin typeface="Trebuchet MS"/>
                <a:cs typeface="Trebuchet MS"/>
              </a:rPr>
              <a:t>decente</a:t>
            </a:r>
            <a:r>
              <a:rPr lang="en-GB" sz="1200" baseline="0" dirty="0" smtClean="0">
                <a:latin typeface="Trebuchet MS"/>
                <a:cs typeface="Trebuchet MS"/>
              </a:rPr>
              <a:t> y </a:t>
            </a:r>
            <a:r>
              <a:rPr lang="en-GB" sz="1200" baseline="0" dirty="0" err="1" smtClean="0">
                <a:latin typeface="Trebuchet MS"/>
                <a:cs typeface="Trebuchet MS"/>
              </a:rPr>
              <a:t>sostenible</a:t>
            </a:r>
            <a:endParaRPr lang="en-GB" sz="1200" b="1" dirty="0" smtClean="0">
              <a:latin typeface="Trebuchet MS"/>
              <a:cs typeface="Trebuchet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05/07/2020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172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05/07/2020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830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936DE-7A5F-4C26-A923-4BE3B6676A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22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28"/>
            <a:ext cx="6732239" cy="4881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153187"/>
            <a:ext cx="9142982" cy="37048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476672"/>
            <a:ext cx="4038600" cy="424847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82A8B6"/>
              </a:buClr>
              <a:buFont typeface="Wingdings" panose="05000000000000000000" pitchFamily="2" charset="2"/>
              <a:buChar char="§"/>
              <a:defRPr sz="2800" b="1">
                <a:solidFill>
                  <a:srgbClr val="154F98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82A8B6"/>
              </a:buClr>
              <a:defRPr sz="2400"/>
            </a:lvl2pPr>
            <a:lvl3pPr>
              <a:buClr>
                <a:srgbClr val="82A8B6"/>
              </a:buClr>
              <a:defRPr sz="2000"/>
            </a:lvl3pPr>
            <a:lvl4pPr>
              <a:buClr>
                <a:srgbClr val="82A8B6"/>
              </a:buClr>
              <a:defRPr sz="1800"/>
            </a:lvl4pPr>
            <a:lvl5pPr>
              <a:buClr>
                <a:srgbClr val="82A8B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419872" y="40770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7544" y="476672"/>
            <a:ext cx="4038600" cy="4248472"/>
          </a:xfrm>
          <a:prstGeom prst="rect">
            <a:avLst/>
          </a:prstGeom>
        </p:spPr>
        <p:txBody>
          <a:bodyPr/>
          <a:lstStyle>
            <a:lvl1pPr>
              <a:buClr>
                <a:srgbClr val="82A8B6"/>
              </a:buClr>
              <a:defRPr sz="2800" b="1">
                <a:solidFill>
                  <a:srgbClr val="154F98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82A8B6"/>
              </a:buClr>
              <a:defRPr sz="2400"/>
            </a:lvl2pPr>
            <a:lvl3pPr>
              <a:buClr>
                <a:srgbClr val="82A8B6"/>
              </a:buClr>
              <a:defRPr sz="2000"/>
            </a:lvl3pPr>
            <a:lvl4pPr>
              <a:buClr>
                <a:srgbClr val="82A8B6"/>
              </a:buClr>
              <a:defRPr sz="1800"/>
            </a:lvl4pPr>
            <a:lvl5pPr>
              <a:buClr>
                <a:srgbClr val="82A8B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81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34" y="332656"/>
            <a:ext cx="8229600" cy="7200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54F9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6078" y="1124744"/>
            <a:ext cx="8208912" cy="3528392"/>
          </a:xfrm>
          <a:prstGeom prst="rect">
            <a:avLst/>
          </a:prstGeom>
        </p:spPr>
        <p:txBody>
          <a:bodyPr/>
          <a:lstStyle>
            <a:lvl1pPr>
              <a:buClr>
                <a:srgbClr val="82A8B6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82A8B6"/>
              </a:buCl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82A8B6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82A8B6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82A8B6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383445" cy="677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84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4" y="476672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82A8B6"/>
              </a:buClr>
              <a:defRPr/>
            </a:lvl1pPr>
            <a:lvl2pPr>
              <a:buClr>
                <a:srgbClr val="82A8B6"/>
              </a:buClr>
              <a:defRPr/>
            </a:lvl2pPr>
            <a:lvl3pPr>
              <a:buClr>
                <a:srgbClr val="82A8B6"/>
              </a:buClr>
              <a:defRPr/>
            </a:lvl3pPr>
            <a:lvl4pPr>
              <a:buClr>
                <a:srgbClr val="82A8B6"/>
              </a:buClr>
              <a:defRPr/>
            </a:lvl4pPr>
            <a:lvl5pPr>
              <a:buClr>
                <a:srgbClr val="82A8B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59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6435" y="1874639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154F9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96435" y="33265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72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3" y="866261"/>
            <a:ext cx="8630951" cy="627689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6406-D563-48A7-9C49-D85E018E69FF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FE34-40F8-42FB-ADCE-EAEEE1428E22}" type="slidenum">
              <a:rPr lang="en-GB" smtClean="0">
                <a:solidFill>
                  <a:srgbClr val="549E39"/>
                </a:solidFill>
              </a:rPr>
              <a:pPr/>
              <a:t>‹Nº›</a:t>
            </a:fld>
            <a:endParaRPr lang="en-GB">
              <a:solidFill>
                <a:srgbClr val="549E39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383445" cy="6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5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419852"/>
            <a:ext cx="6551272" cy="4920849"/>
          </a:xfrm>
          <a:prstGeom prst="rect">
            <a:avLst/>
          </a:prstGeom>
          <a:solidFill>
            <a:srgbClr val="AAD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588224" y="1414760"/>
            <a:ext cx="2577322" cy="492085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568907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97692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4249" y="6372001"/>
            <a:ext cx="4433638" cy="365125"/>
          </a:xfrm>
        </p:spPr>
        <p:txBody>
          <a:bodyPr/>
          <a:lstStyle>
            <a:lvl1pPr>
              <a:defRPr sz="1350"/>
            </a:lvl1pPr>
          </a:lstStyle>
          <a:p>
            <a:r>
              <a:rPr lang="fr-FR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12-14 Février - Brazzaville, République du Congo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FE34-40F8-42FB-ADCE-EAEEE1428E22}" type="slidenum">
              <a:rPr lang="en-GB" smtClean="0">
                <a:solidFill>
                  <a:srgbClr val="549E39"/>
                </a:solidFill>
              </a:rPr>
              <a:pPr/>
              <a:t>‹Nº›</a:t>
            </a:fld>
            <a:endParaRPr lang="en-GB">
              <a:solidFill>
                <a:srgbClr val="549E39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58256" y="1468396"/>
            <a:ext cx="2378240" cy="4846654"/>
            <a:chOff x="6687887" y="1468396"/>
            <a:chExt cx="2378240" cy="4846654"/>
          </a:xfrm>
        </p:grpSpPr>
        <p:sp>
          <p:nvSpPr>
            <p:cNvPr id="27" name="Freeform 26"/>
            <p:cNvSpPr/>
            <p:nvPr userDrawn="1"/>
          </p:nvSpPr>
          <p:spPr>
            <a:xfrm>
              <a:off x="6701084" y="2583003"/>
              <a:ext cx="1179266" cy="1437895"/>
            </a:xfrm>
            <a:custGeom>
              <a:avLst/>
              <a:gdLst>
                <a:gd name="connsiteX0" fmla="*/ 0 w 1611684"/>
                <a:gd name="connsiteY0" fmla="*/ 701083 h 1402165"/>
                <a:gd name="connsiteX1" fmla="*/ 350541 w 1611684"/>
                <a:gd name="connsiteY1" fmla="*/ 0 h 1402165"/>
                <a:gd name="connsiteX2" fmla="*/ 1261143 w 1611684"/>
                <a:gd name="connsiteY2" fmla="*/ 0 h 1402165"/>
                <a:gd name="connsiteX3" fmla="*/ 1611684 w 1611684"/>
                <a:gd name="connsiteY3" fmla="*/ 701083 h 1402165"/>
                <a:gd name="connsiteX4" fmla="*/ 1261143 w 1611684"/>
                <a:gd name="connsiteY4" fmla="*/ 1402165 h 1402165"/>
                <a:gd name="connsiteX5" fmla="*/ 350541 w 1611684"/>
                <a:gd name="connsiteY5" fmla="*/ 1402165 h 1402165"/>
                <a:gd name="connsiteX6" fmla="*/ 0 w 1611684"/>
                <a:gd name="connsiteY6" fmla="*/ 701083 h 140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684" h="1402165">
                  <a:moveTo>
                    <a:pt x="805841" y="0"/>
                  </a:moveTo>
                  <a:lnTo>
                    <a:pt x="1611683" y="304971"/>
                  </a:lnTo>
                  <a:lnTo>
                    <a:pt x="1611683" y="1097194"/>
                  </a:lnTo>
                  <a:lnTo>
                    <a:pt x="805841" y="1402165"/>
                  </a:lnTo>
                  <a:lnTo>
                    <a:pt x="1" y="1097194"/>
                  </a:lnTo>
                  <a:lnTo>
                    <a:pt x="1" y="304971"/>
                  </a:lnTo>
                  <a:lnTo>
                    <a:pt x="805841" y="0"/>
                  </a:lnTo>
                  <a:close/>
                </a:path>
              </a:pathLst>
            </a:custGeom>
            <a:blipFill dpi="0" rotWithShape="0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66675" cap="rnd" cmpd="sng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8504" tIns="251155" rIns="218505" bIns="251154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700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>
            <a:xfrm>
              <a:off x="7886861" y="4872547"/>
              <a:ext cx="1179266" cy="1437895"/>
            </a:xfrm>
            <a:custGeom>
              <a:avLst/>
              <a:gdLst>
                <a:gd name="connsiteX0" fmla="*/ 0 w 1611684"/>
                <a:gd name="connsiteY0" fmla="*/ 701083 h 1402165"/>
                <a:gd name="connsiteX1" fmla="*/ 350541 w 1611684"/>
                <a:gd name="connsiteY1" fmla="*/ 0 h 1402165"/>
                <a:gd name="connsiteX2" fmla="*/ 1261143 w 1611684"/>
                <a:gd name="connsiteY2" fmla="*/ 0 h 1402165"/>
                <a:gd name="connsiteX3" fmla="*/ 1611684 w 1611684"/>
                <a:gd name="connsiteY3" fmla="*/ 701083 h 1402165"/>
                <a:gd name="connsiteX4" fmla="*/ 1261143 w 1611684"/>
                <a:gd name="connsiteY4" fmla="*/ 1402165 h 1402165"/>
                <a:gd name="connsiteX5" fmla="*/ 350541 w 1611684"/>
                <a:gd name="connsiteY5" fmla="*/ 1402165 h 1402165"/>
                <a:gd name="connsiteX6" fmla="*/ 0 w 1611684"/>
                <a:gd name="connsiteY6" fmla="*/ 701083 h 140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684" h="1402165">
                  <a:moveTo>
                    <a:pt x="805841" y="0"/>
                  </a:moveTo>
                  <a:lnTo>
                    <a:pt x="1611683" y="304971"/>
                  </a:lnTo>
                  <a:lnTo>
                    <a:pt x="1611683" y="1097194"/>
                  </a:lnTo>
                  <a:lnTo>
                    <a:pt x="805841" y="1402165"/>
                  </a:lnTo>
                  <a:lnTo>
                    <a:pt x="1" y="1097194"/>
                  </a:lnTo>
                  <a:lnTo>
                    <a:pt x="1" y="304971"/>
                  </a:lnTo>
                  <a:lnTo>
                    <a:pt x="805841" y="0"/>
                  </a:ln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66675" cap="rnd" cmpd="sng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564" tIns="350215" rIns="317565" bIns="350214" numCol="1" spcCol="1270" anchor="ctr" anchorCtr="0">
              <a:noAutofit/>
            </a:bodyPr>
            <a:lstStyle/>
            <a:p>
              <a:pPr algn="ctr" defTabSz="8667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7880350" y="2615135"/>
              <a:ext cx="1179266" cy="1437895"/>
            </a:xfrm>
            <a:custGeom>
              <a:avLst/>
              <a:gdLst>
                <a:gd name="connsiteX0" fmla="*/ 0 w 1611684"/>
                <a:gd name="connsiteY0" fmla="*/ 701083 h 1402165"/>
                <a:gd name="connsiteX1" fmla="*/ 350541 w 1611684"/>
                <a:gd name="connsiteY1" fmla="*/ 0 h 1402165"/>
                <a:gd name="connsiteX2" fmla="*/ 1261143 w 1611684"/>
                <a:gd name="connsiteY2" fmla="*/ 0 h 1402165"/>
                <a:gd name="connsiteX3" fmla="*/ 1611684 w 1611684"/>
                <a:gd name="connsiteY3" fmla="*/ 701083 h 1402165"/>
                <a:gd name="connsiteX4" fmla="*/ 1261143 w 1611684"/>
                <a:gd name="connsiteY4" fmla="*/ 1402165 h 1402165"/>
                <a:gd name="connsiteX5" fmla="*/ 350541 w 1611684"/>
                <a:gd name="connsiteY5" fmla="*/ 1402165 h 1402165"/>
                <a:gd name="connsiteX6" fmla="*/ 0 w 1611684"/>
                <a:gd name="connsiteY6" fmla="*/ 701083 h 140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684" h="1402165">
                  <a:moveTo>
                    <a:pt x="805841" y="0"/>
                  </a:moveTo>
                  <a:lnTo>
                    <a:pt x="1611683" y="304971"/>
                  </a:lnTo>
                  <a:lnTo>
                    <a:pt x="1611683" y="1097194"/>
                  </a:lnTo>
                  <a:lnTo>
                    <a:pt x="805841" y="1402165"/>
                  </a:lnTo>
                  <a:lnTo>
                    <a:pt x="1" y="1097194"/>
                  </a:lnTo>
                  <a:lnTo>
                    <a:pt x="1" y="304971"/>
                  </a:lnTo>
                  <a:lnTo>
                    <a:pt x="805841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6675" cap="rnd" cmpd="sng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564" tIns="350215" rIns="317565" bIns="350214" numCol="1" spcCol="1270" anchor="ctr" anchorCtr="0">
              <a:noAutofit/>
            </a:bodyPr>
            <a:lstStyle/>
            <a:p>
              <a:pPr algn="ctr" defTabSz="8667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30" name="Freeform 29"/>
            <p:cNvSpPr/>
            <p:nvPr userDrawn="1"/>
          </p:nvSpPr>
          <p:spPr>
            <a:xfrm>
              <a:off x="6687887" y="4877155"/>
              <a:ext cx="1179266" cy="1437895"/>
            </a:xfrm>
            <a:custGeom>
              <a:avLst/>
              <a:gdLst>
                <a:gd name="connsiteX0" fmla="*/ 0 w 1611684"/>
                <a:gd name="connsiteY0" fmla="*/ 701083 h 1402165"/>
                <a:gd name="connsiteX1" fmla="*/ 350541 w 1611684"/>
                <a:gd name="connsiteY1" fmla="*/ 0 h 1402165"/>
                <a:gd name="connsiteX2" fmla="*/ 1261143 w 1611684"/>
                <a:gd name="connsiteY2" fmla="*/ 0 h 1402165"/>
                <a:gd name="connsiteX3" fmla="*/ 1611684 w 1611684"/>
                <a:gd name="connsiteY3" fmla="*/ 701083 h 1402165"/>
                <a:gd name="connsiteX4" fmla="*/ 1261143 w 1611684"/>
                <a:gd name="connsiteY4" fmla="*/ 1402165 h 1402165"/>
                <a:gd name="connsiteX5" fmla="*/ 350541 w 1611684"/>
                <a:gd name="connsiteY5" fmla="*/ 1402165 h 1402165"/>
                <a:gd name="connsiteX6" fmla="*/ 0 w 1611684"/>
                <a:gd name="connsiteY6" fmla="*/ 701083 h 140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684" h="1402165">
                  <a:moveTo>
                    <a:pt x="805841" y="0"/>
                  </a:moveTo>
                  <a:lnTo>
                    <a:pt x="1611683" y="304971"/>
                  </a:lnTo>
                  <a:lnTo>
                    <a:pt x="1611683" y="1097194"/>
                  </a:lnTo>
                  <a:lnTo>
                    <a:pt x="805841" y="1402165"/>
                  </a:lnTo>
                  <a:lnTo>
                    <a:pt x="1" y="1097194"/>
                  </a:lnTo>
                  <a:lnTo>
                    <a:pt x="1" y="304971"/>
                  </a:lnTo>
                  <a:lnTo>
                    <a:pt x="805841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6675" cap="rnd" cmpd="sng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564" tIns="350215" rIns="317565" bIns="350214" numCol="1" spcCol="1270" anchor="ctr" anchorCtr="0">
              <a:noAutofit/>
            </a:bodyPr>
            <a:lstStyle/>
            <a:p>
              <a:pPr algn="ctr" defTabSz="8667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7297228" y="1468396"/>
              <a:ext cx="1179266" cy="1437895"/>
            </a:xfrm>
            <a:custGeom>
              <a:avLst/>
              <a:gdLst>
                <a:gd name="connsiteX0" fmla="*/ 0 w 1611684"/>
                <a:gd name="connsiteY0" fmla="*/ 701083 h 1402165"/>
                <a:gd name="connsiteX1" fmla="*/ 350541 w 1611684"/>
                <a:gd name="connsiteY1" fmla="*/ 0 h 1402165"/>
                <a:gd name="connsiteX2" fmla="*/ 1261143 w 1611684"/>
                <a:gd name="connsiteY2" fmla="*/ 0 h 1402165"/>
                <a:gd name="connsiteX3" fmla="*/ 1611684 w 1611684"/>
                <a:gd name="connsiteY3" fmla="*/ 701083 h 1402165"/>
                <a:gd name="connsiteX4" fmla="*/ 1261143 w 1611684"/>
                <a:gd name="connsiteY4" fmla="*/ 1402165 h 1402165"/>
                <a:gd name="connsiteX5" fmla="*/ 350541 w 1611684"/>
                <a:gd name="connsiteY5" fmla="*/ 1402165 h 1402165"/>
                <a:gd name="connsiteX6" fmla="*/ 0 w 1611684"/>
                <a:gd name="connsiteY6" fmla="*/ 701083 h 140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684" h="1402165">
                  <a:moveTo>
                    <a:pt x="805841" y="0"/>
                  </a:moveTo>
                  <a:lnTo>
                    <a:pt x="1611683" y="304971"/>
                  </a:lnTo>
                  <a:lnTo>
                    <a:pt x="1611683" y="1097194"/>
                  </a:lnTo>
                  <a:lnTo>
                    <a:pt x="805841" y="1402165"/>
                  </a:lnTo>
                  <a:lnTo>
                    <a:pt x="1" y="1097194"/>
                  </a:lnTo>
                  <a:lnTo>
                    <a:pt x="1" y="304971"/>
                  </a:lnTo>
                  <a:lnTo>
                    <a:pt x="805841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6675" cap="rnd" cmpd="sng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564" tIns="350215" rIns="317565" bIns="350214" numCol="1" spcCol="1270" anchor="ctr" anchorCtr="0">
              <a:noAutofit/>
            </a:bodyPr>
            <a:lstStyle/>
            <a:p>
              <a:pPr algn="ctr" defTabSz="8667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50">
                <a:solidFill>
                  <a:prstClr val="white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>
            <a:xfrm>
              <a:off x="7297228" y="3728682"/>
              <a:ext cx="1177975" cy="1454154"/>
            </a:xfrm>
            <a:custGeom>
              <a:avLst/>
              <a:gdLst>
                <a:gd name="connsiteX0" fmla="*/ 0 w 1611684"/>
                <a:gd name="connsiteY0" fmla="*/ 701083 h 1402165"/>
                <a:gd name="connsiteX1" fmla="*/ 350541 w 1611684"/>
                <a:gd name="connsiteY1" fmla="*/ 0 h 1402165"/>
                <a:gd name="connsiteX2" fmla="*/ 1261143 w 1611684"/>
                <a:gd name="connsiteY2" fmla="*/ 0 h 1402165"/>
                <a:gd name="connsiteX3" fmla="*/ 1611684 w 1611684"/>
                <a:gd name="connsiteY3" fmla="*/ 701083 h 1402165"/>
                <a:gd name="connsiteX4" fmla="*/ 1261143 w 1611684"/>
                <a:gd name="connsiteY4" fmla="*/ 1402165 h 1402165"/>
                <a:gd name="connsiteX5" fmla="*/ 350541 w 1611684"/>
                <a:gd name="connsiteY5" fmla="*/ 1402165 h 1402165"/>
                <a:gd name="connsiteX6" fmla="*/ 0 w 1611684"/>
                <a:gd name="connsiteY6" fmla="*/ 701083 h 140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684" h="1402165">
                  <a:moveTo>
                    <a:pt x="805841" y="0"/>
                  </a:moveTo>
                  <a:lnTo>
                    <a:pt x="1611683" y="304971"/>
                  </a:lnTo>
                  <a:lnTo>
                    <a:pt x="1611683" y="1097194"/>
                  </a:lnTo>
                  <a:lnTo>
                    <a:pt x="805841" y="1402165"/>
                  </a:lnTo>
                  <a:lnTo>
                    <a:pt x="1" y="1097194"/>
                  </a:lnTo>
                  <a:lnTo>
                    <a:pt x="1" y="304971"/>
                  </a:lnTo>
                  <a:lnTo>
                    <a:pt x="805841" y="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5000" t="-2000" r="-25000" b="-4000"/>
              </a:stretch>
            </a:blipFill>
            <a:ln w="66675" cap="rnd" cmpd="sng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564" tIns="350215" rIns="317565" bIns="350214" numCol="1" spcCol="1270" anchor="ctr" anchorCtr="0">
              <a:noAutofit/>
            </a:bodyPr>
            <a:lstStyle/>
            <a:p>
              <a:pPr algn="ctr" defTabSz="8667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7766"/>
            <a:ext cx="2424772" cy="11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4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8532373" y="6307301"/>
            <a:ext cx="435431" cy="43543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8480312" y="6371381"/>
            <a:ext cx="539552" cy="3175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AC611B22-04DA-49DB-8F00-1DBB662793CA}" type="slidenum">
              <a:rPr lang="it-IT" sz="14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‹Nº›</a:t>
            </a:fld>
            <a:endParaRPr lang="id-ID" sz="1600" dirty="0" smtClean="0">
              <a:solidFill>
                <a:schemeClr val="bg1"/>
              </a:solidFill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8" r:id="rId5"/>
    <p:sldLayoutId id="2147483659" r:id="rId6"/>
    <p:sldLayoutId id="214748366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F2650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F2650E"/>
          </a:solidFill>
          <a:latin typeface="Verdana" charset="0"/>
          <a:ea typeface="Arial Unicode MS" charset="0"/>
          <a:cs typeface="Arial Unicode MS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F2650E"/>
          </a:solidFill>
          <a:latin typeface="Verdana" charset="0"/>
          <a:ea typeface="Arial Unicode MS" charset="0"/>
          <a:cs typeface="Arial Unicode MS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F2650E"/>
          </a:solidFill>
          <a:latin typeface="Verdana" charset="0"/>
          <a:ea typeface="Arial Unicode MS" charset="0"/>
          <a:cs typeface="Arial Unicode MS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F2650E"/>
          </a:solidFill>
          <a:latin typeface="Verdana" charset="0"/>
          <a:ea typeface="Arial Unicode MS" charset="0"/>
          <a:cs typeface="Arial Unicode MS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2650E"/>
          </a:solidFill>
          <a:latin typeface="Verdana" charset="0"/>
          <a:ea typeface="Arial Unicode MS" charset="0"/>
          <a:cs typeface="Arial Unicode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2650E"/>
          </a:solidFill>
          <a:latin typeface="Verdana" charset="0"/>
          <a:ea typeface="Arial Unicode MS" charset="0"/>
          <a:cs typeface="Arial Unicode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2650E"/>
          </a:solidFill>
          <a:latin typeface="Verdana" charset="0"/>
          <a:ea typeface="Arial Unicode MS" charset="0"/>
          <a:cs typeface="Arial Unicode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2650E"/>
          </a:solidFill>
          <a:latin typeface="Verdana" charset="0"/>
          <a:ea typeface="Arial Unicode MS" charset="0"/>
          <a:cs typeface="Arial Unicode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2650E"/>
        </a:buClr>
        <a:buFont typeface="Wingdings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9FF"/>
        </a:buClr>
        <a:buSzPct val="120000"/>
        <a:buChar char="•"/>
        <a:defRPr sz="2800">
          <a:solidFill>
            <a:schemeClr val="tx1"/>
          </a:solidFill>
          <a:latin typeface="Arial" charset="0"/>
          <a:ea typeface="+mn-ea"/>
          <a:cs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SzPct val="80000"/>
        <a:buFont typeface="Wingdings" charset="2"/>
        <a:buChar char="Ø"/>
        <a:defRPr sz="2400">
          <a:solidFill>
            <a:schemeClr val="tx1"/>
          </a:solidFill>
          <a:latin typeface="Arial" charset="0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246538" y="5112688"/>
            <a:ext cx="87799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eaLnBrk="1" hangingPunct="1"/>
            <a:r>
              <a:rPr lang="es-ES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</a:t>
            </a:r>
            <a:r>
              <a:rPr lang="es-E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promoción del </a:t>
            </a:r>
            <a:endParaRPr lang="es-ES" sz="28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ES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</a:t>
            </a:r>
            <a:r>
              <a:rPr lang="es-E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decente en la </a:t>
            </a:r>
            <a:r>
              <a:rPr lang="es-ES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 </a:t>
            </a:r>
            <a:r>
              <a:rPr lang="es-E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  <a:endParaRPr lang="en-GB" sz="2800" b="1" i="0" noProof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51520" y="6072390"/>
            <a:ext cx="6480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Departamento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Sectoriales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SECTOR), OIT,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Ginebra</a:t>
            </a:r>
            <a:endParaRPr lang="en-GB" sz="1600" i="0" noProof="0" dirty="0">
              <a:solidFill>
                <a:srgbClr val="154F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116632"/>
            <a:ext cx="566100" cy="1499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251520" y="4587805"/>
            <a:ext cx="648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</a:t>
            </a: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las Organizaciones Sindicales Rurales en el Posconflicto Bogotá, </a:t>
            </a: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Colombia, 26 Noviembre 2019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0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Integrar el trabajo decente en la economía rural en planes desarrollo rural </a:t>
            </a:r>
            <a:r>
              <a:rPr lang="es-ES" sz="3200" dirty="0" smtClean="0"/>
              <a:t>(3)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6422" y="2132856"/>
            <a:ext cx="8208912" cy="3528392"/>
          </a:xfrm>
        </p:spPr>
        <p:txBody>
          <a:bodyPr/>
          <a:lstStyle/>
          <a:p>
            <a:r>
              <a:rPr lang="es-ES" dirty="0"/>
              <a:t>Considerar cambios institucionales necesarios para asegurar una implementación exitosa y duradera:</a:t>
            </a:r>
          </a:p>
          <a:p>
            <a:pPr lvl="1"/>
            <a:r>
              <a:rPr lang="es-ES" dirty="0"/>
              <a:t>Estructura institucional que favorezca la coordinación entre sectores y distintos </a:t>
            </a:r>
            <a:r>
              <a:rPr lang="es-ES" dirty="0" smtClean="0"/>
              <a:t>actores </a:t>
            </a:r>
          </a:p>
          <a:p>
            <a:pPr lvl="1"/>
            <a:r>
              <a:rPr lang="es-ES" dirty="0" smtClean="0"/>
              <a:t>Coordinación a </a:t>
            </a:r>
            <a:r>
              <a:rPr lang="es-ES" dirty="0"/>
              <a:t>nivel local &amp; nacional</a:t>
            </a:r>
          </a:p>
          <a:p>
            <a:r>
              <a:rPr lang="es-ES" dirty="0"/>
              <a:t>En fase de planificación:</a:t>
            </a:r>
          </a:p>
          <a:p>
            <a:pPr lvl="1"/>
            <a:r>
              <a:rPr lang="es-ES" dirty="0"/>
              <a:t>Prever y acordar cambios necesarios de mandato, estructura, colaboraciones/mecanismos de coordinación, presupuesto</a:t>
            </a:r>
          </a:p>
          <a:p>
            <a:pPr lvl="1"/>
            <a:r>
              <a:rPr lang="es-ES" dirty="0"/>
              <a:t>Identificar cuáles serán las necesidades de inversiones, apoyo técnico y desarrollo de capacidades </a:t>
            </a:r>
            <a:r>
              <a:rPr lang="es-ES" dirty="0" smtClean="0"/>
              <a:t>(ej. OIT</a:t>
            </a:r>
            <a:r>
              <a:rPr lang="es-ES" dirty="0"/>
              <a:t>, FAO, </a:t>
            </a:r>
            <a:r>
              <a:rPr lang="es-ES" dirty="0" smtClean="0"/>
              <a:t>FIDA, etc.)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056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15" y="271091"/>
            <a:ext cx="8705334" cy="648072"/>
          </a:xfrm>
        </p:spPr>
        <p:txBody>
          <a:bodyPr/>
          <a:lstStyle/>
          <a:p>
            <a:r>
              <a:rPr lang="en-US" sz="2400" i="1" dirty="0" err="1" smtClean="0"/>
              <a:t>Construyendo</a:t>
            </a:r>
            <a:r>
              <a:rPr lang="en-US" sz="2400" i="1" dirty="0" smtClean="0"/>
              <a:t> el </a:t>
            </a:r>
            <a:r>
              <a:rPr lang="en-US" sz="2400" i="1" dirty="0" err="1" smtClean="0"/>
              <a:t>Futuro</a:t>
            </a:r>
            <a:r>
              <a:rPr lang="en-US" sz="2400" i="1" dirty="0" smtClean="0"/>
              <a:t> del </a:t>
            </a:r>
            <a:r>
              <a:rPr lang="en-US" sz="2400" i="1" dirty="0" err="1" smtClean="0"/>
              <a:t>Trabajo</a:t>
            </a:r>
            <a:r>
              <a:rPr lang="en-US" sz="2400" i="1" dirty="0" smtClean="0"/>
              <a:t> </a:t>
            </a:r>
            <a:br>
              <a:rPr lang="en-US" sz="2400" i="1" dirty="0" smtClean="0"/>
            </a:br>
            <a:r>
              <a:rPr lang="en-US" sz="2400" i="1" dirty="0" err="1" smtClean="0"/>
              <a:t>en</a:t>
            </a:r>
            <a:r>
              <a:rPr lang="en-US" sz="2400" i="1" dirty="0" smtClean="0"/>
              <a:t> las Zonas Rurales </a:t>
            </a:r>
            <a:endParaRPr lang="en-GB" sz="2400" i="1" dirty="0"/>
          </a:p>
        </p:txBody>
      </p:sp>
      <p:sp>
        <p:nvSpPr>
          <p:cNvPr id="7" name="CuadroTexto 2"/>
          <p:cNvSpPr txBox="1"/>
          <p:nvPr/>
        </p:nvSpPr>
        <p:spPr>
          <a:xfrm>
            <a:off x="3856299" y="2204864"/>
            <a:ext cx="5287701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25" dirty="0" smtClean="0">
                <a:latin typeface="Trebuchet MS"/>
                <a:cs typeface="Trebuchet MS"/>
              </a:rPr>
              <a:t>“</a:t>
            </a:r>
            <a:r>
              <a:rPr lang="es-ES" sz="2625" dirty="0">
                <a:latin typeface="Trebuchet MS"/>
                <a:cs typeface="Trebuchet MS"/>
              </a:rPr>
              <a:t>El desarrollo de la economía rural, </a:t>
            </a:r>
            <a:r>
              <a:rPr lang="es-ES" sz="2625" dirty="0" smtClean="0">
                <a:latin typeface="Trebuchet MS"/>
                <a:cs typeface="Trebuchet MS"/>
              </a:rPr>
              <a:t>del cual </a:t>
            </a:r>
            <a:r>
              <a:rPr lang="es-ES" sz="2625" dirty="0">
                <a:latin typeface="Trebuchet MS"/>
                <a:cs typeface="Trebuchet MS"/>
              </a:rPr>
              <a:t>depende el futuro de muchos de los trabajadores del </a:t>
            </a:r>
            <a:r>
              <a:rPr lang="es-ES" sz="2625" dirty="0" smtClean="0">
                <a:latin typeface="Trebuchet MS"/>
                <a:cs typeface="Trebuchet MS"/>
              </a:rPr>
              <a:t>mundo, debería </a:t>
            </a:r>
            <a:r>
              <a:rPr lang="es-ES" sz="2625" dirty="0">
                <a:latin typeface="Trebuchet MS"/>
                <a:cs typeface="Trebuchet MS"/>
              </a:rPr>
              <a:t>convertirse en una prioridad</a:t>
            </a:r>
            <a:r>
              <a:rPr lang="es-ES" sz="2625" dirty="0" smtClean="0">
                <a:latin typeface="Trebuchet MS"/>
                <a:cs typeface="Trebuchet MS"/>
              </a:rPr>
              <a:t>.”</a:t>
            </a:r>
            <a:endParaRPr lang="fr-CH" sz="2625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4067944" y="4509120"/>
            <a:ext cx="460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2"/>
            <a:r>
              <a:rPr lang="es-ES" sz="2000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Mundial sobre el Futuro del </a:t>
            </a:r>
            <a:r>
              <a:rPr lang="es-ES" sz="2000" i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Trabajo, 2019</a:t>
            </a:r>
            <a:endParaRPr lang="es-E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9" y="1691532"/>
            <a:ext cx="3633976" cy="37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15" y="271090"/>
            <a:ext cx="8705334" cy="85365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400" i="1" dirty="0"/>
              <a:t>Building </a:t>
            </a:r>
            <a:r>
              <a:rPr lang="en-US" sz="2400" i="1" dirty="0" smtClean="0"/>
              <a:t>the Future of Work in Rural Areas: </a:t>
            </a:r>
            <a:br>
              <a:rPr lang="en-US" sz="2400" i="1" dirty="0" smtClean="0"/>
            </a:br>
            <a:r>
              <a:rPr lang="en-US" sz="2400" i="1" dirty="0" smtClean="0"/>
              <a:t>ILO’s Approach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42" y="1556792"/>
            <a:ext cx="900935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94" y="260648"/>
            <a:ext cx="7857989" cy="608514"/>
          </a:xfrm>
        </p:spPr>
        <p:txBody>
          <a:bodyPr>
            <a:normAutofit fontScale="90000"/>
          </a:bodyPr>
          <a:lstStyle/>
          <a:p>
            <a:r>
              <a:rPr lang="en-GB" sz="2350" b="1" i="1" dirty="0">
                <a:solidFill>
                  <a:srgbClr val="154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STEPPING </a:t>
            </a:r>
            <a:r>
              <a:rPr lang="en-GB" sz="2350" b="1" i="1" dirty="0" smtClean="0">
                <a:solidFill>
                  <a:srgbClr val="154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AHEAD: CATCH UP &amp; LEAP FORWARD</a:t>
            </a:r>
            <a:br>
              <a:rPr lang="en-GB" sz="2350" b="1" i="1" dirty="0" smtClean="0">
                <a:solidFill>
                  <a:srgbClr val="154F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350" b="1" i="1" dirty="0" smtClean="0">
                <a:solidFill>
                  <a:srgbClr val="154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ALCANZAR Y SALTAR HACIA DELANTE</a:t>
            </a:r>
            <a:endParaRPr lang="en-GB" sz="2350" b="1" i="1" dirty="0">
              <a:solidFill>
                <a:srgbClr val="154F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64" y="4149080"/>
            <a:ext cx="8192582" cy="1800200"/>
          </a:xfrm>
          <a:ln>
            <a:solidFill>
              <a:srgbClr val="9AC6F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Implementar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enfoques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integrados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multi-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sectoriales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Mejorar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el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acceso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a los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servicios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las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nuevas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tecnologías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en las zonas rurales </a:t>
            </a:r>
          </a:p>
          <a:p>
            <a:pPr lvl="0"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Promover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una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imagen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social y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económica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positiva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de las zonas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rurales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Asegurar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la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participación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active de las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nuevas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generaciones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en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el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diálogo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social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8907" y="1480069"/>
            <a:ext cx="3394981" cy="2452987"/>
            <a:chOff x="7872188" y="0"/>
            <a:chExt cx="4144803" cy="2282153"/>
          </a:xfrm>
        </p:grpSpPr>
        <p:sp>
          <p:nvSpPr>
            <p:cNvPr id="4" name="Rectangle 3"/>
            <p:cNvSpPr/>
            <p:nvPr/>
          </p:nvSpPr>
          <p:spPr>
            <a:xfrm>
              <a:off x="7872188" y="0"/>
              <a:ext cx="4144803" cy="2282153"/>
            </a:xfrm>
            <a:prstGeom prst="rect">
              <a:avLst/>
            </a:prstGeom>
            <a:solidFill>
              <a:srgbClr val="C6D7FE"/>
            </a:solidFill>
            <a:ln>
              <a:solidFill>
                <a:srgbClr val="CFE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3" dirty="0">
                <a:solidFill>
                  <a:prstClr val="white"/>
                </a:solidFill>
                <a:latin typeface="Corbel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8712" y="0"/>
              <a:ext cx="3421361" cy="22675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637296" y="1480069"/>
            <a:ext cx="5407022" cy="1102478"/>
          </a:xfrm>
          <a:prstGeom prst="roundRect">
            <a:avLst/>
          </a:prstGeom>
          <a:solidFill>
            <a:srgbClr val="C6D7FE"/>
          </a:solidFill>
          <a:ln>
            <a:solidFill>
              <a:srgbClr val="CFE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Economías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rurales bien </a:t>
            </a:r>
            <a:r>
              <a:rPr lang="fr-FR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conectadas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</a:t>
            </a:r>
            <a:r>
              <a:rPr lang="fr-FR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dinámicas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atractivas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a las </a:t>
            </a:r>
            <a:r>
              <a:rPr lang="fr-FR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inversiones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zonas rurales </a:t>
            </a:r>
            <a:r>
              <a:rPr lang="fr-FR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atractivas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para </a:t>
            </a:r>
            <a:r>
              <a:rPr lang="fr-FR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vivir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</a:t>
            </a:r>
            <a:r>
              <a:rPr lang="fr-FR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trabajar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37295" y="2689591"/>
            <a:ext cx="5407023" cy="12277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La gente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joven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tiene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la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posibilidad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de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trabajar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gestionar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sus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propias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empresas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en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múltiples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sectores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 Su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voz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es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oída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se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sienten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partícipes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de los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procesos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prstClr val="white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16665"/>
            <a:ext cx="6447501" cy="544286"/>
          </a:xfrm>
        </p:spPr>
        <p:txBody>
          <a:bodyPr>
            <a:normAutofit fontScale="90000"/>
          </a:bodyPr>
          <a:lstStyle/>
          <a:p>
            <a:r>
              <a:rPr lang="en-GB" sz="2400" b="1" i="1" dirty="0">
                <a:solidFill>
                  <a:srgbClr val="154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STEPPING UP: </a:t>
            </a:r>
            <a:r>
              <a:rPr lang="en-GB" sz="2400" b="1" i="1" dirty="0" smtClean="0">
                <a:solidFill>
                  <a:srgbClr val="154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</a:t>
            </a:r>
            <a:r>
              <a:rPr lang="en-GB" sz="2400" b="1" i="1" dirty="0">
                <a:solidFill>
                  <a:srgbClr val="154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2400" b="1" i="1" dirty="0" smtClean="0">
                <a:solidFill>
                  <a:srgbClr val="154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INTENSIFICAR</a:t>
            </a:r>
            <a:endParaRPr lang="en-GB" sz="2400" b="1" i="1" dirty="0">
              <a:solidFill>
                <a:srgbClr val="154F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43" y="4149081"/>
            <a:ext cx="8192581" cy="1872208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rgbClr val="154F98"/>
              </a:buClr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Formación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técnica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: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producción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agrícola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empresarial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spcBef>
                <a:spcPts val="600"/>
              </a:spcBef>
              <a:buClr>
                <a:srgbClr val="154F98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Cadenas de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valor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: inputs,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mercados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servicios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información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redes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Accés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mercados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finanza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extensionistas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tierra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y TIC</a:t>
            </a:r>
          </a:p>
          <a:p>
            <a:pPr lvl="0">
              <a:spcBef>
                <a:spcPts val="600"/>
              </a:spcBef>
              <a:buClr>
                <a:srgbClr val="154F98"/>
              </a:buClr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Asegurar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la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viabilidad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resiliencia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de las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granjas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05928" y="1448002"/>
            <a:ext cx="5407200" cy="11016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Actividades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agro-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pecuarias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más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productivas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sostenibles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desarrollo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de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capacidades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trabajo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decente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en la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agricultura</a:t>
            </a:r>
            <a:endParaRPr lang="fr-FR" sz="2000" dirty="0">
              <a:solidFill>
                <a:prstClr val="white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82344" y="2656334"/>
            <a:ext cx="5407200" cy="12618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Con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capacidades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acceso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a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nuevas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tecnologías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mercados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los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jóvenes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productores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tienen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la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posibilidad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de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promover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actividades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agro-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pecuarias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más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productivas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</a:t>
            </a:r>
            <a:r>
              <a:rPr lang="fr-FR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sostenibles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prstClr val="white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7544" y="1466570"/>
            <a:ext cx="3394800" cy="2451600"/>
            <a:chOff x="7872188" y="4573270"/>
            <a:chExt cx="4144803" cy="2302373"/>
          </a:xfrm>
        </p:grpSpPr>
        <p:sp>
          <p:nvSpPr>
            <p:cNvPr id="13" name="Rectangle 12"/>
            <p:cNvSpPr/>
            <p:nvPr/>
          </p:nvSpPr>
          <p:spPr>
            <a:xfrm>
              <a:off x="7872188" y="4573270"/>
              <a:ext cx="4144803" cy="2302373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3" dirty="0">
                <a:solidFill>
                  <a:prstClr val="white"/>
                </a:solidFill>
                <a:latin typeface="Corbel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8712" y="4596887"/>
              <a:ext cx="3421360" cy="2256216"/>
            </a:xfrm>
            <a:prstGeom prst="rect">
              <a:avLst/>
            </a:prstGeom>
            <a:solidFill>
              <a:srgbClr val="CFE0F5"/>
            </a:solidFill>
            <a:ln w="19050" cmpd="sng">
              <a:solidFill>
                <a:srgbClr val="0070C0">
                  <a:alpha val="0"/>
                </a:srgb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340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28" y="283430"/>
            <a:ext cx="8031711" cy="544286"/>
          </a:xfrm>
        </p:spPr>
        <p:txBody>
          <a:bodyPr>
            <a:normAutofit/>
          </a:bodyPr>
          <a:lstStyle/>
          <a:p>
            <a:r>
              <a:rPr lang="en-GB" sz="2400" b="1" i="1" dirty="0">
                <a:solidFill>
                  <a:srgbClr val="154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STEPPING </a:t>
            </a:r>
            <a:r>
              <a:rPr lang="en-GB" sz="2400" b="1" i="1" dirty="0" smtClean="0">
                <a:solidFill>
                  <a:srgbClr val="154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OUT: DIVERSIFICAR</a:t>
            </a:r>
            <a:endParaRPr lang="en-GB" sz="2400" b="1" i="1" dirty="0">
              <a:solidFill>
                <a:srgbClr val="154F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455105"/>
            <a:ext cx="8192582" cy="1566183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154F98"/>
              </a:buClr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Desarrollo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de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capacidades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en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una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economía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rural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diversificada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154F98"/>
              </a:buClr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Acceso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mercados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locales y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nacionales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154F98"/>
              </a:buClr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Promover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la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agregación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de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valor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nivel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local </a:t>
            </a:r>
          </a:p>
          <a:p>
            <a:pPr>
              <a:spcBef>
                <a:spcPts val="600"/>
              </a:spcBef>
              <a:buClr>
                <a:srgbClr val="154F98"/>
              </a:buClr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Potencial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de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turismo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rural y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trabajos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verdes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economía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circular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58664" y="1628800"/>
            <a:ext cx="5549840" cy="1224136"/>
          </a:xfrm>
          <a:prstGeom prst="roundRect">
            <a:avLst/>
          </a:prstGeom>
          <a:solidFill>
            <a:srgbClr val="4596F9"/>
          </a:solidFill>
          <a:ln>
            <a:solidFill>
              <a:srgbClr val="459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Actividades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diverisificadas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lo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large de las cadenas de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valor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activitidades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económicas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rurales,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vínculos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rurales-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urbanos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reforzados</a:t>
            </a:r>
            <a:endParaRPr lang="fr-FR" sz="2000" dirty="0">
              <a:solidFill>
                <a:prstClr val="white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8664" y="2924944"/>
            <a:ext cx="5549840" cy="12075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Los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jóvenes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tienen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las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capacidades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oportunidades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de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empezar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y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gestionar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sus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propias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empresas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en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múltiples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sectores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económicos</a:t>
            </a:r>
            <a:r>
              <a:rPr lang="fr-FR" sz="2000" dirty="0" smtClean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rurales</a:t>
            </a:r>
            <a:endParaRPr lang="fr-FR" sz="2000" dirty="0">
              <a:solidFill>
                <a:prstClr val="white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738" y="1634249"/>
            <a:ext cx="3394800" cy="2451600"/>
            <a:chOff x="7872188" y="2291117"/>
            <a:chExt cx="4144803" cy="2282153"/>
          </a:xfrm>
        </p:grpSpPr>
        <p:sp>
          <p:nvSpPr>
            <p:cNvPr id="10" name="Rectangle 9"/>
            <p:cNvSpPr/>
            <p:nvPr/>
          </p:nvSpPr>
          <p:spPr>
            <a:xfrm>
              <a:off x="7872188" y="2291117"/>
              <a:ext cx="4144803" cy="2282153"/>
            </a:xfrm>
            <a:prstGeom prst="rect">
              <a:avLst/>
            </a:prstGeom>
            <a:solidFill>
              <a:srgbClr val="4596F9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3">
                <a:solidFill>
                  <a:prstClr val="white"/>
                </a:solidFill>
                <a:latin typeface="Corbel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431" y="2305770"/>
              <a:ext cx="3417641" cy="2243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2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5613" y="2636911"/>
            <a:ext cx="4248472" cy="1368152"/>
          </a:xfrm>
          <a:ln>
            <a:noFill/>
          </a:ln>
        </p:spPr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3200" b="1" i="1" spc="38" dirty="0" smtClean="0">
                <a:ln w="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MUCHAS </a:t>
            </a:r>
            <a:br>
              <a:rPr lang="en-GB" sz="3200" b="1" i="1" spc="38" dirty="0" smtClean="0">
                <a:ln w="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lang="en-GB" sz="3200" b="1" i="1" spc="38" dirty="0" smtClean="0">
                <a:ln w="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GRACIAS!</a:t>
            </a:r>
            <a:endParaRPr lang="en-GB" sz="3200" b="1" i="1" dirty="0">
              <a:ln w="0"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6112565" cy="1524763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b="1" spc="38" dirty="0" smtClean="0">
                <a:ln w="0">
                  <a:noFill/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ILO - Promoting Decent Work in the Rural Economy</a:t>
            </a:r>
            <a:endParaRPr lang="en-GB" b="1" spc="38" dirty="0">
              <a:ln w="0">
                <a:noFill/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b="1" spc="38" dirty="0">
              <a:ln w="0">
                <a:noFill/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b="1" spc="38" dirty="0">
                <a:ln w="0">
                  <a:noFill/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https://</a:t>
            </a:r>
            <a:r>
              <a:rPr lang="en-GB" b="1" spc="38" dirty="0" smtClean="0">
                <a:ln w="0">
                  <a:noFill/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www.ilo.org/rural</a:t>
            </a:r>
            <a:endParaRPr lang="en-GB" b="1" spc="38" dirty="0">
              <a:ln w="0">
                <a:noFill/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b="1" spc="38" dirty="0">
              <a:ln w="0">
                <a:noFill/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b="1" spc="38" dirty="0">
                <a:ln w="0">
                  <a:noFill/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rural@ilo.org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10" y="1916485"/>
            <a:ext cx="2092930" cy="28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34" y="548680"/>
            <a:ext cx="8229600" cy="1008112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s-ES" sz="2300" i="1" dirty="0"/>
              <a:t>Promoción del Trabajo Decente en la </a:t>
            </a:r>
            <a:r>
              <a:rPr lang="es-ES" sz="2300" i="1" dirty="0" smtClean="0"/>
              <a:t>economía </a:t>
            </a:r>
            <a:r>
              <a:rPr lang="es-ES" sz="2300" i="1" dirty="0"/>
              <a:t>rural: papel prioritario en políticas nacionales e internacionales </a:t>
            </a:r>
            <a:endParaRPr lang="en-GB" sz="23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5734" y="1556792"/>
            <a:ext cx="6040482" cy="5529719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dirty="0" smtClean="0"/>
              <a:t>Erradicar </a:t>
            </a:r>
            <a:r>
              <a:rPr lang="es-ES" dirty="0"/>
              <a:t>la pobreza: Economía </a:t>
            </a:r>
            <a:r>
              <a:rPr lang="es-ES" dirty="0" smtClean="0"/>
              <a:t>rural </a:t>
            </a:r>
            <a:r>
              <a:rPr lang="es-ES" dirty="0"/>
              <a:t>engloba cerca del 80% de los trabajadores pobres del mundo, </a:t>
            </a:r>
            <a:r>
              <a:rPr lang="es-ES" dirty="0" smtClean="0"/>
              <a:t>y se </a:t>
            </a:r>
            <a:r>
              <a:rPr lang="es-ES" dirty="0"/>
              <a:t>caracteriza por graves déficits de trabajo decente</a:t>
            </a:r>
          </a:p>
          <a:p>
            <a:pPr>
              <a:spcBef>
                <a:spcPts val="600"/>
              </a:spcBef>
            </a:pPr>
            <a:r>
              <a:rPr lang="es-ES" dirty="0"/>
              <a:t>Seguridad alimentaria: Creciente población global y la producción mundial de alimentos deberá aumentar un 60% en las próximas 3 décadas</a:t>
            </a:r>
          </a:p>
          <a:p>
            <a:pPr>
              <a:spcBef>
                <a:spcPts val="600"/>
              </a:spcBef>
            </a:pPr>
            <a:r>
              <a:rPr lang="es-ES" dirty="0"/>
              <a:t>Cambio climático: Impacto en los trabajadores del campo y en reducción de la pobreza</a:t>
            </a:r>
          </a:p>
          <a:p>
            <a:pPr>
              <a:spcBef>
                <a:spcPts val="600"/>
              </a:spcBef>
            </a:pPr>
            <a:r>
              <a:rPr lang="es-ES" dirty="0"/>
              <a:t>Empleo juvenil: Aprovechar potencial de las zonas rurales </a:t>
            </a:r>
            <a:r>
              <a:rPr lang="es-ES" dirty="0" smtClean="0"/>
              <a:t>(ej</a:t>
            </a:r>
            <a:r>
              <a:rPr lang="es-ES" dirty="0"/>
              <a:t>. diversificación productiva )</a:t>
            </a:r>
          </a:p>
          <a:p>
            <a:pPr>
              <a:spcBef>
                <a:spcPts val="600"/>
              </a:spcBef>
            </a:pPr>
            <a:r>
              <a:rPr lang="es-ES" dirty="0"/>
              <a:t>Empoderamiento de las mujeres</a:t>
            </a:r>
          </a:p>
          <a:p>
            <a:pPr>
              <a:spcBef>
                <a:spcPts val="600"/>
              </a:spcBef>
            </a:pPr>
            <a:r>
              <a:rPr lang="es-ES" dirty="0"/>
              <a:t>Dar voz a las poblaciones rurales – pueblos indígenas y tribales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endParaRPr lang="en-GB" spc="50" dirty="0">
              <a:ln w="0"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60232" y="1567876"/>
            <a:ext cx="1692608" cy="4929343"/>
            <a:chOff x="6660232" y="1567876"/>
            <a:chExt cx="1692608" cy="49293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232" y="1567876"/>
              <a:ext cx="1691897" cy="11217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232" y="2852936"/>
              <a:ext cx="1691897" cy="11217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232" y="4118889"/>
              <a:ext cx="1692608" cy="11217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232" y="5375466"/>
              <a:ext cx="1691897" cy="1121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Ciclo</a:t>
            </a:r>
            <a:r>
              <a:rPr lang="fr-CH" dirty="0" smtClean="0"/>
              <a:t> de </a:t>
            </a:r>
            <a:r>
              <a:rPr lang="fr-CH" dirty="0" err="1" smtClean="0"/>
              <a:t>políticas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8284283"/>
              </p:ext>
            </p:extLst>
          </p:nvPr>
        </p:nvGraphicFramePr>
        <p:xfrm>
          <a:off x="251521" y="1125538"/>
          <a:ext cx="8640960" cy="475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4031941" y="3132073"/>
            <a:ext cx="10801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fr-CH" sz="1400" i="0" noProof="0" dirty="0" err="1" smtClean="0">
                <a:solidFill>
                  <a:srgbClr val="B11B86"/>
                </a:solidFill>
                <a:cs typeface="Arial" charset="0"/>
              </a:rPr>
              <a:t>Monitoreo</a:t>
            </a:r>
            <a:r>
              <a:rPr lang="fr-CH" sz="1400" i="0" noProof="0" dirty="0" smtClean="0">
                <a:solidFill>
                  <a:srgbClr val="B11B86"/>
                </a:solidFill>
                <a:cs typeface="Arial" charset="0"/>
              </a:rPr>
              <a:t> &amp; </a:t>
            </a:r>
            <a:r>
              <a:rPr lang="fr-CH" sz="1400" i="0" noProof="0" dirty="0" err="1" smtClean="0">
                <a:solidFill>
                  <a:srgbClr val="B11B86"/>
                </a:solidFill>
                <a:cs typeface="Arial" charset="0"/>
              </a:rPr>
              <a:t>Evaluación</a:t>
            </a:r>
            <a:endParaRPr lang="en-GB" sz="1400" i="0" noProof="0" dirty="0">
              <a:solidFill>
                <a:srgbClr val="B11B8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8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Ejemplo</a:t>
            </a:r>
            <a:r>
              <a:rPr lang="fr-CH" dirty="0" smtClean="0"/>
              <a:t> 1 - </a:t>
            </a:r>
            <a:r>
              <a:rPr lang="fr-CH" dirty="0" err="1" smtClean="0"/>
              <a:t>Pakistán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6078" y="1124744"/>
            <a:ext cx="8550418" cy="3528392"/>
          </a:xfrm>
        </p:spPr>
        <p:txBody>
          <a:bodyPr/>
          <a:lstStyle/>
          <a:p>
            <a:r>
              <a:rPr lang="es-ES" sz="1900" dirty="0"/>
              <a:t>Ministerio de planificación “Centro para la economía Rural”</a:t>
            </a:r>
          </a:p>
          <a:p>
            <a:r>
              <a:rPr lang="es-ES" sz="1900" dirty="0"/>
              <a:t>Extenso proceso de diagnóstico 2017-18</a:t>
            </a:r>
          </a:p>
          <a:p>
            <a:pPr lvl="1"/>
            <a:r>
              <a:rPr lang="es-ES" dirty="0"/>
              <a:t>Entrevistas mandantes tripartitos, </a:t>
            </a:r>
            <a:r>
              <a:rPr lang="es-ES" dirty="0" err="1"/>
              <a:t>ONGs</a:t>
            </a:r>
            <a:r>
              <a:rPr lang="es-ES" dirty="0"/>
              <a:t>, </a:t>
            </a:r>
            <a:r>
              <a:rPr lang="es-ES" dirty="0" err="1"/>
              <a:t>OIs</a:t>
            </a:r>
            <a:r>
              <a:rPr lang="es-ES" dirty="0"/>
              <a:t>, instituciones rurales </a:t>
            </a:r>
            <a:r>
              <a:rPr lang="es-ES" dirty="0" smtClean="0"/>
              <a:t>(ej. </a:t>
            </a:r>
            <a:r>
              <a:rPr lang="es-ES" dirty="0" err="1" smtClean="0"/>
              <a:t>microfinanza</a:t>
            </a:r>
            <a:r>
              <a:rPr lang="es-ES" dirty="0" smtClean="0"/>
              <a:t>), </a:t>
            </a:r>
            <a:r>
              <a:rPr lang="es-ES" dirty="0"/>
              <a:t>entrevistas grupos focales</a:t>
            </a:r>
          </a:p>
          <a:p>
            <a:pPr lvl="2"/>
            <a:r>
              <a:rPr lang="es-ES" dirty="0" smtClean="0"/>
              <a:t>Se </a:t>
            </a:r>
            <a:r>
              <a:rPr lang="es-ES" dirty="0"/>
              <a:t>incluyen cuestiones relacionadas con capacidad y derecho de los trabajadores/as a sindicalizarse y a negociar colectivamente </a:t>
            </a:r>
          </a:p>
          <a:p>
            <a:pPr lvl="1"/>
            <a:r>
              <a:rPr lang="es-ES" dirty="0"/>
              <a:t>EPA 2014-15, otras fuentes estadísticas</a:t>
            </a:r>
          </a:p>
          <a:p>
            <a:pPr lvl="1"/>
            <a:r>
              <a:rPr lang="es-ES" dirty="0"/>
              <a:t>Revisión literatura/ Mapeo programas, proyectos, políticas</a:t>
            </a:r>
          </a:p>
          <a:p>
            <a:pPr lvl="1"/>
            <a:r>
              <a:rPr lang="es-ES" dirty="0"/>
              <a:t>Nivel nacional y provincial</a:t>
            </a:r>
          </a:p>
          <a:p>
            <a:r>
              <a:rPr lang="es-ES" sz="1900" dirty="0"/>
              <a:t>Pilares: derechos, empleo, protección social, diálogo social, cambio climático, corredor económico </a:t>
            </a:r>
            <a:r>
              <a:rPr lang="es-ES" sz="1900" dirty="0" smtClean="0"/>
              <a:t>China-Pakistán</a:t>
            </a:r>
            <a:endParaRPr lang="es-ES" sz="1900" dirty="0"/>
          </a:p>
          <a:p>
            <a:r>
              <a:rPr lang="es-ES" sz="1900" dirty="0"/>
              <a:t>En base </a:t>
            </a:r>
            <a:r>
              <a:rPr lang="es-ES" sz="1900" dirty="0" smtClean="0"/>
              <a:t>diagnóstico, </a:t>
            </a:r>
            <a:r>
              <a:rPr lang="es-ES" sz="1900" dirty="0"/>
              <a:t>consultas nivel provincial/nacional para determinar prioridades</a:t>
            </a:r>
          </a:p>
          <a:p>
            <a:r>
              <a:rPr lang="es-ES" sz="1900" dirty="0" smtClean="0"/>
              <a:t>Diálogo </a:t>
            </a:r>
            <a:r>
              <a:rPr lang="es-ES" sz="1900" dirty="0"/>
              <a:t>Social - algunos temas: </a:t>
            </a:r>
          </a:p>
          <a:p>
            <a:pPr lvl="1"/>
            <a:r>
              <a:rPr lang="es-ES" dirty="0"/>
              <a:t>C87 sobre libertad sindical y protección derecho de sindicación, 1948 </a:t>
            </a:r>
          </a:p>
          <a:p>
            <a:pPr lvl="1"/>
            <a:r>
              <a:rPr lang="es-ES" dirty="0"/>
              <a:t>Papel de las cooperativas en dar voz a trabajadores del campo </a:t>
            </a:r>
          </a:p>
          <a:p>
            <a:pPr lvl="1"/>
            <a:r>
              <a:rPr lang="es-ES" dirty="0"/>
              <a:t>Puesta en marcha legislación (agricultores y pescadores en leyes de relaciones laborales; leyes de arrendamiento…)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29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Ejemplo</a:t>
            </a:r>
            <a:r>
              <a:rPr lang="fr-CH" dirty="0" smtClean="0"/>
              <a:t> 2 - </a:t>
            </a:r>
            <a:r>
              <a:rPr lang="fr-CH" dirty="0" err="1" smtClean="0"/>
              <a:t>Zambia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sz="1900" dirty="0" err="1"/>
              <a:t>Operacionalizar</a:t>
            </a:r>
            <a:r>
              <a:rPr lang="es-ES" sz="1900" dirty="0"/>
              <a:t> trabajo decente en la economía rural en </a:t>
            </a:r>
            <a:r>
              <a:rPr lang="es-ES" sz="1900" dirty="0" smtClean="0"/>
              <a:t>Plan </a:t>
            </a:r>
            <a:r>
              <a:rPr lang="es-ES" sz="1900" dirty="0"/>
              <a:t>nacional de desarrollo 2018-2021: </a:t>
            </a:r>
            <a:r>
              <a:rPr lang="es-ES" sz="1900" i="1" dirty="0"/>
              <a:t>Estrategia integrada sobre desarrollo rural</a:t>
            </a:r>
          </a:p>
          <a:p>
            <a:r>
              <a:rPr lang="es-ES" sz="1900" dirty="0" smtClean="0"/>
              <a:t>Dirigido </a:t>
            </a:r>
            <a:r>
              <a:rPr lang="es-ES" sz="1900" dirty="0"/>
              <a:t>por el Ministerio de planificación y desarrollo ha contando con la participación de 11 Ministerios (trabajo, agricultura, pesca, educación, género, finanzas, comercio..), los actores sociales y con el apoyo de la OIT</a:t>
            </a:r>
          </a:p>
          <a:p>
            <a:r>
              <a:rPr lang="es-ES" sz="1900" dirty="0" smtClean="0"/>
              <a:t>Largo </a:t>
            </a:r>
            <a:r>
              <a:rPr lang="es-ES" sz="1900" dirty="0"/>
              <a:t>proceso de consultas y </a:t>
            </a:r>
            <a:r>
              <a:rPr lang="es-ES" sz="1900" dirty="0" smtClean="0"/>
              <a:t>validación – participación de los </a:t>
            </a:r>
            <a:r>
              <a:rPr lang="es-ES" sz="1900" dirty="0"/>
              <a:t>actores sociales</a:t>
            </a:r>
          </a:p>
          <a:p>
            <a:r>
              <a:rPr lang="es-ES" sz="1900" dirty="0" smtClean="0"/>
              <a:t>Incluye </a:t>
            </a:r>
            <a:r>
              <a:rPr lang="es-ES" sz="1900" dirty="0"/>
              <a:t>un plan de puesta en marcha con comités a distintos niveles (barrio, distrito, provincial, nacional) e indicadores establecidos con referencia a los ODS</a:t>
            </a:r>
          </a:p>
          <a:p>
            <a:r>
              <a:rPr lang="es-ES" sz="1900" dirty="0" smtClean="0"/>
              <a:t>Provincias </a:t>
            </a:r>
            <a:r>
              <a:rPr lang="es-ES" sz="1900" dirty="0"/>
              <a:t>y distritos </a:t>
            </a:r>
            <a:r>
              <a:rPr lang="es-ES" sz="1900" dirty="0" smtClean="0"/>
              <a:t>alinearán </a:t>
            </a:r>
            <a:r>
              <a:rPr lang="es-ES" sz="1900" dirty="0"/>
              <a:t>sus planes anuales con la Estrategia</a:t>
            </a:r>
          </a:p>
          <a:p>
            <a:r>
              <a:rPr lang="es-ES" sz="1900" dirty="0" smtClean="0"/>
              <a:t>Congreso </a:t>
            </a:r>
            <a:r>
              <a:rPr lang="es-ES" sz="1900" dirty="0"/>
              <a:t>sindical de Zambia decidió desarrollar una estrategia para organizar a los trabajadores más vulnerables en la economía informal con vistas a mejorar su </a:t>
            </a:r>
            <a:r>
              <a:rPr lang="es-ES" sz="1900" dirty="0" smtClean="0"/>
              <a:t>representación</a:t>
            </a:r>
            <a:endParaRPr lang="es-ES" sz="1900" dirty="0"/>
          </a:p>
        </p:txBody>
      </p:sp>
    </p:spTree>
    <p:extLst>
      <p:ext uri="{BB962C8B-B14F-4D97-AF65-F5344CB8AC3E}">
        <p14:creationId xmlns:p14="http://schemas.microsoft.com/office/powerpoint/2010/main" val="378878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/>
              <a:t>Pilares</a:t>
            </a:r>
            <a:r>
              <a:rPr lang="en-US" sz="3000" dirty="0"/>
              <a:t> </a:t>
            </a:r>
            <a:r>
              <a:rPr lang="en-US" sz="3000" dirty="0" err="1"/>
              <a:t>Estrategia</a:t>
            </a:r>
            <a:r>
              <a:rPr lang="en-US" sz="3000" dirty="0"/>
              <a:t> </a:t>
            </a:r>
            <a:r>
              <a:rPr lang="en-US" sz="3000" dirty="0" err="1"/>
              <a:t>Integrada</a:t>
            </a:r>
            <a:r>
              <a:rPr lang="en-US" sz="3000" dirty="0"/>
              <a:t> </a:t>
            </a:r>
            <a:r>
              <a:rPr lang="en-US" sz="3000" dirty="0" err="1"/>
              <a:t>sobre</a:t>
            </a:r>
            <a:r>
              <a:rPr lang="en-US" sz="3000" dirty="0"/>
              <a:t> </a:t>
            </a:r>
            <a:r>
              <a:rPr lang="en-US" sz="3000" dirty="0" err="1"/>
              <a:t>desarrollo</a:t>
            </a:r>
            <a:r>
              <a:rPr lang="en-US" sz="3000" dirty="0"/>
              <a:t> </a:t>
            </a:r>
            <a:r>
              <a:rPr lang="en-US" sz="3000" dirty="0" smtClean="0"/>
              <a:t>rural (Zambia)</a:t>
            </a:r>
            <a:r>
              <a:rPr lang="en-GB" sz="3000" dirty="0"/>
              <a:t/>
            </a:r>
            <a:br>
              <a:rPr lang="en-GB" sz="3000" dirty="0"/>
            </a:br>
            <a:endParaRPr lang="en-GB" sz="3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4164842"/>
              </p:ext>
            </p:extLst>
          </p:nvPr>
        </p:nvGraphicFramePr>
        <p:xfrm>
          <a:off x="475734" y="1628800"/>
          <a:ext cx="7264618" cy="208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35654126"/>
              </p:ext>
            </p:extLst>
          </p:nvPr>
        </p:nvGraphicFramePr>
        <p:xfrm>
          <a:off x="1835696" y="3861048"/>
          <a:ext cx="4816346" cy="216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002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Alinearse con políticas y marcos estratégicos de programación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5734" y="1484784"/>
            <a:ext cx="8208912" cy="3528392"/>
          </a:xfrm>
        </p:spPr>
        <p:txBody>
          <a:bodyPr/>
          <a:lstStyle/>
          <a:p>
            <a:r>
              <a:rPr lang="es-ES" sz="1900" dirty="0"/>
              <a:t>Importancia de la coherencia e integración de políticas nacionales (Políticas, planes y estrategias nacionales de empleo, protección social sectores, etc.)</a:t>
            </a:r>
          </a:p>
          <a:p>
            <a:r>
              <a:rPr lang="es-ES" sz="1900" dirty="0" smtClean="0"/>
              <a:t>Programas </a:t>
            </a:r>
            <a:r>
              <a:rPr lang="es-ES" sz="1900" dirty="0"/>
              <a:t>de trabajo decente por país de la OIT</a:t>
            </a:r>
          </a:p>
          <a:p>
            <a:r>
              <a:rPr lang="es-ES" sz="1900" dirty="0" smtClean="0"/>
              <a:t>Marco </a:t>
            </a:r>
            <a:r>
              <a:rPr lang="es-ES" sz="1900" dirty="0"/>
              <a:t>asistencia de Naciones Unidas para el </a:t>
            </a:r>
            <a:r>
              <a:rPr lang="es-ES" sz="1900" dirty="0" smtClean="0"/>
              <a:t>desarrollo</a:t>
            </a:r>
          </a:p>
          <a:p>
            <a:pPr lvl="1"/>
            <a:r>
              <a:rPr lang="es-ES" sz="1700" dirty="0" smtClean="0"/>
              <a:t>Alineación </a:t>
            </a:r>
            <a:r>
              <a:rPr lang="es-ES" sz="1700" dirty="0"/>
              <a:t>de sus metas con la Agenda 2030 y los </a:t>
            </a:r>
            <a:r>
              <a:rPr lang="es-ES" sz="1700" dirty="0" smtClean="0"/>
              <a:t>ODS</a:t>
            </a:r>
          </a:p>
          <a:p>
            <a:pPr lvl="1"/>
            <a:r>
              <a:rPr lang="es-ES" sz="1700" dirty="0" smtClean="0"/>
              <a:t>Reforma de Naciones Unidas –</a:t>
            </a:r>
            <a:r>
              <a:rPr lang="es-ES" sz="1700" dirty="0" err="1" smtClean="0"/>
              <a:t>OneUN</a:t>
            </a:r>
            <a:endParaRPr lang="es-ES" sz="1900" dirty="0"/>
          </a:p>
        </p:txBody>
      </p:sp>
    </p:spTree>
    <p:extLst>
      <p:ext uri="{BB962C8B-B14F-4D97-AF65-F5344CB8AC3E}">
        <p14:creationId xmlns:p14="http://schemas.microsoft.com/office/powerpoint/2010/main" val="394197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Integrar el trabajo decente en la economía rural en planes desarrollo rural (1)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6422" y="2132856"/>
            <a:ext cx="8208912" cy="3528392"/>
          </a:xfrm>
        </p:spPr>
        <p:txBody>
          <a:bodyPr/>
          <a:lstStyle/>
          <a:p>
            <a:r>
              <a:rPr lang="es-ES" dirty="0"/>
              <a:t>Desarrollo Rural Integral: los temas de empleo en otros sectores: </a:t>
            </a:r>
          </a:p>
          <a:p>
            <a:r>
              <a:rPr lang="es-ES" dirty="0"/>
              <a:t>Coherencia horizontal / </a:t>
            </a:r>
            <a:r>
              <a:rPr lang="es-ES" dirty="0" err="1"/>
              <a:t>Multisectorialidad</a:t>
            </a:r>
            <a:r>
              <a:rPr lang="es-ES" dirty="0"/>
              <a:t>: </a:t>
            </a:r>
          </a:p>
          <a:p>
            <a:pPr lvl="1"/>
            <a:r>
              <a:rPr lang="es-ES" dirty="0"/>
              <a:t>Laboral </a:t>
            </a:r>
            <a:r>
              <a:rPr lang="es-ES" dirty="0" smtClean="0">
                <a:sym typeface="Wingdings" panose="05000000000000000000" pitchFamily="2" charset="2"/>
              </a:rPr>
              <a:t></a:t>
            </a:r>
            <a:r>
              <a:rPr lang="es-ES" dirty="0" smtClean="0"/>
              <a:t> Agricultura</a:t>
            </a:r>
            <a:r>
              <a:rPr lang="es-ES" dirty="0">
                <a:sym typeface="Wingdings" panose="05000000000000000000" pitchFamily="2" charset="2"/>
              </a:rPr>
              <a:t>  </a:t>
            </a:r>
            <a:r>
              <a:rPr lang="es-ES" dirty="0" smtClean="0"/>
              <a:t>Otros </a:t>
            </a:r>
            <a:r>
              <a:rPr lang="es-ES" dirty="0"/>
              <a:t>sectores (productivos, sociales, recursos naturales [tierra], infraestructura, ICT……)</a:t>
            </a:r>
          </a:p>
          <a:p>
            <a:r>
              <a:rPr lang="es-ES" dirty="0"/>
              <a:t>Coherencia vertical / Nacional – Local:</a:t>
            </a:r>
          </a:p>
          <a:p>
            <a:pPr lvl="1"/>
            <a:r>
              <a:rPr lang="es-ES" dirty="0"/>
              <a:t>Enfoque territorial – diversidad de zonas </a:t>
            </a:r>
            <a:r>
              <a:rPr lang="es-ES" dirty="0" smtClean="0"/>
              <a:t>rurales – diversidad de colectivos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966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Integrar el trabajo decente en la economía rural en planes desarrollo rural </a:t>
            </a:r>
            <a:r>
              <a:rPr lang="es-ES" sz="3200" dirty="0" smtClean="0"/>
              <a:t>(2)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6422" y="2132856"/>
            <a:ext cx="8208912" cy="3888432"/>
          </a:xfrm>
        </p:spPr>
        <p:txBody>
          <a:bodyPr/>
          <a:lstStyle/>
          <a:p>
            <a:r>
              <a:rPr lang="es-ES" dirty="0" smtClean="0"/>
              <a:t>Rol </a:t>
            </a:r>
            <a:r>
              <a:rPr lang="es-ES" dirty="0"/>
              <a:t>estratégico/primordial de los actores sociales: </a:t>
            </a:r>
          </a:p>
          <a:p>
            <a:pPr lvl="1"/>
            <a:r>
              <a:rPr lang="es-ES" dirty="0" smtClean="0"/>
              <a:t>Formulación </a:t>
            </a:r>
            <a:r>
              <a:rPr lang="es-ES" dirty="0" smtClean="0">
                <a:sym typeface="Wingdings" panose="05000000000000000000" pitchFamily="2" charset="2"/>
              </a:rPr>
              <a:t></a:t>
            </a:r>
            <a:r>
              <a:rPr lang="es-ES" dirty="0" smtClean="0"/>
              <a:t> </a:t>
            </a:r>
            <a:r>
              <a:rPr lang="es-ES" dirty="0"/>
              <a:t>evidencia &amp; buenas prácticas; colaborar y crear alianzas con asociaciones rurales y </a:t>
            </a:r>
            <a:r>
              <a:rPr lang="es-ES" dirty="0" smtClean="0"/>
              <a:t>agrícolas</a:t>
            </a:r>
          </a:p>
          <a:p>
            <a:pPr lvl="2"/>
            <a:r>
              <a:rPr lang="es-ES" dirty="0" smtClean="0"/>
              <a:t>Profundizar el </a:t>
            </a:r>
            <a:r>
              <a:rPr lang="es-ES" u="sng" dirty="0" smtClean="0"/>
              <a:t>conocimiento</a:t>
            </a:r>
            <a:r>
              <a:rPr lang="es-ES" dirty="0" smtClean="0"/>
              <a:t> sobre condiciones laborales en la economía rural </a:t>
            </a:r>
          </a:p>
          <a:p>
            <a:pPr lvl="2"/>
            <a:r>
              <a:rPr lang="es-ES" u="sng" dirty="0" smtClean="0"/>
              <a:t>Información</a:t>
            </a:r>
            <a:r>
              <a:rPr lang="es-ES" dirty="0" smtClean="0"/>
              <a:t> para la toma de decisiones </a:t>
            </a:r>
          </a:p>
          <a:p>
            <a:pPr lvl="2"/>
            <a:r>
              <a:rPr lang="es-ES" dirty="0"/>
              <a:t>C</a:t>
            </a:r>
            <a:r>
              <a:rPr lang="es-ES" dirty="0" smtClean="0"/>
              <a:t>omunicación e información pública – jornadas de sensibilización sobre buenas prácticas, información accesible en zonas rurales (nuevas tecnologías)</a:t>
            </a:r>
            <a:endParaRPr lang="es-ES" dirty="0"/>
          </a:p>
          <a:p>
            <a:pPr lvl="1"/>
            <a:r>
              <a:rPr lang="es-ES" dirty="0" smtClean="0"/>
              <a:t>Implementación </a:t>
            </a:r>
            <a:r>
              <a:rPr lang="es-ES" dirty="0" smtClean="0">
                <a:sym typeface="Wingdings" panose="05000000000000000000" pitchFamily="2" charset="2"/>
              </a:rPr>
              <a:t></a:t>
            </a:r>
            <a:r>
              <a:rPr lang="es-ES" dirty="0" smtClean="0"/>
              <a:t> </a:t>
            </a:r>
            <a:r>
              <a:rPr lang="es-ES" dirty="0"/>
              <a:t>programas y atracción de inversiones – traducir a resultados a escala y asegurar la durabilidad de las </a:t>
            </a:r>
            <a:r>
              <a:rPr lang="es-ES" dirty="0" smtClean="0"/>
              <a:t>acciones – capacitación – M&amp;E</a:t>
            </a:r>
          </a:p>
          <a:p>
            <a:pPr lvl="2"/>
            <a:r>
              <a:rPr lang="es-ES" dirty="0" smtClean="0"/>
              <a:t>Intercambios y diálogo con organizaciones a nivel nacional y regional</a:t>
            </a:r>
          </a:p>
          <a:p>
            <a:pPr lvl="2"/>
            <a:r>
              <a:rPr lang="es-ES" dirty="0" smtClean="0"/>
              <a:t>Uso de nuevas tecnologías – foros virtuales, capacitación</a:t>
            </a:r>
            <a:endParaRPr lang="es-E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5825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DESIGN_ID_INSIDE 01" val="h1HIXlRo"/>
  <p:tag name="ARTICULATE_SLIDE_THUMBNAIL_REFRESH" val="1"/>
  <p:tag name="ARTICULATE_PROJECT_OPEN" val="0"/>
  <p:tag name="ARS_PPT_DBNAME" val="6cefb5b4-93b9-4820-90d7-cdc735b03e9c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inside 01">
  <a:themeElements>
    <a:clrScheme name="ITICILO styl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6AB072"/>
      </a:accent2>
      <a:accent3>
        <a:srgbClr val="E67B1B"/>
      </a:accent3>
      <a:accent4>
        <a:srgbClr val="A43D4E"/>
      </a:accent4>
      <a:accent5>
        <a:srgbClr val="7B289E"/>
      </a:accent5>
      <a:accent6>
        <a:srgbClr val="154F98"/>
      </a:accent6>
      <a:hlink>
        <a:srgbClr val="009999"/>
      </a:hlink>
      <a:folHlink>
        <a:srgbClr val="99CC00"/>
      </a:folHlink>
    </a:clrScheme>
    <a:fontScheme name="inside 01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anchor="ctr"/>
      <a:lstStyle>
        <a:defPPr eaLnBrk="1" hangingPunct="1">
          <a:defRPr sz="1400" i="0" noProof="0" dirty="0">
            <a:solidFill>
              <a:srgbClr val="B11B86"/>
            </a:solidFill>
            <a:cs typeface="Arial" charset="0"/>
          </a:defRPr>
        </a:defPPr>
      </a:lstStyle>
    </a:txDef>
  </a:objectDefaults>
  <a:extraClrSchemeLst>
    <a:extraClrScheme>
      <a:clrScheme name="inside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 01 13">
        <a:dk1>
          <a:srgbClr val="000000"/>
        </a:dk1>
        <a:lt1>
          <a:srgbClr val="FFFFFF"/>
        </a:lt1>
        <a:dk2>
          <a:srgbClr val="FFFF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27385</TotalTime>
  <Words>1479</Words>
  <Application>Microsoft Office PowerPoint</Application>
  <PresentationFormat>Presentación en pantalla (4:3)</PresentationFormat>
  <Paragraphs>161</Paragraphs>
  <Slides>16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 Unicode MS</vt:lpstr>
      <vt:lpstr>Arial</vt:lpstr>
      <vt:lpstr>Calibri</vt:lpstr>
      <vt:lpstr>Corbel</vt:lpstr>
      <vt:lpstr>Lucida Sans Unicode</vt:lpstr>
      <vt:lpstr>Segoe UI</vt:lpstr>
      <vt:lpstr>Trebuchet MS</vt:lpstr>
      <vt:lpstr>Verdana</vt:lpstr>
      <vt:lpstr>Wingdings</vt:lpstr>
      <vt:lpstr>inside 01</vt:lpstr>
      <vt:lpstr>Presentación de PowerPoint</vt:lpstr>
      <vt:lpstr>Promoción del Trabajo Decente en la economía rural: papel prioritario en políticas nacionales e internacionales </vt:lpstr>
      <vt:lpstr>Ciclo de políticas</vt:lpstr>
      <vt:lpstr>Ejemplo 1 - Pakistán</vt:lpstr>
      <vt:lpstr>Ejemplo 2 - Zambia</vt:lpstr>
      <vt:lpstr>Pilares Estrategia Integrada sobre desarrollo rural (Zambia) </vt:lpstr>
      <vt:lpstr>Alinearse con políticas y marcos estratégicos de programación</vt:lpstr>
      <vt:lpstr>Integrar el trabajo decente en la economía rural en planes desarrollo rural (1)</vt:lpstr>
      <vt:lpstr>Integrar el trabajo decente en la economía rural en planes desarrollo rural (2)</vt:lpstr>
      <vt:lpstr>Integrar el trabajo decente en la economía rural en planes desarrollo rural (3)</vt:lpstr>
      <vt:lpstr>Construyendo el Futuro del Trabajo  en las Zonas Rurales </vt:lpstr>
      <vt:lpstr>Building the Future of Work in Rural Areas:  ILO’s Approach</vt:lpstr>
      <vt:lpstr>I. STEPPING AHEAD: CATCH UP &amp; LEAP FORWARD ALCANZAR Y SALTAR HACIA DELANTE</vt:lpstr>
      <vt:lpstr>II. STEPPING UP: MEJORAR &amp; INTENSIFICAR</vt:lpstr>
      <vt:lpstr>III. STEPPING OUT: DIVERSIFICAR</vt:lpstr>
      <vt:lpstr>MUCHAS  GRACIAS!</vt:lpstr>
    </vt:vector>
  </TitlesOfParts>
  <Company>ITC of the ILO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LFIORE;estruchpuertas@ilo.org</dc:creator>
  <cp:lastModifiedBy>Cuenta Microsoft</cp:lastModifiedBy>
  <cp:revision>556</cp:revision>
  <cp:lastPrinted>2013-05-11T13:24:19Z</cp:lastPrinted>
  <dcterms:created xsi:type="dcterms:W3CDTF">2011-11-13T21:20:19Z</dcterms:created>
  <dcterms:modified xsi:type="dcterms:W3CDTF">2020-07-06T00:08:40Z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D98A665E-B088-400C-BE49-9FF1F77C6CE8</vt:lpwstr>
  </property>
  <property fmtid="{D5CDD505-2E9C-101B-9397-08002B2CF9AE}" pid="3" name="ArticulatePath">
    <vt:lpwstr>SSEA Korea_template PPT EN +KR</vt:lpwstr>
  </property>
</Properties>
</file>