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1" r:id="rId8"/>
    <p:sldId id="260" r:id="rId9"/>
    <p:sldId id="262" r:id="rId10"/>
    <p:sldId id="267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D46AC7-873B-42F0-989E-B53D8B3912B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CF8914-8574-4359-9D80-D3A2748883C3}">
      <dgm:prSet phldrT="[Text]" custT="1"/>
      <dgm:spPr/>
      <dgm:t>
        <a:bodyPr/>
        <a:lstStyle/>
        <a:p>
          <a:r>
            <a:rPr lang="en-US" sz="1800" dirty="0" smtClean="0"/>
            <a:t>LIBERTAD SINDICAL</a:t>
          </a:r>
          <a:endParaRPr lang="en-US" sz="1800" dirty="0"/>
        </a:p>
      </dgm:t>
    </dgm:pt>
    <dgm:pt modelId="{31D2E33D-4DC2-4D94-8305-0D0B58ACFFD1}" type="parTrans" cxnId="{CF513850-5565-4107-B331-5A3623DAD7C9}">
      <dgm:prSet/>
      <dgm:spPr/>
      <dgm:t>
        <a:bodyPr/>
        <a:lstStyle/>
        <a:p>
          <a:endParaRPr lang="en-US" sz="2000"/>
        </a:p>
      </dgm:t>
    </dgm:pt>
    <dgm:pt modelId="{8067633B-B697-4543-AA69-E9401EC4C5AA}" type="sibTrans" cxnId="{CF513850-5565-4107-B331-5A3623DAD7C9}">
      <dgm:prSet/>
      <dgm:spPr/>
      <dgm:t>
        <a:bodyPr/>
        <a:lstStyle/>
        <a:p>
          <a:endParaRPr lang="en-US" sz="2000"/>
        </a:p>
      </dgm:t>
    </dgm:pt>
    <dgm:pt modelId="{E9312A1C-437E-4578-849A-2AF71CEB0B26}">
      <dgm:prSet phldrT="[Text]" custT="1"/>
      <dgm:spPr/>
      <dgm:t>
        <a:bodyPr/>
        <a:lstStyle/>
        <a:p>
          <a:r>
            <a:rPr lang="en-US" sz="1800" dirty="0" smtClean="0"/>
            <a:t>PLANTACIONES (EJEM. C. 110)</a:t>
          </a:r>
          <a:endParaRPr lang="en-US" sz="1800" dirty="0"/>
        </a:p>
      </dgm:t>
    </dgm:pt>
    <dgm:pt modelId="{7E57C600-7CF9-4B54-BE9C-83E83F809BEC}" type="parTrans" cxnId="{B2292790-E8B1-4962-B314-0FF4D5D52E9B}">
      <dgm:prSet/>
      <dgm:spPr/>
      <dgm:t>
        <a:bodyPr/>
        <a:lstStyle/>
        <a:p>
          <a:endParaRPr lang="en-US" sz="2000"/>
        </a:p>
      </dgm:t>
    </dgm:pt>
    <dgm:pt modelId="{B254DB2D-7FF4-4CE9-BAB3-65C2AD25727C}" type="sibTrans" cxnId="{B2292790-E8B1-4962-B314-0FF4D5D52E9B}">
      <dgm:prSet/>
      <dgm:spPr/>
      <dgm:t>
        <a:bodyPr/>
        <a:lstStyle/>
        <a:p>
          <a:endParaRPr lang="en-US" sz="2000"/>
        </a:p>
      </dgm:t>
    </dgm:pt>
    <dgm:pt modelId="{B2DB47E5-1E90-4F30-B5FD-1B8CD25C0F5D}">
      <dgm:prSet phldrT="[Text]" custT="1"/>
      <dgm:spPr/>
      <dgm:t>
        <a:bodyPr/>
        <a:lstStyle/>
        <a:p>
          <a:r>
            <a:rPr lang="en-US" sz="1800" dirty="0" smtClean="0"/>
            <a:t>PROGRAMAS DE EUCACIÓN OBRERA….ERRADICACIÓN TRABAJO INFANTIL… </a:t>
          </a:r>
          <a:endParaRPr lang="en-US" sz="1800" dirty="0"/>
        </a:p>
      </dgm:t>
    </dgm:pt>
    <dgm:pt modelId="{03FBFA57-F9AC-4F61-AE6C-2EAA41494925}" type="parTrans" cxnId="{212A0F6C-51D8-4312-8F34-A1EC47290D55}">
      <dgm:prSet/>
      <dgm:spPr/>
      <dgm:t>
        <a:bodyPr/>
        <a:lstStyle/>
        <a:p>
          <a:endParaRPr lang="en-US" sz="2000"/>
        </a:p>
      </dgm:t>
    </dgm:pt>
    <dgm:pt modelId="{20C31EAE-D304-404B-8390-BEB03154C853}" type="sibTrans" cxnId="{212A0F6C-51D8-4312-8F34-A1EC47290D55}">
      <dgm:prSet/>
      <dgm:spPr/>
      <dgm:t>
        <a:bodyPr/>
        <a:lstStyle/>
        <a:p>
          <a:endParaRPr lang="en-US" sz="2000"/>
        </a:p>
      </dgm:t>
    </dgm:pt>
    <dgm:pt modelId="{8B68A5F8-F1A8-481A-AE69-824A2203C269}">
      <dgm:prSet custT="1"/>
      <dgm:spPr/>
      <dgm:t>
        <a:bodyPr/>
        <a:lstStyle/>
        <a:p>
          <a:r>
            <a:rPr lang="en-US" sz="1800" dirty="0" smtClean="0"/>
            <a:t>SEGURIDAD Y SALUD EN EL TRABAJO (EJEM. C. 184)</a:t>
          </a:r>
          <a:endParaRPr lang="en-US" sz="1800" dirty="0"/>
        </a:p>
      </dgm:t>
    </dgm:pt>
    <dgm:pt modelId="{81F3C2FB-44AF-4A89-8F31-6D335347984C}" type="parTrans" cxnId="{9B980DFC-9D9F-411C-AA7F-54D6A8957E95}">
      <dgm:prSet/>
      <dgm:spPr/>
      <dgm:t>
        <a:bodyPr/>
        <a:lstStyle/>
        <a:p>
          <a:endParaRPr lang="en-US" sz="2000"/>
        </a:p>
      </dgm:t>
    </dgm:pt>
    <dgm:pt modelId="{6AFF7EB2-F268-49A1-A9C2-A913457C590E}" type="sibTrans" cxnId="{9B980DFC-9D9F-411C-AA7F-54D6A8957E95}">
      <dgm:prSet/>
      <dgm:spPr/>
      <dgm:t>
        <a:bodyPr/>
        <a:lstStyle/>
        <a:p>
          <a:endParaRPr lang="en-US" sz="2000"/>
        </a:p>
      </dgm:t>
    </dgm:pt>
    <dgm:pt modelId="{4CC56A58-1682-47FA-8D94-7ABDFC1AB365}">
      <dgm:prSet custT="1"/>
      <dgm:spPr/>
      <dgm:t>
        <a:bodyPr/>
        <a:lstStyle/>
        <a:p>
          <a:r>
            <a:rPr lang="en-US" sz="1800" dirty="0" smtClean="0"/>
            <a:t>INSPECCIÓN DEL TRABAJO (EJEM. C. 129)</a:t>
          </a:r>
          <a:endParaRPr lang="en-US" sz="1800" dirty="0"/>
        </a:p>
      </dgm:t>
    </dgm:pt>
    <dgm:pt modelId="{ED11CE7D-F136-437E-8225-F3E6891BF9BE}" type="parTrans" cxnId="{2DF108A3-6D26-4AE7-A98A-3C0010E3703A}">
      <dgm:prSet/>
      <dgm:spPr/>
      <dgm:t>
        <a:bodyPr/>
        <a:lstStyle/>
        <a:p>
          <a:endParaRPr lang="en-US" sz="2000"/>
        </a:p>
      </dgm:t>
    </dgm:pt>
    <dgm:pt modelId="{4F866A26-4DAC-4A20-BD7A-2F2594191D37}" type="sibTrans" cxnId="{2DF108A3-6D26-4AE7-A98A-3C0010E3703A}">
      <dgm:prSet/>
      <dgm:spPr/>
      <dgm:t>
        <a:bodyPr/>
        <a:lstStyle/>
        <a:p>
          <a:endParaRPr lang="en-US" sz="2000"/>
        </a:p>
      </dgm:t>
    </dgm:pt>
    <dgm:pt modelId="{BB158042-9982-4303-8FD1-2B42928808CA}">
      <dgm:prSet custT="1"/>
      <dgm:spPr/>
      <dgm:t>
        <a:bodyPr/>
        <a:lstStyle/>
        <a:p>
          <a:r>
            <a:rPr lang="en-US" sz="1800" dirty="0" smtClean="0"/>
            <a:t>RESOLUCIÓN SOBRE EL DESARROLLO RURAL CIT 2008 (ACUERDOS CON LA FAO)</a:t>
          </a:r>
          <a:endParaRPr lang="en-US" sz="1800" dirty="0"/>
        </a:p>
      </dgm:t>
    </dgm:pt>
    <dgm:pt modelId="{4AE42BE8-AD11-45BC-9BBD-C45A842525CC}" type="parTrans" cxnId="{8B332A2B-D43C-45BD-9666-4EF9F3FE186A}">
      <dgm:prSet/>
      <dgm:spPr/>
      <dgm:t>
        <a:bodyPr/>
        <a:lstStyle/>
        <a:p>
          <a:endParaRPr lang="en-US" sz="2000"/>
        </a:p>
      </dgm:t>
    </dgm:pt>
    <dgm:pt modelId="{F99E13E9-A29F-4E96-A8AC-B8AB2FE4E6E5}" type="sibTrans" cxnId="{8B332A2B-D43C-45BD-9666-4EF9F3FE186A}">
      <dgm:prSet/>
      <dgm:spPr/>
      <dgm:t>
        <a:bodyPr/>
        <a:lstStyle/>
        <a:p>
          <a:endParaRPr lang="en-US" sz="2000"/>
        </a:p>
      </dgm:t>
    </dgm:pt>
    <dgm:pt modelId="{5AF730A8-5C20-4B50-9968-BD89CA197C3C}">
      <dgm:prSet custT="1"/>
      <dgm:spPr/>
      <dgm:t>
        <a:bodyPr/>
        <a:lstStyle/>
        <a:p>
          <a:r>
            <a:rPr lang="en-US" sz="1800" dirty="0" smtClean="0"/>
            <a:t>COOPERATIVAS EN EL SECTOR RURAL (EJEM. R. 193)</a:t>
          </a:r>
          <a:endParaRPr lang="en-US" sz="1800" dirty="0"/>
        </a:p>
      </dgm:t>
    </dgm:pt>
    <dgm:pt modelId="{44EDBF23-8FE6-494C-8EE9-A55685A40A98}" type="parTrans" cxnId="{EA1D00DB-CFEE-4D22-A5E5-87DE8EC7E704}">
      <dgm:prSet/>
      <dgm:spPr/>
      <dgm:t>
        <a:bodyPr/>
        <a:lstStyle/>
        <a:p>
          <a:endParaRPr lang="en-US" sz="2000"/>
        </a:p>
      </dgm:t>
    </dgm:pt>
    <dgm:pt modelId="{C59C82D5-DF6F-427F-932C-F1F12069FADC}" type="sibTrans" cxnId="{EA1D00DB-CFEE-4D22-A5E5-87DE8EC7E704}">
      <dgm:prSet/>
      <dgm:spPr/>
      <dgm:t>
        <a:bodyPr/>
        <a:lstStyle/>
        <a:p>
          <a:endParaRPr lang="en-US" sz="2000"/>
        </a:p>
      </dgm:t>
    </dgm:pt>
    <dgm:pt modelId="{464D3F1E-9848-44FF-8BC2-84D84F97C325}" type="pres">
      <dgm:prSet presAssocID="{34D46AC7-873B-42F0-989E-B53D8B3912B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30DCFF1-C4CA-4BF0-837D-08DDA727F115}" type="pres">
      <dgm:prSet presAssocID="{34D46AC7-873B-42F0-989E-B53D8B3912B1}" presName="Name1" presStyleCnt="0"/>
      <dgm:spPr/>
    </dgm:pt>
    <dgm:pt modelId="{F71F8BAD-57B7-4372-9CD9-8998ED8F28B4}" type="pres">
      <dgm:prSet presAssocID="{34D46AC7-873B-42F0-989E-B53D8B3912B1}" presName="cycle" presStyleCnt="0"/>
      <dgm:spPr/>
    </dgm:pt>
    <dgm:pt modelId="{988CD0AB-FD05-431D-9FA4-34FF180C6325}" type="pres">
      <dgm:prSet presAssocID="{34D46AC7-873B-42F0-989E-B53D8B3912B1}" presName="srcNode" presStyleLbl="node1" presStyleIdx="0" presStyleCnt="7"/>
      <dgm:spPr/>
    </dgm:pt>
    <dgm:pt modelId="{9FA6D71A-27A8-42FE-A203-CD81987BE199}" type="pres">
      <dgm:prSet presAssocID="{34D46AC7-873B-42F0-989E-B53D8B3912B1}" presName="conn" presStyleLbl="parChTrans1D2" presStyleIdx="0" presStyleCnt="1"/>
      <dgm:spPr/>
      <dgm:t>
        <a:bodyPr/>
        <a:lstStyle/>
        <a:p>
          <a:endParaRPr lang="en-US"/>
        </a:p>
      </dgm:t>
    </dgm:pt>
    <dgm:pt modelId="{30BF378A-9255-4D05-8CF6-3A8027712208}" type="pres">
      <dgm:prSet presAssocID="{34D46AC7-873B-42F0-989E-B53D8B3912B1}" presName="extraNode" presStyleLbl="node1" presStyleIdx="0" presStyleCnt="7"/>
      <dgm:spPr/>
    </dgm:pt>
    <dgm:pt modelId="{BC5D26B3-8EA7-4787-A7A3-03F9093F77E9}" type="pres">
      <dgm:prSet presAssocID="{34D46AC7-873B-42F0-989E-B53D8B3912B1}" presName="dstNode" presStyleLbl="node1" presStyleIdx="0" presStyleCnt="7"/>
      <dgm:spPr/>
    </dgm:pt>
    <dgm:pt modelId="{64AAD34F-F2E2-4BB3-933C-9F636EB5A5FD}" type="pres">
      <dgm:prSet presAssocID="{46CF8914-8574-4359-9D80-D3A2748883C3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0826B5-8A93-49AF-9AF6-A0E30455FE31}" type="pres">
      <dgm:prSet presAssocID="{46CF8914-8574-4359-9D80-D3A2748883C3}" presName="accent_1" presStyleCnt="0"/>
      <dgm:spPr/>
    </dgm:pt>
    <dgm:pt modelId="{B583175F-DFA8-427D-9829-F08061AAA5FF}" type="pres">
      <dgm:prSet presAssocID="{46CF8914-8574-4359-9D80-D3A2748883C3}" presName="accentRepeatNode" presStyleLbl="solidFgAcc1" presStyleIdx="0" presStyleCnt="7"/>
      <dgm:spPr/>
    </dgm:pt>
    <dgm:pt modelId="{1145F899-E6DE-4441-B6EB-53C9DF55D757}" type="pres">
      <dgm:prSet presAssocID="{E9312A1C-437E-4578-849A-2AF71CEB0B26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81406B-600D-47FD-95A0-4A96B965C7B9}" type="pres">
      <dgm:prSet presAssocID="{E9312A1C-437E-4578-849A-2AF71CEB0B26}" presName="accent_2" presStyleCnt="0"/>
      <dgm:spPr/>
    </dgm:pt>
    <dgm:pt modelId="{56BDCFD0-5322-4C3D-A669-00A6C3903081}" type="pres">
      <dgm:prSet presAssocID="{E9312A1C-437E-4578-849A-2AF71CEB0B26}" presName="accentRepeatNode" presStyleLbl="solidFgAcc1" presStyleIdx="1" presStyleCnt="7"/>
      <dgm:spPr/>
    </dgm:pt>
    <dgm:pt modelId="{B7BE414C-15C2-4959-A68B-D90AC8FF86AE}" type="pres">
      <dgm:prSet presAssocID="{4CC56A58-1682-47FA-8D94-7ABDFC1AB365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20D97D-6D2E-44F0-B068-CEF892107D81}" type="pres">
      <dgm:prSet presAssocID="{4CC56A58-1682-47FA-8D94-7ABDFC1AB365}" presName="accent_3" presStyleCnt="0"/>
      <dgm:spPr/>
    </dgm:pt>
    <dgm:pt modelId="{A5FF7513-718D-4E61-A5F0-EED598A8EC8B}" type="pres">
      <dgm:prSet presAssocID="{4CC56A58-1682-47FA-8D94-7ABDFC1AB365}" presName="accentRepeatNode" presStyleLbl="solidFgAcc1" presStyleIdx="2" presStyleCnt="7"/>
      <dgm:spPr/>
    </dgm:pt>
    <dgm:pt modelId="{C6B1F1CB-01E8-485B-9BF5-757D76A60FEB}" type="pres">
      <dgm:prSet presAssocID="{8B68A5F8-F1A8-481A-AE69-824A2203C269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976EC3-40BB-4EF7-B719-9C45708B688B}" type="pres">
      <dgm:prSet presAssocID="{8B68A5F8-F1A8-481A-AE69-824A2203C269}" presName="accent_4" presStyleCnt="0"/>
      <dgm:spPr/>
    </dgm:pt>
    <dgm:pt modelId="{5A89762B-308F-4FA5-8116-D96FD53826B5}" type="pres">
      <dgm:prSet presAssocID="{8B68A5F8-F1A8-481A-AE69-824A2203C269}" presName="accentRepeatNode" presStyleLbl="solidFgAcc1" presStyleIdx="3" presStyleCnt="7"/>
      <dgm:spPr/>
    </dgm:pt>
    <dgm:pt modelId="{7951F636-232D-4ECA-B764-DE9781C114C5}" type="pres">
      <dgm:prSet presAssocID="{5AF730A8-5C20-4B50-9968-BD89CA197C3C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ABDF64-7997-4C33-8CEA-DC910B5313C1}" type="pres">
      <dgm:prSet presAssocID="{5AF730A8-5C20-4B50-9968-BD89CA197C3C}" presName="accent_5" presStyleCnt="0"/>
      <dgm:spPr/>
    </dgm:pt>
    <dgm:pt modelId="{0B6E4E09-D520-4BE4-9CEE-E7E347D51486}" type="pres">
      <dgm:prSet presAssocID="{5AF730A8-5C20-4B50-9968-BD89CA197C3C}" presName="accentRepeatNode" presStyleLbl="solidFgAcc1" presStyleIdx="4" presStyleCnt="7"/>
      <dgm:spPr/>
    </dgm:pt>
    <dgm:pt modelId="{B7AF6B0D-12E7-452C-A8E9-C840FDC5F31D}" type="pres">
      <dgm:prSet presAssocID="{BB158042-9982-4303-8FD1-2B42928808CA}" presName="text_6" presStyleLbl="node1" presStyleIdx="5" presStyleCnt="7" custScaleY="1223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F88348-0709-4E77-B3A8-C88FE074C6A0}" type="pres">
      <dgm:prSet presAssocID="{BB158042-9982-4303-8FD1-2B42928808CA}" presName="accent_6" presStyleCnt="0"/>
      <dgm:spPr/>
    </dgm:pt>
    <dgm:pt modelId="{3A7FFD41-3510-4464-B5E5-0F46BCA845E7}" type="pres">
      <dgm:prSet presAssocID="{BB158042-9982-4303-8FD1-2B42928808CA}" presName="accentRepeatNode" presStyleLbl="solidFgAcc1" presStyleIdx="5" presStyleCnt="7"/>
      <dgm:spPr/>
    </dgm:pt>
    <dgm:pt modelId="{23552082-62D6-4026-A0DD-B90755E37154}" type="pres">
      <dgm:prSet presAssocID="{B2DB47E5-1E90-4F30-B5FD-1B8CD25C0F5D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218B82-C4F2-4696-8D7C-07DC1CAB034C}" type="pres">
      <dgm:prSet presAssocID="{B2DB47E5-1E90-4F30-B5FD-1B8CD25C0F5D}" presName="accent_7" presStyleCnt="0"/>
      <dgm:spPr/>
    </dgm:pt>
    <dgm:pt modelId="{D06AC3B2-4E6F-4BE3-B81E-6A0EB80C427E}" type="pres">
      <dgm:prSet presAssocID="{B2DB47E5-1E90-4F30-B5FD-1B8CD25C0F5D}" presName="accentRepeatNode" presStyleLbl="solidFgAcc1" presStyleIdx="6" presStyleCnt="7"/>
      <dgm:spPr/>
    </dgm:pt>
  </dgm:ptLst>
  <dgm:cxnLst>
    <dgm:cxn modelId="{B2292790-E8B1-4962-B314-0FF4D5D52E9B}" srcId="{34D46AC7-873B-42F0-989E-B53D8B3912B1}" destId="{E9312A1C-437E-4578-849A-2AF71CEB0B26}" srcOrd="1" destOrd="0" parTransId="{7E57C600-7CF9-4B54-BE9C-83E83F809BEC}" sibTransId="{B254DB2D-7FF4-4CE9-BAB3-65C2AD25727C}"/>
    <dgm:cxn modelId="{EA1D00DB-CFEE-4D22-A5E5-87DE8EC7E704}" srcId="{34D46AC7-873B-42F0-989E-B53D8B3912B1}" destId="{5AF730A8-5C20-4B50-9968-BD89CA197C3C}" srcOrd="4" destOrd="0" parTransId="{44EDBF23-8FE6-494C-8EE9-A55685A40A98}" sibTransId="{C59C82D5-DF6F-427F-932C-F1F12069FADC}"/>
    <dgm:cxn modelId="{CF513850-5565-4107-B331-5A3623DAD7C9}" srcId="{34D46AC7-873B-42F0-989E-B53D8B3912B1}" destId="{46CF8914-8574-4359-9D80-D3A2748883C3}" srcOrd="0" destOrd="0" parTransId="{31D2E33D-4DC2-4D94-8305-0D0B58ACFFD1}" sibTransId="{8067633B-B697-4543-AA69-E9401EC4C5AA}"/>
    <dgm:cxn modelId="{B59A20B4-F8D3-41A6-8076-30D8ECA0AC7B}" type="presOf" srcId="{E9312A1C-437E-4578-849A-2AF71CEB0B26}" destId="{1145F899-E6DE-4441-B6EB-53C9DF55D757}" srcOrd="0" destOrd="0" presId="urn:microsoft.com/office/officeart/2008/layout/VerticalCurvedList"/>
    <dgm:cxn modelId="{626FF851-52BD-4149-89D9-EDF60A3055B9}" type="presOf" srcId="{34D46AC7-873B-42F0-989E-B53D8B3912B1}" destId="{464D3F1E-9848-44FF-8BC2-84D84F97C325}" srcOrd="0" destOrd="0" presId="urn:microsoft.com/office/officeart/2008/layout/VerticalCurvedList"/>
    <dgm:cxn modelId="{BEBEAEE0-44AC-4F05-9FC2-07E81C11529F}" type="presOf" srcId="{8067633B-B697-4543-AA69-E9401EC4C5AA}" destId="{9FA6D71A-27A8-42FE-A203-CD81987BE199}" srcOrd="0" destOrd="0" presId="urn:microsoft.com/office/officeart/2008/layout/VerticalCurvedList"/>
    <dgm:cxn modelId="{2DF108A3-6D26-4AE7-A98A-3C0010E3703A}" srcId="{34D46AC7-873B-42F0-989E-B53D8B3912B1}" destId="{4CC56A58-1682-47FA-8D94-7ABDFC1AB365}" srcOrd="2" destOrd="0" parTransId="{ED11CE7D-F136-437E-8225-F3E6891BF9BE}" sibTransId="{4F866A26-4DAC-4A20-BD7A-2F2594191D37}"/>
    <dgm:cxn modelId="{4071E976-2426-4830-A383-CF60F54ABE63}" type="presOf" srcId="{46CF8914-8574-4359-9D80-D3A2748883C3}" destId="{64AAD34F-F2E2-4BB3-933C-9F636EB5A5FD}" srcOrd="0" destOrd="0" presId="urn:microsoft.com/office/officeart/2008/layout/VerticalCurvedList"/>
    <dgm:cxn modelId="{9B980DFC-9D9F-411C-AA7F-54D6A8957E95}" srcId="{34D46AC7-873B-42F0-989E-B53D8B3912B1}" destId="{8B68A5F8-F1A8-481A-AE69-824A2203C269}" srcOrd="3" destOrd="0" parTransId="{81F3C2FB-44AF-4A89-8F31-6D335347984C}" sibTransId="{6AFF7EB2-F268-49A1-A9C2-A913457C590E}"/>
    <dgm:cxn modelId="{212A0F6C-51D8-4312-8F34-A1EC47290D55}" srcId="{34D46AC7-873B-42F0-989E-B53D8B3912B1}" destId="{B2DB47E5-1E90-4F30-B5FD-1B8CD25C0F5D}" srcOrd="6" destOrd="0" parTransId="{03FBFA57-F9AC-4F61-AE6C-2EAA41494925}" sibTransId="{20C31EAE-D304-404B-8390-BEB03154C853}"/>
    <dgm:cxn modelId="{8F2774AD-AA8A-4E5A-9042-E0096C65FF0C}" type="presOf" srcId="{8B68A5F8-F1A8-481A-AE69-824A2203C269}" destId="{C6B1F1CB-01E8-485B-9BF5-757D76A60FEB}" srcOrd="0" destOrd="0" presId="urn:microsoft.com/office/officeart/2008/layout/VerticalCurvedList"/>
    <dgm:cxn modelId="{6CEFF700-D6BC-4963-879A-DE5C6F95B7DB}" type="presOf" srcId="{B2DB47E5-1E90-4F30-B5FD-1B8CD25C0F5D}" destId="{23552082-62D6-4026-A0DD-B90755E37154}" srcOrd="0" destOrd="0" presId="urn:microsoft.com/office/officeart/2008/layout/VerticalCurvedList"/>
    <dgm:cxn modelId="{A1BA0A26-7C5A-46D0-9A50-EBA235018A5A}" type="presOf" srcId="{5AF730A8-5C20-4B50-9968-BD89CA197C3C}" destId="{7951F636-232D-4ECA-B764-DE9781C114C5}" srcOrd="0" destOrd="0" presId="urn:microsoft.com/office/officeart/2008/layout/VerticalCurvedList"/>
    <dgm:cxn modelId="{BAF65870-DE99-4CD5-AE77-745481980D8D}" type="presOf" srcId="{4CC56A58-1682-47FA-8D94-7ABDFC1AB365}" destId="{B7BE414C-15C2-4959-A68B-D90AC8FF86AE}" srcOrd="0" destOrd="0" presId="urn:microsoft.com/office/officeart/2008/layout/VerticalCurvedList"/>
    <dgm:cxn modelId="{8B332A2B-D43C-45BD-9666-4EF9F3FE186A}" srcId="{34D46AC7-873B-42F0-989E-B53D8B3912B1}" destId="{BB158042-9982-4303-8FD1-2B42928808CA}" srcOrd="5" destOrd="0" parTransId="{4AE42BE8-AD11-45BC-9BBD-C45A842525CC}" sibTransId="{F99E13E9-A29F-4E96-A8AC-B8AB2FE4E6E5}"/>
    <dgm:cxn modelId="{16DAB4B2-0EE8-4B56-9664-FB6C0B15FEC5}" type="presOf" srcId="{BB158042-9982-4303-8FD1-2B42928808CA}" destId="{B7AF6B0D-12E7-452C-A8E9-C840FDC5F31D}" srcOrd="0" destOrd="0" presId="urn:microsoft.com/office/officeart/2008/layout/VerticalCurvedList"/>
    <dgm:cxn modelId="{7534BE30-53CA-4BF8-BDCC-96DD6E14BB42}" type="presParOf" srcId="{464D3F1E-9848-44FF-8BC2-84D84F97C325}" destId="{430DCFF1-C4CA-4BF0-837D-08DDA727F115}" srcOrd="0" destOrd="0" presId="urn:microsoft.com/office/officeart/2008/layout/VerticalCurvedList"/>
    <dgm:cxn modelId="{D19B8C54-0C1F-4D64-A9CE-C4D967A5DED4}" type="presParOf" srcId="{430DCFF1-C4CA-4BF0-837D-08DDA727F115}" destId="{F71F8BAD-57B7-4372-9CD9-8998ED8F28B4}" srcOrd="0" destOrd="0" presId="urn:microsoft.com/office/officeart/2008/layout/VerticalCurvedList"/>
    <dgm:cxn modelId="{6CBFE425-4959-4D6F-8313-1D00770E919E}" type="presParOf" srcId="{F71F8BAD-57B7-4372-9CD9-8998ED8F28B4}" destId="{988CD0AB-FD05-431D-9FA4-34FF180C6325}" srcOrd="0" destOrd="0" presId="urn:microsoft.com/office/officeart/2008/layout/VerticalCurvedList"/>
    <dgm:cxn modelId="{F362A6B8-C28C-4DE6-98F7-8B24FD5E24F7}" type="presParOf" srcId="{F71F8BAD-57B7-4372-9CD9-8998ED8F28B4}" destId="{9FA6D71A-27A8-42FE-A203-CD81987BE199}" srcOrd="1" destOrd="0" presId="urn:microsoft.com/office/officeart/2008/layout/VerticalCurvedList"/>
    <dgm:cxn modelId="{A04705B1-83DB-49F9-A679-9267AD936633}" type="presParOf" srcId="{F71F8BAD-57B7-4372-9CD9-8998ED8F28B4}" destId="{30BF378A-9255-4D05-8CF6-3A8027712208}" srcOrd="2" destOrd="0" presId="urn:microsoft.com/office/officeart/2008/layout/VerticalCurvedList"/>
    <dgm:cxn modelId="{410B1E9C-B7A8-4AB0-8FBE-DFACCA38AC7C}" type="presParOf" srcId="{F71F8BAD-57B7-4372-9CD9-8998ED8F28B4}" destId="{BC5D26B3-8EA7-4787-A7A3-03F9093F77E9}" srcOrd="3" destOrd="0" presId="urn:microsoft.com/office/officeart/2008/layout/VerticalCurvedList"/>
    <dgm:cxn modelId="{72A7AFAC-9E5D-4996-9EF9-5E968DA46521}" type="presParOf" srcId="{430DCFF1-C4CA-4BF0-837D-08DDA727F115}" destId="{64AAD34F-F2E2-4BB3-933C-9F636EB5A5FD}" srcOrd="1" destOrd="0" presId="urn:microsoft.com/office/officeart/2008/layout/VerticalCurvedList"/>
    <dgm:cxn modelId="{058B33F5-A6FE-4CA9-988C-0280145A227B}" type="presParOf" srcId="{430DCFF1-C4CA-4BF0-837D-08DDA727F115}" destId="{5D0826B5-8A93-49AF-9AF6-A0E30455FE31}" srcOrd="2" destOrd="0" presId="urn:microsoft.com/office/officeart/2008/layout/VerticalCurvedList"/>
    <dgm:cxn modelId="{F6FF748E-3683-43B4-AE01-A4CDE674A178}" type="presParOf" srcId="{5D0826B5-8A93-49AF-9AF6-A0E30455FE31}" destId="{B583175F-DFA8-427D-9829-F08061AAA5FF}" srcOrd="0" destOrd="0" presId="urn:microsoft.com/office/officeart/2008/layout/VerticalCurvedList"/>
    <dgm:cxn modelId="{E2040A80-9F62-40A6-93E9-F3B437A7EC7B}" type="presParOf" srcId="{430DCFF1-C4CA-4BF0-837D-08DDA727F115}" destId="{1145F899-E6DE-4441-B6EB-53C9DF55D757}" srcOrd="3" destOrd="0" presId="urn:microsoft.com/office/officeart/2008/layout/VerticalCurvedList"/>
    <dgm:cxn modelId="{F78DC631-C5F0-4CC0-B657-493101D7D43F}" type="presParOf" srcId="{430DCFF1-C4CA-4BF0-837D-08DDA727F115}" destId="{DB81406B-600D-47FD-95A0-4A96B965C7B9}" srcOrd="4" destOrd="0" presId="urn:microsoft.com/office/officeart/2008/layout/VerticalCurvedList"/>
    <dgm:cxn modelId="{DDE76150-6FC9-48E0-90AB-5F5B100B57BF}" type="presParOf" srcId="{DB81406B-600D-47FD-95A0-4A96B965C7B9}" destId="{56BDCFD0-5322-4C3D-A669-00A6C3903081}" srcOrd="0" destOrd="0" presId="urn:microsoft.com/office/officeart/2008/layout/VerticalCurvedList"/>
    <dgm:cxn modelId="{923D85CF-5096-4A99-AB9F-AF570947AA20}" type="presParOf" srcId="{430DCFF1-C4CA-4BF0-837D-08DDA727F115}" destId="{B7BE414C-15C2-4959-A68B-D90AC8FF86AE}" srcOrd="5" destOrd="0" presId="urn:microsoft.com/office/officeart/2008/layout/VerticalCurvedList"/>
    <dgm:cxn modelId="{B61E390A-E985-44CF-BF68-40EA45D5EB3C}" type="presParOf" srcId="{430DCFF1-C4CA-4BF0-837D-08DDA727F115}" destId="{8E20D97D-6D2E-44F0-B068-CEF892107D81}" srcOrd="6" destOrd="0" presId="urn:microsoft.com/office/officeart/2008/layout/VerticalCurvedList"/>
    <dgm:cxn modelId="{657ED1A5-D471-4691-85A0-913FC3E63BCD}" type="presParOf" srcId="{8E20D97D-6D2E-44F0-B068-CEF892107D81}" destId="{A5FF7513-718D-4E61-A5F0-EED598A8EC8B}" srcOrd="0" destOrd="0" presId="urn:microsoft.com/office/officeart/2008/layout/VerticalCurvedList"/>
    <dgm:cxn modelId="{50D46D49-4349-4DED-B9EF-49C0B5C4470C}" type="presParOf" srcId="{430DCFF1-C4CA-4BF0-837D-08DDA727F115}" destId="{C6B1F1CB-01E8-485B-9BF5-757D76A60FEB}" srcOrd="7" destOrd="0" presId="urn:microsoft.com/office/officeart/2008/layout/VerticalCurvedList"/>
    <dgm:cxn modelId="{FCE217F2-F944-4933-9138-DB72ABBF335F}" type="presParOf" srcId="{430DCFF1-C4CA-4BF0-837D-08DDA727F115}" destId="{5A976EC3-40BB-4EF7-B719-9C45708B688B}" srcOrd="8" destOrd="0" presId="urn:microsoft.com/office/officeart/2008/layout/VerticalCurvedList"/>
    <dgm:cxn modelId="{4BC5B81D-6774-49AC-971A-1FAF6C6CB2D5}" type="presParOf" srcId="{5A976EC3-40BB-4EF7-B719-9C45708B688B}" destId="{5A89762B-308F-4FA5-8116-D96FD53826B5}" srcOrd="0" destOrd="0" presId="urn:microsoft.com/office/officeart/2008/layout/VerticalCurvedList"/>
    <dgm:cxn modelId="{FF22AA7D-CB0B-4689-8DB8-B352CA66A89E}" type="presParOf" srcId="{430DCFF1-C4CA-4BF0-837D-08DDA727F115}" destId="{7951F636-232D-4ECA-B764-DE9781C114C5}" srcOrd="9" destOrd="0" presId="urn:microsoft.com/office/officeart/2008/layout/VerticalCurvedList"/>
    <dgm:cxn modelId="{AF36EC32-90EA-463A-AF98-D3F7D5F816FC}" type="presParOf" srcId="{430DCFF1-C4CA-4BF0-837D-08DDA727F115}" destId="{DBABDF64-7997-4C33-8CEA-DC910B5313C1}" srcOrd="10" destOrd="0" presId="urn:microsoft.com/office/officeart/2008/layout/VerticalCurvedList"/>
    <dgm:cxn modelId="{D8068C20-D4D7-48DF-B8CD-BA53A98D77F9}" type="presParOf" srcId="{DBABDF64-7997-4C33-8CEA-DC910B5313C1}" destId="{0B6E4E09-D520-4BE4-9CEE-E7E347D51486}" srcOrd="0" destOrd="0" presId="urn:microsoft.com/office/officeart/2008/layout/VerticalCurvedList"/>
    <dgm:cxn modelId="{F9C330FA-63C1-45EC-B50D-E39E3F4D2D77}" type="presParOf" srcId="{430DCFF1-C4CA-4BF0-837D-08DDA727F115}" destId="{B7AF6B0D-12E7-452C-A8E9-C840FDC5F31D}" srcOrd="11" destOrd="0" presId="urn:microsoft.com/office/officeart/2008/layout/VerticalCurvedList"/>
    <dgm:cxn modelId="{81F9CAD8-8E3C-4FCE-A5AF-8AD6884AD729}" type="presParOf" srcId="{430DCFF1-C4CA-4BF0-837D-08DDA727F115}" destId="{34F88348-0709-4E77-B3A8-C88FE074C6A0}" srcOrd="12" destOrd="0" presId="urn:microsoft.com/office/officeart/2008/layout/VerticalCurvedList"/>
    <dgm:cxn modelId="{E864EBD8-63FD-4BF5-8D73-2C4FC732C909}" type="presParOf" srcId="{34F88348-0709-4E77-B3A8-C88FE074C6A0}" destId="{3A7FFD41-3510-4464-B5E5-0F46BCA845E7}" srcOrd="0" destOrd="0" presId="urn:microsoft.com/office/officeart/2008/layout/VerticalCurvedList"/>
    <dgm:cxn modelId="{851D2C4A-D350-41CF-8303-7D9B53FDDF2D}" type="presParOf" srcId="{430DCFF1-C4CA-4BF0-837D-08DDA727F115}" destId="{23552082-62D6-4026-A0DD-B90755E37154}" srcOrd="13" destOrd="0" presId="urn:microsoft.com/office/officeart/2008/layout/VerticalCurvedList"/>
    <dgm:cxn modelId="{338695FA-C924-4C8A-8F19-EBE498F752D2}" type="presParOf" srcId="{430DCFF1-C4CA-4BF0-837D-08DDA727F115}" destId="{80218B82-C4F2-4696-8D7C-07DC1CAB034C}" srcOrd="14" destOrd="0" presId="urn:microsoft.com/office/officeart/2008/layout/VerticalCurvedList"/>
    <dgm:cxn modelId="{4789E5AB-4946-408D-A849-214CA6800AF0}" type="presParOf" srcId="{80218B82-C4F2-4696-8D7C-07DC1CAB034C}" destId="{D06AC3B2-4E6F-4BE3-B81E-6A0EB80C427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43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98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7347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03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0105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269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568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84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267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80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002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1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59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6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47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44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820F1-029B-4759-8D20-99CA102FC5FA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151807-19F5-4D60-AFE3-00AE2A31AF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99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 ORGANIZACIÓN DE LOS TRABAJADORES RURALES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_tradnl" sz="2400" b="1" dirty="0" smtClean="0"/>
              <a:t>PRINCIPIOS DISTINTIVOS DEL CONVENIO 141 </a:t>
            </a:r>
          </a:p>
          <a:p>
            <a:r>
              <a:rPr lang="es-ES_tradnl" sz="2400" b="1" dirty="0" smtClean="0"/>
              <a:t>Y SU RECOMENDACIÓN 149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7460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77333" y="33138"/>
            <a:ext cx="8844353" cy="13208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LO RURAL EN LA AGENDA DE LA OIT HA SIDO PERMANENTE E INICIALMENTE CONTROVERTIDO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07882"/>
              </p:ext>
            </p:extLst>
          </p:nvPr>
        </p:nvGraphicFramePr>
        <p:xfrm>
          <a:off x="677862" y="1152939"/>
          <a:ext cx="9042607" cy="5526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647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514924"/>
            <a:ext cx="1083812" cy="6057326"/>
          </a:xfrm>
        </p:spPr>
        <p:txBody>
          <a:bodyPr vert="vert270">
            <a:noAutofit/>
          </a:bodyPr>
          <a:lstStyle/>
          <a:p>
            <a:pPr algn="ctr"/>
            <a:r>
              <a:rPr lang="es-ES_tradnl" sz="3600" dirty="0" smtClean="0"/>
              <a:t>CONSIDERACIONES FINALES</a:t>
            </a:r>
            <a:endParaRPr lang="en-GB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351722" y="514924"/>
            <a:ext cx="8408504" cy="63430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_tradnl" sz="2000" dirty="0" smtClean="0"/>
              <a:t>1. LOS TRABAJADORES AGRICOLAS Y RURALES ESTAN COMPRENDIDOS EN EL ART. 2 DEL C. 87 EL C. 141 ESTABLECE OBLIGACIONES PARTICULARES DE ESTIMULO Y FOMENTO A LA ORGANIZACIÑON Y PARTICIPACIÓN EN EL DESARROLLO RURAL.</a:t>
            </a:r>
          </a:p>
          <a:p>
            <a:pPr marL="0" indent="0" algn="just">
              <a:buNone/>
            </a:pPr>
            <a:r>
              <a:rPr lang="es-ES_tradnl" sz="2000" dirty="0" smtClean="0"/>
              <a:t>2. ES UN ÁREA DE CRECIMIENTO Y EXPANSIÓN DEL MOVIMIENTO SINDICAL</a:t>
            </a:r>
          </a:p>
          <a:p>
            <a:pPr marL="0" indent="0" algn="just">
              <a:buNone/>
            </a:pPr>
            <a:r>
              <a:rPr lang="es-ES_tradnl" sz="2000" dirty="0"/>
              <a:t>3</a:t>
            </a:r>
            <a:r>
              <a:rPr lang="es-ES_tradnl" sz="2000" dirty="0" smtClean="0"/>
              <a:t>. ES UNA CONDICIÓN NECESARIA PARA FINCAR EL DESARROLLO DEMOCRATICO EN EL ÁMBITO RURAL DEL PAÍS</a:t>
            </a:r>
          </a:p>
          <a:p>
            <a:pPr marL="0" indent="0" algn="just">
              <a:buNone/>
            </a:pPr>
            <a:r>
              <a:rPr lang="es-ES_tradnl" sz="2000" dirty="0"/>
              <a:t>4</a:t>
            </a:r>
            <a:r>
              <a:rPr lang="es-ES_tradnl" sz="2000" dirty="0" smtClean="0"/>
              <a:t>. LA ORGANIZACIÓN DE LOS TRABAJADORES DEL SECTOR RURAL LES DA Y RECONOCE EL DERECHO A: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sz="1800" dirty="0" smtClean="0"/>
              <a:t>LA CONSULTA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sz="1800" dirty="0" smtClean="0"/>
              <a:t>NEGOCIACIÓN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sz="1800" dirty="0" smtClean="0"/>
              <a:t>PARTICIPACIÓN</a:t>
            </a:r>
          </a:p>
          <a:p>
            <a:pPr marL="457200" lvl="1" indent="0" algn="just">
              <a:buNone/>
            </a:pPr>
            <a:r>
              <a:rPr lang="es-ES_tradnl" sz="1800" dirty="0" smtClean="0"/>
              <a:t>EN EL DESARROLLO ECONOMICO Y SOCIAL DE LA RURALIDAD</a:t>
            </a:r>
            <a:endParaRPr lang="en-GB" sz="1800" dirty="0" smtClean="0"/>
          </a:p>
          <a:p>
            <a:pPr marL="57150" indent="0" algn="just">
              <a:buNone/>
            </a:pPr>
            <a:r>
              <a:rPr lang="es-ES_tradnl" sz="2000" dirty="0"/>
              <a:t>5</a:t>
            </a:r>
            <a:r>
              <a:rPr lang="es-ES_tradnl" sz="2000" dirty="0" smtClean="0"/>
              <a:t>. EL ESTADO TIENE EL DEBER DE PROMOVER, FACILITAR Y FOMENTAR LA ORGANIZACIÓN LIBRE E INDEPENDIENTE DE LOS TRABAJADORES</a:t>
            </a:r>
          </a:p>
          <a:p>
            <a:pPr marL="57150" indent="0" algn="just">
              <a:buNone/>
            </a:pPr>
            <a:r>
              <a:rPr lang="es-ES_tradnl" sz="2000" dirty="0"/>
              <a:t>6</a:t>
            </a:r>
            <a:r>
              <a:rPr lang="es-ES_tradnl" sz="2000" dirty="0" smtClean="0"/>
              <a:t>. ES UNA CONDICIÓN PARA SOSTENER Y FORTALECER LA SOBERANÍA ALIMENTARIA DEL PAÍS</a:t>
            </a:r>
          </a:p>
        </p:txBody>
      </p:sp>
    </p:spTree>
    <p:extLst>
      <p:ext uri="{BB962C8B-B14F-4D97-AF65-F5344CB8AC3E}">
        <p14:creationId xmlns:p14="http://schemas.microsoft.com/office/powerpoint/2010/main" val="322468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729902" cy="1320800"/>
          </a:xfrm>
        </p:spPr>
        <p:txBody>
          <a:bodyPr/>
          <a:lstStyle/>
          <a:p>
            <a:pPr algn="ctr"/>
            <a:r>
              <a:rPr lang="es-ES_tradnl" dirty="0" smtClean="0"/>
              <a:t>UBICACIÓN EN EL SISTEMA NORMATIVO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327" y="1504951"/>
            <a:ext cx="9308523" cy="4379244"/>
          </a:xfrm>
        </p:spPr>
        <p:txBody>
          <a:bodyPr>
            <a:normAutofit/>
          </a:bodyPr>
          <a:lstStyle/>
          <a:p>
            <a:r>
              <a:rPr lang="es-ES_tradnl" b="1" dirty="0" smtClean="0"/>
              <a:t>ANTES DE 1975 </a:t>
            </a:r>
            <a:r>
              <a:rPr lang="es-ES_tradnl" dirty="0" smtClean="0"/>
              <a:t>AÑO DE LA ADOPCIÓN DEL C. 141 Y SU RECOMENDACIÓN FUERON ADOPTADOS OTRAS NORMAS Y MECANISMOS REFERIDOS A LA LIBERTAD SINDICAL ENTRE ELLOS TENEMOS:</a:t>
            </a:r>
          </a:p>
          <a:p>
            <a:pPr lvl="1"/>
            <a:r>
              <a:rPr lang="es-ES_tradnl" dirty="0" smtClean="0"/>
              <a:t>1919 EL PREÁMBULO DE LA CONSTITUCIÓN DE LA OIT</a:t>
            </a:r>
          </a:p>
          <a:p>
            <a:pPr lvl="1"/>
            <a:r>
              <a:rPr lang="es-ES_tradnl" dirty="0" smtClean="0"/>
              <a:t>1921 C. 11 DERECHO DE ASOCIACIÓN (AGRICULTURA)</a:t>
            </a:r>
          </a:p>
          <a:p>
            <a:pPr lvl="1"/>
            <a:r>
              <a:rPr lang="es-ES_tradnl" dirty="0" smtClean="0"/>
              <a:t>1944 LA DECLARACIÓN DE FILADELFIA  (QUE ES PARTE DE LA CONSTITUCIÓN DE OIT)</a:t>
            </a:r>
          </a:p>
          <a:p>
            <a:pPr lvl="1"/>
            <a:r>
              <a:rPr lang="es-ES_tradnl" dirty="0" smtClean="0"/>
              <a:t>1948 C.87 SOBE LALIBERTAD SINDICAL Y LA PROTECC DI ÓNEL DERECHO DE SINDICACIÓN</a:t>
            </a:r>
          </a:p>
          <a:p>
            <a:pPr lvl="1"/>
            <a:r>
              <a:rPr lang="es-ES_tradnl" dirty="0" smtClean="0"/>
              <a:t>1949 C. 98 SOBRE EL DERECHO DE SINDICACIÓN Y NEGOCIACIÓN COLECTIVA</a:t>
            </a:r>
          </a:p>
          <a:p>
            <a:pPr lvl="1"/>
            <a:r>
              <a:rPr lang="es-ES_tradnl" dirty="0" smtClean="0"/>
              <a:t>1951 CREACIÓN DEL COMITÉ DE LIBERTAD SINDICAL DEL CONSEJO DE ADMINISTACIÓN</a:t>
            </a:r>
          </a:p>
          <a:p>
            <a:pPr lvl="1"/>
            <a:r>
              <a:rPr lang="es-ES_tradnl" dirty="0" smtClean="0"/>
              <a:t>1970 RESOLUCIÓN DE LA CONFERENCIA SOBE LOS DERECHOS SINDICALES Y SU RELACIÓN CON LOS DERECHOS CIVILES</a:t>
            </a:r>
          </a:p>
          <a:p>
            <a:pPr lvl="1"/>
            <a:r>
              <a:rPr lang="es-ES_tradnl" dirty="0" smtClean="0"/>
              <a:t>1971  C. SOBRE LOS REPRESENTANTES DE LOS TRABJADORES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56655" y="5884194"/>
            <a:ext cx="7171259" cy="92333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s-ES_tradnl" b="1" dirty="0" smtClean="0">
                <a:solidFill>
                  <a:schemeClr val="bg1"/>
                </a:solidFill>
              </a:rPr>
              <a:t>PRINCIPIOS:</a:t>
            </a:r>
          </a:p>
          <a:p>
            <a:pPr algn="ctr"/>
            <a:r>
              <a:rPr lang="es-ES_tradnl" b="1" dirty="0" smtClean="0">
                <a:solidFill>
                  <a:schemeClr val="bg1"/>
                </a:solidFill>
              </a:rPr>
              <a:t>LA INDIVISIBILIDAD DE LOS DERECHOS HUMANOS</a:t>
            </a:r>
          </a:p>
          <a:p>
            <a:pPr algn="ctr"/>
            <a:r>
              <a:rPr lang="es-ES_tradnl" b="1" dirty="0" smtClean="0">
                <a:solidFill>
                  <a:schemeClr val="bg1"/>
                </a:solidFill>
              </a:rPr>
              <a:t>LA UNIVERSALIDAD, SALVO INDICACIÓN CONTRARIA EN LA NORMA</a:t>
            </a:r>
          </a:p>
        </p:txBody>
      </p:sp>
    </p:spTree>
    <p:extLst>
      <p:ext uri="{BB962C8B-B14F-4D97-AF65-F5344CB8AC3E}">
        <p14:creationId xmlns:p14="http://schemas.microsoft.com/office/powerpoint/2010/main" val="298813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UBICACIÓN EN EL SISTEMA NORMATIVO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489450"/>
          </a:xfrm>
        </p:spPr>
        <p:txBody>
          <a:bodyPr>
            <a:normAutofit/>
          </a:bodyPr>
          <a:lstStyle/>
          <a:p>
            <a:pPr algn="just"/>
            <a:r>
              <a:rPr lang="es-ES_tradnl" sz="2000" dirty="0" smtClean="0"/>
              <a:t>DESPUÉS DE ADOPTADO EL C. 141 Y SU RECOMENDACIÓN, LA OIT HA RELEVADO SU IMPORTANCIA A TRAVÉS DE:</a:t>
            </a:r>
          </a:p>
          <a:p>
            <a:pPr lvl="1" algn="just"/>
            <a:r>
              <a:rPr lang="es-ES_tradnl" sz="1800" dirty="0" smtClean="0"/>
              <a:t>EL ESTUDIO GENERAL</a:t>
            </a:r>
          </a:p>
          <a:p>
            <a:pPr lvl="1" algn="just"/>
            <a:r>
              <a:rPr lang="es-ES_tradnl" sz="1800" dirty="0" smtClean="0"/>
              <a:t>SU PROGRAMA Y PRESUPUESTO</a:t>
            </a:r>
          </a:p>
          <a:p>
            <a:pPr lvl="1" algn="just"/>
            <a:r>
              <a:rPr lang="es-ES_tradnl" sz="1800" dirty="0" smtClean="0"/>
              <a:t>LOS </a:t>
            </a:r>
            <a:r>
              <a:rPr lang="es-ES_tradnl" sz="1800" dirty="0" err="1" smtClean="0"/>
              <a:t>ODM´s</a:t>
            </a:r>
            <a:endParaRPr lang="es-ES_tradnl" sz="1800" dirty="0" smtClean="0"/>
          </a:p>
          <a:p>
            <a:pPr lvl="1" algn="just"/>
            <a:r>
              <a:rPr lang="es-ES_tradnl" sz="1800" dirty="0" smtClean="0"/>
              <a:t>LOS </a:t>
            </a:r>
            <a:r>
              <a:rPr lang="es-ES_tradnl" sz="1800" dirty="0" err="1" smtClean="0"/>
              <a:t>ODS´s</a:t>
            </a:r>
            <a:endParaRPr lang="es-ES_tradnl" sz="1800" dirty="0" smtClean="0"/>
          </a:p>
          <a:p>
            <a:pPr lvl="1" algn="just"/>
            <a:r>
              <a:rPr lang="es-ES_tradnl" sz="1800" dirty="0" smtClean="0"/>
              <a:t>INDICANDO LA CENTRALIDAD DEL </a:t>
            </a:r>
            <a:r>
              <a:rPr lang="es-ES_tradnl" sz="1800" dirty="0"/>
              <a:t>TRABAJO DECENTE EN EL SECTOR RURAL EN SU PROGRAMA Y </a:t>
            </a:r>
            <a:r>
              <a:rPr lang="es-ES_tradnl" sz="1800" dirty="0" smtClean="0"/>
              <a:t>PRESUPUESTO</a:t>
            </a:r>
          </a:p>
          <a:p>
            <a:pPr algn="just"/>
            <a:r>
              <a:rPr lang="es-ES" sz="2000" smtClean="0"/>
              <a:t>DECLARACIÓN </a:t>
            </a:r>
            <a:r>
              <a:rPr lang="es-ES" sz="2000" dirty="0" smtClean="0"/>
              <a:t>DE LAS NACIONES UNIDAS SOBRE LOS DERECHOS DE LOS CAMPESINOS Y DE OTRAS PERSONAS QUE TRABAJAN EN LAS ZONAS RURALES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50615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LO RURAL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 smtClean="0"/>
              <a:t>EN LOS DEBATES DE LA CONFERENCIA DE 1921 GOBIERNOS CUESTIONARON LA COMPATENCIA DE LA OIT PARA ABOCARSE AL CONOCIMIENTO Y TRATAMIENTO DE LAS CONDICIONES DE TRABAJO EN EL SECTOR DE LA AGRICULTURA</a:t>
            </a:r>
          </a:p>
          <a:p>
            <a:r>
              <a:rPr lang="es-ES_tradnl" dirty="0" smtClean="0"/>
              <a:t>EN 1922 LA CORTE DE JUSTICIA PERMANENTE DE JUSTICIA INTERNACIONAL, RESOLVIO QUE LA OIT ERA COMPETENTE PARA EL SECTOR AGRÍCOLA</a:t>
            </a:r>
          </a:p>
          <a:p>
            <a:r>
              <a:rPr lang="es-ES_tradnl" dirty="0" smtClean="0"/>
              <a:t>1938 SE CONSTITUYÓ UN COMITÉ TRIPARTITO PERMANENTE SOBRE LA AGRICULTURA, PARA DEBATIR EL CAMPO DE TRABAJO DE LA OIT EN EL SECTOR RURAL</a:t>
            </a:r>
          </a:p>
          <a:p>
            <a:r>
              <a:rPr lang="es-ES_tradnl" dirty="0" smtClean="0"/>
              <a:t>LA CARTA SOCIAL DE LOS TRABAJADORES DE PLANTACIONES C. 110 SE ADOPTÓ EN 1958</a:t>
            </a:r>
          </a:p>
          <a:p>
            <a:r>
              <a:rPr lang="es-ES_tradnl" dirty="0" smtClean="0"/>
              <a:t>MEMORANDUM DE ENTENDIMIENTO CON LA FAO 1955, RENOVADO EN EL 2004 EN EL BIENIO 2014-2015 EL TRABAJO DECETE EN LA ECONOMÍA RURAL.</a:t>
            </a:r>
          </a:p>
          <a:p>
            <a:r>
              <a:rPr lang="es-ES_tradnl" dirty="0" smtClean="0"/>
              <a:t>RECOMENDACIÓN 132 SOBRE ARRENDATARIOS Y APARCEROS</a:t>
            </a:r>
          </a:p>
          <a:p>
            <a:r>
              <a:rPr lang="es-ES_tradnl" dirty="0" smtClean="0"/>
              <a:t>C. 159 SOBRE INSPECCIÓN Y LA R. 133 SOBRE LAS DIFICULTADES DE LA INSPECCIÓN</a:t>
            </a: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_tradnl" dirty="0" smtClean="0"/>
              <a:t>OBJETO DE DEBATE EN LA  OIT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15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CARACTERISTICAS GENERALES DEL SECTOR RURAL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LAMAYORÍA DE LOS TRABAJADORES NO RECIBE UN SALARIO Y CUANDO LOS RECIBEN SON INFERIORES A LOS URBANOS. LO CUAL GENERA MIGRACIÓN</a:t>
            </a:r>
          </a:p>
          <a:p>
            <a:r>
              <a:rPr lang="es-ES_tradnl" dirty="0" smtClean="0"/>
              <a:t>MENOS DEL 20% DE LOS TRABAJADORES RURALES TIENEN PROTECCIÓN SOCIAL</a:t>
            </a:r>
          </a:p>
          <a:p>
            <a:r>
              <a:rPr lang="es-ES_tradnl" dirty="0" smtClean="0"/>
              <a:t>SU TRABAJO ES FUNDAMENTALMENTE INFORMAL (8 2.1% DE LA POBLACIÓN RURAL OCUPADA Y EL 98.6% DEL EMPLEO AGRICOLA)</a:t>
            </a:r>
          </a:p>
          <a:p>
            <a:r>
              <a:rPr lang="es-ES_tradnl" dirty="0" smtClean="0"/>
              <a:t>LA POBREZA CARACTERIZA LAS CONDICIONES DE VIDA EN EL SECTOR RURAL</a:t>
            </a:r>
          </a:p>
          <a:p>
            <a:r>
              <a:rPr lang="es-ES_tradnl" dirty="0" smtClean="0"/>
              <a:t>JOVENES Y MUJERES VIVEN EN CONDICIONES DE MAYOR PRECARIEDAD LABORAL</a:t>
            </a:r>
          </a:p>
          <a:p>
            <a:r>
              <a:rPr lang="es-ES_tradnl" dirty="0" smtClean="0"/>
              <a:t>EN ELSECTOR RURAL SE CONCENTRA UNO DE LOS MAYORES % DE TRABAJO INFANTIL</a:t>
            </a:r>
          </a:p>
          <a:p>
            <a:r>
              <a:rPr lang="es-ES_tradnl" dirty="0" smtClean="0"/>
              <a:t>EN EL SECTOR RURAL SE CONCENTRA LA MAYOR CANTIDAD DE TRABAJO FORZOSO</a:t>
            </a:r>
          </a:p>
          <a:p>
            <a:r>
              <a:rPr lang="es-ES_tradnl" dirty="0" smtClean="0"/>
              <a:t>EL TIEMPO DE TRABAJO EN EL SECTOR AGRICOLA ES MAYOR AL LEGAL</a:t>
            </a:r>
          </a:p>
          <a:p>
            <a:r>
              <a:rPr lang="es-ES_tradnl" dirty="0" smtClean="0"/>
              <a:t>TENDENCIA DECRECIENTE AL APORTE DEL PIB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60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2385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ES_tradnl" sz="2800" b="1" dirty="0" smtClean="0"/>
              <a:t>LA LIBERTAD SINDICAL Y LA ESPECÍFICIDAD</a:t>
            </a:r>
            <a:br>
              <a:rPr lang="es-ES_tradnl" sz="2800" b="1" dirty="0" smtClean="0"/>
            </a:br>
            <a:r>
              <a:rPr lang="es-ES_tradnl" sz="2800" b="1" dirty="0" smtClean="0"/>
              <a:t>PARA EL SECTOR RURAL</a:t>
            </a:r>
            <a:endParaRPr lang="en-GB" sz="28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77687" y="1608533"/>
            <a:ext cx="4483681" cy="668224"/>
          </a:xfrm>
        </p:spPr>
        <p:txBody>
          <a:bodyPr/>
          <a:lstStyle/>
          <a:p>
            <a:r>
              <a:rPr lang="es-ES_tradnl" b="1" dirty="0" smtClean="0"/>
              <a:t>ASPECTOS GENERALES C.87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77687" y="2184794"/>
            <a:ext cx="4710690" cy="4501755"/>
          </a:xfrm>
        </p:spPr>
        <p:txBody>
          <a:bodyPr>
            <a:normAutofit/>
          </a:bodyPr>
          <a:lstStyle/>
          <a:p>
            <a:r>
              <a:rPr lang="es-ES_tradnl" dirty="0" smtClean="0"/>
              <a:t>LIBRE AFILIACIÓN, SIN AUTORIZACIÓN</a:t>
            </a:r>
          </a:p>
          <a:p>
            <a:r>
              <a:rPr lang="es-ES_tradnl" dirty="0" smtClean="0"/>
              <a:t>TODOS LOS TRABAJADORES SIN DISTINCIÓN ALGUNA</a:t>
            </a:r>
          </a:p>
          <a:p>
            <a:r>
              <a:rPr lang="es-ES_tradnl" dirty="0" smtClean="0"/>
              <a:t>LIBERTAD PARA CONFORMAR ORGANIZACIONES DE SEGUNDO Y TERCER GRADO Y DE AFILIARSE INTERNACIONALMENTE</a:t>
            </a:r>
          </a:p>
          <a:p>
            <a:r>
              <a:rPr lang="es-ES_tradnl" dirty="0" smtClean="0"/>
              <a:t>AUTONOMÍA NORMATIVA, ADMINISTRATIVA Y PROGRAMATICA (HGA)</a:t>
            </a:r>
          </a:p>
          <a:p>
            <a:r>
              <a:rPr lang="es-ES_tradnl" dirty="0" smtClean="0"/>
              <a:t>CUMPLIMIENTO DE LA NORMATIVA</a:t>
            </a:r>
          </a:p>
          <a:p>
            <a:r>
              <a:rPr lang="es-ES_tradnl" dirty="0" smtClean="0"/>
              <a:t>OBLIGACIÓN DEL ESTADO DE NO OBSTRUIR</a:t>
            </a:r>
          </a:p>
          <a:p>
            <a:r>
              <a:rPr lang="es-ES_tradnl" dirty="0" smtClean="0"/>
              <a:t>CONSULTA Y REPRESENTACIÓN</a:t>
            </a:r>
          </a:p>
          <a:p>
            <a:endParaRPr lang="es-ES_tradnl" dirty="0" smtClean="0"/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247406" y="1608533"/>
            <a:ext cx="4890508" cy="668224"/>
          </a:xfrm>
        </p:spPr>
        <p:txBody>
          <a:bodyPr/>
          <a:lstStyle/>
          <a:p>
            <a:r>
              <a:rPr lang="es-ES_tradnl" b="1" dirty="0" smtClean="0"/>
              <a:t>ASPECTOS ESPECÍFICOS C. 141</a:t>
            </a:r>
            <a:endParaRPr lang="en-GB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247405" y="2184794"/>
            <a:ext cx="5049538" cy="4501755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TODOS LOS TRABAJADORES RURALES Y AGRÍCOLAS: </a:t>
            </a:r>
          </a:p>
          <a:p>
            <a:pPr lvl="1"/>
            <a:r>
              <a:rPr lang="es-ES_tradnl" dirty="0" smtClean="0"/>
              <a:t>ASALARIADOS Y AUTONÓMOS, SIEMPRE QUE ESTOS NO:</a:t>
            </a:r>
          </a:p>
          <a:p>
            <a:pPr lvl="2"/>
            <a:r>
              <a:rPr lang="es-ES_tradnl" dirty="0" smtClean="0"/>
              <a:t>EMPLEEN MANO DE OBRA PERMANENTE</a:t>
            </a:r>
          </a:p>
          <a:p>
            <a:pPr lvl="2"/>
            <a:r>
              <a:rPr lang="es-ES_tradnl" dirty="0" smtClean="0"/>
              <a:t>EMPLEEN MANO DE OBRA NUMEROSA CON CARÁCTER ESTACIONAL</a:t>
            </a:r>
          </a:p>
          <a:p>
            <a:pPr lvl="2"/>
            <a:r>
              <a:rPr lang="es-ES_tradnl" dirty="0" smtClean="0"/>
              <a:t>NO HAGAN CULTIVAR SUS TIERRAS POR APARCEROS O ARRENDATARIOS</a:t>
            </a:r>
          </a:p>
          <a:p>
            <a:r>
              <a:rPr lang="es-ES_tradnl" dirty="0" smtClean="0"/>
              <a:t>EL ESTADO DEBE:</a:t>
            </a:r>
          </a:p>
          <a:p>
            <a:pPr lvl="1"/>
            <a:r>
              <a:rPr lang="es-ES_tradnl" dirty="0" smtClean="0"/>
              <a:t>FACILITAR LA LIBRE SINDICALIZACIÓN</a:t>
            </a:r>
          </a:p>
          <a:p>
            <a:pPr lvl="1"/>
            <a:r>
              <a:rPr lang="es-ES_tradnl" dirty="0" smtClean="0"/>
              <a:t>PROMOVER Y FOMENTAR LAS ORGANIZACIONES SINDICALES</a:t>
            </a:r>
          </a:p>
          <a:p>
            <a:pPr lvl="1"/>
            <a:r>
              <a:rPr lang="es-ES_tradnl" dirty="0" smtClean="0"/>
              <a:t>HACERLAS PARTICIPES DEL DESARROLLO ECONÓMICO Y SOCIAL</a:t>
            </a:r>
          </a:p>
          <a:p>
            <a:endParaRPr lang="es-ES_tradnl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98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293862"/>
            <a:ext cx="4689796" cy="1278466"/>
          </a:xfrm>
        </p:spPr>
        <p:txBody>
          <a:bodyPr>
            <a:noAutofit/>
          </a:bodyPr>
          <a:lstStyle/>
          <a:p>
            <a:r>
              <a:rPr lang="es-ES_tradnl" sz="2400" b="1" dirty="0" smtClean="0"/>
              <a:t>RATIFICACIONES DEL C. 141</a:t>
            </a:r>
            <a:br>
              <a:rPr lang="es-ES_tradnl" sz="2400" b="1" dirty="0" smtClean="0"/>
            </a:br>
            <a:r>
              <a:rPr lang="es-ES_tradnl" sz="2400" b="1" dirty="0" smtClean="0"/>
              <a:t>AMERICA LATINA 11</a:t>
            </a:r>
            <a:br>
              <a:rPr lang="es-ES_tradnl" sz="2400" b="1" dirty="0" smtClean="0"/>
            </a:br>
            <a:r>
              <a:rPr lang="es-ES_tradnl" sz="2400" b="1" dirty="0" smtClean="0"/>
              <a:t>TOTAL</a:t>
            </a:r>
            <a:r>
              <a:rPr lang="es-ES_tradnl" sz="2400" b="1" dirty="0"/>
              <a:t>: 41</a:t>
            </a:r>
            <a:endParaRPr lang="en-GB" sz="2400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25548" y="293862"/>
            <a:ext cx="5645848" cy="6345477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7334" y="1848678"/>
            <a:ext cx="4948214" cy="4790661"/>
          </a:xfrm>
        </p:spPr>
        <p:txBody>
          <a:bodyPr>
            <a:noAutofit/>
          </a:bodyPr>
          <a:lstStyle/>
          <a:p>
            <a:pPr algn="ctr"/>
            <a:r>
              <a:rPr lang="es-ES_tradnl" sz="2400" b="1" dirty="0" smtClean="0">
                <a:solidFill>
                  <a:srgbClr val="FF0000"/>
                </a:solidFill>
              </a:rPr>
              <a:t>BRASIL</a:t>
            </a:r>
          </a:p>
          <a:p>
            <a:pPr algn="ctr"/>
            <a:r>
              <a:rPr lang="es-ES_tradnl" sz="2400" b="1" dirty="0" smtClean="0">
                <a:solidFill>
                  <a:srgbClr val="FF0000"/>
                </a:solidFill>
              </a:rPr>
              <a:t>COSTA RICA</a:t>
            </a:r>
          </a:p>
          <a:p>
            <a:pPr algn="ctr"/>
            <a:r>
              <a:rPr lang="es-ES_tradnl" sz="2400" b="1" dirty="0" smtClean="0">
                <a:solidFill>
                  <a:srgbClr val="FF0000"/>
                </a:solidFill>
              </a:rPr>
              <a:t>CUBA</a:t>
            </a:r>
          </a:p>
          <a:p>
            <a:pPr algn="ctr"/>
            <a:r>
              <a:rPr lang="es-ES_tradnl" sz="2400" b="1" dirty="0" smtClean="0">
                <a:solidFill>
                  <a:srgbClr val="FF0000"/>
                </a:solidFill>
              </a:rPr>
              <a:t>ECUADOR</a:t>
            </a:r>
          </a:p>
          <a:p>
            <a:pPr algn="ctr"/>
            <a:r>
              <a:rPr lang="es-ES_tradnl" sz="2400" b="1" dirty="0" smtClean="0">
                <a:solidFill>
                  <a:srgbClr val="FF0000"/>
                </a:solidFill>
              </a:rPr>
              <a:t>EL SALVADOR</a:t>
            </a:r>
          </a:p>
          <a:p>
            <a:pPr algn="ctr"/>
            <a:r>
              <a:rPr lang="es-ES_tradnl" sz="2400" b="1" dirty="0" smtClean="0">
                <a:solidFill>
                  <a:srgbClr val="FF0000"/>
                </a:solidFill>
              </a:rPr>
              <a:t>GUATEMALA </a:t>
            </a:r>
          </a:p>
          <a:p>
            <a:pPr algn="ctr"/>
            <a:r>
              <a:rPr lang="es-ES_tradnl" sz="2400" b="1" dirty="0" smtClean="0">
                <a:solidFill>
                  <a:srgbClr val="FF0000"/>
                </a:solidFill>
              </a:rPr>
              <a:t>GUYANA</a:t>
            </a:r>
          </a:p>
          <a:p>
            <a:pPr algn="ctr"/>
            <a:r>
              <a:rPr lang="es-ES_tradnl" sz="2400" b="1" dirty="0" smtClean="0">
                <a:solidFill>
                  <a:srgbClr val="FF0000"/>
                </a:solidFill>
              </a:rPr>
              <a:t>MEXICO</a:t>
            </a:r>
          </a:p>
          <a:p>
            <a:pPr algn="ctr"/>
            <a:r>
              <a:rPr lang="es-ES_tradnl" sz="2400" b="1" dirty="0" smtClean="0">
                <a:solidFill>
                  <a:srgbClr val="FF0000"/>
                </a:solidFill>
              </a:rPr>
              <a:t>NICARAGUA</a:t>
            </a:r>
          </a:p>
          <a:p>
            <a:pPr algn="ctr"/>
            <a:r>
              <a:rPr lang="es-ES_tradnl" sz="2400" b="1" dirty="0" smtClean="0">
                <a:solidFill>
                  <a:srgbClr val="FF0000"/>
                </a:solidFill>
              </a:rPr>
              <a:t>VENEZUELA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10384918" y="3188305"/>
            <a:ext cx="377687" cy="27829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6806" y="3861786"/>
            <a:ext cx="457240" cy="329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564" y="768488"/>
            <a:ext cx="457240" cy="329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6887" y="1381290"/>
            <a:ext cx="457240" cy="3292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180" y="675860"/>
            <a:ext cx="457240" cy="32921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9566" y="1748611"/>
            <a:ext cx="457240" cy="32921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20" y="2456010"/>
            <a:ext cx="457240" cy="32921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5061" y="1545896"/>
            <a:ext cx="457240" cy="32921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514" y="1748611"/>
            <a:ext cx="457240" cy="32921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7771" y="1913217"/>
            <a:ext cx="457240" cy="32921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8792" y="1381289"/>
            <a:ext cx="457240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53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3200" dirty="0" smtClean="0"/>
              <a:t>R.149 </a:t>
            </a:r>
            <a:r>
              <a:rPr lang="es-ES" sz="3200" dirty="0" smtClean="0"/>
              <a:t>SOBRE LAS ORGANIZACIONES DE TRABAJADORES RURALES </a:t>
            </a:r>
            <a:r>
              <a:rPr lang="es-ES" sz="3200" dirty="0" smtClean="0">
                <a:solidFill>
                  <a:schemeClr val="tx1"/>
                </a:solidFill>
              </a:rPr>
              <a:t>Y SU FUNCIÓN</a:t>
            </a:r>
            <a:br>
              <a:rPr lang="es-ES" sz="3200" dirty="0" smtClean="0">
                <a:solidFill>
                  <a:schemeClr val="tx1"/>
                </a:solidFill>
              </a:rPr>
            </a:br>
            <a:r>
              <a:rPr lang="es-ES" sz="3200" dirty="0" smtClean="0">
                <a:solidFill>
                  <a:schemeClr val="tx1"/>
                </a:solidFill>
              </a:rPr>
              <a:t>EN EL DESARROLLO ECONÓMICO Y SOCIAL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7334" y="2419003"/>
            <a:ext cx="8596668" cy="3880773"/>
          </a:xfrm>
        </p:spPr>
        <p:txBody>
          <a:bodyPr>
            <a:normAutofit/>
          </a:bodyPr>
          <a:lstStyle/>
          <a:p>
            <a:r>
              <a:rPr lang="es-ES_tradnl" sz="2000" dirty="0" smtClean="0"/>
              <a:t>ESTRUCTURA DE LA RECOMENDACIÓN:</a:t>
            </a:r>
          </a:p>
          <a:p>
            <a:pPr lvl="1"/>
            <a:r>
              <a:rPr lang="es-ES_tradnl" sz="1800" dirty="0"/>
              <a:t>I</a:t>
            </a:r>
            <a:r>
              <a:rPr lang="es-ES_tradnl" sz="1800" dirty="0" smtClean="0"/>
              <a:t>. DISPOSICIONES GENERALES: APARTADOS 1 A 3</a:t>
            </a:r>
          </a:p>
          <a:p>
            <a:pPr lvl="1"/>
            <a:r>
              <a:rPr lang="es-ES_tradnl" sz="1800" dirty="0" smtClean="0"/>
              <a:t>II. EL PAPEL DE LAS ORGANIZACIONES DE TRABAJADORES RURALES: APARTADOS 4 Y 5</a:t>
            </a:r>
          </a:p>
          <a:p>
            <a:pPr lvl="1"/>
            <a:r>
              <a:rPr lang="es-ES_tradnl" sz="1800" dirty="0" smtClean="0"/>
              <a:t>III. MEDIDAS PARA FAVORECER EL DESARROLLO DE LAS ORGANIZACIONES DE LOS TRABAJADORES RURALES: (APARTADOS 6 Y 7 …)</a:t>
            </a:r>
          </a:p>
          <a:p>
            <a:pPr lvl="2"/>
            <a:r>
              <a:rPr lang="es-ES_tradnl" sz="1600" dirty="0" smtClean="0"/>
              <a:t>A. DE CARÁCTER LEGISLATIVO Y ADMINISTRATIVO: APARTADOS 8 A 13</a:t>
            </a:r>
          </a:p>
          <a:p>
            <a:pPr lvl="2"/>
            <a:r>
              <a:rPr lang="es-ES_tradnl" sz="1600" dirty="0" smtClean="0"/>
              <a:t>B. INFORMACIÓN PUBLICA: APARTADOS 14 Y 15</a:t>
            </a:r>
          </a:p>
          <a:p>
            <a:pPr lvl="2"/>
            <a:r>
              <a:rPr lang="es-ES_tradnl" sz="1600" dirty="0" smtClean="0"/>
              <a:t>C. ENSEÑANZA Y FORMACIÓN PROFESIONAL: APARTADOS 16 Y 17</a:t>
            </a:r>
          </a:p>
          <a:p>
            <a:pPr lvl="2"/>
            <a:r>
              <a:rPr lang="es-ES_tradnl" sz="1600" dirty="0" smtClean="0"/>
              <a:t>D. ASISTENCIA FINANCIERA Y MATERIAL</a:t>
            </a:r>
          </a:p>
          <a:p>
            <a:pPr lvl="2"/>
            <a:endParaRPr lang="es-ES_tradnl" sz="1600" dirty="0" smtClean="0"/>
          </a:p>
          <a:p>
            <a:pPr lvl="2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1344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7781" y="1260689"/>
            <a:ext cx="1066892" cy="91447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971192" y="0"/>
            <a:ext cx="6541159" cy="6857999"/>
            <a:chOff x="2335090" y="0"/>
            <a:chExt cx="6541159" cy="6857999"/>
          </a:xfrm>
        </p:grpSpPr>
        <p:sp>
          <p:nvSpPr>
            <p:cNvPr id="10" name="Freeform 9"/>
            <p:cNvSpPr/>
            <p:nvPr/>
          </p:nvSpPr>
          <p:spPr>
            <a:xfrm>
              <a:off x="4199321" y="2212390"/>
              <a:ext cx="2812044" cy="2432532"/>
            </a:xfrm>
            <a:custGeom>
              <a:avLst/>
              <a:gdLst>
                <a:gd name="connsiteX0" fmla="*/ 0 w 2812044"/>
                <a:gd name="connsiteY0" fmla="*/ 1216266 h 2432532"/>
                <a:gd name="connsiteX1" fmla="*/ 694974 w 2812044"/>
                <a:gd name="connsiteY1" fmla="*/ 1 h 2432532"/>
                <a:gd name="connsiteX2" fmla="*/ 2117070 w 2812044"/>
                <a:gd name="connsiteY2" fmla="*/ 1 h 2432532"/>
                <a:gd name="connsiteX3" fmla="*/ 2812044 w 2812044"/>
                <a:gd name="connsiteY3" fmla="*/ 1216266 h 2432532"/>
                <a:gd name="connsiteX4" fmla="*/ 2117070 w 2812044"/>
                <a:gd name="connsiteY4" fmla="*/ 2432531 h 2432532"/>
                <a:gd name="connsiteX5" fmla="*/ 694974 w 2812044"/>
                <a:gd name="connsiteY5" fmla="*/ 2432531 h 2432532"/>
                <a:gd name="connsiteX6" fmla="*/ 0 w 2812044"/>
                <a:gd name="connsiteY6" fmla="*/ 1216266 h 2432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12044" h="2432532">
                  <a:moveTo>
                    <a:pt x="0" y="1216266"/>
                  </a:moveTo>
                  <a:lnTo>
                    <a:pt x="694974" y="1"/>
                  </a:lnTo>
                  <a:lnTo>
                    <a:pt x="2117070" y="1"/>
                  </a:lnTo>
                  <a:lnTo>
                    <a:pt x="2812044" y="1216266"/>
                  </a:lnTo>
                  <a:lnTo>
                    <a:pt x="2117070" y="2432531"/>
                  </a:lnTo>
                  <a:lnTo>
                    <a:pt x="694974" y="2432531"/>
                  </a:lnTo>
                  <a:lnTo>
                    <a:pt x="0" y="121626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8855" tIns="425965" rIns="488855" bIns="425965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ORGANIZACIÓN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TRABAJADORES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RURALES</a:t>
              </a:r>
              <a:endParaRPr lang="en-US" sz="1800" kern="1200" dirty="0"/>
            </a:p>
          </p:txBody>
        </p:sp>
        <p:sp>
          <p:nvSpPr>
            <p:cNvPr id="11" name="Hexagon 10"/>
            <p:cNvSpPr/>
            <p:nvPr/>
          </p:nvSpPr>
          <p:spPr>
            <a:xfrm>
              <a:off x="5960201" y="1048588"/>
              <a:ext cx="1060976" cy="914171"/>
            </a:xfrm>
            <a:prstGeom prst="hexagon">
              <a:avLst>
                <a:gd name="adj" fmla="val 28900"/>
                <a:gd name="vf" fmla="val 115470"/>
              </a:avLst>
            </a:prstGeom>
            <a:solidFill>
              <a:srgbClr val="FF0000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4458350" y="0"/>
              <a:ext cx="2304450" cy="1993620"/>
            </a:xfrm>
            <a:custGeom>
              <a:avLst/>
              <a:gdLst>
                <a:gd name="connsiteX0" fmla="*/ 0 w 2304450"/>
                <a:gd name="connsiteY0" fmla="*/ 996810 h 1993620"/>
                <a:gd name="connsiteX1" fmla="*/ 569577 w 2304450"/>
                <a:gd name="connsiteY1" fmla="*/ 0 h 1993620"/>
                <a:gd name="connsiteX2" fmla="*/ 1734873 w 2304450"/>
                <a:gd name="connsiteY2" fmla="*/ 0 h 1993620"/>
                <a:gd name="connsiteX3" fmla="*/ 2304450 w 2304450"/>
                <a:gd name="connsiteY3" fmla="*/ 996810 h 1993620"/>
                <a:gd name="connsiteX4" fmla="*/ 1734873 w 2304450"/>
                <a:gd name="connsiteY4" fmla="*/ 1993620 h 1993620"/>
                <a:gd name="connsiteX5" fmla="*/ 569577 w 2304450"/>
                <a:gd name="connsiteY5" fmla="*/ 1993620 h 1993620"/>
                <a:gd name="connsiteX6" fmla="*/ 0 w 2304450"/>
                <a:gd name="connsiteY6" fmla="*/ 996810 h 1993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04450" h="1993620">
                  <a:moveTo>
                    <a:pt x="0" y="996810"/>
                  </a:moveTo>
                  <a:lnTo>
                    <a:pt x="569577" y="0"/>
                  </a:lnTo>
                  <a:lnTo>
                    <a:pt x="1734873" y="0"/>
                  </a:lnTo>
                  <a:lnTo>
                    <a:pt x="2304450" y="996810"/>
                  </a:lnTo>
                  <a:lnTo>
                    <a:pt x="1734873" y="1993620"/>
                  </a:lnTo>
                  <a:lnTo>
                    <a:pt x="569577" y="1993620"/>
                  </a:lnTo>
                  <a:lnTo>
                    <a:pt x="0" y="99681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4757" tIns="353245" rIns="404757" bIns="353245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REFORMA Y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DESARROLLO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RURAL Y AGRARIO</a:t>
              </a:r>
              <a:endParaRPr lang="en-US" sz="1800" kern="1200" dirty="0"/>
            </a:p>
          </p:txBody>
        </p:sp>
        <p:sp>
          <p:nvSpPr>
            <p:cNvPr id="13" name="Hexagon 12"/>
            <p:cNvSpPr/>
            <p:nvPr/>
          </p:nvSpPr>
          <p:spPr>
            <a:xfrm>
              <a:off x="7198443" y="2757601"/>
              <a:ext cx="1060976" cy="914171"/>
            </a:xfrm>
            <a:prstGeom prst="hexagon">
              <a:avLst>
                <a:gd name="adj" fmla="val 28900"/>
                <a:gd name="vf" fmla="val 115470"/>
              </a:avLst>
            </a:prstGeom>
            <a:solidFill>
              <a:srgbClr val="FF0000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6571799" y="1226210"/>
              <a:ext cx="2304450" cy="1993620"/>
            </a:xfrm>
            <a:custGeom>
              <a:avLst/>
              <a:gdLst>
                <a:gd name="connsiteX0" fmla="*/ 0 w 2304450"/>
                <a:gd name="connsiteY0" fmla="*/ 996810 h 1993620"/>
                <a:gd name="connsiteX1" fmla="*/ 569577 w 2304450"/>
                <a:gd name="connsiteY1" fmla="*/ 0 h 1993620"/>
                <a:gd name="connsiteX2" fmla="*/ 1734873 w 2304450"/>
                <a:gd name="connsiteY2" fmla="*/ 0 h 1993620"/>
                <a:gd name="connsiteX3" fmla="*/ 2304450 w 2304450"/>
                <a:gd name="connsiteY3" fmla="*/ 996810 h 1993620"/>
                <a:gd name="connsiteX4" fmla="*/ 1734873 w 2304450"/>
                <a:gd name="connsiteY4" fmla="*/ 1993620 h 1993620"/>
                <a:gd name="connsiteX5" fmla="*/ 569577 w 2304450"/>
                <a:gd name="connsiteY5" fmla="*/ 1993620 h 1993620"/>
                <a:gd name="connsiteX6" fmla="*/ 0 w 2304450"/>
                <a:gd name="connsiteY6" fmla="*/ 996810 h 1993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04450" h="1993620">
                  <a:moveTo>
                    <a:pt x="0" y="996810"/>
                  </a:moveTo>
                  <a:lnTo>
                    <a:pt x="569577" y="0"/>
                  </a:lnTo>
                  <a:lnTo>
                    <a:pt x="1734873" y="0"/>
                  </a:lnTo>
                  <a:lnTo>
                    <a:pt x="2304450" y="996810"/>
                  </a:lnTo>
                  <a:lnTo>
                    <a:pt x="1734873" y="1993620"/>
                  </a:lnTo>
                  <a:lnTo>
                    <a:pt x="569577" y="1993620"/>
                  </a:lnTo>
                  <a:lnTo>
                    <a:pt x="0" y="99681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4757" tIns="353245" rIns="404757" bIns="353245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COMBATE A LA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POBREZA</a:t>
              </a:r>
              <a:endParaRPr lang="en-US" sz="1800" kern="1200" dirty="0"/>
            </a:p>
          </p:txBody>
        </p:sp>
        <p:sp>
          <p:nvSpPr>
            <p:cNvPr id="15" name="Hexagon 14"/>
            <p:cNvSpPr/>
            <p:nvPr/>
          </p:nvSpPr>
          <p:spPr>
            <a:xfrm>
              <a:off x="6338280" y="4686757"/>
              <a:ext cx="1060976" cy="914171"/>
            </a:xfrm>
            <a:prstGeom prst="hexagon">
              <a:avLst>
                <a:gd name="adj" fmla="val 28900"/>
                <a:gd name="vf" fmla="val 115470"/>
              </a:avLst>
            </a:prstGeom>
            <a:solidFill>
              <a:srgbClr val="FF0000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6571799" y="3636797"/>
              <a:ext cx="2304450" cy="1993620"/>
            </a:xfrm>
            <a:custGeom>
              <a:avLst/>
              <a:gdLst>
                <a:gd name="connsiteX0" fmla="*/ 0 w 2304450"/>
                <a:gd name="connsiteY0" fmla="*/ 996810 h 1993620"/>
                <a:gd name="connsiteX1" fmla="*/ 569577 w 2304450"/>
                <a:gd name="connsiteY1" fmla="*/ 0 h 1993620"/>
                <a:gd name="connsiteX2" fmla="*/ 1734873 w 2304450"/>
                <a:gd name="connsiteY2" fmla="*/ 0 h 1993620"/>
                <a:gd name="connsiteX3" fmla="*/ 2304450 w 2304450"/>
                <a:gd name="connsiteY3" fmla="*/ 996810 h 1993620"/>
                <a:gd name="connsiteX4" fmla="*/ 1734873 w 2304450"/>
                <a:gd name="connsiteY4" fmla="*/ 1993620 h 1993620"/>
                <a:gd name="connsiteX5" fmla="*/ 569577 w 2304450"/>
                <a:gd name="connsiteY5" fmla="*/ 1993620 h 1993620"/>
                <a:gd name="connsiteX6" fmla="*/ 0 w 2304450"/>
                <a:gd name="connsiteY6" fmla="*/ 996810 h 1993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04450" h="1993620">
                  <a:moveTo>
                    <a:pt x="0" y="996810"/>
                  </a:moveTo>
                  <a:lnTo>
                    <a:pt x="569577" y="0"/>
                  </a:lnTo>
                  <a:lnTo>
                    <a:pt x="1734873" y="0"/>
                  </a:lnTo>
                  <a:lnTo>
                    <a:pt x="2304450" y="996810"/>
                  </a:lnTo>
                  <a:lnTo>
                    <a:pt x="1734873" y="1993620"/>
                  </a:lnTo>
                  <a:lnTo>
                    <a:pt x="569577" y="1993620"/>
                  </a:lnTo>
                  <a:lnTo>
                    <a:pt x="0" y="99681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4757" tIns="353245" rIns="404757" bIns="353245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/>
                <a:t>EDUCACIÓN Y FORMACIÓN PROFESIONAL</a:t>
              </a:r>
              <a:endParaRPr lang="en-US" sz="1800" kern="1200" dirty="0" smtClean="0"/>
            </a:p>
          </p:txBody>
        </p:sp>
        <p:sp>
          <p:nvSpPr>
            <p:cNvPr id="17" name="Hexagon 16"/>
            <p:cNvSpPr/>
            <p:nvPr/>
          </p:nvSpPr>
          <p:spPr>
            <a:xfrm>
              <a:off x="4204553" y="4887010"/>
              <a:ext cx="1060976" cy="914171"/>
            </a:xfrm>
            <a:prstGeom prst="hexagon">
              <a:avLst>
                <a:gd name="adj" fmla="val 28900"/>
                <a:gd name="vf" fmla="val 115470"/>
              </a:avLst>
            </a:prstGeom>
            <a:solidFill>
              <a:srgbClr val="FF0000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4458350" y="4864379"/>
              <a:ext cx="2304450" cy="1993620"/>
            </a:xfrm>
            <a:custGeom>
              <a:avLst/>
              <a:gdLst>
                <a:gd name="connsiteX0" fmla="*/ 0 w 2304450"/>
                <a:gd name="connsiteY0" fmla="*/ 996810 h 1993620"/>
                <a:gd name="connsiteX1" fmla="*/ 569577 w 2304450"/>
                <a:gd name="connsiteY1" fmla="*/ 0 h 1993620"/>
                <a:gd name="connsiteX2" fmla="*/ 1734873 w 2304450"/>
                <a:gd name="connsiteY2" fmla="*/ 0 h 1993620"/>
                <a:gd name="connsiteX3" fmla="*/ 2304450 w 2304450"/>
                <a:gd name="connsiteY3" fmla="*/ 996810 h 1993620"/>
                <a:gd name="connsiteX4" fmla="*/ 1734873 w 2304450"/>
                <a:gd name="connsiteY4" fmla="*/ 1993620 h 1993620"/>
                <a:gd name="connsiteX5" fmla="*/ 569577 w 2304450"/>
                <a:gd name="connsiteY5" fmla="*/ 1993620 h 1993620"/>
                <a:gd name="connsiteX6" fmla="*/ 0 w 2304450"/>
                <a:gd name="connsiteY6" fmla="*/ 996810 h 1993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04450" h="1993620">
                  <a:moveTo>
                    <a:pt x="0" y="996810"/>
                  </a:moveTo>
                  <a:lnTo>
                    <a:pt x="569577" y="0"/>
                  </a:lnTo>
                  <a:lnTo>
                    <a:pt x="1734873" y="0"/>
                  </a:lnTo>
                  <a:lnTo>
                    <a:pt x="2304450" y="996810"/>
                  </a:lnTo>
                  <a:lnTo>
                    <a:pt x="1734873" y="1993620"/>
                  </a:lnTo>
                  <a:lnTo>
                    <a:pt x="569577" y="1993620"/>
                  </a:lnTo>
                  <a:lnTo>
                    <a:pt x="0" y="99681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4757" tIns="353245" rIns="404757" bIns="353245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PARTICIPACIÓN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POLITICAS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PLANES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PROGRAMAS</a:t>
              </a:r>
              <a:endParaRPr lang="en-US" sz="1800" kern="1200" dirty="0"/>
            </a:p>
          </p:txBody>
        </p:sp>
        <p:sp>
          <p:nvSpPr>
            <p:cNvPr id="19" name="Hexagon 18"/>
            <p:cNvSpPr/>
            <p:nvPr/>
          </p:nvSpPr>
          <p:spPr>
            <a:xfrm>
              <a:off x="2946034" y="3178682"/>
              <a:ext cx="1060976" cy="914171"/>
            </a:xfrm>
            <a:prstGeom prst="hexagon">
              <a:avLst>
                <a:gd name="adj" fmla="val 28900"/>
                <a:gd name="vf" fmla="val 115470"/>
              </a:avLst>
            </a:prstGeom>
            <a:solidFill>
              <a:srgbClr val="FF0000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2335090" y="3638168"/>
              <a:ext cx="2304450" cy="1993620"/>
            </a:xfrm>
            <a:custGeom>
              <a:avLst/>
              <a:gdLst>
                <a:gd name="connsiteX0" fmla="*/ 0 w 2304450"/>
                <a:gd name="connsiteY0" fmla="*/ 996810 h 1993620"/>
                <a:gd name="connsiteX1" fmla="*/ 569577 w 2304450"/>
                <a:gd name="connsiteY1" fmla="*/ 0 h 1993620"/>
                <a:gd name="connsiteX2" fmla="*/ 1734873 w 2304450"/>
                <a:gd name="connsiteY2" fmla="*/ 0 h 1993620"/>
                <a:gd name="connsiteX3" fmla="*/ 2304450 w 2304450"/>
                <a:gd name="connsiteY3" fmla="*/ 996810 h 1993620"/>
                <a:gd name="connsiteX4" fmla="*/ 1734873 w 2304450"/>
                <a:gd name="connsiteY4" fmla="*/ 1993620 h 1993620"/>
                <a:gd name="connsiteX5" fmla="*/ 569577 w 2304450"/>
                <a:gd name="connsiteY5" fmla="*/ 1993620 h 1993620"/>
                <a:gd name="connsiteX6" fmla="*/ 0 w 2304450"/>
                <a:gd name="connsiteY6" fmla="*/ 996810 h 1993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04450" h="1993620">
                  <a:moveTo>
                    <a:pt x="0" y="996810"/>
                  </a:moveTo>
                  <a:lnTo>
                    <a:pt x="569577" y="0"/>
                  </a:lnTo>
                  <a:lnTo>
                    <a:pt x="1734873" y="0"/>
                  </a:lnTo>
                  <a:lnTo>
                    <a:pt x="2304450" y="996810"/>
                  </a:lnTo>
                  <a:lnTo>
                    <a:pt x="1734873" y="1993620"/>
                  </a:lnTo>
                  <a:lnTo>
                    <a:pt x="569577" y="1993620"/>
                  </a:lnTo>
                  <a:lnTo>
                    <a:pt x="0" y="99681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4757" tIns="353245" rIns="404757" bIns="353245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 GENERACIÓN DE OCUPACIÓN Y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EMPLEO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/>
                <a:t>DECENTE</a:t>
              </a:r>
              <a:endParaRPr lang="en-US" sz="1800" kern="1200" dirty="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2335090" y="1223467"/>
              <a:ext cx="2304450" cy="1993620"/>
            </a:xfrm>
            <a:custGeom>
              <a:avLst/>
              <a:gdLst>
                <a:gd name="connsiteX0" fmla="*/ 0 w 2304450"/>
                <a:gd name="connsiteY0" fmla="*/ 996810 h 1993620"/>
                <a:gd name="connsiteX1" fmla="*/ 569577 w 2304450"/>
                <a:gd name="connsiteY1" fmla="*/ 0 h 1993620"/>
                <a:gd name="connsiteX2" fmla="*/ 1734873 w 2304450"/>
                <a:gd name="connsiteY2" fmla="*/ 0 h 1993620"/>
                <a:gd name="connsiteX3" fmla="*/ 2304450 w 2304450"/>
                <a:gd name="connsiteY3" fmla="*/ 996810 h 1993620"/>
                <a:gd name="connsiteX4" fmla="*/ 1734873 w 2304450"/>
                <a:gd name="connsiteY4" fmla="*/ 1993620 h 1993620"/>
                <a:gd name="connsiteX5" fmla="*/ 569577 w 2304450"/>
                <a:gd name="connsiteY5" fmla="*/ 1993620 h 1993620"/>
                <a:gd name="connsiteX6" fmla="*/ 0 w 2304450"/>
                <a:gd name="connsiteY6" fmla="*/ 996810 h 1993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04450" h="1993620">
                  <a:moveTo>
                    <a:pt x="0" y="996810"/>
                  </a:moveTo>
                  <a:lnTo>
                    <a:pt x="569577" y="0"/>
                  </a:lnTo>
                  <a:lnTo>
                    <a:pt x="1734873" y="0"/>
                  </a:lnTo>
                  <a:lnTo>
                    <a:pt x="2304450" y="996810"/>
                  </a:lnTo>
                  <a:lnTo>
                    <a:pt x="1734873" y="1993620"/>
                  </a:lnTo>
                  <a:lnTo>
                    <a:pt x="569577" y="1993620"/>
                  </a:lnTo>
                  <a:lnTo>
                    <a:pt x="0" y="99681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4757" tIns="353245" rIns="404757" bIns="353245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REPRESENTAR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PROMOVER Y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DEFENDER</a:t>
              </a:r>
              <a:endParaRPr lang="en-US" sz="1800" kern="1200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910548" y="473157"/>
            <a:ext cx="1661993" cy="629973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_tradnl" sz="3200" dirty="0" smtClean="0"/>
              <a:t>EL ROL DE LA </a:t>
            </a:r>
          </a:p>
          <a:p>
            <a:pPr algn="ctr"/>
            <a:r>
              <a:rPr lang="es-ES_tradnl" sz="3200" dirty="0" smtClean="0"/>
              <a:t>ORGANIZACIÓN DE LOS</a:t>
            </a:r>
          </a:p>
          <a:p>
            <a:pPr algn="ctr"/>
            <a:r>
              <a:rPr lang="es-ES_tradnl" sz="3200" dirty="0" smtClean="0"/>
              <a:t>TRAAJADORES DEL SECTOR RURAL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0983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2879</TotalTime>
  <Words>1000</Words>
  <Application>Microsoft Office PowerPoint</Application>
  <PresentationFormat>Panorámica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Facet</vt:lpstr>
      <vt:lpstr>LA ORGANIZACIÓN DE LOS TRABAJADORES RURALES</vt:lpstr>
      <vt:lpstr>UBICACIÓN EN EL SISTEMA NORMATIVO 1</vt:lpstr>
      <vt:lpstr>UBICACIÓN EN EL SISTEMA NORMATIVO 2</vt:lpstr>
      <vt:lpstr>LO RURAL</vt:lpstr>
      <vt:lpstr>CARACTERISTICAS GENERALES DEL SECTOR RURAL</vt:lpstr>
      <vt:lpstr>LA LIBERTAD SINDICAL Y LA ESPECÍFICIDAD PARA EL SECTOR RURAL</vt:lpstr>
      <vt:lpstr>RATIFICACIONES DEL C. 141 AMERICA LATINA 11 TOTAL: 41</vt:lpstr>
      <vt:lpstr>R.149 SOBRE LAS ORGANIZACIONES DE TRABAJADORES RURALES Y SU FUNCIÓN EN EL DESARROLLO ECONÓMICO Y SOCIAL</vt:lpstr>
      <vt:lpstr>Presentación de PowerPoint</vt:lpstr>
      <vt:lpstr>LO RURAL EN LA AGENDA DE LA OIT HA SIDO PERMANENTE E INICIALMENTE CONTROVERTIDO</vt:lpstr>
      <vt:lpstr>CONSIDERACIONES FINALES</vt:lpstr>
    </vt:vector>
  </TitlesOfParts>
  <Company>ILO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ORGANIZACIÓN DE LOS TRABAJADORES RURALES</dc:title>
  <dc:creator>Rodriguez, Eduardo</dc:creator>
  <cp:lastModifiedBy>Cuenta Microsoft</cp:lastModifiedBy>
  <cp:revision>33</cp:revision>
  <dcterms:created xsi:type="dcterms:W3CDTF">2019-11-23T16:04:16Z</dcterms:created>
  <dcterms:modified xsi:type="dcterms:W3CDTF">2020-07-06T00:05:17Z</dcterms:modified>
</cp:coreProperties>
</file>