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9"/>
  </p:notesMasterIdLst>
  <p:sldIdLst>
    <p:sldId id="256" r:id="rId2"/>
    <p:sldId id="299" r:id="rId3"/>
    <p:sldId id="300" r:id="rId4"/>
    <p:sldId id="310" r:id="rId5"/>
    <p:sldId id="311" r:id="rId6"/>
    <p:sldId id="312" r:id="rId7"/>
    <p:sldId id="313" r:id="rId8"/>
    <p:sldId id="314" r:id="rId9"/>
    <p:sldId id="303" r:id="rId10"/>
    <p:sldId id="315" r:id="rId11"/>
    <p:sldId id="316" r:id="rId12"/>
    <p:sldId id="305" r:id="rId13"/>
    <p:sldId id="318" r:id="rId14"/>
    <p:sldId id="317" r:id="rId15"/>
    <p:sldId id="306" r:id="rId16"/>
    <p:sldId id="307" r:id="rId17"/>
    <p:sldId id="308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A76"/>
    <a:srgbClr val="C49500"/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5844" autoAdjust="0"/>
  </p:normalViewPr>
  <p:slideViewPr>
    <p:cSldViewPr snapToGrid="0">
      <p:cViewPr varScale="1">
        <p:scale>
          <a:sx n="100" d="100"/>
          <a:sy n="100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66727-6505-4E8D-BB05-76380004A82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AE52FB-9A86-4CDF-8550-FAB7FDD665DD}">
      <dgm:prSet phldrT="[Texto]"/>
      <dgm:spPr/>
      <dgm:t>
        <a:bodyPr/>
        <a:lstStyle/>
        <a:p>
          <a:r>
            <a:rPr lang="es-ES" dirty="0" smtClean="0"/>
            <a:t>Negociación multinivel</a:t>
          </a:r>
          <a:endParaRPr lang="es-ES" dirty="0"/>
        </a:p>
      </dgm:t>
    </dgm:pt>
    <dgm:pt modelId="{969D2251-4970-4C9F-8388-9E1AB0684EDE}" type="parTrans" cxnId="{7C900021-98D4-470D-925A-0EFE439ADC83}">
      <dgm:prSet/>
      <dgm:spPr/>
      <dgm:t>
        <a:bodyPr/>
        <a:lstStyle/>
        <a:p>
          <a:endParaRPr lang="es-ES"/>
        </a:p>
      </dgm:t>
    </dgm:pt>
    <dgm:pt modelId="{8582A81F-1BDB-4F1F-9E29-15AEF9A7A2C4}" type="sibTrans" cxnId="{7C900021-98D4-470D-925A-0EFE439ADC83}">
      <dgm:prSet/>
      <dgm:spPr/>
      <dgm:t>
        <a:bodyPr/>
        <a:lstStyle/>
        <a:p>
          <a:endParaRPr lang="es-ES"/>
        </a:p>
      </dgm:t>
    </dgm:pt>
    <dgm:pt modelId="{168A7C9F-A5F4-4B5D-B238-770DDFAE3930}">
      <dgm:prSet phldrT="[Texto]"/>
      <dgm:spPr/>
      <dgm:t>
        <a:bodyPr/>
        <a:lstStyle/>
        <a:p>
          <a:r>
            <a:rPr lang="es-ES" dirty="0" smtClean="0"/>
            <a:t>Agenda legislativa, PND y otras iniciativas</a:t>
          </a:r>
          <a:endParaRPr lang="es-ES" dirty="0"/>
        </a:p>
      </dgm:t>
    </dgm:pt>
    <dgm:pt modelId="{B6208B32-EC86-4652-9E30-26B6E397F65D}" type="parTrans" cxnId="{56958FBF-FCEE-4872-AAE7-A27C6FDEFDF9}">
      <dgm:prSet/>
      <dgm:spPr/>
      <dgm:t>
        <a:bodyPr/>
        <a:lstStyle/>
        <a:p>
          <a:endParaRPr lang="es-ES"/>
        </a:p>
      </dgm:t>
    </dgm:pt>
    <dgm:pt modelId="{447EE4D2-6FE9-4267-BA99-4074F724E5E0}" type="sibTrans" cxnId="{56958FBF-FCEE-4872-AAE7-A27C6FDEFDF9}">
      <dgm:prSet/>
      <dgm:spPr/>
      <dgm:t>
        <a:bodyPr/>
        <a:lstStyle/>
        <a:p>
          <a:endParaRPr lang="es-ES"/>
        </a:p>
      </dgm:t>
    </dgm:pt>
    <dgm:pt modelId="{483E1C61-B80D-4839-9628-9650BD950E7A}">
      <dgm:prSet phldrT="[Texto]"/>
      <dgm:spPr/>
      <dgm:t>
        <a:bodyPr/>
        <a:lstStyle/>
        <a:p>
          <a:r>
            <a:rPr lang="es-ES" dirty="0" smtClean="0"/>
            <a:t>Diálogos territoriales</a:t>
          </a:r>
          <a:endParaRPr lang="es-ES" dirty="0"/>
        </a:p>
      </dgm:t>
    </dgm:pt>
    <dgm:pt modelId="{39B727A4-871B-432A-BFD1-4C2168B39D4A}" type="parTrans" cxnId="{AE49BC7A-FC18-4D24-A2DB-19A27F36B557}">
      <dgm:prSet/>
      <dgm:spPr/>
      <dgm:t>
        <a:bodyPr/>
        <a:lstStyle/>
        <a:p>
          <a:endParaRPr lang="es-ES"/>
        </a:p>
      </dgm:t>
    </dgm:pt>
    <dgm:pt modelId="{C759C5EC-E30F-4182-9633-21C5ADDCF9F6}" type="sibTrans" cxnId="{AE49BC7A-FC18-4D24-A2DB-19A27F36B557}">
      <dgm:prSet/>
      <dgm:spPr/>
      <dgm:t>
        <a:bodyPr/>
        <a:lstStyle/>
        <a:p>
          <a:endParaRPr lang="es-ES"/>
        </a:p>
      </dgm:t>
    </dgm:pt>
    <dgm:pt modelId="{1833F953-1391-47E2-A62B-19B694847C70}">
      <dgm:prSet phldrT="[Texto]"/>
      <dgm:spPr/>
      <dgm:t>
        <a:bodyPr/>
        <a:lstStyle/>
        <a:p>
          <a:r>
            <a:rPr lang="es-ES" dirty="0" smtClean="0"/>
            <a:t>Protección social</a:t>
          </a:r>
          <a:endParaRPr lang="es-ES" dirty="0"/>
        </a:p>
      </dgm:t>
    </dgm:pt>
    <dgm:pt modelId="{7878753B-D70C-4C61-A97B-A7A40B49464D}" type="parTrans" cxnId="{F875326F-9B4B-4853-BE13-C0A9C8910D32}">
      <dgm:prSet/>
      <dgm:spPr/>
      <dgm:t>
        <a:bodyPr/>
        <a:lstStyle/>
        <a:p>
          <a:endParaRPr lang="es-ES"/>
        </a:p>
      </dgm:t>
    </dgm:pt>
    <dgm:pt modelId="{7D614298-A04D-4F66-AACF-1E809E766EBA}" type="sibTrans" cxnId="{F875326F-9B4B-4853-BE13-C0A9C8910D32}">
      <dgm:prSet/>
      <dgm:spPr/>
      <dgm:t>
        <a:bodyPr/>
        <a:lstStyle/>
        <a:p>
          <a:endParaRPr lang="es-ES"/>
        </a:p>
      </dgm:t>
    </dgm:pt>
    <dgm:pt modelId="{ADE45855-8EA7-4483-B9A1-F0B186EC1D96}">
      <dgm:prSet phldrT="[Texto]"/>
      <dgm:spPr/>
      <dgm:t>
        <a:bodyPr/>
        <a:lstStyle/>
        <a:p>
          <a:r>
            <a:rPr lang="es-ES" dirty="0" smtClean="0"/>
            <a:t>Protección a lideres</a:t>
          </a:r>
          <a:endParaRPr lang="es-ES" dirty="0"/>
        </a:p>
      </dgm:t>
    </dgm:pt>
    <dgm:pt modelId="{FA6450C3-A106-4061-96D4-0CCB6B0F80FE}" type="parTrans" cxnId="{B39C2E5E-AC7C-4C14-850F-2355AF56314E}">
      <dgm:prSet/>
      <dgm:spPr/>
      <dgm:t>
        <a:bodyPr/>
        <a:lstStyle/>
        <a:p>
          <a:endParaRPr lang="es-ES"/>
        </a:p>
      </dgm:t>
    </dgm:pt>
    <dgm:pt modelId="{8D79FE91-0FBD-44BE-B0C5-4632419B0E20}" type="sibTrans" cxnId="{B39C2E5E-AC7C-4C14-850F-2355AF56314E}">
      <dgm:prSet/>
      <dgm:spPr/>
      <dgm:t>
        <a:bodyPr/>
        <a:lstStyle/>
        <a:p>
          <a:endParaRPr lang="es-ES"/>
        </a:p>
      </dgm:t>
    </dgm:pt>
    <dgm:pt modelId="{ECDD8C46-CF60-49A9-A871-40497ECD4A12}">
      <dgm:prSet phldrT="[Texto]"/>
      <dgm:spPr/>
      <dgm:t>
        <a:bodyPr/>
        <a:lstStyle/>
        <a:p>
          <a:r>
            <a:rPr lang="es-ES" dirty="0" smtClean="0"/>
            <a:t>Subcomisiones departamentales </a:t>
          </a:r>
          <a:endParaRPr lang="es-ES" dirty="0"/>
        </a:p>
      </dgm:t>
    </dgm:pt>
    <dgm:pt modelId="{201F0B09-5F97-4C6A-BCD5-6FC7DE45598D}" type="parTrans" cxnId="{30436B77-A105-4AA6-8E8A-F10C000797ED}">
      <dgm:prSet/>
      <dgm:spPr/>
      <dgm:t>
        <a:bodyPr/>
        <a:lstStyle/>
        <a:p>
          <a:endParaRPr lang="es-ES"/>
        </a:p>
      </dgm:t>
    </dgm:pt>
    <dgm:pt modelId="{B36047DF-06B7-4F82-A0B5-C3402F8A4AA6}" type="sibTrans" cxnId="{30436B77-A105-4AA6-8E8A-F10C000797ED}">
      <dgm:prSet/>
      <dgm:spPr/>
      <dgm:t>
        <a:bodyPr/>
        <a:lstStyle/>
        <a:p>
          <a:endParaRPr lang="es-ES"/>
        </a:p>
      </dgm:t>
    </dgm:pt>
    <dgm:pt modelId="{C3CBEBE1-3EE5-4070-AE66-4D62FD6A1416}" type="pres">
      <dgm:prSet presAssocID="{37766727-6505-4E8D-BB05-76380004A82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FC82182-7985-46EC-A170-5312CA62A0CE}" type="pres">
      <dgm:prSet presAssocID="{37766727-6505-4E8D-BB05-76380004A826}" presName="cycle" presStyleCnt="0"/>
      <dgm:spPr/>
    </dgm:pt>
    <dgm:pt modelId="{D889C0DF-62F8-4E02-9601-DC665E954B90}" type="pres">
      <dgm:prSet presAssocID="{F3AE52FB-9A86-4CDF-8550-FAB7FDD665DD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F216B0-B7B7-4EB2-B053-EDBA6D06036C}" type="pres">
      <dgm:prSet presAssocID="{8582A81F-1BDB-4F1F-9E29-15AEF9A7A2C4}" presName="sibTransFirstNode" presStyleLbl="bgShp" presStyleIdx="0" presStyleCnt="1"/>
      <dgm:spPr/>
      <dgm:t>
        <a:bodyPr/>
        <a:lstStyle/>
        <a:p>
          <a:endParaRPr lang="es-CO"/>
        </a:p>
      </dgm:t>
    </dgm:pt>
    <dgm:pt modelId="{8FF29C4D-F5E3-4DD6-9A95-4F9142A79AF2}" type="pres">
      <dgm:prSet presAssocID="{168A7C9F-A5F4-4B5D-B238-770DDFAE3930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69D0D2-AB46-4A2B-80C8-3C788511EF46}" type="pres">
      <dgm:prSet presAssocID="{483E1C61-B80D-4839-9628-9650BD950E7A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E0672F-7B8B-461B-82C3-AB69F0AEED54}" type="pres">
      <dgm:prSet presAssocID="{1833F953-1391-47E2-A62B-19B694847C70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59E713A-A32A-4E19-878A-B6A2A9C92B75}" type="pres">
      <dgm:prSet presAssocID="{ADE45855-8EA7-4483-B9A1-F0B186EC1D96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48045F6-6D7B-4198-A973-35330F125C84}" type="pres">
      <dgm:prSet presAssocID="{ECDD8C46-CF60-49A9-A871-40497ECD4A12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875326F-9B4B-4853-BE13-C0A9C8910D32}" srcId="{37766727-6505-4E8D-BB05-76380004A826}" destId="{1833F953-1391-47E2-A62B-19B694847C70}" srcOrd="3" destOrd="0" parTransId="{7878753B-D70C-4C61-A97B-A7A40B49464D}" sibTransId="{7D614298-A04D-4F66-AACF-1E809E766EBA}"/>
    <dgm:cxn modelId="{C03A3D09-99BB-406F-B4FA-0B16523DEF4D}" type="presOf" srcId="{37766727-6505-4E8D-BB05-76380004A826}" destId="{C3CBEBE1-3EE5-4070-AE66-4D62FD6A1416}" srcOrd="0" destOrd="0" presId="urn:microsoft.com/office/officeart/2005/8/layout/cycle3"/>
    <dgm:cxn modelId="{30436B77-A105-4AA6-8E8A-F10C000797ED}" srcId="{37766727-6505-4E8D-BB05-76380004A826}" destId="{ECDD8C46-CF60-49A9-A871-40497ECD4A12}" srcOrd="5" destOrd="0" parTransId="{201F0B09-5F97-4C6A-BCD5-6FC7DE45598D}" sibTransId="{B36047DF-06B7-4F82-A0B5-C3402F8A4AA6}"/>
    <dgm:cxn modelId="{7C900021-98D4-470D-925A-0EFE439ADC83}" srcId="{37766727-6505-4E8D-BB05-76380004A826}" destId="{F3AE52FB-9A86-4CDF-8550-FAB7FDD665DD}" srcOrd="0" destOrd="0" parTransId="{969D2251-4970-4C9F-8388-9E1AB0684EDE}" sibTransId="{8582A81F-1BDB-4F1F-9E29-15AEF9A7A2C4}"/>
    <dgm:cxn modelId="{B39C2E5E-AC7C-4C14-850F-2355AF56314E}" srcId="{37766727-6505-4E8D-BB05-76380004A826}" destId="{ADE45855-8EA7-4483-B9A1-F0B186EC1D96}" srcOrd="4" destOrd="0" parTransId="{FA6450C3-A106-4061-96D4-0CCB6B0F80FE}" sibTransId="{8D79FE91-0FBD-44BE-B0C5-4632419B0E20}"/>
    <dgm:cxn modelId="{2C05A11C-9F3D-4624-BB3C-FD9F16F237C9}" type="presOf" srcId="{F3AE52FB-9A86-4CDF-8550-FAB7FDD665DD}" destId="{D889C0DF-62F8-4E02-9601-DC665E954B90}" srcOrd="0" destOrd="0" presId="urn:microsoft.com/office/officeart/2005/8/layout/cycle3"/>
    <dgm:cxn modelId="{48C28179-3E97-4EBC-9466-1587F988B8ED}" type="presOf" srcId="{8582A81F-1BDB-4F1F-9E29-15AEF9A7A2C4}" destId="{A2F216B0-B7B7-4EB2-B053-EDBA6D06036C}" srcOrd="0" destOrd="0" presId="urn:microsoft.com/office/officeart/2005/8/layout/cycle3"/>
    <dgm:cxn modelId="{AE49BC7A-FC18-4D24-A2DB-19A27F36B557}" srcId="{37766727-6505-4E8D-BB05-76380004A826}" destId="{483E1C61-B80D-4839-9628-9650BD950E7A}" srcOrd="2" destOrd="0" parTransId="{39B727A4-871B-432A-BFD1-4C2168B39D4A}" sibTransId="{C759C5EC-E30F-4182-9633-21C5ADDCF9F6}"/>
    <dgm:cxn modelId="{CDA213F1-B2A9-4387-BE48-DC66B110ECF4}" type="presOf" srcId="{1833F953-1391-47E2-A62B-19B694847C70}" destId="{86E0672F-7B8B-461B-82C3-AB69F0AEED54}" srcOrd="0" destOrd="0" presId="urn:microsoft.com/office/officeart/2005/8/layout/cycle3"/>
    <dgm:cxn modelId="{56958FBF-FCEE-4872-AAE7-A27C6FDEFDF9}" srcId="{37766727-6505-4E8D-BB05-76380004A826}" destId="{168A7C9F-A5F4-4B5D-B238-770DDFAE3930}" srcOrd="1" destOrd="0" parTransId="{B6208B32-EC86-4652-9E30-26B6E397F65D}" sibTransId="{447EE4D2-6FE9-4267-BA99-4074F724E5E0}"/>
    <dgm:cxn modelId="{EB0AC49C-CA87-487C-B1EA-C1466CBD48E2}" type="presOf" srcId="{ADE45855-8EA7-4483-B9A1-F0B186EC1D96}" destId="{F59E713A-A32A-4E19-878A-B6A2A9C92B75}" srcOrd="0" destOrd="0" presId="urn:microsoft.com/office/officeart/2005/8/layout/cycle3"/>
    <dgm:cxn modelId="{DFDF5136-EC3D-4BD3-9817-A3DE4CC0F2FD}" type="presOf" srcId="{483E1C61-B80D-4839-9628-9650BD950E7A}" destId="{1669D0D2-AB46-4A2B-80C8-3C788511EF46}" srcOrd="0" destOrd="0" presId="urn:microsoft.com/office/officeart/2005/8/layout/cycle3"/>
    <dgm:cxn modelId="{5A0EF196-4703-42D0-834E-98A2F093F619}" type="presOf" srcId="{168A7C9F-A5F4-4B5D-B238-770DDFAE3930}" destId="{8FF29C4D-F5E3-4DD6-9A95-4F9142A79AF2}" srcOrd="0" destOrd="0" presId="urn:microsoft.com/office/officeart/2005/8/layout/cycle3"/>
    <dgm:cxn modelId="{F626E980-B21A-4A5D-9EF1-5A8FCD51A356}" type="presOf" srcId="{ECDD8C46-CF60-49A9-A871-40497ECD4A12}" destId="{448045F6-6D7B-4198-A973-35330F125C84}" srcOrd="0" destOrd="0" presId="urn:microsoft.com/office/officeart/2005/8/layout/cycle3"/>
    <dgm:cxn modelId="{F80EF4B4-9D15-435E-ACF0-63DDBA884488}" type="presParOf" srcId="{C3CBEBE1-3EE5-4070-AE66-4D62FD6A1416}" destId="{AFC82182-7985-46EC-A170-5312CA62A0CE}" srcOrd="0" destOrd="0" presId="urn:microsoft.com/office/officeart/2005/8/layout/cycle3"/>
    <dgm:cxn modelId="{DA3EC0F0-BCD6-4171-998E-BB0A429B3EEE}" type="presParOf" srcId="{AFC82182-7985-46EC-A170-5312CA62A0CE}" destId="{D889C0DF-62F8-4E02-9601-DC665E954B90}" srcOrd="0" destOrd="0" presId="urn:microsoft.com/office/officeart/2005/8/layout/cycle3"/>
    <dgm:cxn modelId="{8C815441-027E-4F32-BE11-E473D8B17FB4}" type="presParOf" srcId="{AFC82182-7985-46EC-A170-5312CA62A0CE}" destId="{A2F216B0-B7B7-4EB2-B053-EDBA6D06036C}" srcOrd="1" destOrd="0" presId="urn:microsoft.com/office/officeart/2005/8/layout/cycle3"/>
    <dgm:cxn modelId="{BB1B18BE-D1F4-4C11-9BFD-48594E09F2FD}" type="presParOf" srcId="{AFC82182-7985-46EC-A170-5312CA62A0CE}" destId="{8FF29C4D-F5E3-4DD6-9A95-4F9142A79AF2}" srcOrd="2" destOrd="0" presId="urn:microsoft.com/office/officeart/2005/8/layout/cycle3"/>
    <dgm:cxn modelId="{A52AF07A-70CA-403B-8D91-57EACC267808}" type="presParOf" srcId="{AFC82182-7985-46EC-A170-5312CA62A0CE}" destId="{1669D0D2-AB46-4A2B-80C8-3C788511EF46}" srcOrd="3" destOrd="0" presId="urn:microsoft.com/office/officeart/2005/8/layout/cycle3"/>
    <dgm:cxn modelId="{A4FEFD76-C83D-42DC-B3C7-227C45F35817}" type="presParOf" srcId="{AFC82182-7985-46EC-A170-5312CA62A0CE}" destId="{86E0672F-7B8B-461B-82C3-AB69F0AEED54}" srcOrd="4" destOrd="0" presId="urn:microsoft.com/office/officeart/2005/8/layout/cycle3"/>
    <dgm:cxn modelId="{2255AF0B-DE39-43A2-9A30-900119A69ED5}" type="presParOf" srcId="{AFC82182-7985-46EC-A170-5312CA62A0CE}" destId="{F59E713A-A32A-4E19-878A-B6A2A9C92B75}" srcOrd="5" destOrd="0" presId="urn:microsoft.com/office/officeart/2005/8/layout/cycle3"/>
    <dgm:cxn modelId="{8F750C01-FAEA-4163-89AA-8D2AF6F87520}" type="presParOf" srcId="{AFC82182-7985-46EC-A170-5312CA62A0CE}" destId="{448045F6-6D7B-4198-A973-35330F125C84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216B0-B7B7-4EB2-B053-EDBA6D06036C}">
      <dsp:nvSpPr>
        <dsp:cNvPr id="0" name=""/>
        <dsp:cNvSpPr/>
      </dsp:nvSpPr>
      <dsp:spPr>
        <a:xfrm>
          <a:off x="3026564" y="-3082"/>
          <a:ext cx="4005271" cy="4005271"/>
        </a:xfrm>
        <a:prstGeom prst="circularArrow">
          <a:avLst>
            <a:gd name="adj1" fmla="val 5274"/>
            <a:gd name="adj2" fmla="val 312630"/>
            <a:gd name="adj3" fmla="val 14208488"/>
            <a:gd name="adj4" fmla="val 17138522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9C0DF-62F8-4E02-9601-DC665E954B90}">
      <dsp:nvSpPr>
        <dsp:cNvPr id="0" name=""/>
        <dsp:cNvSpPr/>
      </dsp:nvSpPr>
      <dsp:spPr>
        <a:xfrm>
          <a:off x="4259349" y="1580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Negociación multinivel</a:t>
          </a:r>
          <a:endParaRPr lang="es-ES" sz="1400" kern="1200" dirty="0"/>
        </a:p>
      </dsp:txBody>
      <dsp:txXfrm>
        <a:off x="4296930" y="39161"/>
        <a:ext cx="1464539" cy="694688"/>
      </dsp:txXfrm>
    </dsp:sp>
    <dsp:sp modelId="{8FF29C4D-F5E3-4DD6-9A95-4F9142A79AF2}">
      <dsp:nvSpPr>
        <dsp:cNvPr id="0" name=""/>
        <dsp:cNvSpPr/>
      </dsp:nvSpPr>
      <dsp:spPr>
        <a:xfrm>
          <a:off x="5666516" y="814008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Agenda legislativa, PND y otras iniciativas</a:t>
          </a:r>
          <a:endParaRPr lang="es-ES" sz="1400" kern="1200" dirty="0"/>
        </a:p>
      </dsp:txBody>
      <dsp:txXfrm>
        <a:off x="5704097" y="851589"/>
        <a:ext cx="1464539" cy="694688"/>
      </dsp:txXfrm>
    </dsp:sp>
    <dsp:sp modelId="{1669D0D2-AB46-4A2B-80C8-3C788511EF46}">
      <dsp:nvSpPr>
        <dsp:cNvPr id="0" name=""/>
        <dsp:cNvSpPr/>
      </dsp:nvSpPr>
      <dsp:spPr>
        <a:xfrm>
          <a:off x="5666516" y="2438865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Diálogos territoriales</a:t>
          </a:r>
          <a:endParaRPr lang="es-ES" sz="1400" kern="1200" dirty="0"/>
        </a:p>
      </dsp:txBody>
      <dsp:txXfrm>
        <a:off x="5704097" y="2476446"/>
        <a:ext cx="1464539" cy="694688"/>
      </dsp:txXfrm>
    </dsp:sp>
    <dsp:sp modelId="{86E0672F-7B8B-461B-82C3-AB69F0AEED54}">
      <dsp:nvSpPr>
        <dsp:cNvPr id="0" name=""/>
        <dsp:cNvSpPr/>
      </dsp:nvSpPr>
      <dsp:spPr>
        <a:xfrm>
          <a:off x="4259349" y="3251293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Protección social</a:t>
          </a:r>
          <a:endParaRPr lang="es-ES" sz="1400" kern="1200" dirty="0"/>
        </a:p>
      </dsp:txBody>
      <dsp:txXfrm>
        <a:off x="4296930" y="3288874"/>
        <a:ext cx="1464539" cy="694688"/>
      </dsp:txXfrm>
    </dsp:sp>
    <dsp:sp modelId="{F59E713A-A32A-4E19-878A-B6A2A9C92B75}">
      <dsp:nvSpPr>
        <dsp:cNvPr id="0" name=""/>
        <dsp:cNvSpPr/>
      </dsp:nvSpPr>
      <dsp:spPr>
        <a:xfrm>
          <a:off x="2852182" y="2438865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Protección a lideres</a:t>
          </a:r>
          <a:endParaRPr lang="es-ES" sz="1400" kern="1200" dirty="0"/>
        </a:p>
      </dsp:txBody>
      <dsp:txXfrm>
        <a:off x="2889763" y="2476446"/>
        <a:ext cx="1464539" cy="694688"/>
      </dsp:txXfrm>
    </dsp:sp>
    <dsp:sp modelId="{448045F6-6D7B-4198-A973-35330F125C84}">
      <dsp:nvSpPr>
        <dsp:cNvPr id="0" name=""/>
        <dsp:cNvSpPr/>
      </dsp:nvSpPr>
      <dsp:spPr>
        <a:xfrm>
          <a:off x="2852182" y="814008"/>
          <a:ext cx="1539701" cy="76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Subcomisiones departamentales </a:t>
          </a:r>
          <a:endParaRPr lang="es-ES" sz="1400" kern="1200" dirty="0"/>
        </a:p>
      </dsp:txBody>
      <dsp:txXfrm>
        <a:off x="2889763" y="851589"/>
        <a:ext cx="1464539" cy="69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CEF1C-829E-47BB-8089-91C95CAE8D87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93609-4927-4116-B43E-2B9ED7E310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251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93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408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74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63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69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92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85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265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712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27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69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CF3362-EF1E-4F29-A6A7-E96CD1A62A3C}" type="datetimeFigureOut">
              <a:rPr lang="es-CO" smtClean="0"/>
              <a:t>5/07/2020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BE1681-CBB1-447E-A438-A77A179D0AF3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81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322" y="585454"/>
            <a:ext cx="10002253" cy="2511174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 smtClean="0"/>
              <a:t>Avances implementación estrategia de incidencia socio política  II Semestre de 2019</a:t>
            </a:r>
            <a:endParaRPr lang="es-CO" sz="4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518" y="4616216"/>
            <a:ext cx="2566736" cy="1363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222" y="4894706"/>
            <a:ext cx="2379020" cy="118121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22886" y="3310607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Fortalecimiento de las Organizaciones Sindicales Rurales en el Post-conflicto en Colombia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 Agenda </a:t>
            </a:r>
            <a:r>
              <a:rPr lang="es-ES" dirty="0" smtClean="0"/>
              <a:t>legislativa, PND y otras iniciativas 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550464"/>
              </p:ext>
            </p:extLst>
          </p:nvPr>
        </p:nvGraphicFramePr>
        <p:xfrm>
          <a:off x="290946" y="1846263"/>
          <a:ext cx="11582400" cy="349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08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115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Actividades realizadas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Resultados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57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Realización de encuentro con los Congresistas y representantes de la Bancada alternativa, para coordinar alianzas para la presentación conjunta del proyecto de ley para pequeños productores de Panela. 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Pendiente a la versión</a:t>
                      </a:r>
                      <a:r>
                        <a:rPr lang="es-ES" sz="1800" baseline="0" dirty="0" smtClean="0"/>
                        <a:t> final del proyecto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Seguimiento a la propuesta</a:t>
                      </a:r>
                      <a:r>
                        <a:rPr lang="es-E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del proyecto 212 de 2019- reducción de la jornada laboral, contratación a tiempo parcial de jóvenes y adultos mayores, pago de prestaciones sociales en virtud al tiempo laborado. 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Elaboró</a:t>
                      </a:r>
                      <a:r>
                        <a:rPr lang="es-ES" sz="1800" baseline="0" dirty="0" smtClean="0"/>
                        <a:t> en el marco de la plataforma laboral un documento técnico sobre el trabajo por horas. Este insumo viene siendo socializado por la CUT con Congresistas y representantes de la comisión séptima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Apoyo</a:t>
                      </a:r>
                      <a:r>
                        <a:rPr lang="es-E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a la CUT para la realización de desayuno con Congresistas para abordar la propuesta de trabajo por horas y reforma pensional. 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 programó audiencia de control político por parte del Congreso al</a:t>
                      </a:r>
                      <a:r>
                        <a:rPr lang="es-ES" sz="1800" baseline="0" dirty="0" smtClean="0"/>
                        <a:t> Gobierno Nacional.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1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 Proyecto 212 de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err="1"/>
              <a:t>P</a:t>
            </a:r>
            <a:r>
              <a:rPr lang="en-GB" sz="2400" dirty="0" err="1" smtClean="0"/>
              <a:t>lantea</a:t>
            </a:r>
            <a:r>
              <a:rPr lang="en-GB" sz="2400" dirty="0" smtClean="0"/>
              <a:t> la </a:t>
            </a:r>
            <a:r>
              <a:rPr lang="en-GB" sz="2400" dirty="0" err="1" smtClean="0"/>
              <a:t>reducción</a:t>
            </a:r>
            <a:r>
              <a:rPr lang="en-GB" sz="2400" dirty="0" smtClean="0"/>
              <a:t> de la </a:t>
            </a:r>
            <a:r>
              <a:rPr lang="en-GB" sz="2400" dirty="0" err="1" smtClean="0"/>
              <a:t>jornada</a:t>
            </a:r>
            <a:r>
              <a:rPr lang="en-GB" sz="2400" dirty="0" smtClean="0"/>
              <a:t> </a:t>
            </a:r>
            <a:r>
              <a:rPr lang="en-GB" sz="2400" dirty="0" err="1" smtClean="0"/>
              <a:t>laborala</a:t>
            </a:r>
            <a:r>
              <a:rPr lang="en-GB" sz="2400" dirty="0" smtClean="0"/>
              <a:t> 45 horas, que </a:t>
            </a:r>
            <a:r>
              <a:rPr lang="en-GB" sz="2400" dirty="0" err="1" smtClean="0"/>
              <a:t>podrían</a:t>
            </a:r>
            <a:r>
              <a:rPr lang="en-GB" sz="2400" dirty="0" smtClean="0"/>
              <a:t> </a:t>
            </a:r>
            <a:r>
              <a:rPr lang="en-GB" sz="2400" dirty="0" err="1" smtClean="0"/>
              <a:t>ser</a:t>
            </a:r>
            <a:r>
              <a:rPr lang="en-GB" sz="2400" dirty="0" smtClean="0"/>
              <a:t> </a:t>
            </a:r>
            <a:r>
              <a:rPr lang="en-GB" sz="2400" dirty="0" err="1" smtClean="0"/>
              <a:t>distribuidas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jornadas</a:t>
            </a:r>
            <a:r>
              <a:rPr lang="en-GB" sz="2400" dirty="0" smtClean="0"/>
              <a:t> flexibles </a:t>
            </a:r>
            <a:r>
              <a:rPr lang="en-GB" sz="2400" dirty="0" err="1" smtClean="0"/>
              <a:t>durante</a:t>
            </a:r>
            <a:r>
              <a:rPr lang="en-GB" sz="2400" dirty="0" smtClean="0"/>
              <a:t> el </a:t>
            </a:r>
            <a:r>
              <a:rPr lang="en-GB" sz="2400" dirty="0" err="1" smtClean="0"/>
              <a:t>día</a:t>
            </a:r>
            <a:r>
              <a:rPr lang="en-GB" sz="2400" dirty="0" smtClean="0"/>
              <a:t>, </a:t>
            </a:r>
            <a:r>
              <a:rPr lang="en-GB" sz="2400" dirty="0" err="1" smtClean="0"/>
              <a:t>distribuidas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5 o 6 </a:t>
            </a:r>
            <a:r>
              <a:rPr lang="en-GB" sz="2400" dirty="0" err="1" smtClean="0"/>
              <a:t>días</a:t>
            </a:r>
            <a:r>
              <a:rPr lang="en-GB" sz="2400" dirty="0" smtClean="0"/>
              <a:t> a la </a:t>
            </a:r>
            <a:r>
              <a:rPr lang="en-GB" sz="2400" dirty="0" err="1" smtClean="0"/>
              <a:t>semana</a:t>
            </a:r>
            <a:r>
              <a:rPr lang="en-GB" sz="2400" dirty="0" smtClean="0"/>
              <a:t> con 1 </a:t>
            </a:r>
            <a:r>
              <a:rPr lang="en-GB" sz="2400" dirty="0" err="1" smtClean="0"/>
              <a:t>día</a:t>
            </a:r>
            <a:r>
              <a:rPr lang="en-GB" sz="2400" dirty="0" smtClean="0"/>
              <a:t> de Descanso. Con un </a:t>
            </a:r>
            <a:r>
              <a:rPr lang="en-GB" sz="2400" dirty="0" err="1" smtClean="0"/>
              <a:t>máximo</a:t>
            </a:r>
            <a:r>
              <a:rPr lang="en-GB" sz="2400" dirty="0" smtClean="0"/>
              <a:t> de 9 horas </a:t>
            </a:r>
            <a:r>
              <a:rPr lang="en-GB" sz="2400" dirty="0" err="1" smtClean="0"/>
              <a:t>díarias</a:t>
            </a:r>
            <a:r>
              <a:rPr lang="en-GB" sz="2400" dirty="0" smtClean="0"/>
              <a:t> sin </a:t>
            </a:r>
            <a:r>
              <a:rPr lang="en-GB" sz="2400" dirty="0" err="1" smtClean="0"/>
              <a:t>lugar</a:t>
            </a:r>
            <a:r>
              <a:rPr lang="en-GB" sz="2400" dirty="0" smtClean="0"/>
              <a:t> a </a:t>
            </a:r>
            <a:r>
              <a:rPr lang="en-GB" sz="2400" dirty="0" err="1" smtClean="0"/>
              <a:t>recargos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jornada</a:t>
            </a:r>
            <a:r>
              <a:rPr lang="en-GB" sz="2400" dirty="0" smtClean="0"/>
              <a:t> de 6 a.m. a 9 a.m.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err="1" smtClean="0"/>
              <a:t>Propone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su</a:t>
            </a:r>
            <a:r>
              <a:rPr lang="en-GB" sz="2400" dirty="0" smtClean="0"/>
              <a:t> </a:t>
            </a:r>
            <a:r>
              <a:rPr lang="en-GB" sz="2400" dirty="0" err="1" smtClean="0"/>
              <a:t>artículo</a:t>
            </a:r>
            <a:r>
              <a:rPr lang="en-GB" sz="2400" dirty="0" smtClean="0"/>
              <a:t> 6 la </a:t>
            </a:r>
            <a:r>
              <a:rPr lang="en-GB" sz="2400" dirty="0" err="1" smtClean="0"/>
              <a:t>contratación</a:t>
            </a:r>
            <a:r>
              <a:rPr lang="en-GB" sz="2400" dirty="0" smtClean="0"/>
              <a:t> a </a:t>
            </a:r>
            <a:r>
              <a:rPr lang="en-GB" sz="2400" dirty="0" err="1" smtClean="0"/>
              <a:t>tiempo</a:t>
            </a:r>
            <a:r>
              <a:rPr lang="en-GB" sz="2400" dirty="0" smtClean="0"/>
              <a:t> </a:t>
            </a:r>
            <a:r>
              <a:rPr lang="en-GB" sz="2400" dirty="0" err="1" smtClean="0"/>
              <a:t>parcial</a:t>
            </a:r>
            <a:r>
              <a:rPr lang="en-GB" sz="2400" dirty="0" smtClean="0"/>
              <a:t> </a:t>
            </a:r>
            <a:r>
              <a:rPr lang="en-GB" sz="2400" dirty="0" err="1" smtClean="0"/>
              <a:t>por</a:t>
            </a:r>
            <a:r>
              <a:rPr lang="en-GB" sz="2400" dirty="0" smtClean="0"/>
              <a:t> </a:t>
            </a:r>
            <a:r>
              <a:rPr lang="en-GB" sz="2400" dirty="0" err="1" smtClean="0"/>
              <a:t>medio</a:t>
            </a:r>
            <a:r>
              <a:rPr lang="en-GB" sz="2400" dirty="0" smtClean="0"/>
              <a:t> de </a:t>
            </a:r>
            <a:r>
              <a:rPr lang="en-GB" sz="2400" dirty="0" err="1" smtClean="0"/>
              <a:t>contratos</a:t>
            </a:r>
            <a:r>
              <a:rPr lang="en-GB" sz="2400" dirty="0" smtClean="0"/>
              <a:t> de </a:t>
            </a:r>
            <a:r>
              <a:rPr lang="en-GB" sz="2400" dirty="0" err="1" smtClean="0"/>
              <a:t>trabajo</a:t>
            </a:r>
            <a:r>
              <a:rPr lang="en-GB" sz="2400" dirty="0" smtClean="0"/>
              <a:t> </a:t>
            </a:r>
            <a:r>
              <a:rPr lang="en-GB" sz="2400" dirty="0" err="1" smtClean="0"/>
              <a:t>por</a:t>
            </a:r>
            <a:r>
              <a:rPr lang="en-GB" sz="2400" dirty="0" smtClean="0"/>
              <a:t> horas, </a:t>
            </a:r>
            <a:r>
              <a:rPr lang="en-GB" sz="2400" dirty="0" err="1" smtClean="0"/>
              <a:t>días</a:t>
            </a:r>
            <a:r>
              <a:rPr lang="en-GB" sz="2400" dirty="0" smtClean="0"/>
              <a:t> o </a:t>
            </a:r>
            <a:r>
              <a:rPr lang="en-GB" sz="2400" dirty="0" err="1" smtClean="0"/>
              <a:t>semanas</a:t>
            </a:r>
            <a:r>
              <a:rPr lang="en-GB" sz="2400" dirty="0" smtClean="0"/>
              <a:t>. </a:t>
            </a:r>
            <a:r>
              <a:rPr lang="en-GB" sz="2400" dirty="0" err="1" smtClean="0"/>
              <a:t>Aplica</a:t>
            </a:r>
            <a:r>
              <a:rPr lang="en-GB" sz="2400" dirty="0" smtClean="0"/>
              <a:t> para </a:t>
            </a:r>
            <a:r>
              <a:rPr lang="en-GB" sz="2400" dirty="0" err="1" smtClean="0"/>
              <a:t>jóvenes</a:t>
            </a:r>
            <a:r>
              <a:rPr lang="en-GB" sz="2400" dirty="0" smtClean="0"/>
              <a:t> entre 18 y 28 </a:t>
            </a:r>
            <a:r>
              <a:rPr lang="en-GB" sz="2400" dirty="0" err="1" smtClean="0"/>
              <a:t>años</a:t>
            </a:r>
            <a:r>
              <a:rPr lang="en-GB" sz="2400" dirty="0" smtClean="0"/>
              <a:t> que </a:t>
            </a:r>
            <a:r>
              <a:rPr lang="en-GB" sz="2400" dirty="0" err="1" smtClean="0"/>
              <a:t>estén</a:t>
            </a:r>
            <a:r>
              <a:rPr lang="en-GB" sz="2400" dirty="0" smtClean="0"/>
              <a:t> </a:t>
            </a:r>
            <a:r>
              <a:rPr lang="en-GB" sz="2400" dirty="0" err="1" smtClean="0"/>
              <a:t>estudiando</a:t>
            </a:r>
            <a:r>
              <a:rPr lang="en-GB" sz="2400" dirty="0" smtClean="0"/>
              <a:t>, y personas </a:t>
            </a:r>
            <a:r>
              <a:rPr lang="en-GB" sz="2400" dirty="0" err="1" smtClean="0"/>
              <a:t>mayores</a:t>
            </a:r>
            <a:r>
              <a:rPr lang="en-GB" sz="2400" dirty="0" smtClean="0"/>
              <a:t> de 57 </a:t>
            </a:r>
            <a:r>
              <a:rPr lang="en-GB" sz="2400" dirty="0" err="1" smtClean="0"/>
              <a:t>años</a:t>
            </a:r>
            <a:r>
              <a:rPr lang="en-GB" sz="2400" dirty="0" smtClean="0"/>
              <a:t> </a:t>
            </a:r>
            <a:r>
              <a:rPr lang="en-GB" sz="2400" dirty="0" err="1" smtClean="0"/>
              <a:t>mujeres</a:t>
            </a:r>
            <a:r>
              <a:rPr lang="en-GB" sz="2400" dirty="0" smtClean="0"/>
              <a:t> y 62 </a:t>
            </a:r>
            <a:r>
              <a:rPr lang="en-GB" sz="2400" dirty="0" err="1" smtClean="0"/>
              <a:t>años</a:t>
            </a:r>
            <a:r>
              <a:rPr lang="en-GB" sz="2400" dirty="0" smtClean="0"/>
              <a:t> hombres.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400" dirty="0" smtClean="0"/>
              <a:t>El </a:t>
            </a:r>
            <a:r>
              <a:rPr lang="en-GB" sz="2400" dirty="0" err="1" smtClean="0"/>
              <a:t>pago</a:t>
            </a:r>
            <a:r>
              <a:rPr lang="en-GB" sz="2400" dirty="0" smtClean="0"/>
              <a:t> al Sistema de </a:t>
            </a:r>
            <a:r>
              <a:rPr lang="en-GB" sz="2400" dirty="0" err="1" smtClean="0"/>
              <a:t>seguridad</a:t>
            </a:r>
            <a:r>
              <a:rPr lang="en-GB" sz="2400" dirty="0" smtClean="0"/>
              <a:t> social y </a:t>
            </a:r>
            <a:r>
              <a:rPr lang="en-GB" sz="2400" dirty="0" err="1" smtClean="0"/>
              <a:t>prestaciones</a:t>
            </a:r>
            <a:r>
              <a:rPr lang="en-GB" sz="2400" dirty="0" smtClean="0"/>
              <a:t> se </a:t>
            </a:r>
            <a:r>
              <a:rPr lang="en-GB" sz="2400" dirty="0" err="1" smtClean="0"/>
              <a:t>harán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base al </a:t>
            </a:r>
            <a:r>
              <a:rPr lang="en-GB" sz="2400" dirty="0" err="1" smtClean="0"/>
              <a:t>tiempo</a:t>
            </a:r>
            <a:r>
              <a:rPr lang="en-GB" sz="2400" dirty="0" smtClean="0"/>
              <a:t> </a:t>
            </a:r>
            <a:r>
              <a:rPr lang="en-GB" sz="2400" dirty="0" err="1" smtClean="0"/>
              <a:t>laborado</a:t>
            </a:r>
            <a:r>
              <a:rPr lang="en-GB" sz="2400" dirty="0" smtClean="0"/>
              <a:t>, y el </a:t>
            </a:r>
            <a:r>
              <a:rPr lang="en-GB" sz="2400" dirty="0" err="1" smtClean="0"/>
              <a:t>valor</a:t>
            </a:r>
            <a:r>
              <a:rPr lang="en-GB" sz="2400" dirty="0" smtClean="0"/>
              <a:t> base </a:t>
            </a:r>
            <a:r>
              <a:rPr lang="en-GB" sz="2400" dirty="0" err="1" smtClean="0"/>
              <a:t>sería</a:t>
            </a:r>
            <a:r>
              <a:rPr lang="en-GB" sz="2400" dirty="0" smtClean="0"/>
              <a:t> el </a:t>
            </a:r>
            <a:r>
              <a:rPr lang="en-GB" sz="2400" dirty="0" err="1" smtClean="0"/>
              <a:t>valor</a:t>
            </a:r>
            <a:r>
              <a:rPr lang="en-GB" sz="2400" dirty="0" smtClean="0"/>
              <a:t> </a:t>
            </a:r>
            <a:r>
              <a:rPr lang="en-GB" sz="2400" dirty="0" err="1" smtClean="0"/>
              <a:t>por</a:t>
            </a:r>
            <a:r>
              <a:rPr lang="en-GB" sz="2400" dirty="0" smtClean="0"/>
              <a:t> hora del </a:t>
            </a:r>
            <a:r>
              <a:rPr lang="en-GB" sz="2400" dirty="0" err="1" smtClean="0"/>
              <a:t>salario</a:t>
            </a:r>
            <a:r>
              <a:rPr lang="en-GB" sz="2400" dirty="0" smtClean="0"/>
              <a:t> </a:t>
            </a:r>
            <a:r>
              <a:rPr lang="en-GB" sz="2400" dirty="0" err="1" smtClean="0"/>
              <a:t>mínimo</a:t>
            </a:r>
            <a:r>
              <a:rPr lang="en-GB" sz="2400" dirty="0" smtClean="0"/>
              <a:t> legal </a:t>
            </a:r>
            <a:r>
              <a:rPr lang="en-GB" sz="2400" dirty="0" err="1" smtClean="0"/>
              <a:t>mensual</a:t>
            </a:r>
            <a:r>
              <a:rPr lang="en-GB" sz="2400" dirty="0" smtClean="0"/>
              <a:t> </a:t>
            </a:r>
            <a:r>
              <a:rPr lang="en-GB" sz="2400" dirty="0" err="1" smtClean="0"/>
              <a:t>vigente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19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Diálogos territoriales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685466"/>
              </p:ext>
            </p:extLst>
          </p:nvPr>
        </p:nvGraphicFramePr>
        <p:xfrm>
          <a:off x="1096963" y="1846263"/>
          <a:ext cx="10058400" cy="3215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8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35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Actividades planeadas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Fechas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Elaboración de documentos para la promoción del trabajo decente y la justicia social en los planes de Gobierno de Alcaldes y Gobernadores en territorios priorizados: i) Tolima; ii) Urabá Antioqueño; iii) Valle del cauca; iv) Zona bananera del Magdalena; v) Santander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Se elaboraron 6 documentos de agendas de cambio previamente concertados con los</a:t>
                      </a:r>
                      <a:r>
                        <a:rPr lang="es-ES" sz="2000" baseline="0" dirty="0" smtClean="0"/>
                        <a:t> representantes de las organizaciones sindicales </a:t>
                      </a:r>
                      <a:r>
                        <a:rPr lang="es-ES" sz="2000" baseline="0" dirty="0" err="1" smtClean="0"/>
                        <a:t>Festracol</a:t>
                      </a:r>
                      <a:r>
                        <a:rPr lang="es-ES" sz="2000" baseline="0" dirty="0" smtClean="0"/>
                        <a:t>, </a:t>
                      </a:r>
                      <a:r>
                        <a:rPr lang="es-ES" sz="2000" baseline="0" dirty="0" err="1" smtClean="0"/>
                        <a:t>Fensuagro</a:t>
                      </a:r>
                      <a:r>
                        <a:rPr lang="es-ES" sz="2000" baseline="0" dirty="0" smtClean="0"/>
                        <a:t>, </a:t>
                      </a:r>
                      <a:r>
                        <a:rPr lang="es-ES" sz="2000" baseline="0" dirty="0" err="1" smtClean="0"/>
                        <a:t>Sintrainagro</a:t>
                      </a:r>
                      <a:r>
                        <a:rPr lang="es-ES" sz="2000" baseline="0" dirty="0" smtClean="0"/>
                        <a:t> y </a:t>
                      </a:r>
                      <a:r>
                        <a:rPr lang="es-ES" sz="2000" baseline="0" dirty="0" err="1" smtClean="0"/>
                        <a:t>Sintragropecuarios</a:t>
                      </a:r>
                      <a:r>
                        <a:rPr lang="es-ES" sz="2000" baseline="0" dirty="0" smtClean="0"/>
                        <a:t>. </a:t>
                      </a:r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Diálogos territoriales en i) Tolima; ii) Urabá Antioqueño; iii) Valle del cauca; iv) Zona bananera del Magdalena; v) Santander </a:t>
                      </a:r>
                      <a:endParaRPr lang="es-E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llevaron a cabo 6 encuentros territoriales.</a:t>
                      </a:r>
                      <a:endParaRPr lang="es-E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4 Llamada rectangular redondeada"/>
          <p:cNvSpPr/>
          <p:nvPr/>
        </p:nvSpPr>
        <p:spPr>
          <a:xfrm>
            <a:off x="2627890" y="5304905"/>
            <a:ext cx="6996545" cy="12607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Estos textos podrían ser útiles para adelantar un trabajo de incidencia con los representantes de las Subcomisiones de concertación, y otras agendas de incidencia en el nivel territorial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80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</a:t>
            </a:r>
            <a:r>
              <a:rPr lang="en-GB" dirty="0" err="1" smtClean="0"/>
              <a:t>Diálogos</a:t>
            </a:r>
            <a:r>
              <a:rPr lang="en-GB" dirty="0" smtClean="0"/>
              <a:t> </a:t>
            </a:r>
            <a:r>
              <a:rPr lang="en-GB" dirty="0" err="1" smtClean="0"/>
              <a:t>territoriales</a:t>
            </a:r>
            <a:r>
              <a:rPr lang="en-GB" dirty="0" smtClean="0"/>
              <a:t> (</a:t>
            </a:r>
            <a:r>
              <a:rPr lang="en-GB" dirty="0" err="1" smtClean="0"/>
              <a:t>Comunicación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Video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edición</a:t>
            </a:r>
            <a:r>
              <a:rPr lang="en-GB" dirty="0" smtClean="0"/>
              <a:t> “El </a:t>
            </a:r>
            <a:r>
              <a:rPr lang="en-GB" dirty="0" err="1" smtClean="0"/>
              <a:t>trabajo</a:t>
            </a:r>
            <a:r>
              <a:rPr lang="en-GB" dirty="0" smtClean="0"/>
              <a:t> </a:t>
            </a:r>
            <a:r>
              <a:rPr lang="en-GB" dirty="0" err="1" smtClean="0"/>
              <a:t>también</a:t>
            </a:r>
            <a:r>
              <a:rPr lang="en-GB" dirty="0" smtClean="0"/>
              <a:t> </a:t>
            </a:r>
            <a:r>
              <a:rPr lang="en-GB" dirty="0" err="1" smtClean="0"/>
              <a:t>cuenta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elecciones</a:t>
            </a:r>
            <a:r>
              <a:rPr lang="en-GB" dirty="0" smtClean="0"/>
              <a:t>” </a:t>
            </a:r>
          </a:p>
          <a:p>
            <a:r>
              <a:rPr lang="en-GB" dirty="0" smtClean="0"/>
              <a:t>Y </a:t>
            </a:r>
            <a:r>
              <a:rPr lang="en-GB" dirty="0" err="1" smtClean="0"/>
              <a:t>otras</a:t>
            </a:r>
            <a:r>
              <a:rPr lang="en-GB" dirty="0" smtClean="0"/>
              <a:t> </a:t>
            </a:r>
            <a:r>
              <a:rPr lang="en-GB" dirty="0" err="1" smtClean="0"/>
              <a:t>piezas</a:t>
            </a:r>
            <a:r>
              <a:rPr lang="en-GB" dirty="0" smtClean="0"/>
              <a:t> </a:t>
            </a:r>
            <a:r>
              <a:rPr lang="en-GB" dirty="0" err="1" smtClean="0"/>
              <a:t>como</a:t>
            </a:r>
            <a:r>
              <a:rPr lang="en-GB" dirty="0" smtClean="0"/>
              <a:t>: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48132">
            <a:off x="5017429" y="2728236"/>
            <a:ext cx="2868930" cy="26610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0" y="2576967"/>
            <a:ext cx="3108960" cy="32921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4908" b="1092"/>
          <a:stretch/>
        </p:blipFill>
        <p:spPr>
          <a:xfrm>
            <a:off x="330450" y="2750261"/>
            <a:ext cx="4526620" cy="311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Diálogos territoriales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316505"/>
              </p:ext>
            </p:extLst>
          </p:nvPr>
        </p:nvGraphicFramePr>
        <p:xfrm>
          <a:off x="640079" y="2181223"/>
          <a:ext cx="10515600" cy="40374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67841">
                  <a:extLst>
                    <a:ext uri="{9D8B030D-6E8A-4147-A177-3AD203B41FA5}">
                      <a16:colId xmlns:a16="http://schemas.microsoft.com/office/drawing/2014/main" xmlns="" val="268172682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1622952812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xmlns="" val="2249369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82593646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xmlns="" val="3157418858"/>
                    </a:ext>
                  </a:extLst>
                </a:gridCol>
                <a:gridCol w="3809999">
                  <a:extLst>
                    <a:ext uri="{9D8B030D-6E8A-4147-A177-3AD203B41FA5}">
                      <a16:colId xmlns:a16="http://schemas.microsoft.com/office/drawing/2014/main" xmlns="" val="3995593522"/>
                    </a:ext>
                  </a:extLst>
                </a:gridCol>
              </a:tblGrid>
              <a:tr h="43600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</a:rPr>
                        <a:t>Ciudad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</a:rPr>
                        <a:t>Hombres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err="1">
                          <a:effectLst/>
                        </a:rPr>
                        <a:t>Mujeres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r>
                        <a:rPr lang="en-GB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Candidatos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Electos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04901406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Bucaramanga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53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78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(1) </a:t>
                      </a:r>
                      <a:r>
                        <a:rPr lang="en-GB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Asamblea</a:t>
                      </a:r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Santander; (1) </a:t>
                      </a:r>
                      <a:r>
                        <a:rPr lang="en-GB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Concejo</a:t>
                      </a:r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San Alberto</a:t>
                      </a:r>
                      <a:r>
                        <a:rPr lang="en-GB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(César)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41324338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Santa Marta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70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79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457200" indent="-457200" algn="just" defTabSz="914400" rtl="0" eaLnBrk="1" fontAlgn="b" latinLnBrk="0" hangingPunct="1">
                        <a:buAutoNum type="arabicParenBoth"/>
                      </a:pPr>
                      <a:r>
                        <a:rPr lang="en-GB" sz="20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Edil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00249156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Barranquilla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35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35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70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n-GB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GB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58618957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 err="1" smtClean="0">
                          <a:effectLst/>
                        </a:rPr>
                        <a:t>Fusagasugá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37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15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52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(1) </a:t>
                      </a:r>
                      <a:r>
                        <a:rPr lang="en-GB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Alcaldia</a:t>
                      </a: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Fusagasugá</a:t>
                      </a: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(1)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Alcaldia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Viotá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(1)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Concejo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Fusagasuga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4826593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Paipa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75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50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125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(1) </a:t>
                      </a:r>
                      <a:r>
                        <a:rPr lang="en-GB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Asamblea</a:t>
                      </a: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(1)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Alcaldia</a:t>
                      </a:r>
                      <a:r>
                        <a:rPr lang="en-GB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Combita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96659928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Ibagué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40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13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53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38069320"/>
                  </a:ext>
                </a:extLst>
              </a:tr>
              <a:tr h="436007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Total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310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>
                          <a:effectLst/>
                        </a:rPr>
                        <a:t>147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u="none" strike="noStrike" dirty="0">
                          <a:effectLst/>
                        </a:rPr>
                        <a:t>457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9839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 Protección social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271063"/>
              </p:ext>
            </p:extLst>
          </p:nvPr>
        </p:nvGraphicFramePr>
        <p:xfrm>
          <a:off x="443345" y="1846263"/>
          <a:ext cx="11416146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87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7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Actividades planeadas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Fechas/ Resultados</a:t>
                      </a:r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Participación de la Mesa parlamentaria que está avanzando en la construcción del proyecto de ley sobre reforma pensional y esquema de protección social a la vejez, para incluir artículos relacionados con los trabajadores rurales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 cuenta con un documento de proyecto de ley </a:t>
                      </a:r>
                      <a:r>
                        <a:rPr lang="es-ES" sz="1800" baseline="0" dirty="0" smtClean="0"/>
                        <a:t> de la propuesta de reforma alternativa al esquema de protección a la vejez y pensiones. Se incorporó en las demandas del paro nacional.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Apoyar y participar de  la campaña de comunicación que se está construyendo desde este escenario alternativo respecto a la reforma pensional y esquema de protección a la vejez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Existen</a:t>
                      </a:r>
                      <a:r>
                        <a:rPr lang="es-ES" sz="1800" baseline="0" dirty="0" smtClean="0"/>
                        <a:t> las piezas comunicativas diseñadas sobre la reforma al sistema pensional y el esquema de protección a la vejez.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Seminario tripartito sobre experiencias exitosas de esquemas de protección social para trabajadores rurales asalariados y no asalariados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</a:t>
                      </a:r>
                      <a:r>
                        <a:rPr lang="es-ES" sz="1800" baseline="0" dirty="0" smtClean="0"/>
                        <a:t> llevó a cabo el seminario, pero fue por determinación de las Centrales de carácter sindical y como escenario de discusión de las reformas laborales y pensionales.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9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Protección a lideres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574183"/>
              </p:ext>
            </p:extLst>
          </p:nvPr>
        </p:nvGraphicFramePr>
        <p:xfrm>
          <a:off x="401782" y="1846263"/>
          <a:ext cx="11513127" cy="3855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19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1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Actividades realizadas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Resultados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Contratación de COLEXT para recoger información sobre los casos de violencia contra sindicalistas, establecer móviles y efectos de las violaciones.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contrató COLEXT para entregar los siguientes productos: i) Base de datos ENS- Departamentos CUT y CTC jurídicos y de DDHH- UNP; ii) Recomendaciones para la documentación de casos; iii) estado de situación de órganos de control normativo; iv) fichas de casos de lideres asesinados; v) informe con posibilidad de entregar CIDH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Presentación de queja ante el comité de libertad sindical por muertes y amenazas a lideres sindicales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resultados de la consolidación de bases de datos y fichas fue integradas a las memorias entregadas a la Comisión de expertos. 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Solicitud de medidas cautelares ante la CIDH  por muertes y amenazas a lideres sindicales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Pendiente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2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6. Subcomisiones departamentales </a:t>
            </a: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406640"/>
              </p:ext>
            </p:extLst>
          </p:nvPr>
        </p:nvGraphicFramePr>
        <p:xfrm>
          <a:off x="1096963" y="1846263"/>
          <a:ext cx="10058400" cy="1599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Actividades realizadas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Fechas planeadas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85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Realización de reuniones con representantes de CUT y CTC a las Subcomisiones departamentales de concertación, para socialización de agendas del cambio.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Pendiente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4 Llamada rectangular redondeada"/>
          <p:cNvSpPr/>
          <p:nvPr/>
        </p:nvSpPr>
        <p:spPr>
          <a:xfrm>
            <a:off x="2810770" y="3689465"/>
            <a:ext cx="6996545" cy="12607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 cuentan como insumos las agendas de cambio elaboradas territorialmente en el marco de los eventos “El trabajo cuenta en elecciones”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81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Temas priorizados </a:t>
            </a:r>
            <a:r>
              <a:rPr lang="es-ES" dirty="0"/>
              <a:t>V</a:t>
            </a:r>
            <a:r>
              <a:rPr lang="es-ES" dirty="0" smtClean="0"/>
              <a:t> comité de incidencia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72580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04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Negociación colectiva multinivel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269105"/>
              </p:ext>
            </p:extLst>
          </p:nvPr>
        </p:nvGraphicFramePr>
        <p:xfrm>
          <a:off x="499081" y="1891983"/>
          <a:ext cx="10930919" cy="380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2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58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501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realizadas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Avances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8162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Diseño de una estrategia de difusión del video de experiencias exitosas de negociación colectiva multinivel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Segundo </a:t>
                      </a:r>
                      <a:r>
                        <a:rPr lang="en-GB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semestre</a:t>
                      </a:r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Pendiente</a:t>
                      </a:r>
                      <a:r>
                        <a:rPr lang="en-GB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 </a:t>
                      </a:r>
                      <a:endParaRPr lang="en-GB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162">
                <a:tc>
                  <a:txBody>
                    <a:bodyPr/>
                    <a:lstStyle/>
                    <a:p>
                      <a:pPr algn="just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Divulgación del video de experiencias exitosas de negociación colectiva multinivel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Segundo </a:t>
                      </a:r>
                      <a:r>
                        <a:rPr lang="en-GB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semestre</a:t>
                      </a:r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Pendiente</a:t>
                      </a:r>
                      <a:r>
                        <a:rPr lang="en-GB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lang="en-GB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0936">
                <a:tc>
                  <a:txBody>
                    <a:bodyPr/>
                    <a:lstStyle/>
                    <a:p>
                      <a:pPr algn="just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Realizar al menos un (1) conversatorio con sindicatos, empleadores y Gobierno de los sectores más representativos que participen del proyecto, para promover la negociación colectiva multinivel y los acuerdos marco sectoriales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GB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El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diálogo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se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esta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avanzando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Comisión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Nacional de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Concertación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respecto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modificación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del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Decreto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1075 de 2015.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Sintrainagro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participó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Comisión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Nacional de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Concertación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que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tuvo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lugar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el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día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ayer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24 de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noviembre</a:t>
                      </a:r>
                      <a:r>
                        <a:rPr lang="en-GB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de 2011. </a:t>
                      </a:r>
                      <a:endParaRPr lang="en-GB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dirty="0" smtClean="0"/>
              <a:t>1.1 Proyecto de </a:t>
            </a:r>
            <a:r>
              <a:rPr lang="en-GB" dirty="0" err="1" smtClean="0"/>
              <a:t>modificación</a:t>
            </a:r>
            <a:r>
              <a:rPr lang="en-GB" dirty="0" smtClean="0"/>
              <a:t> del </a:t>
            </a:r>
            <a:r>
              <a:rPr lang="en-GB" dirty="0" err="1" smtClean="0"/>
              <a:t>Decreto</a:t>
            </a:r>
            <a:r>
              <a:rPr lang="en-GB" dirty="0" smtClean="0"/>
              <a:t> 1075 de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La </a:t>
            </a:r>
            <a:r>
              <a:rPr lang="en-GB" dirty="0" err="1" smtClean="0"/>
              <a:t>propuesta</a:t>
            </a:r>
            <a:r>
              <a:rPr lang="en-GB" dirty="0" smtClean="0"/>
              <a:t> de </a:t>
            </a:r>
            <a:r>
              <a:rPr lang="en-GB" dirty="0" err="1" smtClean="0"/>
              <a:t>modificación</a:t>
            </a:r>
            <a:r>
              <a:rPr lang="en-GB" dirty="0" smtClean="0"/>
              <a:t> del </a:t>
            </a:r>
            <a:r>
              <a:rPr lang="en-GB" dirty="0" err="1" smtClean="0"/>
              <a:t>decreto</a:t>
            </a:r>
            <a:r>
              <a:rPr lang="en-GB" dirty="0" smtClean="0"/>
              <a:t> </a:t>
            </a:r>
            <a:r>
              <a:rPr lang="en-GB" dirty="0" err="1" smtClean="0"/>
              <a:t>fue</a:t>
            </a:r>
            <a:r>
              <a:rPr lang="en-GB" dirty="0" smtClean="0"/>
              <a:t> </a:t>
            </a:r>
            <a:r>
              <a:rPr lang="en-GB" dirty="0" err="1" smtClean="0"/>
              <a:t>presentada</a:t>
            </a:r>
            <a:r>
              <a:rPr lang="en-GB" dirty="0" smtClean="0"/>
              <a:t> a la </a:t>
            </a:r>
            <a:r>
              <a:rPr lang="en-GB" dirty="0" err="1" smtClean="0"/>
              <a:t>Comisión</a:t>
            </a:r>
            <a:r>
              <a:rPr lang="en-GB" dirty="0" smtClean="0"/>
              <a:t> Nacional de </a:t>
            </a:r>
            <a:r>
              <a:rPr lang="en-GB" dirty="0" err="1" smtClean="0"/>
              <a:t>Concertación</a:t>
            </a:r>
            <a:r>
              <a:rPr lang="en-GB" dirty="0" smtClean="0"/>
              <a:t> de </a:t>
            </a:r>
            <a:r>
              <a:rPr lang="en-GB" dirty="0" err="1" smtClean="0"/>
              <a:t>Políticas</a:t>
            </a:r>
            <a:r>
              <a:rPr lang="en-GB" dirty="0" smtClean="0"/>
              <a:t> </a:t>
            </a:r>
            <a:r>
              <a:rPr lang="en-GB" dirty="0" err="1" smtClean="0"/>
              <a:t>Salariales</a:t>
            </a:r>
            <a:r>
              <a:rPr lang="en-GB" dirty="0" smtClean="0"/>
              <a:t> y </a:t>
            </a:r>
            <a:r>
              <a:rPr lang="en-GB" dirty="0" err="1" smtClean="0"/>
              <a:t>Laborales</a:t>
            </a:r>
            <a:r>
              <a:rPr lang="en-GB" dirty="0" smtClean="0"/>
              <a:t> el 1 de Agosto de 2019, </a:t>
            </a:r>
            <a:r>
              <a:rPr lang="en-GB" dirty="0" err="1" smtClean="0"/>
              <a:t>por</a:t>
            </a:r>
            <a:r>
              <a:rPr lang="en-GB" dirty="0" smtClean="0"/>
              <a:t> lo que se </a:t>
            </a:r>
            <a:r>
              <a:rPr lang="en-GB" dirty="0" err="1" smtClean="0"/>
              <a:t>privilegio</a:t>
            </a:r>
            <a:r>
              <a:rPr lang="en-GB" dirty="0" smtClean="0"/>
              <a:t> la </a:t>
            </a:r>
            <a:r>
              <a:rPr lang="en-GB" dirty="0" err="1" smtClean="0"/>
              <a:t>discusión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este</a:t>
            </a:r>
            <a:r>
              <a:rPr lang="en-GB" dirty="0" smtClean="0"/>
              <a:t> scenario de </a:t>
            </a:r>
            <a:r>
              <a:rPr lang="en-GB" dirty="0" err="1" smtClean="0"/>
              <a:t>diálogo</a:t>
            </a:r>
            <a:r>
              <a:rPr lang="en-GB" dirty="0" smtClean="0"/>
              <a:t> social.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La </a:t>
            </a:r>
            <a:r>
              <a:rPr lang="en-GB" dirty="0" err="1" smtClean="0"/>
              <a:t>discusión</a:t>
            </a:r>
            <a:r>
              <a:rPr lang="en-GB" dirty="0" smtClean="0"/>
              <a:t> </a:t>
            </a:r>
            <a:r>
              <a:rPr lang="en-GB" dirty="0" err="1" smtClean="0"/>
              <a:t>sobre</a:t>
            </a:r>
            <a:r>
              <a:rPr lang="en-GB" dirty="0" smtClean="0"/>
              <a:t> </a:t>
            </a:r>
            <a:r>
              <a:rPr lang="en-GB" dirty="0" err="1" smtClean="0"/>
              <a:t>esta</a:t>
            </a:r>
            <a:r>
              <a:rPr lang="en-GB" dirty="0" smtClean="0"/>
              <a:t> </a:t>
            </a:r>
            <a:r>
              <a:rPr lang="en-GB" dirty="0" err="1" smtClean="0"/>
              <a:t>propuesta</a:t>
            </a:r>
            <a:r>
              <a:rPr lang="en-GB" dirty="0" smtClean="0"/>
              <a:t> de </a:t>
            </a:r>
            <a:r>
              <a:rPr lang="en-GB" dirty="0" err="1" smtClean="0"/>
              <a:t>modificación</a:t>
            </a:r>
            <a:r>
              <a:rPr lang="en-GB" dirty="0" smtClean="0"/>
              <a:t> de </a:t>
            </a:r>
            <a:r>
              <a:rPr lang="en-GB" dirty="0" err="1" smtClean="0"/>
              <a:t>decreto</a:t>
            </a:r>
            <a:r>
              <a:rPr lang="en-GB" dirty="0" smtClean="0"/>
              <a:t> 1075 </a:t>
            </a:r>
            <a:r>
              <a:rPr lang="en-GB" dirty="0" err="1" smtClean="0"/>
              <a:t>tendría</a:t>
            </a:r>
            <a:r>
              <a:rPr lang="en-GB" dirty="0" smtClean="0"/>
              <a:t> </a:t>
            </a:r>
            <a:r>
              <a:rPr lang="en-GB" dirty="0" err="1" smtClean="0"/>
              <a:t>lugar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reunión</a:t>
            </a:r>
            <a:r>
              <a:rPr lang="en-GB" dirty="0" smtClean="0"/>
              <a:t> de la </a:t>
            </a:r>
            <a:r>
              <a:rPr lang="en-GB" dirty="0" err="1" smtClean="0"/>
              <a:t>Comisión</a:t>
            </a:r>
            <a:r>
              <a:rPr lang="en-GB" dirty="0" smtClean="0"/>
              <a:t> Nacional de </a:t>
            </a:r>
            <a:r>
              <a:rPr lang="en-GB" dirty="0" err="1" smtClean="0"/>
              <a:t>Concertación</a:t>
            </a:r>
            <a:r>
              <a:rPr lang="en-GB" dirty="0" smtClean="0"/>
              <a:t> del 19 de </a:t>
            </a:r>
            <a:r>
              <a:rPr lang="en-GB" dirty="0" err="1" smtClean="0"/>
              <a:t>septiembre</a:t>
            </a:r>
            <a:r>
              <a:rPr lang="en-GB" dirty="0" smtClean="0"/>
              <a:t> de 2019.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No se </a:t>
            </a:r>
            <a:r>
              <a:rPr lang="en-GB" dirty="0" err="1" smtClean="0"/>
              <a:t>avanzó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la </a:t>
            </a:r>
            <a:r>
              <a:rPr lang="en-GB" dirty="0" err="1" smtClean="0"/>
              <a:t>discusión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la </a:t>
            </a:r>
            <a:r>
              <a:rPr lang="en-GB" dirty="0" err="1" smtClean="0"/>
              <a:t>fecha</a:t>
            </a:r>
            <a:r>
              <a:rPr lang="en-GB" dirty="0" smtClean="0"/>
              <a:t> </a:t>
            </a:r>
            <a:r>
              <a:rPr lang="en-GB" dirty="0" err="1" smtClean="0"/>
              <a:t>prevista</a:t>
            </a:r>
            <a:endParaRPr lang="en-GB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La </a:t>
            </a:r>
            <a:r>
              <a:rPr lang="en-GB" dirty="0" err="1" smtClean="0"/>
              <a:t>discusión</a:t>
            </a:r>
            <a:r>
              <a:rPr lang="en-GB" dirty="0" smtClean="0"/>
              <a:t> </a:t>
            </a:r>
            <a:r>
              <a:rPr lang="en-GB" dirty="0" err="1" smtClean="0"/>
              <a:t>tuvo</a:t>
            </a:r>
            <a:r>
              <a:rPr lang="en-GB" dirty="0" smtClean="0"/>
              <a:t> </a:t>
            </a:r>
            <a:r>
              <a:rPr lang="en-GB" dirty="0" err="1" smtClean="0"/>
              <a:t>realmente</a:t>
            </a:r>
            <a:r>
              <a:rPr lang="en-GB" dirty="0" smtClean="0"/>
              <a:t> </a:t>
            </a:r>
            <a:r>
              <a:rPr lang="en-GB" dirty="0" err="1" smtClean="0"/>
              <a:t>lugar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la </a:t>
            </a:r>
            <a:r>
              <a:rPr lang="en-GB" dirty="0" err="1" smtClean="0"/>
              <a:t>Comisión</a:t>
            </a:r>
            <a:r>
              <a:rPr lang="en-GB" dirty="0" smtClean="0"/>
              <a:t> Nacional de </a:t>
            </a:r>
            <a:r>
              <a:rPr lang="en-GB" dirty="0" err="1" smtClean="0"/>
              <a:t>concertación</a:t>
            </a:r>
            <a:r>
              <a:rPr lang="en-GB" dirty="0" smtClean="0"/>
              <a:t> del 25 de </a:t>
            </a:r>
            <a:r>
              <a:rPr lang="en-GB" dirty="0" err="1" smtClean="0"/>
              <a:t>noviembre</a:t>
            </a:r>
            <a:r>
              <a:rPr lang="en-GB" dirty="0" smtClean="0"/>
              <a:t> de 2019.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Las CUT </a:t>
            </a:r>
            <a:r>
              <a:rPr lang="en-GB" smtClean="0"/>
              <a:t>presento </a:t>
            </a:r>
            <a:r>
              <a:rPr lang="en-GB" dirty="0" smtClean="0"/>
              <a:t>el 13 de </a:t>
            </a:r>
            <a:r>
              <a:rPr lang="en-GB" dirty="0" err="1" smtClean="0"/>
              <a:t>septiembre</a:t>
            </a:r>
            <a:r>
              <a:rPr lang="en-GB" dirty="0" smtClean="0"/>
              <a:t> de 2019 las </a:t>
            </a:r>
            <a:r>
              <a:rPr lang="en-GB" dirty="0" err="1" smtClean="0"/>
              <a:t>observaciones</a:t>
            </a:r>
            <a:r>
              <a:rPr lang="en-GB" dirty="0" smtClean="0"/>
              <a:t> al Proyecto de </a:t>
            </a:r>
            <a:r>
              <a:rPr lang="en-GB" dirty="0" err="1" smtClean="0"/>
              <a:t>modificación</a:t>
            </a:r>
            <a:r>
              <a:rPr lang="en-GB" dirty="0" smtClean="0"/>
              <a:t> del Proyecto 1075 de 2019. </a:t>
            </a:r>
          </a:p>
        </p:txBody>
      </p:sp>
    </p:spTree>
    <p:extLst>
      <p:ext uri="{BB962C8B-B14F-4D97-AF65-F5344CB8AC3E}">
        <p14:creationId xmlns:p14="http://schemas.microsoft.com/office/powerpoint/2010/main" val="3373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1.2 </a:t>
            </a:r>
            <a:r>
              <a:rPr lang="en-GB" sz="4000" dirty="0" err="1" smtClean="0"/>
              <a:t>Contenidos</a:t>
            </a:r>
            <a:r>
              <a:rPr lang="en-GB" sz="4000" dirty="0" smtClean="0"/>
              <a:t> de la </a:t>
            </a:r>
            <a:r>
              <a:rPr lang="en-GB" sz="4000" dirty="0" err="1" smtClean="0"/>
              <a:t>propuesta</a:t>
            </a:r>
            <a:r>
              <a:rPr lang="en-GB" sz="4000" dirty="0" smtClean="0"/>
              <a:t> de </a:t>
            </a:r>
            <a:r>
              <a:rPr lang="en-GB" sz="4000" dirty="0" err="1" smtClean="0"/>
              <a:t>modificación</a:t>
            </a:r>
            <a:r>
              <a:rPr lang="en-GB" sz="4000" dirty="0" smtClean="0"/>
              <a:t> del </a:t>
            </a:r>
            <a:r>
              <a:rPr lang="en-GB" sz="4000" dirty="0" err="1" smtClean="0"/>
              <a:t>decreto</a:t>
            </a:r>
            <a:r>
              <a:rPr lang="en-GB" sz="4000" dirty="0" smtClean="0"/>
              <a:t> 1075 de 2015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039318"/>
              </p:ext>
            </p:extLst>
          </p:nvPr>
        </p:nvGraphicFramePr>
        <p:xfrm>
          <a:off x="320040" y="1846263"/>
          <a:ext cx="11506199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605">
                  <a:extLst>
                    <a:ext uri="{9D8B030D-6E8A-4147-A177-3AD203B41FA5}">
                      <a16:colId xmlns:a16="http://schemas.microsoft.com/office/drawing/2014/main" xmlns="" val="3656542903"/>
                    </a:ext>
                  </a:extLst>
                </a:gridCol>
                <a:gridCol w="7354594">
                  <a:extLst>
                    <a:ext uri="{9D8B030D-6E8A-4147-A177-3AD203B41FA5}">
                      <a16:colId xmlns:a16="http://schemas.microsoft.com/office/drawing/2014/main" xmlns="" val="3669745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Decreto</a:t>
                      </a:r>
                      <a:r>
                        <a:rPr lang="en-GB" sz="2000" dirty="0" smtClean="0"/>
                        <a:t> 1075 de 2015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Propuesta</a:t>
                      </a:r>
                      <a:r>
                        <a:rPr lang="en-GB" sz="2000" dirty="0" smtClean="0"/>
                        <a:t> de </a:t>
                      </a:r>
                      <a:r>
                        <a:rPr lang="en-GB" sz="2000" dirty="0" err="1" smtClean="0"/>
                        <a:t>modficación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MinTrabajo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67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Cuando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en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una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misma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empresa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hayan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varios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sindicatos</a:t>
                      </a:r>
                      <a:r>
                        <a:rPr lang="en-GB" sz="2000" baseline="0" dirty="0" smtClean="0"/>
                        <a:t> “</a:t>
                      </a:r>
                      <a:r>
                        <a:rPr lang="en-GB" sz="2000" baseline="0" dirty="0" err="1" smtClean="0"/>
                        <a:t>podrán</a:t>
                      </a:r>
                      <a:r>
                        <a:rPr lang="en-GB" sz="2000" baseline="0" dirty="0" smtClean="0"/>
                        <a:t>” </a:t>
                      </a:r>
                      <a:r>
                        <a:rPr lang="en-GB" sz="2000" baseline="0" dirty="0" err="1" smtClean="0"/>
                        <a:t>comparecer</a:t>
                      </a:r>
                      <a:r>
                        <a:rPr lang="en-GB" sz="2000" baseline="0" dirty="0" smtClean="0"/>
                        <a:t> con un solo </a:t>
                      </a:r>
                      <a:r>
                        <a:rPr lang="en-GB" sz="2000" baseline="0" dirty="0" err="1" smtClean="0"/>
                        <a:t>pliego</a:t>
                      </a:r>
                      <a:r>
                        <a:rPr lang="en-GB" sz="2000" baseline="0" dirty="0" smtClean="0"/>
                        <a:t> de </a:t>
                      </a:r>
                      <a:r>
                        <a:rPr lang="en-GB" sz="2000" baseline="0" dirty="0" err="1" smtClean="0"/>
                        <a:t>peticiones</a:t>
                      </a:r>
                      <a:r>
                        <a:rPr lang="en-GB" sz="2000" baseline="0" dirty="0" smtClean="0"/>
                        <a:t> e </a:t>
                      </a:r>
                      <a:r>
                        <a:rPr lang="en-GB" sz="2000" baseline="0" dirty="0" err="1" smtClean="0"/>
                        <a:t>integrar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conjuntamente</a:t>
                      </a:r>
                      <a:r>
                        <a:rPr lang="en-GB" sz="2000" baseline="0" dirty="0" smtClean="0"/>
                        <a:t> la </a:t>
                      </a:r>
                      <a:r>
                        <a:rPr lang="en-GB" sz="2000" baseline="0" dirty="0" err="1" smtClean="0"/>
                        <a:t>comisión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negociadora</a:t>
                      </a:r>
                      <a:r>
                        <a:rPr lang="en-GB" sz="2000" baseline="0" dirty="0" smtClean="0"/>
                        <a:t>.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Coexistencia</a:t>
                      </a:r>
                      <a:r>
                        <a:rPr lang="en-GB" sz="2000" dirty="0" smtClean="0"/>
                        <a:t> de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sindicatos</a:t>
                      </a:r>
                      <a:r>
                        <a:rPr lang="en-GB" sz="2000" baseline="0" dirty="0" smtClean="0"/>
                        <a:t>: </a:t>
                      </a: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Cuando en una misma empresa existan varios sindicatos, éstos deberán constituir una comisión negociadora conjunta y presentarán un pliego de peticiones unificado.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036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Cuando</a:t>
                      </a:r>
                      <a:r>
                        <a:rPr lang="en-GB" sz="2000" dirty="0" smtClean="0"/>
                        <a:t> no </a:t>
                      </a:r>
                      <a:r>
                        <a:rPr lang="en-GB" sz="2000" dirty="0" err="1" smtClean="0"/>
                        <a:t>haya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acuerdo</a:t>
                      </a:r>
                      <a:r>
                        <a:rPr lang="en-GB" sz="2000" dirty="0" smtClean="0"/>
                        <a:t> la </a:t>
                      </a:r>
                      <a:r>
                        <a:rPr lang="en-GB" sz="2000" dirty="0" err="1" smtClean="0"/>
                        <a:t>comisión</a:t>
                      </a:r>
                      <a:r>
                        <a:rPr lang="en-GB" sz="2000" dirty="0" smtClean="0"/>
                        <a:t> se </a:t>
                      </a:r>
                      <a:r>
                        <a:rPr lang="en-GB" sz="2000" dirty="0" err="1" smtClean="0"/>
                        <a:t>integrará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proporcional</a:t>
                      </a:r>
                      <a:r>
                        <a:rPr lang="en-GB" sz="2000" dirty="0" smtClean="0"/>
                        <a:t> al </a:t>
                      </a:r>
                      <a:r>
                        <a:rPr lang="en-GB" sz="2000" dirty="0" err="1" smtClean="0"/>
                        <a:t>número</a:t>
                      </a:r>
                      <a:r>
                        <a:rPr lang="en-GB" sz="2000" dirty="0" smtClean="0"/>
                        <a:t> de </a:t>
                      </a:r>
                      <a:r>
                        <a:rPr lang="en-GB" sz="2000" dirty="0" err="1" smtClean="0"/>
                        <a:t>afiliados</a:t>
                      </a:r>
                      <a:r>
                        <a:rPr lang="en-GB" sz="2000" dirty="0" smtClean="0"/>
                        <a:t> y </a:t>
                      </a:r>
                      <a:r>
                        <a:rPr lang="en-GB" sz="2000" dirty="0" err="1" smtClean="0"/>
                        <a:t>los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diversos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pliegos</a:t>
                      </a:r>
                      <a:r>
                        <a:rPr lang="en-GB" sz="2000" dirty="0" smtClean="0"/>
                        <a:t> se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negociaran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en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una</a:t>
                      </a:r>
                      <a:r>
                        <a:rPr lang="en-GB" sz="2000" baseline="0" dirty="0" smtClean="0"/>
                        <a:t> sola mesa.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Cuando no haya acuerdo entre los sindicatos en la consolidación de un solo pliego de peticiones, </a:t>
                      </a: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diversos pliegos presentados se acumularán</a:t>
                      </a: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negociarán en una sola mesa de negociación para la solución del conflicto. Se integra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mesa de forma proporcional a sus afiliados, después de convocados todos los sindicatos a la mesa de negociación.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70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No se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refiere</a:t>
                      </a:r>
                      <a:r>
                        <a:rPr lang="en-GB" sz="2000" baseline="0" dirty="0" smtClean="0"/>
                        <a:t> a </a:t>
                      </a:r>
                      <a:r>
                        <a:rPr lang="en-GB" sz="2000" baseline="0" dirty="0" err="1" smtClean="0"/>
                        <a:t>los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sindicatos</a:t>
                      </a:r>
                      <a:r>
                        <a:rPr lang="en-GB" sz="2000" baseline="0" dirty="0" smtClean="0"/>
                        <a:t> de </a:t>
                      </a:r>
                      <a:r>
                        <a:rPr lang="en-GB" sz="2000" baseline="0" dirty="0" err="1" smtClean="0"/>
                        <a:t>rama</a:t>
                      </a:r>
                      <a:r>
                        <a:rPr lang="en-GB" sz="2000" baseline="0" dirty="0" smtClean="0"/>
                        <a:t> o </a:t>
                      </a:r>
                      <a:r>
                        <a:rPr lang="en-GB" sz="2000" baseline="0" dirty="0" err="1" smtClean="0"/>
                        <a:t>industria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misma regla aplicará en caso de coexistencia de sindicatos de industria o de rama, gremiales o de oficios varios.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796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0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1.2 </a:t>
            </a:r>
            <a:r>
              <a:rPr lang="en-GB" sz="4000" dirty="0" err="1" smtClean="0"/>
              <a:t>Contenidos</a:t>
            </a:r>
            <a:r>
              <a:rPr lang="en-GB" sz="4000" dirty="0" smtClean="0"/>
              <a:t> de la </a:t>
            </a:r>
            <a:r>
              <a:rPr lang="en-GB" sz="4000" dirty="0" err="1" smtClean="0"/>
              <a:t>propuesta</a:t>
            </a:r>
            <a:r>
              <a:rPr lang="en-GB" sz="4000" dirty="0" smtClean="0"/>
              <a:t> de </a:t>
            </a:r>
            <a:r>
              <a:rPr lang="en-GB" sz="4000" dirty="0" err="1" smtClean="0"/>
              <a:t>modificación</a:t>
            </a:r>
            <a:r>
              <a:rPr lang="en-GB" sz="4000" dirty="0" smtClean="0"/>
              <a:t> del </a:t>
            </a:r>
            <a:r>
              <a:rPr lang="en-GB" sz="4000" dirty="0" err="1" smtClean="0"/>
              <a:t>decreto</a:t>
            </a:r>
            <a:r>
              <a:rPr lang="en-GB" sz="4000" dirty="0" smtClean="0"/>
              <a:t> 1075 de 2015 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873493"/>
              </p:ext>
            </p:extLst>
          </p:nvPr>
        </p:nvGraphicFramePr>
        <p:xfrm>
          <a:off x="320040" y="1846263"/>
          <a:ext cx="11506199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2560">
                  <a:extLst>
                    <a:ext uri="{9D8B030D-6E8A-4147-A177-3AD203B41FA5}">
                      <a16:colId xmlns:a16="http://schemas.microsoft.com/office/drawing/2014/main" xmlns="" val="3656542903"/>
                    </a:ext>
                  </a:extLst>
                </a:gridCol>
                <a:gridCol w="6263639">
                  <a:extLst>
                    <a:ext uri="{9D8B030D-6E8A-4147-A177-3AD203B41FA5}">
                      <a16:colId xmlns:a16="http://schemas.microsoft.com/office/drawing/2014/main" xmlns="" val="3669745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Decreto</a:t>
                      </a:r>
                      <a:r>
                        <a:rPr lang="en-GB" sz="2000" dirty="0" smtClean="0"/>
                        <a:t> 1075 de 2015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Propuesta</a:t>
                      </a:r>
                      <a:r>
                        <a:rPr lang="en-GB" sz="2000" dirty="0" smtClean="0"/>
                        <a:t> de </a:t>
                      </a:r>
                      <a:r>
                        <a:rPr lang="en-GB" sz="2000" dirty="0" err="1" smtClean="0"/>
                        <a:t>modficación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MinTrabajo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67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 smtClean="0"/>
                        <a:t>No se </a:t>
                      </a:r>
                      <a:r>
                        <a:rPr lang="en-GB" sz="2000" dirty="0" err="1" smtClean="0"/>
                        <a:t>refiere</a:t>
                      </a:r>
                      <a:r>
                        <a:rPr lang="en-GB" sz="2000" dirty="0" smtClean="0"/>
                        <a:t> a </a:t>
                      </a:r>
                      <a:r>
                        <a:rPr lang="en-GB" sz="2000" dirty="0" err="1" smtClean="0"/>
                        <a:t>los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sindicatos</a:t>
                      </a:r>
                      <a:r>
                        <a:rPr lang="en-GB" sz="2000" baseline="0" dirty="0" smtClean="0"/>
                        <a:t> que no </a:t>
                      </a:r>
                      <a:r>
                        <a:rPr lang="en-GB" sz="2000" baseline="0" dirty="0" err="1" smtClean="0"/>
                        <a:t>acudan</a:t>
                      </a:r>
                      <a:r>
                        <a:rPr lang="en-GB" sz="2000" baseline="0" dirty="0" smtClean="0"/>
                        <a:t> a la mesa de </a:t>
                      </a:r>
                      <a:r>
                        <a:rPr lang="en-GB" sz="2000" baseline="0" dirty="0" err="1" smtClean="0"/>
                        <a:t>negociación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Quienes no comparezcan a conformar la comisión negociadora dentro de los cinco (5) días hábiles a partir de la presentación del pliego, se entenderán representados por los negociadores designados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036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 smtClean="0"/>
                        <a:t>No se </a:t>
                      </a:r>
                      <a:r>
                        <a:rPr lang="en-GB" sz="2000" dirty="0" err="1" smtClean="0"/>
                        <a:t>refiere</a:t>
                      </a:r>
                      <a:r>
                        <a:rPr lang="en-GB" sz="2000" dirty="0" smtClean="0"/>
                        <a:t> a </a:t>
                      </a:r>
                      <a:r>
                        <a:rPr lang="en-GB" sz="2000" dirty="0" err="1" smtClean="0"/>
                        <a:t>los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aseline="0" dirty="0" err="1" smtClean="0"/>
                        <a:t>sindicatos</a:t>
                      </a:r>
                      <a:r>
                        <a:rPr lang="en-GB" sz="2000" baseline="0" dirty="0" smtClean="0"/>
                        <a:t> que no </a:t>
                      </a:r>
                      <a:r>
                        <a:rPr lang="en-GB" sz="2000" baseline="0" dirty="0" err="1" smtClean="0"/>
                        <a:t>acudan</a:t>
                      </a:r>
                      <a:r>
                        <a:rPr lang="en-GB" sz="2000" baseline="0" dirty="0" smtClean="0"/>
                        <a:t> a la </a:t>
                      </a:r>
                      <a:r>
                        <a:rPr lang="en-GB" sz="2000" baseline="0" dirty="0" err="1" smtClean="0"/>
                        <a:t>suscripción</a:t>
                      </a:r>
                      <a:r>
                        <a:rPr lang="en-GB" sz="2000" baseline="0" dirty="0" smtClean="0"/>
                        <a:t> de la CCT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entenderá que se allanan a lo negociado en la mesa única.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70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 smtClean="0"/>
                        <a:t>No se </a:t>
                      </a:r>
                      <a:r>
                        <a:rPr lang="en-GB" sz="2000" dirty="0" err="1" smtClean="0"/>
                        <a:t>refiere</a:t>
                      </a:r>
                      <a:r>
                        <a:rPr lang="en-GB" sz="2000" dirty="0" smtClean="0"/>
                        <a:t> a la </a:t>
                      </a:r>
                      <a:r>
                        <a:rPr lang="en-GB" sz="2000" dirty="0" err="1" smtClean="0"/>
                        <a:t>multiafiliación</a:t>
                      </a:r>
                      <a:r>
                        <a:rPr lang="en-GB" sz="200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Deberán escoger una única organización que los representará en todo el proceso de negociación. 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7963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las CCT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en laudos arbitrales, deberán articularse en forma progresiva, las fechas de vigencia, con el objeto de hacer efectiva en el tiempo, la unidad de negociación, unidad de pliego o pliegos y de conven­ción o laudo.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año para que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las partes acuerden la unificación de las vigencias. </a:t>
                      </a: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caso de no existir acuerdo entre las partes, los términos de vigencia serán los señalados en la convención colectiva o laudo, del sindicato más representativo. 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6245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81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1.3 </a:t>
            </a:r>
            <a:r>
              <a:rPr lang="en-GB" dirty="0" err="1" smtClean="0"/>
              <a:t>Observaciones</a:t>
            </a:r>
            <a:r>
              <a:rPr lang="en-GB" dirty="0" smtClean="0"/>
              <a:t> </a:t>
            </a:r>
            <a:r>
              <a:rPr lang="en-GB" dirty="0" err="1" smtClean="0"/>
              <a:t>generales</a:t>
            </a:r>
            <a:r>
              <a:rPr lang="en-GB" dirty="0" smtClean="0"/>
              <a:t> a la </a:t>
            </a:r>
            <a:r>
              <a:rPr lang="en-GB" dirty="0" err="1" smtClean="0"/>
              <a:t>propuesta</a:t>
            </a:r>
            <a:r>
              <a:rPr lang="en-GB" dirty="0" smtClean="0"/>
              <a:t> de </a:t>
            </a:r>
            <a:r>
              <a:rPr lang="en-GB" dirty="0" err="1" smtClean="0"/>
              <a:t>modificación</a:t>
            </a:r>
            <a:r>
              <a:rPr lang="en-GB" dirty="0" smtClean="0"/>
              <a:t> del </a:t>
            </a:r>
            <a:r>
              <a:rPr lang="en-GB" dirty="0" err="1" smtClean="0"/>
              <a:t>decreto</a:t>
            </a:r>
            <a:r>
              <a:rPr lang="en-GB" dirty="0" smtClean="0"/>
              <a:t> 1075 de 2015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ES" sz="2800" dirty="0" smtClean="0"/>
              <a:t> </a:t>
            </a:r>
            <a:r>
              <a:rPr lang="es-ES" sz="2800" dirty="0"/>
              <a:t>S</a:t>
            </a:r>
            <a:r>
              <a:rPr lang="es-ES" sz="2800" dirty="0" smtClean="0"/>
              <a:t>i </a:t>
            </a:r>
            <a:r>
              <a:rPr lang="es-ES" sz="2800" dirty="0"/>
              <a:t>varios sindicatos deberían concurrir para una negociación unificada en una empresa, varias empresas deberían concurrir para una negociación unificada con un sindicato representativo en su sector </a:t>
            </a:r>
            <a:endParaRPr lang="es-ES" sz="28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800" dirty="0" smtClean="0"/>
              <a:t>Es necesario reglamentar la </a:t>
            </a:r>
            <a:r>
              <a:rPr lang="es-ES" sz="2800" dirty="0"/>
              <a:t>negociación colectiva centralizada, multinivel, de forma tal que se unifiquen a la vez las condiciones laborales mediante negociación colectiva por niveles: empresa, grupo económico, regional, por sector económico y </a:t>
            </a:r>
            <a:r>
              <a:rPr lang="es-ES" sz="2800" dirty="0" smtClean="0"/>
              <a:t>nacional.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800" dirty="0" smtClean="0"/>
              <a:t>Se incluye la propuesta de definir negociación colectiva por rama de la actividad económica o sector de industria o servicios; negociación de gremio; de grupo económico y negociación de empresa.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800" dirty="0" smtClean="0"/>
              <a:t>Carácter vinculante de estos tipos de negociación colectiva, y aplicación a todos los trabajadores independientes de su tipo de vinculación. </a:t>
            </a:r>
          </a:p>
          <a:p>
            <a:pPr marL="0" indent="0" algn="just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523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1.3 </a:t>
            </a:r>
            <a:r>
              <a:rPr lang="en-GB" dirty="0" err="1"/>
              <a:t>Observaciones</a:t>
            </a:r>
            <a:r>
              <a:rPr lang="en-GB" dirty="0"/>
              <a:t> </a:t>
            </a:r>
            <a:r>
              <a:rPr lang="en-GB" dirty="0" err="1"/>
              <a:t>generales</a:t>
            </a:r>
            <a:r>
              <a:rPr lang="en-GB" dirty="0"/>
              <a:t> a la </a:t>
            </a:r>
            <a:r>
              <a:rPr lang="en-GB" dirty="0" err="1"/>
              <a:t>propuesta</a:t>
            </a:r>
            <a:r>
              <a:rPr lang="en-GB" dirty="0"/>
              <a:t> de </a:t>
            </a:r>
            <a:r>
              <a:rPr lang="en-GB" dirty="0" err="1"/>
              <a:t>modificación</a:t>
            </a:r>
            <a:r>
              <a:rPr lang="en-GB" dirty="0"/>
              <a:t> del </a:t>
            </a:r>
            <a:r>
              <a:rPr lang="en-GB" dirty="0" err="1"/>
              <a:t>decreto</a:t>
            </a:r>
            <a:r>
              <a:rPr lang="en-GB" dirty="0"/>
              <a:t> 1075 de 2015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200" dirty="0" err="1" smtClean="0"/>
              <a:t>Coordinación</a:t>
            </a:r>
            <a:r>
              <a:rPr lang="en-GB" sz="2200" dirty="0" smtClean="0"/>
              <a:t> de CCT </a:t>
            </a:r>
            <a:r>
              <a:rPr lang="en-GB" sz="2200" dirty="0" err="1" smtClean="0"/>
              <a:t>por</a:t>
            </a:r>
            <a:r>
              <a:rPr lang="en-GB" sz="2200" dirty="0" smtClean="0"/>
              <a:t> </a:t>
            </a:r>
            <a:r>
              <a:rPr lang="en-GB" sz="2200" dirty="0" err="1" smtClean="0"/>
              <a:t>niveles</a:t>
            </a:r>
            <a:r>
              <a:rPr lang="en-GB" sz="2200" dirty="0" smtClean="0"/>
              <a:t>, </a:t>
            </a:r>
            <a:r>
              <a:rPr lang="en-GB" sz="2200" dirty="0" err="1" smtClean="0"/>
              <a:t>entendiendo</a:t>
            </a:r>
            <a:r>
              <a:rPr lang="en-GB" sz="2200" dirty="0" smtClean="0"/>
              <a:t> que se las CCT de </a:t>
            </a:r>
            <a:r>
              <a:rPr lang="en-GB" sz="2200" dirty="0" err="1" smtClean="0"/>
              <a:t>Industria</a:t>
            </a:r>
            <a:r>
              <a:rPr lang="en-GB" sz="2200" dirty="0" smtClean="0"/>
              <a:t> o de </a:t>
            </a:r>
            <a:r>
              <a:rPr lang="en-GB" sz="2200" dirty="0" err="1" smtClean="0"/>
              <a:t>rama</a:t>
            </a:r>
            <a:r>
              <a:rPr lang="en-GB" sz="2200" dirty="0" smtClean="0"/>
              <a:t> </a:t>
            </a:r>
            <a:r>
              <a:rPr lang="en-GB" sz="2200" dirty="0" err="1" smtClean="0"/>
              <a:t>establecen</a:t>
            </a:r>
            <a:r>
              <a:rPr lang="en-GB" sz="2200" dirty="0" smtClean="0"/>
              <a:t> </a:t>
            </a:r>
            <a:r>
              <a:rPr lang="en-GB" sz="2200" dirty="0" err="1" smtClean="0"/>
              <a:t>mínimos</a:t>
            </a:r>
            <a:r>
              <a:rPr lang="en-GB" sz="2200" dirty="0" smtClean="0"/>
              <a:t> que </a:t>
            </a:r>
            <a:r>
              <a:rPr lang="en-GB" sz="2200" dirty="0" err="1" smtClean="0"/>
              <a:t>pueden</a:t>
            </a:r>
            <a:r>
              <a:rPr lang="en-GB" sz="2200" dirty="0" smtClean="0"/>
              <a:t> </a:t>
            </a:r>
            <a:r>
              <a:rPr lang="en-GB" sz="2200" dirty="0" err="1" smtClean="0"/>
              <a:t>ser</a:t>
            </a:r>
            <a:r>
              <a:rPr lang="en-GB" sz="2200" dirty="0" smtClean="0"/>
              <a:t> </a:t>
            </a:r>
            <a:r>
              <a:rPr lang="en-GB" sz="2200" dirty="0" err="1" smtClean="0"/>
              <a:t>mejorados</a:t>
            </a:r>
            <a:r>
              <a:rPr lang="en-GB" sz="2200" dirty="0" smtClean="0"/>
              <a:t> </a:t>
            </a:r>
            <a:r>
              <a:rPr lang="en-GB" sz="2200" dirty="0" err="1" smtClean="0"/>
              <a:t>por</a:t>
            </a:r>
            <a:r>
              <a:rPr lang="en-GB" sz="2200" dirty="0" smtClean="0"/>
              <a:t> CCT </a:t>
            </a:r>
            <a:r>
              <a:rPr lang="en-GB" sz="2200" dirty="0" err="1" smtClean="0"/>
              <a:t>por</a:t>
            </a:r>
            <a:r>
              <a:rPr lang="en-GB" sz="2200" dirty="0" smtClean="0"/>
              <a:t> </a:t>
            </a:r>
            <a:r>
              <a:rPr lang="en-GB" sz="2200" dirty="0" err="1" smtClean="0"/>
              <a:t>grupo</a:t>
            </a:r>
            <a:r>
              <a:rPr lang="en-GB" sz="2200" dirty="0" smtClean="0"/>
              <a:t> </a:t>
            </a:r>
            <a:r>
              <a:rPr lang="en-GB" sz="2200" dirty="0" err="1" smtClean="0"/>
              <a:t>económico</a:t>
            </a:r>
            <a:r>
              <a:rPr lang="en-GB" sz="2200" dirty="0" smtClean="0"/>
              <a:t> o </a:t>
            </a:r>
            <a:r>
              <a:rPr lang="en-GB" sz="2200" dirty="0" err="1" smtClean="0"/>
              <a:t>gremiales</a:t>
            </a:r>
            <a:r>
              <a:rPr lang="en-GB" sz="2200" dirty="0" smtClean="0"/>
              <a:t>, y </a:t>
            </a:r>
            <a:r>
              <a:rPr lang="en-GB" sz="2200" dirty="0" err="1" smtClean="0"/>
              <a:t>estas</a:t>
            </a:r>
            <a:r>
              <a:rPr lang="en-GB" sz="2200" dirty="0" smtClean="0"/>
              <a:t> a </a:t>
            </a:r>
            <a:r>
              <a:rPr lang="en-GB" sz="2200" dirty="0" err="1" smtClean="0"/>
              <a:t>su</a:t>
            </a:r>
            <a:r>
              <a:rPr lang="en-GB" sz="2200" dirty="0" smtClean="0"/>
              <a:t> </a:t>
            </a:r>
            <a:r>
              <a:rPr lang="en-GB" sz="2200" dirty="0" err="1" smtClean="0"/>
              <a:t>vez</a:t>
            </a:r>
            <a:r>
              <a:rPr lang="en-GB" sz="2200" dirty="0" smtClean="0"/>
              <a:t> </a:t>
            </a:r>
            <a:r>
              <a:rPr lang="en-GB" sz="2200" dirty="0" err="1" smtClean="0"/>
              <a:t>pueden</a:t>
            </a:r>
            <a:r>
              <a:rPr lang="en-GB" sz="2200" dirty="0" smtClean="0"/>
              <a:t> </a:t>
            </a:r>
            <a:r>
              <a:rPr lang="en-GB" sz="2200" dirty="0" err="1" smtClean="0"/>
              <a:t>ser</a:t>
            </a:r>
            <a:r>
              <a:rPr lang="en-GB" sz="2200" dirty="0" smtClean="0"/>
              <a:t> </a:t>
            </a:r>
            <a:r>
              <a:rPr lang="en-GB" sz="2200" dirty="0" err="1" smtClean="0"/>
              <a:t>superadas</a:t>
            </a:r>
            <a:r>
              <a:rPr lang="en-GB" sz="2200" dirty="0" smtClean="0"/>
              <a:t> </a:t>
            </a:r>
            <a:r>
              <a:rPr lang="en-GB" sz="2200" dirty="0" err="1" smtClean="0"/>
              <a:t>por</a:t>
            </a:r>
            <a:r>
              <a:rPr lang="en-GB" sz="2200" dirty="0" smtClean="0"/>
              <a:t> las de las </a:t>
            </a:r>
            <a:r>
              <a:rPr lang="en-GB" sz="2200" dirty="0" err="1" smtClean="0"/>
              <a:t>Empresas</a:t>
            </a:r>
            <a:r>
              <a:rPr lang="en-GB" sz="2200" dirty="0" smtClean="0"/>
              <a:t>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200" dirty="0" smtClean="0"/>
              <a:t>No </a:t>
            </a:r>
            <a:r>
              <a:rPr lang="en-GB" sz="2200" dirty="0" err="1" smtClean="0"/>
              <a:t>es</a:t>
            </a:r>
            <a:r>
              <a:rPr lang="en-GB" sz="2200" dirty="0" smtClean="0"/>
              <a:t> </a:t>
            </a:r>
            <a:r>
              <a:rPr lang="en-GB" sz="2200" dirty="0" err="1" smtClean="0"/>
              <a:t>posible</a:t>
            </a:r>
            <a:r>
              <a:rPr lang="en-GB" sz="2200" dirty="0" smtClean="0"/>
              <a:t> </a:t>
            </a:r>
            <a:r>
              <a:rPr lang="en-GB" sz="2200" dirty="0" err="1" smtClean="0"/>
              <a:t>negociar</a:t>
            </a:r>
            <a:r>
              <a:rPr lang="en-GB" sz="2200" dirty="0" smtClean="0"/>
              <a:t> a un </a:t>
            </a:r>
            <a:r>
              <a:rPr lang="en-GB" sz="2200" dirty="0" err="1" smtClean="0"/>
              <a:t>nivel</a:t>
            </a:r>
            <a:r>
              <a:rPr lang="en-GB" sz="2200" dirty="0" smtClean="0"/>
              <a:t> superior al de la </a:t>
            </a:r>
            <a:r>
              <a:rPr lang="en-GB" sz="2200" dirty="0" err="1" smtClean="0"/>
              <a:t>Empresa</a:t>
            </a:r>
            <a:r>
              <a:rPr lang="en-GB" sz="2200" dirty="0" smtClean="0"/>
              <a:t> con </a:t>
            </a:r>
            <a:r>
              <a:rPr lang="en-GB" sz="2200" dirty="0" err="1" smtClean="0"/>
              <a:t>trabajadores</a:t>
            </a:r>
            <a:r>
              <a:rPr lang="en-GB" sz="2200" dirty="0" smtClean="0"/>
              <a:t> no </a:t>
            </a:r>
            <a:r>
              <a:rPr lang="en-GB" sz="2200" dirty="0" err="1" smtClean="0"/>
              <a:t>sindicalizados</a:t>
            </a:r>
            <a:r>
              <a:rPr lang="en-GB" sz="2200" dirty="0" smtClean="0"/>
              <a:t>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200" dirty="0" err="1" smtClean="0"/>
              <a:t>Establecer</a:t>
            </a:r>
            <a:r>
              <a:rPr lang="en-GB" sz="2200" dirty="0" smtClean="0"/>
              <a:t> un </a:t>
            </a:r>
            <a:r>
              <a:rPr lang="en-GB" sz="2200" dirty="0" err="1" smtClean="0"/>
              <a:t>máximo</a:t>
            </a:r>
            <a:r>
              <a:rPr lang="en-GB" sz="2200" dirty="0" smtClean="0"/>
              <a:t> de </a:t>
            </a:r>
            <a:r>
              <a:rPr lang="en-GB" sz="2200" dirty="0" err="1" smtClean="0"/>
              <a:t>integrantes</a:t>
            </a:r>
            <a:r>
              <a:rPr lang="en-GB" sz="2200" dirty="0" smtClean="0"/>
              <a:t> de la </a:t>
            </a:r>
            <a:r>
              <a:rPr lang="en-GB" sz="2200" dirty="0" err="1" smtClean="0"/>
              <a:t>comisión</a:t>
            </a:r>
            <a:r>
              <a:rPr lang="en-GB" sz="2200" dirty="0" smtClean="0"/>
              <a:t> </a:t>
            </a:r>
            <a:r>
              <a:rPr lang="en-GB" sz="2200" dirty="0" err="1" smtClean="0"/>
              <a:t>negociadora</a:t>
            </a:r>
            <a:r>
              <a:rPr lang="en-GB" sz="2200" dirty="0" smtClean="0"/>
              <a:t> (10 </a:t>
            </a:r>
            <a:r>
              <a:rPr lang="en-GB" sz="2200" dirty="0" err="1" smtClean="0"/>
              <a:t>pax</a:t>
            </a:r>
            <a:r>
              <a:rPr lang="en-GB" sz="2200" dirty="0" smtClean="0"/>
              <a:t>) y de no </a:t>
            </a:r>
            <a:r>
              <a:rPr lang="en-GB" sz="2200" dirty="0" err="1" smtClean="0"/>
              <a:t>llegar</a:t>
            </a:r>
            <a:r>
              <a:rPr lang="en-GB" sz="2200" dirty="0" smtClean="0"/>
              <a:t> a </a:t>
            </a:r>
            <a:r>
              <a:rPr lang="en-GB" sz="2200" dirty="0" err="1" smtClean="0"/>
              <a:t>acuerdo</a:t>
            </a:r>
            <a:r>
              <a:rPr lang="en-GB" sz="2200" dirty="0" smtClean="0"/>
              <a:t> </a:t>
            </a:r>
            <a:r>
              <a:rPr lang="en-GB" sz="2200" dirty="0" err="1" smtClean="0"/>
              <a:t>será</a:t>
            </a:r>
            <a:r>
              <a:rPr lang="en-GB" sz="2200" dirty="0" smtClean="0"/>
              <a:t> </a:t>
            </a:r>
            <a:r>
              <a:rPr lang="en-GB" sz="2200" dirty="0" err="1" smtClean="0"/>
              <a:t>proporcional</a:t>
            </a:r>
            <a:r>
              <a:rPr lang="en-GB" sz="2200" dirty="0" smtClean="0"/>
              <a:t> al </a:t>
            </a:r>
            <a:r>
              <a:rPr lang="en-GB" sz="2200" dirty="0" err="1" smtClean="0"/>
              <a:t>número</a:t>
            </a:r>
            <a:r>
              <a:rPr lang="en-GB" sz="2200" dirty="0" smtClean="0"/>
              <a:t> de </a:t>
            </a:r>
            <a:r>
              <a:rPr lang="en-GB" sz="2200" dirty="0" err="1" smtClean="0"/>
              <a:t>trabajadores</a:t>
            </a:r>
            <a:r>
              <a:rPr lang="en-GB" sz="2200" dirty="0" smtClean="0"/>
              <a:t>. </a:t>
            </a:r>
            <a:r>
              <a:rPr lang="en-GB" sz="2200" dirty="0" err="1" smtClean="0"/>
              <a:t>Aplica</a:t>
            </a:r>
            <a:r>
              <a:rPr lang="en-GB" sz="2200" dirty="0" smtClean="0"/>
              <a:t> </a:t>
            </a:r>
            <a:r>
              <a:rPr lang="en-GB" sz="2200" dirty="0" err="1" smtClean="0"/>
              <a:t>también</a:t>
            </a:r>
            <a:r>
              <a:rPr lang="en-GB" sz="2200" dirty="0" smtClean="0"/>
              <a:t> para </a:t>
            </a:r>
            <a:r>
              <a:rPr lang="en-GB" sz="2200" dirty="0" err="1" smtClean="0"/>
              <a:t>los</a:t>
            </a:r>
            <a:r>
              <a:rPr lang="en-GB" sz="2200" dirty="0" smtClean="0"/>
              <a:t> </a:t>
            </a:r>
            <a:r>
              <a:rPr lang="en-GB" sz="2200" dirty="0" err="1" smtClean="0"/>
              <a:t>representantes</a:t>
            </a:r>
            <a:r>
              <a:rPr lang="en-GB" sz="2200" dirty="0" smtClean="0"/>
              <a:t> de </a:t>
            </a:r>
            <a:r>
              <a:rPr lang="en-GB" sz="2200" dirty="0" err="1" smtClean="0"/>
              <a:t>los</a:t>
            </a:r>
            <a:r>
              <a:rPr lang="en-GB" sz="2200" dirty="0" smtClean="0"/>
              <a:t> </a:t>
            </a:r>
            <a:r>
              <a:rPr lang="en-GB" sz="2200" dirty="0" err="1" smtClean="0"/>
              <a:t>empleadores</a:t>
            </a:r>
            <a:r>
              <a:rPr lang="en-GB" sz="2200" dirty="0" smtClean="0"/>
              <a:t>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200" dirty="0" smtClean="0"/>
              <a:t>Se </a:t>
            </a:r>
            <a:r>
              <a:rPr lang="en-GB" sz="2200" dirty="0" err="1" smtClean="0"/>
              <a:t>propone</a:t>
            </a:r>
            <a:r>
              <a:rPr lang="en-GB" sz="2200" dirty="0" smtClean="0"/>
              <a:t> </a:t>
            </a:r>
            <a:r>
              <a:rPr lang="en-GB" sz="2200" dirty="0" err="1" smtClean="0"/>
              <a:t>establecer</a:t>
            </a:r>
            <a:r>
              <a:rPr lang="en-GB" sz="2200" dirty="0" smtClean="0"/>
              <a:t> </a:t>
            </a:r>
            <a:r>
              <a:rPr lang="en-GB" sz="2200" dirty="0" err="1" smtClean="0"/>
              <a:t>una</a:t>
            </a:r>
            <a:r>
              <a:rPr lang="en-GB" sz="2200" dirty="0" smtClean="0"/>
              <a:t> </a:t>
            </a:r>
            <a:r>
              <a:rPr lang="en-GB" sz="2200" dirty="0" err="1" smtClean="0"/>
              <a:t>comisión</a:t>
            </a:r>
            <a:r>
              <a:rPr lang="en-GB" sz="2200" dirty="0" smtClean="0"/>
              <a:t> </a:t>
            </a:r>
            <a:r>
              <a:rPr lang="en-GB" sz="2200" dirty="0" err="1" smtClean="0"/>
              <a:t>paritaria</a:t>
            </a:r>
            <a:r>
              <a:rPr lang="en-GB" sz="2200" dirty="0" smtClean="0"/>
              <a:t> de </a:t>
            </a:r>
            <a:r>
              <a:rPr lang="en-GB" sz="2200" dirty="0" err="1" smtClean="0"/>
              <a:t>interpretación</a:t>
            </a:r>
            <a:r>
              <a:rPr lang="en-GB" sz="2200" dirty="0" smtClean="0"/>
              <a:t> de </a:t>
            </a:r>
            <a:r>
              <a:rPr lang="en-GB" sz="2200" dirty="0" err="1" smtClean="0"/>
              <a:t>los</a:t>
            </a:r>
            <a:r>
              <a:rPr lang="en-GB" sz="2200" dirty="0" smtClean="0"/>
              <a:t> </a:t>
            </a:r>
            <a:r>
              <a:rPr lang="en-GB" sz="2200" dirty="0" err="1" smtClean="0"/>
              <a:t>convenios</a:t>
            </a:r>
            <a:r>
              <a:rPr lang="en-GB" sz="2200" dirty="0" smtClean="0"/>
              <a:t> </a:t>
            </a:r>
            <a:r>
              <a:rPr lang="en-GB" sz="2200" dirty="0" err="1" smtClean="0"/>
              <a:t>colectivos</a:t>
            </a:r>
            <a:r>
              <a:rPr lang="en-GB" sz="2200" dirty="0" smtClean="0"/>
              <a:t> que </a:t>
            </a:r>
            <a:r>
              <a:rPr lang="en-GB" sz="2200" dirty="0" err="1" smtClean="0"/>
              <a:t>funcione</a:t>
            </a:r>
            <a:r>
              <a:rPr lang="en-GB" sz="2200" dirty="0" smtClean="0"/>
              <a:t> de forma </a:t>
            </a:r>
            <a:r>
              <a:rPr lang="en-GB" sz="2200" dirty="0" err="1" smtClean="0"/>
              <a:t>permanente</a:t>
            </a:r>
            <a:r>
              <a:rPr lang="en-GB" sz="2200" dirty="0" smtClean="0"/>
              <a:t>, y </a:t>
            </a:r>
            <a:r>
              <a:rPr lang="en-GB" sz="2200" dirty="0" err="1" smtClean="0"/>
              <a:t>resulva</a:t>
            </a:r>
            <a:r>
              <a:rPr lang="en-GB" sz="2200" dirty="0" smtClean="0"/>
              <a:t> </a:t>
            </a:r>
            <a:r>
              <a:rPr lang="en-GB" sz="2200" dirty="0" err="1" smtClean="0"/>
              <a:t>los</a:t>
            </a:r>
            <a:r>
              <a:rPr lang="en-GB" sz="2200" dirty="0" smtClean="0"/>
              <a:t> </a:t>
            </a:r>
            <a:r>
              <a:rPr lang="en-GB" sz="2200" dirty="0" err="1" smtClean="0"/>
              <a:t>conflictos</a:t>
            </a:r>
            <a:r>
              <a:rPr lang="en-GB" sz="2200" dirty="0" smtClean="0"/>
              <a:t> de </a:t>
            </a:r>
            <a:r>
              <a:rPr lang="en-GB" sz="2200" dirty="0" err="1" smtClean="0"/>
              <a:t>aplicación</a:t>
            </a:r>
            <a:r>
              <a:rPr lang="en-GB" sz="2200" dirty="0" smtClean="0"/>
              <a:t> e </a:t>
            </a:r>
            <a:r>
              <a:rPr lang="en-GB" sz="2200" dirty="0" err="1" smtClean="0"/>
              <a:t>interpretación</a:t>
            </a:r>
            <a:r>
              <a:rPr lang="en-GB" sz="2200" dirty="0" smtClean="0"/>
              <a:t>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8786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 Agenda </a:t>
            </a:r>
            <a:r>
              <a:rPr lang="es-ES" dirty="0" smtClean="0"/>
              <a:t>legislativa, PND y otras iniciativas 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801415"/>
              </p:ext>
            </p:extLst>
          </p:nvPr>
        </p:nvGraphicFramePr>
        <p:xfrm>
          <a:off x="290946" y="1846263"/>
          <a:ext cx="11582400" cy="3855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25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698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Actividades realizadas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Resultados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577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Acciones de demanda al PND una vez aprobado la ley que lo reglamenta y el Plan Plurianual de inversiones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 conformaron</a:t>
                      </a:r>
                      <a:r>
                        <a:rPr lang="es-ES" sz="1800" baseline="0" dirty="0" smtClean="0"/>
                        <a:t> dos equipos: i) Plataforma laboral; y ii) Bancada alternativa para generar insumos para las acciones de demanda del PND. Sigue pendiente la redacción de la demanda, se requiere mayor acompañamiento técnico.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Apoyar </a:t>
                      </a:r>
                      <a:r>
                        <a:rPr lang="es-ES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tecnicamente</a:t>
                      </a:r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la elaboración del proyecto de ley "por medio del cuál se crean medidas para la protección, </a:t>
                      </a:r>
                      <a:r>
                        <a:rPr lang="es-ES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fomeno</a:t>
                      </a:r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y fortalecimiento de la pequeña y mediana producción artesanal de panela"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 contrato un colaborador externo</a:t>
                      </a:r>
                      <a:r>
                        <a:rPr lang="es-ES" sz="1800" baseline="0" dirty="0" smtClean="0"/>
                        <a:t> para la formulación del proyecto de ley. Este se encuentra en ronda final de discusiones con Congresistas que lo presentarían. (Pablo Catatumbo y Aida Avella)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Apoyar financiera y </a:t>
                      </a:r>
                      <a:r>
                        <a:rPr lang="es-ES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tecnicamente</a:t>
                      </a:r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la socialización del proyecto de ley para pequeños productores de Panela, y construcción de agenda de movilización en Cauca y Boyacá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 smtClean="0"/>
                        <a:t>Se llevó a cabo</a:t>
                      </a:r>
                      <a:r>
                        <a:rPr lang="es-ES" sz="1800" baseline="0" dirty="0" smtClean="0"/>
                        <a:t> el encuentro de pequeños paneleros de Boyacá en </a:t>
                      </a:r>
                      <a:r>
                        <a:rPr lang="es-ES" sz="1800" baseline="0" dirty="0" err="1" smtClean="0"/>
                        <a:t>Moniquira</a:t>
                      </a:r>
                      <a:r>
                        <a:rPr lang="es-ES" sz="1800" baseline="0" dirty="0" smtClean="0"/>
                        <a:t>, se apoyó el encuentro de la Asociación Nacional de pequeños paneleros en </a:t>
                      </a:r>
                      <a:r>
                        <a:rPr lang="es-ES" sz="1800" baseline="0" dirty="0" err="1" smtClean="0"/>
                        <a:t>Supia</a:t>
                      </a:r>
                      <a:r>
                        <a:rPr lang="es-ES" sz="1800" baseline="0" dirty="0" smtClean="0"/>
                        <a:t> Caldas, y esta programado para el mes de diciembre el encuentro en Cauca. 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9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2683C6"/>
      </a:accent1>
      <a:accent2>
        <a:srgbClr val="124163"/>
      </a:accent2>
      <a:accent3>
        <a:srgbClr val="A3CEED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2034</TotalTime>
  <Words>2098</Words>
  <Application>Microsoft Office PowerPoint</Application>
  <PresentationFormat>Panorámica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Times New Roman</vt:lpstr>
      <vt:lpstr>Wingdings</vt:lpstr>
      <vt:lpstr>Retrospect</vt:lpstr>
      <vt:lpstr>Avances implementación estrategia de incidencia socio política  II Semestre de 2019</vt:lpstr>
      <vt:lpstr>Temas priorizados V comité de incidencia</vt:lpstr>
      <vt:lpstr>1. Negociación colectiva multinivel </vt:lpstr>
      <vt:lpstr>1.1 Proyecto de modificación del Decreto 1075 de 2015</vt:lpstr>
      <vt:lpstr>1.2 Contenidos de la propuesta de modificación del decreto 1075 de 2015</vt:lpstr>
      <vt:lpstr>1.2 Contenidos de la propuesta de modificación del decreto 1075 de 2015 </vt:lpstr>
      <vt:lpstr>1.3 Observaciones generales a la propuesta de modificación del decreto 1075 de 2015 </vt:lpstr>
      <vt:lpstr>1.3 Observaciones generales a la propuesta de modificación del decreto 1075 de 2015 </vt:lpstr>
      <vt:lpstr>2. Agenda legislativa, PND y otras iniciativas  </vt:lpstr>
      <vt:lpstr>2. Agenda legislativa, PND y otras iniciativas  </vt:lpstr>
      <vt:lpstr>2.1 Proyecto 212 de 2019</vt:lpstr>
      <vt:lpstr>3. Diálogos territoriales</vt:lpstr>
      <vt:lpstr>3. Diálogos territoriales (Comunicación)</vt:lpstr>
      <vt:lpstr>3. Diálogos territoriales</vt:lpstr>
      <vt:lpstr>4. Protección social</vt:lpstr>
      <vt:lpstr>5. Protección a lideres</vt:lpstr>
      <vt:lpstr>6. Subcomisiones departamentales </vt:lpstr>
    </vt:vector>
  </TitlesOfParts>
  <Company>ILO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Fortalecimiento de las Organizaciones Sindicales Rurales en el Post-conflicto en Colombia</dc:title>
  <dc:creator>Navas, Andres</dc:creator>
  <cp:lastModifiedBy>Cuenta Microsoft</cp:lastModifiedBy>
  <cp:revision>202</cp:revision>
  <dcterms:created xsi:type="dcterms:W3CDTF">2018-02-01T13:57:38Z</dcterms:created>
  <dcterms:modified xsi:type="dcterms:W3CDTF">2020-07-06T00:11:53Z</dcterms:modified>
</cp:coreProperties>
</file>