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7" r:id="rId3"/>
  </p:sldIdLst>
  <p:sldSz cx="6858000" cy="9144000" type="letter"/>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567"/>
    <p:restoredTop sz="94686"/>
  </p:normalViewPr>
  <p:slideViewPr>
    <p:cSldViewPr snapToGrid="0" snapToObjects="1">
      <p:cViewPr varScale="1">
        <p:scale>
          <a:sx n="91" d="100"/>
          <a:sy n="91" d="100"/>
        </p:scale>
        <p:origin x="277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_tradnl"/>
              <a:t>Clic para editar título</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_tradnl"/>
              <a:t>Haga clic para modificar el estilo de subtítulo del patrón</a:t>
            </a:r>
            <a:endParaRPr lang="en-US" dirty="0"/>
          </a:p>
        </p:txBody>
      </p:sp>
      <p:sp>
        <p:nvSpPr>
          <p:cNvPr id="4" name="Date Placeholder 3"/>
          <p:cNvSpPr>
            <a:spLocks noGrp="1"/>
          </p:cNvSpPr>
          <p:nvPr>
            <p:ph type="dt" sz="half" idx="10"/>
          </p:nvPr>
        </p:nvSpPr>
        <p:spPr/>
        <p:txBody>
          <a:bodyPr/>
          <a:lstStyle/>
          <a:p>
            <a:fld id="{98652E9D-8DB4-EC41-AEAA-1D5CA5D24962}" type="datetimeFigureOut">
              <a:rPr lang="es-ES_tradnl" smtClean="0"/>
              <a:t>06/02/2020</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FF12BA5E-2A6B-7143-A89F-E297A3977BCD}" type="slidenum">
              <a:rPr lang="es-ES_tradnl" smtClean="0"/>
              <a:t>‹Nº›</a:t>
            </a:fld>
            <a:endParaRPr lang="es-ES_tradnl"/>
          </a:p>
        </p:txBody>
      </p:sp>
    </p:spTree>
    <p:extLst>
      <p:ext uri="{BB962C8B-B14F-4D97-AF65-F5344CB8AC3E}">
        <p14:creationId xmlns:p14="http://schemas.microsoft.com/office/powerpoint/2010/main" val="1772002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a:t>Clic para editar título</a:t>
            </a:r>
            <a:endParaRPr lang="en-US" dirty="0"/>
          </a:p>
        </p:txBody>
      </p:sp>
      <p:sp>
        <p:nvSpPr>
          <p:cNvPr id="3" name="Vertical Text Placeholder 2"/>
          <p:cNvSpPr>
            <a:spLocks noGrp="1"/>
          </p:cNvSpPr>
          <p:nvPr>
            <p:ph type="body" orient="vert" idx="1"/>
          </p:nvPr>
        </p:nvSpPr>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dirty="0"/>
          </a:p>
        </p:txBody>
      </p:sp>
      <p:sp>
        <p:nvSpPr>
          <p:cNvPr id="4" name="Date Placeholder 3"/>
          <p:cNvSpPr>
            <a:spLocks noGrp="1"/>
          </p:cNvSpPr>
          <p:nvPr>
            <p:ph type="dt" sz="half" idx="10"/>
          </p:nvPr>
        </p:nvSpPr>
        <p:spPr/>
        <p:txBody>
          <a:bodyPr/>
          <a:lstStyle/>
          <a:p>
            <a:fld id="{98652E9D-8DB4-EC41-AEAA-1D5CA5D24962}" type="datetimeFigureOut">
              <a:rPr lang="es-ES_tradnl" smtClean="0"/>
              <a:t>06/02/2020</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FF12BA5E-2A6B-7143-A89F-E297A3977BCD}" type="slidenum">
              <a:rPr lang="es-ES_tradnl" smtClean="0"/>
              <a:t>‹Nº›</a:t>
            </a:fld>
            <a:endParaRPr lang="es-ES_tradnl"/>
          </a:p>
        </p:txBody>
      </p:sp>
    </p:spTree>
    <p:extLst>
      <p:ext uri="{BB962C8B-B14F-4D97-AF65-F5344CB8AC3E}">
        <p14:creationId xmlns:p14="http://schemas.microsoft.com/office/powerpoint/2010/main" val="893270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_tradnl"/>
              <a:t>Clic para editar título</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dirty="0"/>
          </a:p>
        </p:txBody>
      </p:sp>
      <p:sp>
        <p:nvSpPr>
          <p:cNvPr id="4" name="Date Placeholder 3"/>
          <p:cNvSpPr>
            <a:spLocks noGrp="1"/>
          </p:cNvSpPr>
          <p:nvPr>
            <p:ph type="dt" sz="half" idx="10"/>
          </p:nvPr>
        </p:nvSpPr>
        <p:spPr/>
        <p:txBody>
          <a:bodyPr/>
          <a:lstStyle/>
          <a:p>
            <a:fld id="{98652E9D-8DB4-EC41-AEAA-1D5CA5D24962}" type="datetimeFigureOut">
              <a:rPr lang="es-ES_tradnl" smtClean="0"/>
              <a:t>06/02/2020</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FF12BA5E-2A6B-7143-A89F-E297A3977BCD}" type="slidenum">
              <a:rPr lang="es-ES_tradnl" smtClean="0"/>
              <a:t>‹Nº›</a:t>
            </a:fld>
            <a:endParaRPr lang="es-ES_tradnl"/>
          </a:p>
        </p:txBody>
      </p:sp>
    </p:spTree>
    <p:extLst>
      <p:ext uri="{BB962C8B-B14F-4D97-AF65-F5344CB8AC3E}">
        <p14:creationId xmlns:p14="http://schemas.microsoft.com/office/powerpoint/2010/main" val="141772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a:t>Clic para editar título</a:t>
            </a:r>
            <a:endParaRPr lang="en-US" dirty="0"/>
          </a:p>
        </p:txBody>
      </p:sp>
      <p:sp>
        <p:nvSpPr>
          <p:cNvPr id="3" name="Content Placeholder 2"/>
          <p:cNvSpPr>
            <a:spLocks noGrp="1"/>
          </p:cNvSpPr>
          <p:nvPr>
            <p:ph idx="1"/>
          </p:nvPr>
        </p:nvSpPr>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dirty="0"/>
          </a:p>
        </p:txBody>
      </p:sp>
      <p:sp>
        <p:nvSpPr>
          <p:cNvPr id="4" name="Date Placeholder 3"/>
          <p:cNvSpPr>
            <a:spLocks noGrp="1"/>
          </p:cNvSpPr>
          <p:nvPr>
            <p:ph type="dt" sz="half" idx="10"/>
          </p:nvPr>
        </p:nvSpPr>
        <p:spPr/>
        <p:txBody>
          <a:bodyPr/>
          <a:lstStyle/>
          <a:p>
            <a:fld id="{98652E9D-8DB4-EC41-AEAA-1D5CA5D24962}" type="datetimeFigureOut">
              <a:rPr lang="es-ES_tradnl" smtClean="0"/>
              <a:t>06/02/2020</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FF12BA5E-2A6B-7143-A89F-E297A3977BCD}" type="slidenum">
              <a:rPr lang="es-ES_tradnl" smtClean="0"/>
              <a:t>‹Nº›</a:t>
            </a:fld>
            <a:endParaRPr lang="es-ES_tradnl"/>
          </a:p>
        </p:txBody>
      </p:sp>
    </p:spTree>
    <p:extLst>
      <p:ext uri="{BB962C8B-B14F-4D97-AF65-F5344CB8AC3E}">
        <p14:creationId xmlns:p14="http://schemas.microsoft.com/office/powerpoint/2010/main" val="741069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_tradnl"/>
              <a:t>Clic para editar título</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_tradnl"/>
              <a:t>Haga clic para modificar el estilo de texto del patrón</a:t>
            </a:r>
          </a:p>
        </p:txBody>
      </p:sp>
      <p:sp>
        <p:nvSpPr>
          <p:cNvPr id="4" name="Date Placeholder 3"/>
          <p:cNvSpPr>
            <a:spLocks noGrp="1"/>
          </p:cNvSpPr>
          <p:nvPr>
            <p:ph type="dt" sz="half" idx="10"/>
          </p:nvPr>
        </p:nvSpPr>
        <p:spPr/>
        <p:txBody>
          <a:bodyPr/>
          <a:lstStyle/>
          <a:p>
            <a:fld id="{98652E9D-8DB4-EC41-AEAA-1D5CA5D24962}" type="datetimeFigureOut">
              <a:rPr lang="es-ES_tradnl" smtClean="0"/>
              <a:t>06/02/2020</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FF12BA5E-2A6B-7143-A89F-E297A3977BCD}" type="slidenum">
              <a:rPr lang="es-ES_tradnl" smtClean="0"/>
              <a:t>‹Nº›</a:t>
            </a:fld>
            <a:endParaRPr lang="es-ES_tradnl"/>
          </a:p>
        </p:txBody>
      </p:sp>
    </p:spTree>
    <p:extLst>
      <p:ext uri="{BB962C8B-B14F-4D97-AF65-F5344CB8AC3E}">
        <p14:creationId xmlns:p14="http://schemas.microsoft.com/office/powerpoint/2010/main" val="1902173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a:t>Clic para editar título</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dirty="0"/>
          </a:p>
        </p:txBody>
      </p:sp>
      <p:sp>
        <p:nvSpPr>
          <p:cNvPr id="5" name="Date Placeholder 4"/>
          <p:cNvSpPr>
            <a:spLocks noGrp="1"/>
          </p:cNvSpPr>
          <p:nvPr>
            <p:ph type="dt" sz="half" idx="10"/>
          </p:nvPr>
        </p:nvSpPr>
        <p:spPr/>
        <p:txBody>
          <a:bodyPr/>
          <a:lstStyle/>
          <a:p>
            <a:fld id="{98652E9D-8DB4-EC41-AEAA-1D5CA5D24962}" type="datetimeFigureOut">
              <a:rPr lang="es-ES_tradnl" smtClean="0"/>
              <a:t>06/02/2020</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FF12BA5E-2A6B-7143-A89F-E297A3977BCD}" type="slidenum">
              <a:rPr lang="es-ES_tradnl" smtClean="0"/>
              <a:t>‹Nº›</a:t>
            </a:fld>
            <a:endParaRPr lang="es-ES_tradnl"/>
          </a:p>
        </p:txBody>
      </p:sp>
    </p:spTree>
    <p:extLst>
      <p:ext uri="{BB962C8B-B14F-4D97-AF65-F5344CB8AC3E}">
        <p14:creationId xmlns:p14="http://schemas.microsoft.com/office/powerpoint/2010/main" val="248155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_tradnl"/>
              <a:t>Clic para editar título</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_tradnl"/>
              <a:t>Haga clic para modificar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_tradnl"/>
              <a:t>Haga clic para modificar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dirty="0"/>
          </a:p>
        </p:txBody>
      </p:sp>
      <p:sp>
        <p:nvSpPr>
          <p:cNvPr id="7" name="Date Placeholder 6"/>
          <p:cNvSpPr>
            <a:spLocks noGrp="1"/>
          </p:cNvSpPr>
          <p:nvPr>
            <p:ph type="dt" sz="half" idx="10"/>
          </p:nvPr>
        </p:nvSpPr>
        <p:spPr/>
        <p:txBody>
          <a:bodyPr/>
          <a:lstStyle/>
          <a:p>
            <a:fld id="{98652E9D-8DB4-EC41-AEAA-1D5CA5D24962}" type="datetimeFigureOut">
              <a:rPr lang="es-ES_tradnl" smtClean="0"/>
              <a:t>06/02/2020</a:t>
            </a:fld>
            <a:endParaRPr lang="es-ES_tradnl"/>
          </a:p>
        </p:txBody>
      </p:sp>
      <p:sp>
        <p:nvSpPr>
          <p:cNvPr id="8" name="Footer Placeholder 7"/>
          <p:cNvSpPr>
            <a:spLocks noGrp="1"/>
          </p:cNvSpPr>
          <p:nvPr>
            <p:ph type="ftr" sz="quarter" idx="11"/>
          </p:nvPr>
        </p:nvSpPr>
        <p:spPr/>
        <p:txBody>
          <a:bodyPr/>
          <a:lstStyle/>
          <a:p>
            <a:endParaRPr lang="es-ES_tradnl"/>
          </a:p>
        </p:txBody>
      </p:sp>
      <p:sp>
        <p:nvSpPr>
          <p:cNvPr id="9" name="Slide Number Placeholder 8"/>
          <p:cNvSpPr>
            <a:spLocks noGrp="1"/>
          </p:cNvSpPr>
          <p:nvPr>
            <p:ph type="sldNum" sz="quarter" idx="12"/>
          </p:nvPr>
        </p:nvSpPr>
        <p:spPr/>
        <p:txBody>
          <a:bodyPr/>
          <a:lstStyle/>
          <a:p>
            <a:fld id="{FF12BA5E-2A6B-7143-A89F-E297A3977BCD}" type="slidenum">
              <a:rPr lang="es-ES_tradnl" smtClean="0"/>
              <a:t>‹Nº›</a:t>
            </a:fld>
            <a:endParaRPr lang="es-ES_tradnl"/>
          </a:p>
        </p:txBody>
      </p:sp>
    </p:spTree>
    <p:extLst>
      <p:ext uri="{BB962C8B-B14F-4D97-AF65-F5344CB8AC3E}">
        <p14:creationId xmlns:p14="http://schemas.microsoft.com/office/powerpoint/2010/main" val="327960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a:t>Clic para editar título</a:t>
            </a:r>
            <a:endParaRPr lang="en-US" dirty="0"/>
          </a:p>
        </p:txBody>
      </p:sp>
      <p:sp>
        <p:nvSpPr>
          <p:cNvPr id="3" name="Date Placeholder 2"/>
          <p:cNvSpPr>
            <a:spLocks noGrp="1"/>
          </p:cNvSpPr>
          <p:nvPr>
            <p:ph type="dt" sz="half" idx="10"/>
          </p:nvPr>
        </p:nvSpPr>
        <p:spPr/>
        <p:txBody>
          <a:bodyPr/>
          <a:lstStyle/>
          <a:p>
            <a:fld id="{98652E9D-8DB4-EC41-AEAA-1D5CA5D24962}" type="datetimeFigureOut">
              <a:rPr lang="es-ES_tradnl" smtClean="0"/>
              <a:t>06/02/2020</a:t>
            </a:fld>
            <a:endParaRPr lang="es-ES_tradnl"/>
          </a:p>
        </p:txBody>
      </p:sp>
      <p:sp>
        <p:nvSpPr>
          <p:cNvPr id="4" name="Footer Placeholder 3"/>
          <p:cNvSpPr>
            <a:spLocks noGrp="1"/>
          </p:cNvSpPr>
          <p:nvPr>
            <p:ph type="ftr" sz="quarter" idx="11"/>
          </p:nvPr>
        </p:nvSpPr>
        <p:spPr/>
        <p:txBody>
          <a:bodyPr/>
          <a:lstStyle/>
          <a:p>
            <a:endParaRPr lang="es-ES_tradnl"/>
          </a:p>
        </p:txBody>
      </p:sp>
      <p:sp>
        <p:nvSpPr>
          <p:cNvPr id="5" name="Slide Number Placeholder 4"/>
          <p:cNvSpPr>
            <a:spLocks noGrp="1"/>
          </p:cNvSpPr>
          <p:nvPr>
            <p:ph type="sldNum" sz="quarter" idx="12"/>
          </p:nvPr>
        </p:nvSpPr>
        <p:spPr/>
        <p:txBody>
          <a:bodyPr/>
          <a:lstStyle/>
          <a:p>
            <a:fld id="{FF12BA5E-2A6B-7143-A89F-E297A3977BCD}" type="slidenum">
              <a:rPr lang="es-ES_tradnl" smtClean="0"/>
              <a:t>‹Nº›</a:t>
            </a:fld>
            <a:endParaRPr lang="es-ES_tradnl"/>
          </a:p>
        </p:txBody>
      </p:sp>
    </p:spTree>
    <p:extLst>
      <p:ext uri="{BB962C8B-B14F-4D97-AF65-F5344CB8AC3E}">
        <p14:creationId xmlns:p14="http://schemas.microsoft.com/office/powerpoint/2010/main" val="1583623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652E9D-8DB4-EC41-AEAA-1D5CA5D24962}" type="datetimeFigureOut">
              <a:rPr lang="es-ES_tradnl" smtClean="0"/>
              <a:t>06/02/2020</a:t>
            </a:fld>
            <a:endParaRPr lang="es-ES_tradnl"/>
          </a:p>
        </p:txBody>
      </p:sp>
      <p:sp>
        <p:nvSpPr>
          <p:cNvPr id="3" name="Footer Placeholder 2"/>
          <p:cNvSpPr>
            <a:spLocks noGrp="1"/>
          </p:cNvSpPr>
          <p:nvPr>
            <p:ph type="ftr" sz="quarter" idx="11"/>
          </p:nvPr>
        </p:nvSpPr>
        <p:spPr/>
        <p:txBody>
          <a:bodyPr/>
          <a:lstStyle/>
          <a:p>
            <a:endParaRPr lang="es-ES_tradnl"/>
          </a:p>
        </p:txBody>
      </p:sp>
      <p:sp>
        <p:nvSpPr>
          <p:cNvPr id="4" name="Slide Number Placeholder 3"/>
          <p:cNvSpPr>
            <a:spLocks noGrp="1"/>
          </p:cNvSpPr>
          <p:nvPr>
            <p:ph type="sldNum" sz="quarter" idx="12"/>
          </p:nvPr>
        </p:nvSpPr>
        <p:spPr/>
        <p:txBody>
          <a:bodyPr/>
          <a:lstStyle/>
          <a:p>
            <a:fld id="{FF12BA5E-2A6B-7143-A89F-E297A3977BCD}" type="slidenum">
              <a:rPr lang="es-ES_tradnl" smtClean="0"/>
              <a:t>‹Nº›</a:t>
            </a:fld>
            <a:endParaRPr lang="es-ES_tradnl"/>
          </a:p>
        </p:txBody>
      </p:sp>
    </p:spTree>
    <p:extLst>
      <p:ext uri="{BB962C8B-B14F-4D97-AF65-F5344CB8AC3E}">
        <p14:creationId xmlns:p14="http://schemas.microsoft.com/office/powerpoint/2010/main" val="39826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_tradnl"/>
              <a:t>Clic para editar título</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_tradnl"/>
              <a:t>Haga clic para modificar el estilo de texto del patrón</a:t>
            </a:r>
          </a:p>
        </p:txBody>
      </p:sp>
      <p:sp>
        <p:nvSpPr>
          <p:cNvPr id="5" name="Date Placeholder 4"/>
          <p:cNvSpPr>
            <a:spLocks noGrp="1"/>
          </p:cNvSpPr>
          <p:nvPr>
            <p:ph type="dt" sz="half" idx="10"/>
          </p:nvPr>
        </p:nvSpPr>
        <p:spPr/>
        <p:txBody>
          <a:bodyPr/>
          <a:lstStyle/>
          <a:p>
            <a:fld id="{98652E9D-8DB4-EC41-AEAA-1D5CA5D24962}" type="datetimeFigureOut">
              <a:rPr lang="es-ES_tradnl" smtClean="0"/>
              <a:t>06/02/2020</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FF12BA5E-2A6B-7143-A89F-E297A3977BCD}" type="slidenum">
              <a:rPr lang="es-ES_tradnl" smtClean="0"/>
              <a:t>‹Nº›</a:t>
            </a:fld>
            <a:endParaRPr lang="es-ES_tradnl"/>
          </a:p>
        </p:txBody>
      </p:sp>
    </p:spTree>
    <p:extLst>
      <p:ext uri="{BB962C8B-B14F-4D97-AF65-F5344CB8AC3E}">
        <p14:creationId xmlns:p14="http://schemas.microsoft.com/office/powerpoint/2010/main" val="1498974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_tradnl"/>
              <a:t>Clic para editar título</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_tradnl"/>
              <a:t>Arrastre la imagen al marcador de posición o haga clic en el icono para agregarla</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_tradnl"/>
              <a:t>Haga clic para modificar el estilo de texto del patrón</a:t>
            </a:r>
          </a:p>
        </p:txBody>
      </p:sp>
      <p:sp>
        <p:nvSpPr>
          <p:cNvPr id="5" name="Date Placeholder 4"/>
          <p:cNvSpPr>
            <a:spLocks noGrp="1"/>
          </p:cNvSpPr>
          <p:nvPr>
            <p:ph type="dt" sz="half" idx="10"/>
          </p:nvPr>
        </p:nvSpPr>
        <p:spPr/>
        <p:txBody>
          <a:bodyPr/>
          <a:lstStyle/>
          <a:p>
            <a:fld id="{98652E9D-8DB4-EC41-AEAA-1D5CA5D24962}" type="datetimeFigureOut">
              <a:rPr lang="es-ES_tradnl" smtClean="0"/>
              <a:t>06/02/2020</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FF12BA5E-2A6B-7143-A89F-E297A3977BCD}" type="slidenum">
              <a:rPr lang="es-ES_tradnl" smtClean="0"/>
              <a:t>‹Nº›</a:t>
            </a:fld>
            <a:endParaRPr lang="es-ES_tradnl"/>
          </a:p>
        </p:txBody>
      </p:sp>
    </p:spTree>
    <p:extLst>
      <p:ext uri="{BB962C8B-B14F-4D97-AF65-F5344CB8AC3E}">
        <p14:creationId xmlns:p14="http://schemas.microsoft.com/office/powerpoint/2010/main" val="1136851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_tradnl"/>
              <a:t>Clic para editar título</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98652E9D-8DB4-EC41-AEAA-1D5CA5D24962}" type="datetimeFigureOut">
              <a:rPr lang="es-ES_tradnl" smtClean="0"/>
              <a:t>06/02/2020</a:t>
            </a:fld>
            <a:endParaRPr lang="es-ES_tradnl"/>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ES_tradnl"/>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FF12BA5E-2A6B-7143-A89F-E297A3977BCD}" type="slidenum">
              <a:rPr lang="es-ES_tradnl" smtClean="0"/>
              <a:t>‹Nº›</a:t>
            </a:fld>
            <a:endParaRPr lang="es-ES_tradnl"/>
          </a:p>
        </p:txBody>
      </p:sp>
    </p:spTree>
    <p:extLst>
      <p:ext uri="{BB962C8B-B14F-4D97-AF65-F5344CB8AC3E}">
        <p14:creationId xmlns:p14="http://schemas.microsoft.com/office/powerpoint/2010/main" val="151651739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CuadroTexto 3"/>
          <p:cNvSpPr txBox="1"/>
          <p:nvPr/>
        </p:nvSpPr>
        <p:spPr>
          <a:xfrm>
            <a:off x="366963" y="1252254"/>
            <a:ext cx="6124073" cy="7332777"/>
          </a:xfrm>
          <a:prstGeom prst="rect">
            <a:avLst/>
          </a:prstGeom>
          <a:noFill/>
        </p:spPr>
        <p:txBody>
          <a:bodyPr wrap="square" rtlCol="0">
            <a:spAutoFit/>
          </a:bodyPr>
          <a:lstStyle/>
          <a:p>
            <a:pPr algn="ctr"/>
            <a:endParaRPr lang="es-CO" sz="1400" b="1" dirty="0">
              <a:latin typeface="Roboto Condensed" charset="0"/>
              <a:ea typeface="Roboto Condensed" charset="0"/>
              <a:cs typeface="Roboto Condensed" charset="0"/>
            </a:endParaRPr>
          </a:p>
          <a:p>
            <a:pPr algn="ctr"/>
            <a:r>
              <a:rPr lang="es-CO" sz="1500" b="1" dirty="0">
                <a:latin typeface="Roboto Condensed" charset="0"/>
                <a:ea typeface="Roboto Condensed" charset="0"/>
                <a:cs typeface="Roboto Condensed" charset="0"/>
              </a:rPr>
              <a:t>Saludo a las delegaciones del II Encuentro Nacional de organizaciones sociales</a:t>
            </a:r>
          </a:p>
          <a:p>
            <a:pPr algn="ctr"/>
            <a:r>
              <a:rPr lang="es-CO" sz="1500" b="1" dirty="0">
                <a:latin typeface="Roboto Condensed" charset="0"/>
                <a:ea typeface="Roboto Condensed" charset="0"/>
                <a:cs typeface="Roboto Condensed" charset="0"/>
              </a:rPr>
              <a:t>30 y 31 de enero de 2020</a:t>
            </a:r>
          </a:p>
          <a:p>
            <a:pPr algn="ctr"/>
            <a:endParaRPr lang="es-CO" sz="1600" b="1" dirty="0">
              <a:latin typeface="Roboto Condensed" charset="0"/>
              <a:ea typeface="Roboto Condensed" charset="0"/>
              <a:cs typeface="Roboto Condensed" charset="0"/>
            </a:endParaRPr>
          </a:p>
          <a:p>
            <a:pPr algn="ctr"/>
            <a:r>
              <a:rPr lang="es-CO" sz="1400" b="1" dirty="0">
                <a:latin typeface="Roboto Condensed" charset="0"/>
                <a:ea typeface="Roboto Condensed" charset="0"/>
                <a:cs typeface="Roboto Condensed" charset="0"/>
              </a:rPr>
              <a:t>Unidad para confrontar el régimen fascista neoliberal de Uribe-Duque</a:t>
            </a:r>
          </a:p>
          <a:p>
            <a:pPr algn="just"/>
            <a:endParaRPr lang="es-CO" sz="1100" dirty="0">
              <a:latin typeface="Roboto Condensed" charset="0"/>
              <a:ea typeface="Roboto Condensed" charset="0"/>
              <a:cs typeface="Roboto Condensed" charset="0"/>
            </a:endParaRPr>
          </a:p>
          <a:p>
            <a:pPr algn="just"/>
            <a:endParaRPr lang="es-CO" sz="1300" dirty="0">
              <a:latin typeface="Roboto Condensed" charset="0"/>
              <a:ea typeface="Roboto Condensed" charset="0"/>
              <a:cs typeface="Roboto Condensed" charset="0"/>
            </a:endParaRPr>
          </a:p>
          <a:p>
            <a:pPr indent="361950" algn="just"/>
            <a:r>
              <a:rPr lang="es-CO" sz="1150" dirty="0">
                <a:latin typeface="Roboto Condensed" charset="0"/>
                <a:ea typeface="Roboto Condensed" charset="0"/>
                <a:cs typeface="Roboto Condensed" charset="0"/>
              </a:rPr>
              <a:t>El Movimiento por la Defensa de los Derechos del Pueblo – </a:t>
            </a:r>
            <a:r>
              <a:rPr lang="es-CO" sz="1150" dirty="0" err="1">
                <a:latin typeface="Roboto Condensed" charset="0"/>
                <a:ea typeface="Roboto Condensed" charset="0"/>
                <a:cs typeface="Roboto Condensed" charset="0"/>
              </a:rPr>
              <a:t>Modep</a:t>
            </a:r>
            <a:r>
              <a:rPr lang="es-CO" sz="1150" dirty="0">
                <a:latin typeface="Roboto Condensed" charset="0"/>
                <a:ea typeface="Roboto Condensed" charset="0"/>
                <a:cs typeface="Roboto Condensed" charset="0"/>
              </a:rPr>
              <a:t> extiende un fraternal saludo a las organizaciones y personas participantes en esta jornada de discusión unitaria. Después de intensas jornadas de movilización, discusión y búsqueda de unidad entre la variedad de posturas e interés de los y las participantes, de la actitud desafiante del gobierno de Duque a las solicitudes planteadas por la movilización y del incremento de la represión, criminalización y asesinato de líderes sociales, logramos nuestro II Encuentro Nacional de Organizaciones Sociales que trae dos retos importantes: primero, lograr un proceso de acción conjunta con los diferentes sectores que hemos participado en las movilizaciones de oposición a las políticas y carácter del Estado y el gobierno colombiano, que reconozca las diferentes formas de participación y organización como partes de un todo y segundo, establecer una ruta  y plan para mantener y fortalecer la respuesta del pueblo colombiano y arrancar los puntos más sentidos para el pueblo y abra un debate para la consecución de aspectos del programa popular (Los 104 puntos).</a:t>
            </a:r>
          </a:p>
          <a:p>
            <a:pPr indent="361950" algn="just"/>
            <a:endParaRPr lang="es-CO" sz="1150" dirty="0">
              <a:latin typeface="Roboto Condensed" charset="0"/>
              <a:ea typeface="Roboto Condensed" charset="0"/>
              <a:cs typeface="Roboto Condensed" charset="0"/>
            </a:endParaRPr>
          </a:p>
          <a:p>
            <a:pPr indent="361950" algn="just"/>
            <a:r>
              <a:rPr lang="es-CO" sz="1150" dirty="0">
                <a:latin typeface="Roboto Condensed" charset="0"/>
                <a:ea typeface="Roboto Condensed" charset="0"/>
                <a:cs typeface="Roboto Condensed" charset="0"/>
              </a:rPr>
              <a:t>El MODEP, como organización activa en el proceso de movilizaciones en las calles, en el fortalecimiento y participación en el Comité Nacional de Paro y en la realización de los dos Encuentros Sociales, Sindicales, Populares y Étnicos, ha sostenido que este levantamiento popular iniciado el 21N ha desarrollado una dinámica de inclusión de múltiples sectores de población y corrientes ideológicas y políticas que reflejan el gran descontento con las políticas del gobierno de Duque y sus antecesores. Por eso su consolidación y proyección exige una actitud de respeto, inclusión y colaboración entre los diferentes procesos y sectores movilizados.</a:t>
            </a:r>
          </a:p>
          <a:p>
            <a:pPr indent="361950" algn="just"/>
            <a:endParaRPr lang="es-CO" sz="1150" dirty="0">
              <a:latin typeface="Roboto Condensed" charset="0"/>
              <a:ea typeface="Roboto Condensed" charset="0"/>
              <a:cs typeface="Roboto Condensed" charset="0"/>
            </a:endParaRPr>
          </a:p>
          <a:p>
            <a:pPr indent="361950" algn="just"/>
            <a:r>
              <a:rPr lang="es-CO" sz="1150" dirty="0">
                <a:latin typeface="Roboto Condensed" charset="0"/>
                <a:ea typeface="Roboto Condensed" charset="0"/>
                <a:cs typeface="Roboto Condensed" charset="0"/>
              </a:rPr>
              <a:t>Hemos criticado a las diferentes posiciones que haciendo eco a la institucionalización de las luchas tildan como vándalos a las diferentes formas de inconformidad, autoprotección y respuesta a la criminalización de la protesta, así como al apoyo acrítico a los protocolos de control social y familiar a la juventud, porque hacen parte del control estatal de las inconformidades sociales sin atender a los derechos del pueblo a la defensa de la vida.</a:t>
            </a:r>
          </a:p>
          <a:p>
            <a:pPr algn="just"/>
            <a:endParaRPr lang="es-CO" sz="1300" dirty="0">
              <a:latin typeface="Roboto Condensed" charset="0"/>
              <a:ea typeface="Roboto Condensed" charset="0"/>
              <a:cs typeface="Roboto Condensed" charset="0"/>
            </a:endParaRPr>
          </a:p>
          <a:p>
            <a:pPr algn="just"/>
            <a:endParaRPr lang="es-CO" sz="1100" dirty="0">
              <a:latin typeface="Roboto Condensed" charset="0"/>
              <a:ea typeface="Roboto Condensed" charset="0"/>
              <a:cs typeface="Roboto Condensed" charset="0"/>
            </a:endParaRPr>
          </a:p>
        </p:txBody>
      </p:sp>
    </p:spTree>
    <p:extLst>
      <p:ext uri="{BB962C8B-B14F-4D97-AF65-F5344CB8AC3E}">
        <p14:creationId xmlns:p14="http://schemas.microsoft.com/office/powerpoint/2010/main" val="524989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CuadroTexto 3"/>
          <p:cNvSpPr txBox="1"/>
          <p:nvPr/>
        </p:nvSpPr>
        <p:spPr>
          <a:xfrm>
            <a:off x="385011" y="1471151"/>
            <a:ext cx="6124073" cy="7171194"/>
          </a:xfrm>
          <a:prstGeom prst="rect">
            <a:avLst/>
          </a:prstGeom>
          <a:noFill/>
        </p:spPr>
        <p:txBody>
          <a:bodyPr wrap="square" rtlCol="0">
            <a:spAutoFit/>
          </a:bodyPr>
          <a:lstStyle/>
          <a:p>
            <a:pPr indent="361950" algn="just"/>
            <a:r>
              <a:rPr lang="es-CO" sz="1150" dirty="0">
                <a:latin typeface="Roboto Condensed"/>
                <a:ea typeface="Roboto Condensed" charset="0"/>
                <a:cs typeface="Roboto Condensed" charset="0"/>
              </a:rPr>
              <a:t>También hemos planteado la necesidad de establecer diferentes alcances en los objetivos de la movilización, de acuerdo con las demandas realizadas y no estamos de acuerdo con varios sectores y organizaciones renuentes a alcanzar logros puntuales que den triunfos parciales contra las políticas fascistas neoliberales, ya que llevan a una sin salida al movimiento al mostrar, de manera equivocada, que realizar negociaciones es “vender el movimiento”. Igualmente, hemos reiterado que los 104 puntos son el programa de lucha que expresan los múltiples matices y reclamos del pueblo y con los cuales debemos fortalecer la conciencia, la organización y la lucha. </a:t>
            </a:r>
          </a:p>
          <a:p>
            <a:pPr indent="361950" algn="just"/>
            <a:endParaRPr lang="es-CO" sz="1150" dirty="0">
              <a:latin typeface="Roboto Condensed"/>
              <a:ea typeface="Roboto Condensed" charset="0"/>
              <a:cs typeface="Roboto Condensed" charset="0"/>
            </a:endParaRPr>
          </a:p>
          <a:p>
            <a:pPr indent="361950" algn="just"/>
            <a:r>
              <a:rPr lang="es-CO" sz="1150" dirty="0">
                <a:latin typeface="Roboto Condensed"/>
                <a:ea typeface="Roboto Condensed" charset="0"/>
                <a:cs typeface="Roboto Condensed" charset="0"/>
              </a:rPr>
              <a:t>El trabajo sindical del </a:t>
            </a:r>
            <a:r>
              <a:rPr lang="es-CO" sz="1150" dirty="0" err="1">
                <a:latin typeface="Roboto Condensed"/>
                <a:ea typeface="Roboto Condensed" charset="0"/>
                <a:cs typeface="Roboto Condensed" charset="0"/>
              </a:rPr>
              <a:t>Modep</a:t>
            </a:r>
            <a:r>
              <a:rPr lang="es-CO" sz="1150" dirty="0">
                <a:latin typeface="Roboto Condensed"/>
                <a:ea typeface="Roboto Condensed" charset="0"/>
                <a:cs typeface="Roboto Condensed" charset="0"/>
              </a:rPr>
              <a:t> y el </a:t>
            </a:r>
            <a:r>
              <a:rPr lang="es-CO" sz="1150" dirty="0" err="1">
                <a:latin typeface="Roboto Condensed"/>
                <a:ea typeface="Roboto Condensed" charset="0"/>
                <a:cs typeface="Roboto Condensed" charset="0"/>
              </a:rPr>
              <a:t>Modep</a:t>
            </a:r>
            <a:r>
              <a:rPr lang="es-CO" sz="1150" dirty="0">
                <a:latin typeface="Roboto Condensed"/>
                <a:ea typeface="Roboto Condensed" charset="0"/>
                <a:cs typeface="Roboto Condensed" charset="0"/>
              </a:rPr>
              <a:t> en su conjunto reivindica la forma de organización sindical y propende por su unidad y desarrollo, en tal razón cuestiona que algunas fuerzas políticas que se expresan sindicalmente no asuman una correcta relación con sectores sociales no sindicalizados, y debiliten el carácter amplio y diverso del movimiento, lo que fomenta el descontento y contribuye a considerar que el sindicalismo ha dejado de ser un actor con validez histórica. Las centrales y en especial la CUT son actores importantes y han jugado un papel fundamental en la convocatoria y en la conducción del paro, como parte del movimiento obrero deben aportar a ser factor de liderazgo y unidad del amplio proceso de movilización social, sindical y popular. </a:t>
            </a:r>
          </a:p>
          <a:p>
            <a:pPr indent="361950" algn="just"/>
            <a:endParaRPr lang="es-CO" sz="1150" dirty="0">
              <a:latin typeface="Roboto Condensed"/>
              <a:ea typeface="Roboto Condensed" charset="0"/>
              <a:cs typeface="Roboto Condensed" charset="0"/>
            </a:endParaRPr>
          </a:p>
          <a:p>
            <a:pPr indent="361950" algn="just"/>
            <a:r>
              <a:rPr lang="es-CO" sz="1150" dirty="0">
                <a:latin typeface="Roboto Condensed"/>
                <a:ea typeface="Roboto Condensed" charset="0"/>
                <a:cs typeface="Roboto Condensed" charset="0"/>
              </a:rPr>
              <a:t>Consideramos que el carácter sindical, popular, social y étnico del Comité de Paro debe ser refrendado, lo que se traduce en criterios claros, democráticos e incluyentes para la toma de decisiones, así como el apoyo, promoción y articulación de lo sindical con las formas de organización popular que ha producido el pueblo en la movilización, asambleas populares, comités regionales y locales de paro, entre otras, que no son excluyentes sino complementarias.</a:t>
            </a:r>
          </a:p>
          <a:p>
            <a:pPr indent="361950" algn="just"/>
            <a:endParaRPr lang="es-CO" sz="1150" dirty="0">
              <a:latin typeface="Roboto Condensed"/>
              <a:ea typeface="Roboto Condensed" charset="0"/>
              <a:cs typeface="Roboto Condensed" charset="0"/>
            </a:endParaRPr>
          </a:p>
          <a:p>
            <a:pPr indent="361950" algn="just"/>
            <a:r>
              <a:rPr lang="es-CO" sz="1150" dirty="0">
                <a:latin typeface="Roboto Condensed"/>
                <a:ea typeface="Roboto Condensed" charset="0"/>
                <a:cs typeface="Roboto Condensed" charset="0"/>
              </a:rPr>
              <a:t>La corriente sindical Ignacio Torres Giraldo, la Federación Universitaria FUN Comisiones, la corriente magisterial Somos Propuesta, el trabajo barrial, comunal y cultural que hace parte del </a:t>
            </a:r>
            <a:r>
              <a:rPr lang="es-CO" sz="1150" dirty="0" err="1">
                <a:latin typeface="Roboto Condensed"/>
                <a:ea typeface="Roboto Condensed" charset="0"/>
                <a:cs typeface="Roboto Condensed" charset="0"/>
              </a:rPr>
              <a:t>Modep</a:t>
            </a:r>
            <a:r>
              <a:rPr lang="es-CO" sz="1150" dirty="0">
                <a:latin typeface="Roboto Condensed"/>
                <a:ea typeface="Roboto Condensed" charset="0"/>
                <a:cs typeface="Roboto Condensed" charset="0"/>
              </a:rPr>
              <a:t>, así como el trabajo de mujeres dentro de la Red Rojo y Violeta, hacemos el llamado a que en este II Encuentro impulse la lucha por el cumplimiento de acuerdos con el movimiento social, por la No criminalización de la protesta social, por la defensa de la vida del joven y la supresión del </a:t>
            </a:r>
            <a:r>
              <a:rPr lang="es-CO" sz="1150" dirty="0" err="1">
                <a:latin typeface="Roboto Condensed"/>
                <a:ea typeface="Roboto Condensed" charset="0"/>
                <a:cs typeface="Roboto Condensed" charset="0"/>
              </a:rPr>
              <a:t>Esmad</a:t>
            </a:r>
            <a:r>
              <a:rPr lang="es-CO" sz="1150" dirty="0">
                <a:latin typeface="Roboto Condensed"/>
                <a:ea typeface="Roboto Condensed" charset="0"/>
                <a:cs typeface="Roboto Condensed" charset="0"/>
              </a:rPr>
              <a:t>, por incluir las demandas de las mujeres como parte integrante de los derechos del pueblo colombiano, por la ampliación de la sindicalización a los trabajadores precarizados y el respeto a los derechos conquistados. </a:t>
            </a:r>
          </a:p>
          <a:p>
            <a:pPr indent="361950" algn="just"/>
            <a:endParaRPr lang="es-CO" sz="1150" dirty="0">
              <a:latin typeface="Roboto Condensed"/>
              <a:ea typeface="Roboto Condensed" charset="0"/>
              <a:cs typeface="Roboto Condensed" charset="0"/>
            </a:endParaRPr>
          </a:p>
          <a:p>
            <a:pPr indent="361950" algn="ctr"/>
            <a:r>
              <a:rPr lang="es-CO" sz="1150" b="1" dirty="0">
                <a:latin typeface="Roboto Condensed"/>
                <a:ea typeface="Roboto Condensed" charset="0"/>
                <a:cs typeface="Roboto Condensed" charset="0"/>
              </a:rPr>
              <a:t>Contra el fascismo unidad, lucha y democracia</a:t>
            </a:r>
          </a:p>
          <a:p>
            <a:pPr indent="361950" algn="ctr"/>
            <a:r>
              <a:rPr lang="es-CO" sz="1150" b="1" dirty="0">
                <a:latin typeface="Roboto Condensed"/>
                <a:ea typeface="Roboto Condensed" charset="0"/>
                <a:cs typeface="Roboto Condensed" charset="0"/>
              </a:rPr>
              <a:t>Otra Colombia es posible </a:t>
            </a:r>
          </a:p>
          <a:p>
            <a:pPr algn="just"/>
            <a:endParaRPr lang="es-CO" sz="1150" dirty="0"/>
          </a:p>
          <a:p>
            <a:pPr algn="just"/>
            <a:endParaRPr lang="es-ES_tradnl" sz="1150" dirty="0">
              <a:latin typeface="Roboto Condensed" charset="0"/>
              <a:ea typeface="Roboto Condensed" charset="0"/>
              <a:cs typeface="Roboto Condensed" charset="0"/>
            </a:endParaRPr>
          </a:p>
        </p:txBody>
      </p:sp>
    </p:spTree>
    <p:extLst>
      <p:ext uri="{BB962C8B-B14F-4D97-AF65-F5344CB8AC3E}">
        <p14:creationId xmlns:p14="http://schemas.microsoft.com/office/powerpoint/2010/main" val="90055444"/>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137</TotalTime>
  <Words>855</Words>
  <Application>Microsoft Office PowerPoint</Application>
  <PresentationFormat>Carta (216 x 279 mm)</PresentationFormat>
  <Paragraphs>22</Paragraphs>
  <Slides>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vt:i4>
      </vt:variant>
    </vt:vector>
  </HeadingPairs>
  <TitlesOfParts>
    <vt:vector size="7" baseType="lpstr">
      <vt:lpstr>Arial</vt:lpstr>
      <vt:lpstr>Calibri</vt:lpstr>
      <vt:lpstr>Calibri Light</vt:lpstr>
      <vt:lpstr>Roboto Condensed</vt:lpstr>
      <vt:lpstr>Tema de Office</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Microsoft Office</dc:creator>
  <cp:lastModifiedBy>usuario</cp:lastModifiedBy>
  <cp:revision>14</cp:revision>
  <dcterms:created xsi:type="dcterms:W3CDTF">2017-10-02T15:51:06Z</dcterms:created>
  <dcterms:modified xsi:type="dcterms:W3CDTF">2020-02-06T16:14:07Z</dcterms:modified>
</cp:coreProperties>
</file>