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97" r:id="rId7"/>
    <p:sldId id="260" r:id="rId8"/>
    <p:sldId id="261" r:id="rId9"/>
    <p:sldId id="264" r:id="rId10"/>
    <p:sldId id="263" r:id="rId11"/>
    <p:sldId id="265" r:id="rId12"/>
    <p:sldId id="266" r:id="rId13"/>
    <p:sldId id="267" r:id="rId14"/>
    <p:sldId id="268" r:id="rId15"/>
    <p:sldId id="269" r:id="rId16"/>
    <p:sldId id="270" r:id="rId17"/>
    <p:sldId id="271" r:id="rId18"/>
    <p:sldId id="290" r:id="rId19"/>
    <p:sldId id="291" r:id="rId20"/>
    <p:sldId id="285" r:id="rId21"/>
    <p:sldId id="287" r:id="rId22"/>
    <p:sldId id="282" r:id="rId23"/>
    <p:sldId id="283" r:id="rId24"/>
    <p:sldId id="284" r:id="rId25"/>
    <p:sldId id="272" r:id="rId26"/>
    <p:sldId id="298" r:id="rId27"/>
    <p:sldId id="299" r:id="rId28"/>
    <p:sldId id="300" r:id="rId29"/>
    <p:sldId id="301" r:id="rId30"/>
    <p:sldId id="278" r:id="rId31"/>
    <p:sldId id="279" r:id="rId32"/>
    <p:sldId id="280" r:id="rId33"/>
    <p:sldId id="281" r:id="rId34"/>
    <p:sldId id="296" r:id="rId35"/>
    <p:sldId id="273" r:id="rId36"/>
    <p:sldId id="275" r:id="rId37"/>
    <p:sldId id="276" r:id="rId38"/>
    <p:sldId id="277" r:id="rId39"/>
    <p:sldId id="274" r:id="rId40"/>
    <p:sldId id="288" r:id="rId41"/>
    <p:sldId id="289" r:id="rId42"/>
    <p:sldId id="292" r:id="rId43"/>
    <p:sldId id="293" r:id="rId44"/>
    <p:sldId id="294" r:id="rId45"/>
    <p:sldId id="29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Rojas Alfonso" initials="MRA" lastIdx="1" clrIdx="0">
    <p:extLst>
      <p:ext uri="{19B8F6BF-5375-455C-9EA6-DF929625EA0E}">
        <p15:presenceInfo xmlns:p15="http://schemas.microsoft.com/office/powerpoint/2012/main" xmlns="" userId="82cccb574068bb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p:scale>
          <a:sx n="81" d="100"/>
          <a:sy n="81" d="100"/>
        </p:scale>
        <p:origin x="-2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porte\Desktop\ODCFOTOS TWITER2\Los Profes\Logo ITG 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1" y="0"/>
            <a:ext cx="1617784" cy="113978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476A75B8-3851-45F1-9567-902B3CDA3BF3}"/>
              </a:ext>
            </a:extLst>
          </p:cNvPr>
          <p:cNvSpPr>
            <a:spLocks noGrp="1"/>
          </p:cNvSpPr>
          <p:nvPr>
            <p:ph type="ctrTitle"/>
          </p:nvPr>
        </p:nvSpPr>
        <p:spPr>
          <a:xfrm>
            <a:off x="2589213" y="1"/>
            <a:ext cx="8915399" cy="2472856"/>
          </a:xfrm>
        </p:spPr>
        <p:txBody>
          <a:bodyPr>
            <a:normAutofit fontScale="90000"/>
          </a:bodyPr>
          <a:lstStyle/>
          <a:p>
            <a:pPr algn="ctr"/>
            <a:r>
              <a:rPr lang="es-CO" sz="3200" b="1" dirty="0">
                <a:solidFill>
                  <a:srgbClr val="002060"/>
                </a:solidFill>
              </a:rPr>
              <a:t>VIGENCIA DEL SINDICALISMO COMO LA FORMA ORGANIZATIVA, DE EDUCACIÓN, LUCHA Y REIVINDICACIONES ECONÓMICAS Y POLÍTICAS DE LOS OBREROS Y </a:t>
            </a:r>
            <a:r>
              <a:rPr lang="es-CO" sz="3200" b="1" dirty="0" smtClean="0">
                <a:solidFill>
                  <a:srgbClr val="002060"/>
                </a:solidFill>
              </a:rPr>
              <a:t>TRABAJADORES</a:t>
            </a:r>
            <a:endParaRPr lang="es-CO" sz="3200" b="1" dirty="0">
              <a:solidFill>
                <a:srgbClr val="002060"/>
              </a:solidFill>
            </a:endParaRPr>
          </a:p>
        </p:txBody>
      </p:sp>
      <p:sp>
        <p:nvSpPr>
          <p:cNvPr id="3" name="Subtítulo 2">
            <a:extLst>
              <a:ext uri="{FF2B5EF4-FFF2-40B4-BE49-F238E27FC236}">
                <a16:creationId xmlns:a16="http://schemas.microsoft.com/office/drawing/2014/main" xmlns="" id="{89BB6B3C-3023-47C8-8E4F-167871F725C6}"/>
              </a:ext>
            </a:extLst>
          </p:cNvPr>
          <p:cNvSpPr>
            <a:spLocks noGrp="1"/>
          </p:cNvSpPr>
          <p:nvPr>
            <p:ph type="subTitle" idx="1"/>
          </p:nvPr>
        </p:nvSpPr>
        <p:spPr>
          <a:xfrm>
            <a:off x="2589213" y="3157870"/>
            <a:ext cx="8915399" cy="3090529"/>
          </a:xfrm>
        </p:spPr>
        <p:txBody>
          <a:bodyPr>
            <a:normAutofit/>
          </a:bodyPr>
          <a:lstStyle/>
          <a:p>
            <a:pPr algn="ctr"/>
            <a:r>
              <a:rPr lang="es-CO" sz="2600" b="1" dirty="0">
                <a:solidFill>
                  <a:schemeClr val="accent1"/>
                </a:solidFill>
              </a:rPr>
              <a:t>OVER DORADO CARDONA</a:t>
            </a:r>
          </a:p>
          <a:p>
            <a:pPr algn="ctr"/>
            <a:r>
              <a:rPr lang="es-CO" sz="2000" b="1" dirty="0">
                <a:solidFill>
                  <a:schemeClr val="accent1"/>
                </a:solidFill>
              </a:rPr>
              <a:t>@</a:t>
            </a:r>
            <a:r>
              <a:rPr lang="es-CO" sz="2000" b="1" dirty="0" err="1" smtClean="0">
                <a:solidFill>
                  <a:schemeClr val="accent1"/>
                </a:solidFill>
              </a:rPr>
              <a:t>OverDoradoC</a:t>
            </a:r>
            <a:endParaRPr lang="es-CO" sz="2000" b="1" dirty="0" smtClean="0">
              <a:solidFill>
                <a:schemeClr val="accent1"/>
              </a:solidFill>
            </a:endParaRPr>
          </a:p>
          <a:p>
            <a:pPr algn="ctr"/>
            <a:r>
              <a:rPr lang="es-CO" sz="2000" b="1" dirty="0" smtClean="0">
                <a:solidFill>
                  <a:schemeClr val="accent1"/>
                </a:solidFill>
              </a:rPr>
              <a:t>@</a:t>
            </a:r>
            <a:r>
              <a:rPr lang="es-CO" sz="2000" b="1" dirty="0" err="1" smtClean="0">
                <a:solidFill>
                  <a:schemeClr val="accent1"/>
                </a:solidFill>
              </a:rPr>
              <a:t>CorrienteITG</a:t>
            </a:r>
            <a:endParaRPr lang="es-CO" sz="2000" b="1" dirty="0" smtClean="0">
              <a:solidFill>
                <a:schemeClr val="accent1"/>
              </a:solidFill>
            </a:endParaRPr>
          </a:p>
          <a:p>
            <a:pPr algn="ctr"/>
            <a:endParaRPr lang="es-CO" sz="2400" b="1" dirty="0">
              <a:solidFill>
                <a:schemeClr val="accent1"/>
              </a:solidFill>
            </a:endParaRPr>
          </a:p>
          <a:p>
            <a:pPr algn="ctr"/>
            <a:r>
              <a:rPr lang="es-CO" b="1" dirty="0">
                <a:solidFill>
                  <a:schemeClr val="accent1"/>
                </a:solidFill>
              </a:rPr>
              <a:t>http://www.overdorado.com/</a:t>
            </a:r>
          </a:p>
          <a:p>
            <a:pPr algn="ctr"/>
            <a:endParaRPr lang="es-CO" dirty="0"/>
          </a:p>
          <a:p>
            <a:pPr algn="ctr"/>
            <a:r>
              <a:rPr lang="es-CO" sz="1300" b="1" dirty="0" smtClean="0">
                <a:solidFill>
                  <a:srgbClr val="002060"/>
                </a:solidFill>
              </a:rPr>
              <a:t>Diciembre </a:t>
            </a:r>
            <a:r>
              <a:rPr lang="es-CO" sz="1300" b="1" dirty="0">
                <a:solidFill>
                  <a:srgbClr val="002060"/>
                </a:solidFill>
              </a:rPr>
              <a:t>de 2019</a:t>
            </a:r>
          </a:p>
          <a:p>
            <a:endParaRPr lang="es-CO" dirty="0"/>
          </a:p>
        </p:txBody>
      </p:sp>
    </p:spTree>
    <p:extLst>
      <p:ext uri="{BB962C8B-B14F-4D97-AF65-F5344CB8AC3E}">
        <p14:creationId xmlns:p14="http://schemas.microsoft.com/office/powerpoint/2010/main" val="377682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0EB814-DD64-4D78-BF64-9E8EB8F747C6}"/>
              </a:ext>
            </a:extLst>
          </p:cNvPr>
          <p:cNvSpPr>
            <a:spLocks noGrp="1"/>
          </p:cNvSpPr>
          <p:nvPr>
            <p:ph type="title"/>
          </p:nvPr>
        </p:nvSpPr>
        <p:spPr>
          <a:xfrm>
            <a:off x="2592925" y="1"/>
            <a:ext cx="8911687" cy="1073426"/>
          </a:xfrm>
        </p:spPr>
        <p:txBody>
          <a:bodyPr>
            <a:noAutofit/>
          </a:bodyPr>
          <a:lstStyle/>
          <a:p>
            <a:pPr algn="ctr"/>
            <a:endParaRPr lang="es-CO" sz="2400" b="1" dirty="0">
              <a:solidFill>
                <a:schemeClr val="accent1"/>
              </a:solidFill>
              <a:latin typeface="Arial" panose="020B0604020202020204" pitchFamily="34" charset="0"/>
              <a:cs typeface="Arial" panose="020B0604020202020204" pitchFamily="34" charset="0"/>
            </a:endParaRPr>
          </a:p>
        </p:txBody>
      </p:sp>
      <p:pic>
        <p:nvPicPr>
          <p:cNvPr id="4" name="Marcador de contenido 3">
            <a:extLst>
              <a:ext uri="{FF2B5EF4-FFF2-40B4-BE49-F238E27FC236}">
                <a16:creationId xmlns:a16="http://schemas.microsoft.com/office/drawing/2014/main" xmlns="" id="{4470B63D-F45D-4C95-A539-49264F7981DA}"/>
              </a:ext>
            </a:extLst>
          </p:cNvPr>
          <p:cNvPicPr>
            <a:picLocks noGrp="1" noChangeAspect="1"/>
          </p:cNvPicPr>
          <p:nvPr>
            <p:ph idx="1"/>
          </p:nvPr>
        </p:nvPicPr>
        <p:blipFill>
          <a:blip r:embed="rId2"/>
          <a:stretch>
            <a:fillRect/>
          </a:stretch>
        </p:blipFill>
        <p:spPr>
          <a:xfrm>
            <a:off x="3283889" y="1511547"/>
            <a:ext cx="6843269" cy="4865399"/>
          </a:xfrm>
          <a:prstGeom prst="rect">
            <a:avLst/>
          </a:prstGeom>
        </p:spPr>
      </p:pic>
    </p:spTree>
    <p:extLst>
      <p:ext uri="{BB962C8B-B14F-4D97-AF65-F5344CB8AC3E}">
        <p14:creationId xmlns:p14="http://schemas.microsoft.com/office/powerpoint/2010/main" val="92620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80EDE5-42EC-4F1F-8FC2-35DD5499254B}"/>
              </a:ext>
            </a:extLst>
          </p:cNvPr>
          <p:cNvSpPr>
            <a:spLocks noGrp="1"/>
          </p:cNvSpPr>
          <p:nvPr>
            <p:ph type="title"/>
          </p:nvPr>
        </p:nvSpPr>
        <p:spPr>
          <a:xfrm>
            <a:off x="1995777" y="0"/>
            <a:ext cx="8992927" cy="1288111"/>
          </a:xfrm>
        </p:spPr>
        <p:txBody>
          <a:bodyPr>
            <a:normAutofit fontScale="90000"/>
          </a:bodyPr>
          <a:lstStyle/>
          <a:p>
            <a:r>
              <a:rPr lang="es-ES" sz="2800" b="1" dirty="0">
                <a:solidFill>
                  <a:schemeClr val="accent1"/>
                </a:solidFill>
              </a:rPr>
              <a:t>Las otras 1.463 componen el grupo de las organizaciones sindicales no confederadas. El siguiente cuadro ilustra la situación descrita:</a:t>
            </a:r>
            <a:br>
              <a:rPr lang="es-ES" sz="2800" b="1" dirty="0">
                <a:solidFill>
                  <a:schemeClr val="accent1"/>
                </a:solidFill>
              </a:rPr>
            </a:br>
            <a:endParaRPr lang="es-CO" sz="2800" b="1" dirty="0">
              <a:solidFill>
                <a:schemeClr val="accent1"/>
              </a:solidFill>
            </a:endParaRPr>
          </a:p>
        </p:txBody>
      </p:sp>
      <p:pic>
        <p:nvPicPr>
          <p:cNvPr id="4" name="Marcador de contenido 3">
            <a:extLst>
              <a:ext uri="{FF2B5EF4-FFF2-40B4-BE49-F238E27FC236}">
                <a16:creationId xmlns:a16="http://schemas.microsoft.com/office/drawing/2014/main" xmlns="" id="{B547CC74-8A70-400A-9527-81AC1E8261BD}"/>
              </a:ext>
            </a:extLst>
          </p:cNvPr>
          <p:cNvPicPr>
            <a:picLocks noGrp="1" noChangeAspect="1"/>
          </p:cNvPicPr>
          <p:nvPr>
            <p:ph idx="1"/>
          </p:nvPr>
        </p:nvPicPr>
        <p:blipFill>
          <a:blip r:embed="rId2"/>
          <a:stretch>
            <a:fillRect/>
          </a:stretch>
        </p:blipFill>
        <p:spPr>
          <a:xfrm>
            <a:off x="2146852" y="1399430"/>
            <a:ext cx="8841851" cy="5458569"/>
          </a:xfrm>
          <a:prstGeom prst="rect">
            <a:avLst/>
          </a:prstGeom>
        </p:spPr>
      </p:pic>
    </p:spTree>
    <p:extLst>
      <p:ext uri="{BB962C8B-B14F-4D97-AF65-F5344CB8AC3E}">
        <p14:creationId xmlns:p14="http://schemas.microsoft.com/office/powerpoint/2010/main" val="340324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7D92D8-FC98-43FC-8508-082AD941A3EF}"/>
              </a:ext>
            </a:extLst>
          </p:cNvPr>
          <p:cNvSpPr>
            <a:spLocks noGrp="1"/>
          </p:cNvSpPr>
          <p:nvPr>
            <p:ph type="title"/>
          </p:nvPr>
        </p:nvSpPr>
        <p:spPr>
          <a:xfrm>
            <a:off x="2592925" y="0"/>
            <a:ext cx="8911687" cy="230588"/>
          </a:xfrm>
        </p:spPr>
        <p:txBody>
          <a:bodyPr>
            <a:normAutofit fontScale="90000"/>
          </a:bodyPr>
          <a:lstStyle/>
          <a:p>
            <a:endParaRPr lang="es-CO" dirty="0"/>
          </a:p>
        </p:txBody>
      </p:sp>
      <p:pic>
        <p:nvPicPr>
          <p:cNvPr id="4" name="Marcador de contenido 3">
            <a:extLst>
              <a:ext uri="{FF2B5EF4-FFF2-40B4-BE49-F238E27FC236}">
                <a16:creationId xmlns:a16="http://schemas.microsoft.com/office/drawing/2014/main" xmlns="" id="{1EA979C2-143B-446C-ADE7-015BDEEBF7D0}"/>
              </a:ext>
            </a:extLst>
          </p:cNvPr>
          <p:cNvPicPr>
            <a:picLocks noGrp="1" noChangeAspect="1"/>
          </p:cNvPicPr>
          <p:nvPr>
            <p:ph idx="1"/>
          </p:nvPr>
        </p:nvPicPr>
        <p:blipFill>
          <a:blip r:embed="rId2"/>
          <a:stretch>
            <a:fillRect/>
          </a:stretch>
        </p:blipFill>
        <p:spPr>
          <a:xfrm>
            <a:off x="2727296" y="675861"/>
            <a:ext cx="8309113" cy="6018627"/>
          </a:xfrm>
          <a:prstGeom prst="rect">
            <a:avLst/>
          </a:prstGeom>
        </p:spPr>
      </p:pic>
    </p:spTree>
    <p:extLst>
      <p:ext uri="{BB962C8B-B14F-4D97-AF65-F5344CB8AC3E}">
        <p14:creationId xmlns:p14="http://schemas.microsoft.com/office/powerpoint/2010/main" val="187030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21391E-D5B3-4FF9-A0CF-CDAC476B8BF6}"/>
              </a:ext>
            </a:extLst>
          </p:cNvPr>
          <p:cNvSpPr>
            <a:spLocks noGrp="1"/>
          </p:cNvSpPr>
          <p:nvPr>
            <p:ph type="title"/>
          </p:nvPr>
        </p:nvSpPr>
        <p:spPr>
          <a:xfrm>
            <a:off x="2250219" y="0"/>
            <a:ext cx="9295075" cy="1534602"/>
          </a:xfrm>
        </p:spPr>
        <p:txBody>
          <a:bodyPr>
            <a:noAutofit/>
          </a:bodyPr>
          <a:lstStyle/>
          <a:p>
            <a:r>
              <a:rPr lang="es-CO" sz="2400" b="1" dirty="0">
                <a:solidFill>
                  <a:schemeClr val="accent1"/>
                </a:solidFill>
              </a:rPr>
              <a:t>Trabajadores colombianos sindicalizados </a:t>
            </a:r>
            <a:r>
              <a:rPr lang="es-ES" sz="2400" b="1" dirty="0">
                <a:solidFill>
                  <a:schemeClr val="accent1"/>
                </a:solidFill>
              </a:rPr>
              <a:t>Ministerio del  Trabajo, Subdirección de Promoción de la Organización Social, Informe Final Actualización Censo Sindical- 2017</a:t>
            </a:r>
            <a:r>
              <a:rPr lang="es-CO" sz="2400" b="1" dirty="0">
                <a:solidFill>
                  <a:schemeClr val="accent1"/>
                </a:solidFill>
              </a:rPr>
              <a:t>- Septiembre 28 de 2018.</a:t>
            </a:r>
          </a:p>
        </p:txBody>
      </p:sp>
      <p:sp>
        <p:nvSpPr>
          <p:cNvPr id="3" name="Marcador de contenido 2">
            <a:extLst>
              <a:ext uri="{FF2B5EF4-FFF2-40B4-BE49-F238E27FC236}">
                <a16:creationId xmlns:a16="http://schemas.microsoft.com/office/drawing/2014/main" xmlns="" id="{036B7597-0CE2-478D-BE9B-51302DF6F43F}"/>
              </a:ext>
            </a:extLst>
          </p:cNvPr>
          <p:cNvSpPr>
            <a:spLocks noGrp="1"/>
          </p:cNvSpPr>
          <p:nvPr>
            <p:ph idx="1"/>
          </p:nvPr>
        </p:nvSpPr>
        <p:spPr>
          <a:xfrm>
            <a:off x="2589212" y="1534602"/>
            <a:ext cx="8915400" cy="4376620"/>
          </a:xfrm>
        </p:spPr>
        <p:txBody>
          <a:bodyPr/>
          <a:lstStyle/>
          <a:p>
            <a:endParaRPr lang="es-ES" b="1" dirty="0">
              <a:solidFill>
                <a:srgbClr val="002060"/>
              </a:solidFill>
            </a:endParaRPr>
          </a:p>
          <a:p>
            <a:r>
              <a:rPr lang="es-ES" b="1" dirty="0">
                <a:solidFill>
                  <a:srgbClr val="002060"/>
                </a:solidFill>
              </a:rPr>
              <a:t>Trabajadores colombianos sindicalizados</a:t>
            </a:r>
            <a:r>
              <a:rPr lang="es-ES" dirty="0"/>
              <a:t>.</a:t>
            </a:r>
          </a:p>
          <a:p>
            <a:endParaRPr lang="es-ES" dirty="0"/>
          </a:p>
          <a:p>
            <a:pPr marL="0" indent="0">
              <a:buNone/>
            </a:pPr>
            <a:endParaRPr lang="es-ES" sz="2000" dirty="0"/>
          </a:p>
          <a:p>
            <a:pPr marL="0" indent="0">
              <a:buNone/>
            </a:pPr>
            <a:r>
              <a:rPr lang="es-ES" sz="2000" dirty="0"/>
              <a:t>Teniendo en cuenta los datos anteriores, tenemos que en Colombia se encuentran afiliados en organizaciones de </a:t>
            </a:r>
            <a:r>
              <a:rPr lang="es-ES" sz="2000" dirty="0">
                <a:solidFill>
                  <a:schemeClr val="accent1"/>
                </a:solidFill>
              </a:rPr>
              <a:t>primer grado 1.368.626 personas</a:t>
            </a:r>
            <a:r>
              <a:rPr lang="es-ES" sz="2000" dirty="0"/>
              <a:t>. De las cuales, 1.342.051 corresponden a las siete confederaciones sindicales. Los otros 36.575 afiliados, corresponden a un dato ponderado de las organizaciones no confederadas y que, para efectos estadísticos, el Ministerio los asume con el mínimo legal de afiliados para constituir un sindicato.</a:t>
            </a:r>
            <a:endParaRPr lang="es-CO" sz="2000" dirty="0"/>
          </a:p>
        </p:txBody>
      </p:sp>
    </p:spTree>
    <p:extLst>
      <p:ext uri="{BB962C8B-B14F-4D97-AF65-F5344CB8AC3E}">
        <p14:creationId xmlns:p14="http://schemas.microsoft.com/office/powerpoint/2010/main" val="164764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0D5954-5FC1-4A76-A03C-79ED4A34B62C}"/>
              </a:ext>
            </a:extLst>
          </p:cNvPr>
          <p:cNvSpPr>
            <a:spLocks noGrp="1"/>
          </p:cNvSpPr>
          <p:nvPr>
            <p:ph type="title"/>
          </p:nvPr>
        </p:nvSpPr>
        <p:spPr>
          <a:xfrm>
            <a:off x="2592925" y="0"/>
            <a:ext cx="8911687" cy="1160890"/>
          </a:xfrm>
        </p:spPr>
        <p:txBody>
          <a:bodyPr>
            <a:normAutofit/>
          </a:bodyPr>
          <a:lstStyle/>
          <a:p>
            <a:r>
              <a:rPr lang="es-ES" sz="2800" b="1" dirty="0">
                <a:solidFill>
                  <a:schemeClr val="accent1"/>
                </a:solidFill>
              </a:rPr>
              <a:t>El siguiente cuadro ilustra el grado de afiliación por confederación sindical:</a:t>
            </a:r>
            <a:endParaRPr lang="es-CO" sz="2800" b="1" dirty="0">
              <a:solidFill>
                <a:schemeClr val="accent1"/>
              </a:solidFill>
            </a:endParaRPr>
          </a:p>
        </p:txBody>
      </p:sp>
      <p:pic>
        <p:nvPicPr>
          <p:cNvPr id="4" name="Marcador de contenido 3">
            <a:extLst>
              <a:ext uri="{FF2B5EF4-FFF2-40B4-BE49-F238E27FC236}">
                <a16:creationId xmlns:a16="http://schemas.microsoft.com/office/drawing/2014/main" xmlns="" id="{B006B8DE-F63E-44C4-A690-C78FAABD6D93}"/>
              </a:ext>
            </a:extLst>
          </p:cNvPr>
          <p:cNvPicPr>
            <a:picLocks noGrp="1" noChangeAspect="1"/>
          </p:cNvPicPr>
          <p:nvPr>
            <p:ph idx="1"/>
          </p:nvPr>
        </p:nvPicPr>
        <p:blipFill>
          <a:blip r:embed="rId2"/>
          <a:stretch>
            <a:fillRect/>
          </a:stretch>
        </p:blipFill>
        <p:spPr>
          <a:xfrm>
            <a:off x="2671639" y="1065475"/>
            <a:ext cx="8173940" cy="5478448"/>
          </a:xfrm>
          <a:prstGeom prst="rect">
            <a:avLst/>
          </a:prstGeom>
        </p:spPr>
      </p:pic>
    </p:spTree>
    <p:extLst>
      <p:ext uri="{BB962C8B-B14F-4D97-AF65-F5344CB8AC3E}">
        <p14:creationId xmlns:p14="http://schemas.microsoft.com/office/powerpoint/2010/main" val="117008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B8A1E7-5293-4099-81D2-7B7C191D683F}"/>
              </a:ext>
            </a:extLst>
          </p:cNvPr>
          <p:cNvSpPr>
            <a:spLocks noGrp="1"/>
          </p:cNvSpPr>
          <p:nvPr>
            <p:ph type="title"/>
          </p:nvPr>
        </p:nvSpPr>
        <p:spPr>
          <a:xfrm>
            <a:off x="2592925" y="0"/>
            <a:ext cx="8911687" cy="294198"/>
          </a:xfrm>
        </p:spPr>
        <p:txBody>
          <a:bodyPr>
            <a:normAutofit fontScale="90000"/>
          </a:bodyPr>
          <a:lstStyle/>
          <a:p>
            <a:endParaRPr lang="es-CO" dirty="0"/>
          </a:p>
        </p:txBody>
      </p:sp>
      <p:pic>
        <p:nvPicPr>
          <p:cNvPr id="4" name="Marcador de contenido 3">
            <a:extLst>
              <a:ext uri="{FF2B5EF4-FFF2-40B4-BE49-F238E27FC236}">
                <a16:creationId xmlns:a16="http://schemas.microsoft.com/office/drawing/2014/main" xmlns="" id="{87545647-6ED1-4CF6-8A3B-AFDD8113C6CD}"/>
              </a:ext>
            </a:extLst>
          </p:cNvPr>
          <p:cNvPicPr>
            <a:picLocks noGrp="1" noChangeAspect="1"/>
          </p:cNvPicPr>
          <p:nvPr>
            <p:ph idx="1"/>
          </p:nvPr>
        </p:nvPicPr>
        <p:blipFill>
          <a:blip r:embed="rId2"/>
          <a:stretch>
            <a:fillRect/>
          </a:stretch>
        </p:blipFill>
        <p:spPr>
          <a:xfrm>
            <a:off x="1932167" y="763325"/>
            <a:ext cx="9275363" cy="5796501"/>
          </a:xfrm>
          <a:prstGeom prst="rect">
            <a:avLst/>
          </a:prstGeom>
        </p:spPr>
      </p:pic>
    </p:spTree>
    <p:extLst>
      <p:ext uri="{BB962C8B-B14F-4D97-AF65-F5344CB8AC3E}">
        <p14:creationId xmlns:p14="http://schemas.microsoft.com/office/powerpoint/2010/main" val="113111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8A157F-5E57-4768-A68A-A80000D41D43}"/>
              </a:ext>
            </a:extLst>
          </p:cNvPr>
          <p:cNvSpPr>
            <a:spLocks noGrp="1"/>
          </p:cNvSpPr>
          <p:nvPr>
            <p:ph type="title"/>
          </p:nvPr>
        </p:nvSpPr>
        <p:spPr>
          <a:xfrm>
            <a:off x="2592925" y="0"/>
            <a:ext cx="8911687" cy="143123"/>
          </a:xfrm>
        </p:spPr>
        <p:txBody>
          <a:bodyPr>
            <a:normAutofit fontScale="90000"/>
          </a:bodyPr>
          <a:lstStyle/>
          <a:p>
            <a:endParaRPr lang="es-CO" dirty="0"/>
          </a:p>
        </p:txBody>
      </p:sp>
      <p:pic>
        <p:nvPicPr>
          <p:cNvPr id="4" name="Marcador de contenido 3">
            <a:extLst>
              <a:ext uri="{FF2B5EF4-FFF2-40B4-BE49-F238E27FC236}">
                <a16:creationId xmlns:a16="http://schemas.microsoft.com/office/drawing/2014/main" xmlns="" id="{03808DC1-CF66-4DD0-B01F-734528AEA872}"/>
              </a:ext>
            </a:extLst>
          </p:cNvPr>
          <p:cNvPicPr>
            <a:picLocks noGrp="1" noChangeAspect="1"/>
          </p:cNvPicPr>
          <p:nvPr>
            <p:ph idx="1"/>
          </p:nvPr>
        </p:nvPicPr>
        <p:blipFill>
          <a:blip r:embed="rId2"/>
          <a:stretch>
            <a:fillRect/>
          </a:stretch>
        </p:blipFill>
        <p:spPr>
          <a:xfrm>
            <a:off x="2059388" y="803081"/>
            <a:ext cx="9080389" cy="5637475"/>
          </a:xfrm>
          <a:prstGeom prst="rect">
            <a:avLst/>
          </a:prstGeom>
        </p:spPr>
      </p:pic>
    </p:spTree>
    <p:extLst>
      <p:ext uri="{BB962C8B-B14F-4D97-AF65-F5344CB8AC3E}">
        <p14:creationId xmlns:p14="http://schemas.microsoft.com/office/powerpoint/2010/main" val="318857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6CB0E4-C3C0-4777-9F79-52B20116F0D8}"/>
              </a:ext>
            </a:extLst>
          </p:cNvPr>
          <p:cNvSpPr>
            <a:spLocks noGrp="1"/>
          </p:cNvSpPr>
          <p:nvPr>
            <p:ph type="title"/>
          </p:nvPr>
        </p:nvSpPr>
        <p:spPr>
          <a:xfrm>
            <a:off x="2592925" y="0"/>
            <a:ext cx="8911687" cy="166977"/>
          </a:xfrm>
        </p:spPr>
        <p:txBody>
          <a:bodyPr>
            <a:normAutofit fontScale="90000"/>
          </a:bodyPr>
          <a:lstStyle/>
          <a:p>
            <a:endParaRPr lang="es-CO" dirty="0"/>
          </a:p>
        </p:txBody>
      </p:sp>
      <p:pic>
        <p:nvPicPr>
          <p:cNvPr id="4" name="Marcador de contenido 3">
            <a:extLst>
              <a:ext uri="{FF2B5EF4-FFF2-40B4-BE49-F238E27FC236}">
                <a16:creationId xmlns:a16="http://schemas.microsoft.com/office/drawing/2014/main" xmlns="" id="{86E620FB-623F-483F-BD81-34CBFC123695}"/>
              </a:ext>
            </a:extLst>
          </p:cNvPr>
          <p:cNvPicPr>
            <a:picLocks noGrp="1" noChangeAspect="1"/>
          </p:cNvPicPr>
          <p:nvPr>
            <p:ph idx="1"/>
          </p:nvPr>
        </p:nvPicPr>
        <p:blipFill>
          <a:blip r:embed="rId2"/>
          <a:stretch>
            <a:fillRect/>
          </a:stretch>
        </p:blipFill>
        <p:spPr>
          <a:xfrm>
            <a:off x="2043485" y="636105"/>
            <a:ext cx="9167854" cy="6221896"/>
          </a:xfrm>
          <a:prstGeom prst="rect">
            <a:avLst/>
          </a:prstGeom>
        </p:spPr>
      </p:pic>
    </p:spTree>
    <p:extLst>
      <p:ext uri="{BB962C8B-B14F-4D97-AF65-F5344CB8AC3E}">
        <p14:creationId xmlns:p14="http://schemas.microsoft.com/office/powerpoint/2010/main" val="373662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0899-46DE-4136-9194-62B9F9FAB178}"/>
              </a:ext>
            </a:extLst>
          </p:cNvPr>
          <p:cNvSpPr>
            <a:spLocks noGrp="1"/>
          </p:cNvSpPr>
          <p:nvPr>
            <p:ph type="title"/>
          </p:nvPr>
        </p:nvSpPr>
        <p:spPr>
          <a:xfrm>
            <a:off x="2592925" y="0"/>
            <a:ext cx="8911687" cy="580445"/>
          </a:xfrm>
        </p:spPr>
        <p:txBody>
          <a:bodyPr>
            <a:normAutofit/>
          </a:bodyPr>
          <a:lstStyle/>
          <a:p>
            <a:r>
              <a:rPr lang="es-CO" sz="2800" b="1" dirty="0">
                <a:solidFill>
                  <a:schemeClr val="accent1"/>
                </a:solidFill>
              </a:rPr>
              <a:t>Conceptos  y Generalidades Sobre los Sindicatos</a:t>
            </a:r>
          </a:p>
        </p:txBody>
      </p:sp>
      <p:sp>
        <p:nvSpPr>
          <p:cNvPr id="3" name="Marcador de contenido 2">
            <a:extLst>
              <a:ext uri="{FF2B5EF4-FFF2-40B4-BE49-F238E27FC236}">
                <a16:creationId xmlns:a16="http://schemas.microsoft.com/office/drawing/2014/main" xmlns="" id="{187A1A2F-2B55-469F-821D-52B965C97977}"/>
              </a:ext>
            </a:extLst>
          </p:cNvPr>
          <p:cNvSpPr>
            <a:spLocks noGrp="1"/>
          </p:cNvSpPr>
          <p:nvPr>
            <p:ph idx="1"/>
          </p:nvPr>
        </p:nvSpPr>
        <p:spPr>
          <a:xfrm>
            <a:off x="1932167" y="667909"/>
            <a:ext cx="9572445" cy="6058894"/>
          </a:xfrm>
        </p:spPr>
        <p:txBody>
          <a:bodyPr>
            <a:normAutofit fontScale="85000" lnSpcReduction="20000"/>
          </a:bodyPr>
          <a:lstStyle/>
          <a:p>
            <a:pPr marL="0" indent="0">
              <a:buNone/>
            </a:pPr>
            <a:r>
              <a:rPr lang="es-ES" b="1" dirty="0">
                <a:solidFill>
                  <a:srgbClr val="002060"/>
                </a:solidFill>
              </a:rPr>
              <a:t>1. Sindicato</a:t>
            </a:r>
            <a:r>
              <a:rPr lang="es-ES" dirty="0"/>
              <a:t>:</a:t>
            </a:r>
          </a:p>
          <a:p>
            <a:pPr marL="0" indent="0">
              <a:buNone/>
            </a:pPr>
            <a:r>
              <a:rPr lang="es-ES" dirty="0"/>
              <a:t>Es una asociación de trabajadores que se agrupan para la defensa y promoción de sus intereses sociales, económicos y profesionales relacionados con su actividad laboral. Es una organización de libre ingreso y retiro de los trabajadores, y desde el momento de la asamblea de constitución goza de personería jurídica.</a:t>
            </a:r>
          </a:p>
          <a:p>
            <a:pPr marL="0" indent="0">
              <a:buNone/>
            </a:pPr>
            <a:endParaRPr lang="es-ES" dirty="0"/>
          </a:p>
          <a:p>
            <a:pPr marL="0" indent="0">
              <a:buNone/>
            </a:pPr>
            <a:r>
              <a:rPr lang="es-ES" b="1" dirty="0">
                <a:solidFill>
                  <a:srgbClr val="002060"/>
                </a:solidFill>
              </a:rPr>
              <a:t>2. Clasificación de los Sindicatos:</a:t>
            </a:r>
          </a:p>
          <a:p>
            <a:pPr marL="0" indent="0">
              <a:buNone/>
            </a:pPr>
            <a:r>
              <a:rPr lang="es-ES" dirty="0">
                <a:solidFill>
                  <a:schemeClr val="tx1"/>
                </a:solidFill>
              </a:rPr>
              <a:t>El artículo 356, subrogado por la ley 50 de 1990 artículo 40 señala que los sindicatos de trabajadores se</a:t>
            </a:r>
          </a:p>
          <a:p>
            <a:pPr marL="0" indent="0">
              <a:buNone/>
            </a:pPr>
            <a:r>
              <a:rPr lang="es-ES" dirty="0">
                <a:solidFill>
                  <a:schemeClr val="tx1"/>
                </a:solidFill>
              </a:rPr>
              <a:t>clasifican así:</a:t>
            </a:r>
          </a:p>
          <a:p>
            <a:pPr marL="0" indent="0">
              <a:buNone/>
            </a:pPr>
            <a:r>
              <a:rPr lang="es-ES" dirty="0">
                <a:solidFill>
                  <a:schemeClr val="tx1"/>
                </a:solidFill>
              </a:rPr>
              <a:t>a</a:t>
            </a:r>
            <a:r>
              <a:rPr lang="es-ES" dirty="0">
                <a:solidFill>
                  <a:schemeClr val="accent1"/>
                </a:solidFill>
              </a:rPr>
              <a:t>) </a:t>
            </a:r>
            <a:r>
              <a:rPr lang="es-ES" b="1" dirty="0">
                <a:solidFill>
                  <a:schemeClr val="accent1"/>
                </a:solidFill>
              </a:rPr>
              <a:t>De empresa</a:t>
            </a:r>
            <a:r>
              <a:rPr lang="es-ES" dirty="0">
                <a:solidFill>
                  <a:schemeClr val="tx1"/>
                </a:solidFill>
              </a:rPr>
              <a:t>, si están formados por individuos de varias profesiones, oficios o especialidades, que prestan</a:t>
            </a:r>
          </a:p>
          <a:p>
            <a:pPr marL="0" indent="0">
              <a:buNone/>
            </a:pPr>
            <a:r>
              <a:rPr lang="es-ES" dirty="0">
                <a:solidFill>
                  <a:schemeClr val="tx1"/>
                </a:solidFill>
              </a:rPr>
              <a:t>sus servicios en una misma empresa, establecimiento o institución.</a:t>
            </a:r>
          </a:p>
          <a:p>
            <a:pPr marL="0" indent="0">
              <a:buNone/>
            </a:pPr>
            <a:r>
              <a:rPr lang="es-ES" dirty="0">
                <a:solidFill>
                  <a:schemeClr val="tx1"/>
                </a:solidFill>
              </a:rPr>
              <a:t>b) </a:t>
            </a:r>
            <a:r>
              <a:rPr lang="es-ES" b="1" dirty="0">
                <a:solidFill>
                  <a:schemeClr val="accent1"/>
                </a:solidFill>
              </a:rPr>
              <a:t>De industria o por rama de actividad económica</a:t>
            </a:r>
            <a:r>
              <a:rPr lang="es-ES" dirty="0">
                <a:solidFill>
                  <a:schemeClr val="tx1"/>
                </a:solidFill>
              </a:rPr>
              <a:t>, si están formados por individuos que prestan sus servicios en varias empresas de la misma industria o rama de actividad económica.</a:t>
            </a:r>
          </a:p>
          <a:p>
            <a:pPr marL="0" indent="0">
              <a:buNone/>
            </a:pPr>
            <a:r>
              <a:rPr lang="es-ES" dirty="0">
                <a:solidFill>
                  <a:schemeClr val="tx1"/>
                </a:solidFill>
              </a:rPr>
              <a:t>c) </a:t>
            </a:r>
            <a:r>
              <a:rPr lang="es-ES" b="1" dirty="0">
                <a:solidFill>
                  <a:schemeClr val="accent1"/>
                </a:solidFill>
              </a:rPr>
              <a:t>Gremiales</a:t>
            </a:r>
            <a:r>
              <a:rPr lang="es-ES" dirty="0">
                <a:solidFill>
                  <a:schemeClr val="tx1"/>
                </a:solidFill>
              </a:rPr>
              <a:t>, si están formados por individuos de una misma profesión, oficio o especialidad, y</a:t>
            </a:r>
          </a:p>
          <a:p>
            <a:pPr marL="0" indent="0">
              <a:buNone/>
            </a:pPr>
            <a:r>
              <a:rPr lang="es-ES" dirty="0">
                <a:solidFill>
                  <a:schemeClr val="tx1"/>
                </a:solidFill>
              </a:rPr>
              <a:t>d) </a:t>
            </a:r>
            <a:r>
              <a:rPr lang="es-ES" b="1" dirty="0">
                <a:solidFill>
                  <a:schemeClr val="accent1"/>
                </a:solidFill>
              </a:rPr>
              <a:t>De oficios varios</a:t>
            </a:r>
            <a:r>
              <a:rPr lang="es-ES" dirty="0">
                <a:solidFill>
                  <a:schemeClr val="tx1"/>
                </a:solidFill>
              </a:rPr>
              <a:t>, si están formados por trabajadores de diversas profesiones, disímiles o inconexas, Estos últimos sólo pueden formarse en los lugares donde haya trabajadores de una misma actividad, profesión u oficio en número mínimo requerido para formar uno gremial, y sólo mientras subsista esta circunstancia.</a:t>
            </a:r>
          </a:p>
          <a:p>
            <a:pPr marL="0" indent="0">
              <a:buNone/>
            </a:pPr>
            <a:r>
              <a:rPr lang="es-ES" b="1" dirty="0">
                <a:solidFill>
                  <a:schemeClr val="tx1"/>
                </a:solidFill>
              </a:rPr>
              <a:t>NOTA IMPORTANTE</a:t>
            </a:r>
            <a:r>
              <a:rPr lang="es-ES" dirty="0">
                <a:solidFill>
                  <a:schemeClr val="tx1"/>
                </a:solidFill>
              </a:rPr>
              <a:t>:</a:t>
            </a:r>
          </a:p>
          <a:p>
            <a:pPr marL="0" indent="0">
              <a:buNone/>
            </a:pPr>
            <a:r>
              <a:rPr lang="es-ES" dirty="0">
                <a:solidFill>
                  <a:schemeClr val="tx1"/>
                </a:solidFill>
              </a:rPr>
              <a:t>Los sindicatos anteriores se denominan de </a:t>
            </a:r>
            <a:r>
              <a:rPr lang="es-ES" dirty="0">
                <a:solidFill>
                  <a:schemeClr val="accent1"/>
                </a:solidFill>
              </a:rPr>
              <a:t>primer grado</a:t>
            </a:r>
            <a:r>
              <a:rPr lang="es-ES" dirty="0">
                <a:solidFill>
                  <a:schemeClr val="tx1"/>
                </a:solidFill>
              </a:rPr>
              <a:t>; existen Federaciones y Confederaciones, que son sindicatos de </a:t>
            </a:r>
            <a:r>
              <a:rPr lang="es-ES" dirty="0">
                <a:solidFill>
                  <a:schemeClr val="accent1"/>
                </a:solidFill>
              </a:rPr>
              <a:t>segundo grado y tercer grado </a:t>
            </a:r>
            <a:r>
              <a:rPr lang="es-ES" dirty="0">
                <a:solidFill>
                  <a:schemeClr val="tx1"/>
                </a:solidFill>
              </a:rPr>
              <a:t>respectivamente.</a:t>
            </a:r>
          </a:p>
          <a:p>
            <a:pPr marL="0" indent="0">
              <a:buNone/>
            </a:pPr>
            <a:endParaRPr lang="es-ES" dirty="0">
              <a:solidFill>
                <a:schemeClr val="tx1"/>
              </a:solidFill>
            </a:endParaRPr>
          </a:p>
          <a:p>
            <a:pPr marL="0" indent="0">
              <a:buNone/>
            </a:pPr>
            <a:endParaRPr lang="es-ES"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66010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F8A8AA-C3CD-42E4-BF71-981D50D4B575}"/>
              </a:ext>
            </a:extLst>
          </p:cNvPr>
          <p:cNvSpPr>
            <a:spLocks noGrp="1"/>
          </p:cNvSpPr>
          <p:nvPr>
            <p:ph type="title"/>
          </p:nvPr>
        </p:nvSpPr>
        <p:spPr>
          <a:xfrm>
            <a:off x="2592925" y="0"/>
            <a:ext cx="8911687" cy="174929"/>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FC3C44AA-1731-4218-BE1E-B29C4C5A6457}"/>
              </a:ext>
            </a:extLst>
          </p:cNvPr>
          <p:cNvSpPr>
            <a:spLocks noGrp="1"/>
          </p:cNvSpPr>
          <p:nvPr>
            <p:ph idx="1"/>
          </p:nvPr>
        </p:nvSpPr>
        <p:spPr>
          <a:xfrm>
            <a:off x="1796995" y="445273"/>
            <a:ext cx="10177669" cy="6305384"/>
          </a:xfrm>
        </p:spPr>
        <p:txBody>
          <a:bodyPr>
            <a:normAutofit fontScale="92500" lnSpcReduction="20000"/>
          </a:bodyPr>
          <a:lstStyle/>
          <a:p>
            <a:pPr algn="just">
              <a:buFont typeface="Wingdings" panose="05000000000000000000" pitchFamily="2" charset="2"/>
              <a:buChar char="v"/>
            </a:pPr>
            <a:r>
              <a:rPr lang="es-ES" b="1" dirty="0">
                <a:solidFill>
                  <a:srgbClr val="002060"/>
                </a:solidFill>
              </a:rPr>
              <a:t>Organización sindical de Primer Grado: </a:t>
            </a:r>
            <a:r>
              <a:rPr lang="es-ES" dirty="0"/>
              <a:t>Son sindicatos de los que trata el artículo 356 del C.S del T.</a:t>
            </a:r>
          </a:p>
          <a:p>
            <a:pPr algn="just"/>
            <a:endParaRPr lang="es-ES" dirty="0"/>
          </a:p>
          <a:p>
            <a:pPr algn="just">
              <a:buFont typeface="Wingdings" panose="05000000000000000000" pitchFamily="2" charset="2"/>
              <a:buChar char="v"/>
            </a:pPr>
            <a:r>
              <a:rPr lang="es-ES" b="1" dirty="0">
                <a:solidFill>
                  <a:srgbClr val="002060"/>
                </a:solidFill>
              </a:rPr>
              <a:t>Organización sindical de Segundo Grado: </a:t>
            </a:r>
            <a:r>
              <a:rPr lang="es-ES" dirty="0"/>
              <a:t>Son aquellas que se conforman por varias asociaciones sindicales de primer grado y de conformidad con el artículo 356 del C.S del T., toda federación local o regional de trabajadores debe constituirse con un número no inferior de 10 sindicatos afiliados y toda federación nacional, profesional o industrial, con no menos de 20 sindicatos.</a:t>
            </a:r>
          </a:p>
          <a:p>
            <a:pPr marL="0" indent="0" algn="just">
              <a:buNone/>
            </a:pPr>
            <a:r>
              <a:rPr lang="es-ES" dirty="0"/>
              <a:t>De conformidad con el Decreto 1072 de 2015 capitulo 6°, art. 2.2.2.6.2 “…las federaciones legalmente constituidas con anterioridad al 19 de julio de 1978 continuarán subsistiendo, aunque no cuenten con el </a:t>
            </a:r>
            <a:r>
              <a:rPr lang="es-ES" dirty="0" err="1"/>
              <a:t>mínimoaquí</a:t>
            </a:r>
            <a:r>
              <a:rPr lang="es-ES" dirty="0"/>
              <a:t> prescrito, de conformidad con el Art. 356 del C.S del T.</a:t>
            </a:r>
          </a:p>
          <a:p>
            <a:pPr algn="just">
              <a:buFont typeface="Wingdings" panose="05000000000000000000" pitchFamily="2" charset="2"/>
              <a:buChar char="v"/>
            </a:pPr>
            <a:r>
              <a:rPr lang="es-ES" b="1" dirty="0">
                <a:solidFill>
                  <a:srgbClr val="002060"/>
                </a:solidFill>
              </a:rPr>
              <a:t>Organización sindical de Tercer Grado: </a:t>
            </a:r>
            <a:r>
              <a:rPr lang="es-ES" dirty="0"/>
              <a:t>Son aquellas que se conforman por varias federaciones se denominan Confederaciones. El artículo 417 del Código Sustantivo del Trabajo establece que “Las Confederaciones pueden afiliar sindicatos, si sus estatutos lo permiten. El decreto 1072 de 2015 capítulo 6, art. 2.2.2.6.2 establece que “las Confederaciones requerirán para su constitución por lo menos diez federaciones.</a:t>
            </a:r>
          </a:p>
          <a:p>
            <a:pPr marL="0" indent="0" algn="just">
              <a:buNone/>
            </a:pPr>
            <a:r>
              <a:rPr lang="es-ES" b="1" dirty="0">
                <a:solidFill>
                  <a:schemeClr val="tx1"/>
                </a:solidFill>
              </a:rPr>
              <a:t>NOTA IMPORTANTE</a:t>
            </a:r>
            <a:r>
              <a:rPr lang="es-ES" dirty="0"/>
              <a:t>:</a:t>
            </a:r>
          </a:p>
          <a:p>
            <a:pPr marL="0" indent="0" algn="just">
              <a:buNone/>
            </a:pPr>
            <a:r>
              <a:rPr lang="es-ES" dirty="0">
                <a:solidFill>
                  <a:srgbClr val="C00000"/>
                </a:solidFill>
              </a:rPr>
              <a:t>Número de personas necesarias para constituir un sindicato</a:t>
            </a:r>
            <a:r>
              <a:rPr lang="es-ES" dirty="0"/>
              <a:t>:</a:t>
            </a:r>
          </a:p>
          <a:p>
            <a:pPr marL="0" indent="0" algn="just">
              <a:buNone/>
            </a:pPr>
            <a:r>
              <a:rPr lang="es-ES" sz="1700" dirty="0"/>
              <a:t>Para el ejercicio del mencionado derecho se requiere una composición de trabajadores, es decir, no es posible que una sola persona o un número inferior al reglado se constituyan como organización social sindical, por ello el legislador reglamentó un número mínimo de 25 personas, así: articulo 359 C.S del T. ¨todo sindicato de trabajadores necesita para constituirse o subsistir un número no inferior a veinticinco (25) afiliados; y todo sindicato patronal no menos de cinco (5) empleadores independientes entre sí.</a:t>
            </a:r>
          </a:p>
          <a:p>
            <a:pPr marL="0" indent="0" algn="just">
              <a:buNone/>
            </a:pPr>
            <a:endParaRPr lang="es-CO" dirty="0"/>
          </a:p>
        </p:txBody>
      </p:sp>
    </p:spTree>
    <p:extLst>
      <p:ext uri="{BB962C8B-B14F-4D97-AF65-F5344CB8AC3E}">
        <p14:creationId xmlns:p14="http://schemas.microsoft.com/office/powerpoint/2010/main" val="35866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1FFD65-317F-4FE1-A31C-1EC4D8104E3B}"/>
              </a:ext>
            </a:extLst>
          </p:cNvPr>
          <p:cNvSpPr>
            <a:spLocks noGrp="1"/>
          </p:cNvSpPr>
          <p:nvPr>
            <p:ph type="title"/>
          </p:nvPr>
        </p:nvSpPr>
        <p:spPr>
          <a:xfrm>
            <a:off x="2592925" y="0"/>
            <a:ext cx="8911687" cy="1049572"/>
          </a:xfrm>
        </p:spPr>
        <p:txBody>
          <a:bodyPr>
            <a:normAutofit/>
          </a:bodyPr>
          <a:lstStyle/>
          <a:p>
            <a:pPr algn="ctr"/>
            <a:r>
              <a:rPr lang="es-CO" sz="2800" b="1" dirty="0">
                <a:solidFill>
                  <a:srgbClr val="C00000"/>
                </a:solidFill>
              </a:rPr>
              <a:t>PREGUNTAS NECESARIAS Y RESPUESTAS SUSTENTADAS Y OPORTUNAS</a:t>
            </a:r>
          </a:p>
        </p:txBody>
      </p:sp>
      <p:sp>
        <p:nvSpPr>
          <p:cNvPr id="3" name="Marcador de contenido 2">
            <a:extLst>
              <a:ext uri="{FF2B5EF4-FFF2-40B4-BE49-F238E27FC236}">
                <a16:creationId xmlns:a16="http://schemas.microsoft.com/office/drawing/2014/main" xmlns="" id="{8F83433D-A45A-48F2-8E99-49B6C3E5F465}"/>
              </a:ext>
            </a:extLst>
          </p:cNvPr>
          <p:cNvSpPr>
            <a:spLocks noGrp="1"/>
          </p:cNvSpPr>
          <p:nvPr>
            <p:ph idx="1"/>
          </p:nvPr>
        </p:nvSpPr>
        <p:spPr>
          <a:xfrm>
            <a:off x="2589212" y="1049571"/>
            <a:ext cx="8915400" cy="5589767"/>
          </a:xfrm>
        </p:spPr>
        <p:txBody>
          <a:bodyPr>
            <a:normAutofit/>
          </a:bodyPr>
          <a:lstStyle/>
          <a:p>
            <a:pPr algn="just"/>
            <a:r>
              <a:rPr lang="es-ES" dirty="0">
                <a:solidFill>
                  <a:schemeClr val="tx1"/>
                </a:solidFill>
              </a:rPr>
              <a:t>1. ¿ Son los sindicatos, ante todo, centros organizadores, focos de agrupamiento de las fuerzas de los obreros, trabajadores, organizaciones destinadas a darles su primera educación de clase?</a:t>
            </a:r>
          </a:p>
          <a:p>
            <a:pPr algn="just"/>
            <a:r>
              <a:rPr lang="es-ES" dirty="0">
                <a:solidFill>
                  <a:schemeClr val="tx1"/>
                </a:solidFill>
              </a:rPr>
              <a:t>2. ¿ La idea de que los sindicatos son escuelas de solidaridad, escuelas para aportar a la transformación social y de la lucha de clases debe de defenderse?</a:t>
            </a:r>
          </a:p>
          <a:p>
            <a:pPr algn="just"/>
            <a:endParaRPr lang="es-ES" dirty="0">
              <a:solidFill>
                <a:schemeClr val="tx1"/>
              </a:solidFill>
            </a:endParaRPr>
          </a:p>
          <a:p>
            <a:pPr algn="just"/>
            <a:r>
              <a:rPr lang="es-ES" dirty="0">
                <a:solidFill>
                  <a:schemeClr val="tx1"/>
                </a:solidFill>
              </a:rPr>
              <a:t>3. ¿ Los sindicatos deben llevar a todo el mundo a la convicción de que sus esfuerzos, lejos de ser egoístas y ambiciosos, han de tener más bien por fin un trabajo colectivo y solidario, dirigido hacia la emancipación de las masas oprimidas?</a:t>
            </a:r>
          </a:p>
          <a:p>
            <a:pPr algn="just"/>
            <a:r>
              <a:rPr lang="es-ES" dirty="0">
                <a:solidFill>
                  <a:schemeClr val="tx1"/>
                </a:solidFill>
              </a:rPr>
              <a:t>4. ¿Los dirigentes deben plantear ante ellos tareas no solamente económicas, sino también problemas generales de clase?</a:t>
            </a:r>
          </a:p>
          <a:p>
            <a:pPr algn="just"/>
            <a:r>
              <a:rPr lang="es-ES" dirty="0">
                <a:solidFill>
                  <a:schemeClr val="tx1"/>
                </a:solidFill>
              </a:rPr>
              <a:t>5. ¿Qué la unificación de las fuerzas obreras, ya alcanzada por las luchas económicas, debe servir también como palanca y aporte en su lucha contra el poder político de los explotadores?</a:t>
            </a:r>
            <a:endParaRPr lang="es-CO" dirty="0">
              <a:solidFill>
                <a:schemeClr val="tx1"/>
              </a:solidFill>
            </a:endParaRPr>
          </a:p>
        </p:txBody>
      </p:sp>
    </p:spTree>
    <p:extLst>
      <p:ext uri="{BB962C8B-B14F-4D97-AF65-F5344CB8AC3E}">
        <p14:creationId xmlns:p14="http://schemas.microsoft.com/office/powerpoint/2010/main" val="89270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92A75A-DE2B-4BC5-9D16-21C0275662B9}"/>
              </a:ext>
            </a:extLst>
          </p:cNvPr>
          <p:cNvSpPr>
            <a:spLocks noGrp="1"/>
          </p:cNvSpPr>
          <p:nvPr>
            <p:ph type="title"/>
          </p:nvPr>
        </p:nvSpPr>
        <p:spPr>
          <a:xfrm>
            <a:off x="2592925" y="-1"/>
            <a:ext cx="8911687" cy="1065476"/>
          </a:xfrm>
        </p:spPr>
        <p:txBody>
          <a:bodyPr>
            <a:noAutofit/>
          </a:bodyPr>
          <a:lstStyle/>
          <a:p>
            <a:r>
              <a:rPr lang="es-ES" sz="2400" b="1" dirty="0">
                <a:solidFill>
                  <a:schemeClr val="accent1"/>
                </a:solidFill>
              </a:rPr>
              <a:t>Relacionamos los más importantes espacios de participación de las organizaciones sindicales</a:t>
            </a:r>
            <a:endParaRPr lang="es-CO" sz="2400" b="1" dirty="0">
              <a:solidFill>
                <a:schemeClr val="accent1"/>
              </a:solidFill>
            </a:endParaRPr>
          </a:p>
        </p:txBody>
      </p:sp>
      <p:sp>
        <p:nvSpPr>
          <p:cNvPr id="3" name="Marcador de contenido 2">
            <a:extLst>
              <a:ext uri="{FF2B5EF4-FFF2-40B4-BE49-F238E27FC236}">
                <a16:creationId xmlns:a16="http://schemas.microsoft.com/office/drawing/2014/main" xmlns="" id="{0E50C42D-5DCA-47DF-B784-623CFAE76AB8}"/>
              </a:ext>
            </a:extLst>
          </p:cNvPr>
          <p:cNvSpPr>
            <a:spLocks noGrp="1"/>
          </p:cNvSpPr>
          <p:nvPr>
            <p:ph idx="1"/>
          </p:nvPr>
        </p:nvSpPr>
        <p:spPr>
          <a:xfrm>
            <a:off x="1661823" y="1208597"/>
            <a:ext cx="10265134" cy="5367131"/>
          </a:xfrm>
        </p:spPr>
        <p:txBody>
          <a:bodyPr>
            <a:normAutofit fontScale="85000" lnSpcReduction="20000"/>
          </a:bodyPr>
          <a:lstStyle/>
          <a:p>
            <a:pPr algn="just">
              <a:buFont typeface="Wingdings" panose="05000000000000000000" pitchFamily="2" charset="2"/>
              <a:buChar char="v"/>
            </a:pPr>
            <a:r>
              <a:rPr lang="es-ES" dirty="0"/>
              <a:t>Consejo Nacional de Planeación. Ley 152 de 1994. Formulación de políticas públicas, a través de la participación en el Plan Nacional de Desarrollo y consejos territoriales de planeación.</a:t>
            </a:r>
          </a:p>
          <a:p>
            <a:pPr marL="0" indent="0" algn="just">
              <a:buNone/>
            </a:pPr>
            <a:endParaRPr lang="es-ES" dirty="0"/>
          </a:p>
          <a:p>
            <a:pPr algn="just">
              <a:buFont typeface="Wingdings" panose="05000000000000000000" pitchFamily="2" charset="2"/>
              <a:buChar char="v"/>
            </a:pPr>
            <a:r>
              <a:rPr lang="es-ES" b="1" dirty="0">
                <a:solidFill>
                  <a:srgbClr val="002060"/>
                </a:solidFill>
              </a:rPr>
              <a:t>Comisión Permanente de Concertación de Políticas Salariales y laborales – CPCPSL- </a:t>
            </a:r>
            <a:r>
              <a:rPr lang="es-ES" dirty="0"/>
              <a:t>. Ley 278 de 1996, que crea y reglamenta su composición. Se crean varias subcomisiones temáticas: Subcomisión para del sector público, Comisión Especial de tratamiento de conflictos ante la OIT- CETCOIT; subcomisión de Asuntos Internacionales del sector Trabajo; Subcomisión de Migración Laboral; subcomisión de Seguridad Social; subcomisión de Productividad Laboral; subcomisión de Formalización Laboral y subcomisión de Tribunales de Arbitramento. También se crean las Subcomisiones departamentales de Concertación.</a:t>
            </a:r>
          </a:p>
          <a:p>
            <a:pPr algn="just">
              <a:buFont typeface="Wingdings" panose="05000000000000000000" pitchFamily="2" charset="2"/>
              <a:buChar char="v"/>
            </a:pPr>
            <a:endParaRPr lang="es-ES" dirty="0"/>
          </a:p>
          <a:p>
            <a:pPr algn="just">
              <a:buFont typeface="Wingdings" panose="05000000000000000000" pitchFamily="2" charset="2"/>
              <a:buChar char="v"/>
            </a:pPr>
            <a:r>
              <a:rPr lang="es-ES" dirty="0"/>
              <a:t>Consejo Nacional de riesgos, donde están los fondos de riesgos laborales; Consejo Nacional de seguridad social en salud; consejos Directivos a nivel nacional y territorial en el SENA, Cajas de Compensación familiar. En esta última se definen planes de vivienda, educación y recreación de la familia.</a:t>
            </a:r>
          </a:p>
          <a:p>
            <a:pPr algn="just">
              <a:buFont typeface="Wingdings" panose="05000000000000000000" pitchFamily="2" charset="2"/>
              <a:buChar char="v"/>
            </a:pPr>
            <a:r>
              <a:rPr lang="es-ES" dirty="0"/>
              <a:t>La negociación colectiva en el sector público y privado.</a:t>
            </a:r>
          </a:p>
          <a:p>
            <a:pPr algn="just">
              <a:buFont typeface="Wingdings" panose="05000000000000000000" pitchFamily="2" charset="2"/>
              <a:buChar char="v"/>
            </a:pPr>
            <a:endParaRPr lang="es-ES" dirty="0"/>
          </a:p>
          <a:p>
            <a:pPr algn="just">
              <a:buFont typeface="Wingdings" panose="05000000000000000000" pitchFamily="2" charset="2"/>
              <a:buChar char="v"/>
            </a:pPr>
            <a:r>
              <a:rPr lang="es-ES" dirty="0"/>
              <a:t>Comisiones paritarias en las empresas, comités de convivencia, comisiones de personal, comisión de reclamos, entre otros.</a:t>
            </a:r>
          </a:p>
          <a:p>
            <a:pPr algn="just">
              <a:buFont typeface="Wingdings" panose="05000000000000000000" pitchFamily="2" charset="2"/>
              <a:buChar char="v"/>
            </a:pPr>
            <a:r>
              <a:rPr lang="es-ES" dirty="0"/>
              <a:t>Ante OIT: Representación de gobierno, empleadores y trabajadores. Consejeros técnicos, consejo de administración, comité de libertad sindical.</a:t>
            </a:r>
          </a:p>
          <a:p>
            <a:pPr algn="just">
              <a:buFont typeface="Wingdings" panose="05000000000000000000" pitchFamily="2" charset="2"/>
              <a:buChar char="v"/>
            </a:pPr>
            <a:r>
              <a:rPr lang="es-ES" dirty="0"/>
              <a:t>OEA: Consejo Consultivo Laboral.</a:t>
            </a:r>
            <a:endParaRPr lang="es-CO" dirty="0"/>
          </a:p>
        </p:txBody>
      </p:sp>
    </p:spTree>
    <p:extLst>
      <p:ext uri="{BB962C8B-B14F-4D97-AF65-F5344CB8AC3E}">
        <p14:creationId xmlns:p14="http://schemas.microsoft.com/office/powerpoint/2010/main" val="140519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3E3A5-F930-4D36-B7AC-C4AB14C76D7D}"/>
              </a:ext>
            </a:extLst>
          </p:cNvPr>
          <p:cNvSpPr>
            <a:spLocks noGrp="1"/>
          </p:cNvSpPr>
          <p:nvPr>
            <p:ph type="title"/>
          </p:nvPr>
        </p:nvSpPr>
        <p:spPr>
          <a:xfrm>
            <a:off x="2592925" y="0"/>
            <a:ext cx="8911687" cy="302150"/>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217C114E-BB5C-47BD-B26D-3C0229BEB6A5}"/>
              </a:ext>
            </a:extLst>
          </p:cNvPr>
          <p:cNvSpPr>
            <a:spLocks noGrp="1"/>
          </p:cNvSpPr>
          <p:nvPr>
            <p:ph idx="1"/>
          </p:nvPr>
        </p:nvSpPr>
        <p:spPr>
          <a:xfrm>
            <a:off x="2130949" y="644056"/>
            <a:ext cx="9629029" cy="5669280"/>
          </a:xfrm>
        </p:spPr>
        <p:txBody>
          <a:bodyPr>
            <a:normAutofit fontScale="92500" lnSpcReduction="10000"/>
          </a:bodyPr>
          <a:lstStyle/>
          <a:p>
            <a:pPr>
              <a:buFont typeface="Wingdings" panose="05000000000000000000" pitchFamily="2" charset="2"/>
              <a:buChar char="v"/>
            </a:pPr>
            <a:r>
              <a:rPr lang="es-ES" dirty="0"/>
              <a:t>Conferencia Iberoamérica de ministros con participación de trabajadores y empleadores.</a:t>
            </a:r>
          </a:p>
          <a:p>
            <a:pPr>
              <a:buFont typeface="Wingdings" panose="05000000000000000000" pitchFamily="2" charset="2"/>
              <a:buChar char="v"/>
            </a:pPr>
            <a:r>
              <a:rPr lang="es-ES" dirty="0"/>
              <a:t>Convenio Simón Rodríguez.</a:t>
            </a:r>
          </a:p>
          <a:p>
            <a:pPr>
              <a:buFont typeface="Wingdings" panose="05000000000000000000" pitchFamily="2" charset="2"/>
              <a:buChar char="v"/>
            </a:pPr>
            <a:r>
              <a:rPr lang="es-ES" dirty="0"/>
              <a:t>Observadores ante los T.L.C.</a:t>
            </a:r>
          </a:p>
          <a:p>
            <a:pPr>
              <a:buFont typeface="Wingdings" panose="05000000000000000000" pitchFamily="2" charset="2"/>
              <a:buChar char="v"/>
            </a:pPr>
            <a:endParaRPr lang="es-ES" dirty="0"/>
          </a:p>
          <a:p>
            <a:pPr algn="just">
              <a:buFont typeface="Wingdings" panose="05000000000000000000" pitchFamily="2" charset="2"/>
              <a:buChar char="v"/>
            </a:pPr>
            <a:r>
              <a:rPr lang="es-ES" b="1" dirty="0">
                <a:solidFill>
                  <a:schemeClr val="tx1"/>
                </a:solidFill>
              </a:rPr>
              <a:t>Existe en Colombia, por mandato constitucional, la Comisión Permanente de Concertación de Políticas Salariales y Laborales como espacio de diálogo social natural para tramitar todo lo relacionado con la política salarial y social del país</a:t>
            </a:r>
            <a:r>
              <a:rPr lang="es-ES" dirty="0"/>
              <a:t>. Adicional, se constituyeron 33 subcomisiones departamentales o territoriales y 8 temáticas a saber: (1) género; (2) formalización del empleo en el sector rural; (3) Comisión Especial de Tratamiento de Conflictos ante OIT; (4) productividad; (5) sector público, (6) Mesa de Seguimiento al Convenio 189 de la OIT relativo al Trabajo Doméstico; (7) política migratoria laboral y (8) asuntos Internacionales. </a:t>
            </a:r>
          </a:p>
          <a:p>
            <a:pPr marL="0" indent="0" algn="just">
              <a:buNone/>
            </a:pPr>
            <a:endParaRPr lang="es-ES" dirty="0"/>
          </a:p>
          <a:p>
            <a:pPr marL="0" indent="0" algn="just">
              <a:buNone/>
            </a:pPr>
            <a:r>
              <a:rPr lang="es-ES" b="1" dirty="0">
                <a:solidFill>
                  <a:schemeClr val="accent1"/>
                </a:solidFill>
              </a:rPr>
              <a:t>NOTA IMPORTANTE</a:t>
            </a:r>
            <a:r>
              <a:rPr lang="es-ES" dirty="0"/>
              <a:t>:</a:t>
            </a:r>
          </a:p>
          <a:p>
            <a:pPr marL="0" indent="0" algn="just">
              <a:buNone/>
            </a:pPr>
            <a:r>
              <a:rPr lang="es-ES" dirty="0"/>
              <a:t>El censo sindical contribuye entonces a dirimir los espacios de participación de las organizaciones sindicales, que tienen en este instrumento, un mecanismo confiable para determinar los niveles de representatividad de las organizaciones sindicales en estos espacios de participación.</a:t>
            </a:r>
            <a:endParaRPr lang="es-CO" dirty="0"/>
          </a:p>
        </p:txBody>
      </p:sp>
    </p:spTree>
    <p:extLst>
      <p:ext uri="{BB962C8B-B14F-4D97-AF65-F5344CB8AC3E}">
        <p14:creationId xmlns:p14="http://schemas.microsoft.com/office/powerpoint/2010/main" val="3547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ECB7C9-83BC-46A6-B617-54F439A9E09D}"/>
              </a:ext>
            </a:extLst>
          </p:cNvPr>
          <p:cNvSpPr>
            <a:spLocks noGrp="1"/>
          </p:cNvSpPr>
          <p:nvPr>
            <p:ph type="title"/>
          </p:nvPr>
        </p:nvSpPr>
        <p:spPr>
          <a:xfrm>
            <a:off x="2592925" y="0"/>
            <a:ext cx="8911687" cy="1208598"/>
          </a:xfrm>
        </p:spPr>
        <p:txBody>
          <a:bodyPr>
            <a:normAutofit fontScale="90000"/>
          </a:bodyPr>
          <a:lstStyle/>
          <a:p>
            <a:r>
              <a:rPr lang="es-ES" sz="2800" b="1" dirty="0">
                <a:solidFill>
                  <a:schemeClr val="accent1"/>
                </a:solidFill>
              </a:rPr>
              <a:t>Evolución de la sindicalización desde 1974 al 2017</a:t>
            </a:r>
            <a:br>
              <a:rPr lang="es-ES" sz="2800" b="1" dirty="0">
                <a:solidFill>
                  <a:schemeClr val="accent1"/>
                </a:solidFill>
              </a:rPr>
            </a:br>
            <a:r>
              <a:rPr lang="es-ES" sz="2200" b="1" dirty="0">
                <a:solidFill>
                  <a:schemeClr val="accent1"/>
                </a:solidFill>
              </a:rPr>
              <a:t>Sólo el 4,6% de la población ocupada está afiliada a algún sindicato.</a:t>
            </a:r>
            <a:br>
              <a:rPr lang="es-ES" sz="2200" b="1" dirty="0">
                <a:solidFill>
                  <a:schemeClr val="accent1"/>
                </a:solidFill>
              </a:rPr>
            </a:br>
            <a:r>
              <a:rPr lang="es-ES" sz="2200" b="1" dirty="0">
                <a:solidFill>
                  <a:schemeClr val="accent1"/>
                </a:solidFill>
              </a:rPr>
              <a:t>Contratación Colectiva: C. Colectiva, P. Colectivo y C. Sindical.</a:t>
            </a:r>
            <a:endParaRPr lang="es-CO" sz="2200" b="1" dirty="0">
              <a:solidFill>
                <a:schemeClr val="accent1"/>
              </a:solidFill>
            </a:endParaRPr>
          </a:p>
        </p:txBody>
      </p:sp>
      <p:pic>
        <p:nvPicPr>
          <p:cNvPr id="4" name="Marcador de contenido 3">
            <a:extLst>
              <a:ext uri="{FF2B5EF4-FFF2-40B4-BE49-F238E27FC236}">
                <a16:creationId xmlns:a16="http://schemas.microsoft.com/office/drawing/2014/main" xmlns="" id="{532A67B6-2FE7-4FA3-AC9F-830A8C888935}"/>
              </a:ext>
            </a:extLst>
          </p:cNvPr>
          <p:cNvPicPr>
            <a:picLocks noGrp="1" noChangeAspect="1"/>
          </p:cNvPicPr>
          <p:nvPr>
            <p:ph idx="1"/>
          </p:nvPr>
        </p:nvPicPr>
        <p:blipFill>
          <a:blip r:embed="rId2"/>
          <a:stretch>
            <a:fillRect/>
          </a:stretch>
        </p:blipFill>
        <p:spPr>
          <a:xfrm>
            <a:off x="2719347" y="1685676"/>
            <a:ext cx="3244132" cy="3339548"/>
          </a:xfrm>
          <a:prstGeom prst="rect">
            <a:avLst/>
          </a:prstGeom>
        </p:spPr>
      </p:pic>
      <p:pic>
        <p:nvPicPr>
          <p:cNvPr id="5" name="Imagen 4">
            <a:extLst>
              <a:ext uri="{FF2B5EF4-FFF2-40B4-BE49-F238E27FC236}">
                <a16:creationId xmlns:a16="http://schemas.microsoft.com/office/drawing/2014/main" xmlns="" id="{7A1E6BDD-20BD-486F-B76D-5564F5C4E6C7}"/>
              </a:ext>
            </a:extLst>
          </p:cNvPr>
          <p:cNvPicPr>
            <a:picLocks noChangeAspect="1"/>
          </p:cNvPicPr>
          <p:nvPr/>
        </p:nvPicPr>
        <p:blipFill>
          <a:blip r:embed="rId3"/>
          <a:stretch>
            <a:fillRect/>
          </a:stretch>
        </p:blipFill>
        <p:spPr>
          <a:xfrm>
            <a:off x="6855965" y="1854641"/>
            <a:ext cx="4116835" cy="3148717"/>
          </a:xfrm>
          <a:prstGeom prst="rect">
            <a:avLst/>
          </a:prstGeom>
        </p:spPr>
      </p:pic>
    </p:spTree>
    <p:extLst>
      <p:ext uri="{BB962C8B-B14F-4D97-AF65-F5344CB8AC3E}">
        <p14:creationId xmlns:p14="http://schemas.microsoft.com/office/powerpoint/2010/main" val="275952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58DBB8-E21F-48F5-AB3D-F039279E6F29}"/>
              </a:ext>
            </a:extLst>
          </p:cNvPr>
          <p:cNvSpPr>
            <a:spLocks noGrp="1"/>
          </p:cNvSpPr>
          <p:nvPr>
            <p:ph type="title"/>
          </p:nvPr>
        </p:nvSpPr>
        <p:spPr>
          <a:xfrm>
            <a:off x="2592925" y="-1"/>
            <a:ext cx="8911687" cy="739472"/>
          </a:xfrm>
        </p:spPr>
        <p:txBody>
          <a:bodyPr>
            <a:normAutofit/>
          </a:bodyPr>
          <a:lstStyle/>
          <a:p>
            <a:r>
              <a:rPr lang="es-CO" sz="2400" b="1" dirty="0">
                <a:solidFill>
                  <a:schemeClr val="accent1"/>
                </a:solidFill>
              </a:rPr>
              <a:t>Lectura y análisis de las cifras: Cuadro sindicalización</a:t>
            </a:r>
          </a:p>
        </p:txBody>
      </p:sp>
      <p:sp>
        <p:nvSpPr>
          <p:cNvPr id="3" name="Marcador de contenido 2">
            <a:extLst>
              <a:ext uri="{FF2B5EF4-FFF2-40B4-BE49-F238E27FC236}">
                <a16:creationId xmlns:a16="http://schemas.microsoft.com/office/drawing/2014/main" xmlns="" id="{A351D10A-E03B-413A-A2B5-36D3E8D383BD}"/>
              </a:ext>
            </a:extLst>
          </p:cNvPr>
          <p:cNvSpPr>
            <a:spLocks noGrp="1"/>
          </p:cNvSpPr>
          <p:nvPr>
            <p:ph idx="1"/>
          </p:nvPr>
        </p:nvSpPr>
        <p:spPr>
          <a:xfrm>
            <a:off x="1860605" y="1152939"/>
            <a:ext cx="10050449" cy="5518205"/>
          </a:xfrm>
        </p:spPr>
        <p:txBody>
          <a:bodyPr/>
          <a:lstStyle/>
          <a:p>
            <a:pPr algn="just"/>
            <a:r>
              <a:rPr lang="es-CO" b="1" dirty="0">
                <a:solidFill>
                  <a:srgbClr val="002060"/>
                </a:solidFill>
              </a:rPr>
              <a:t>La cultura y violencia antisindical es predominante </a:t>
            </a:r>
            <a:r>
              <a:rPr lang="es-CO" dirty="0"/>
              <a:t>para el ejercicio sindical y el derecho fundamental a la libertad sindical.</a:t>
            </a:r>
          </a:p>
          <a:p>
            <a:pPr algn="just"/>
            <a:r>
              <a:rPr lang="es-CO" dirty="0"/>
              <a:t>Repercute negativamente en la tasa de sindicalización y de afiliación sindical.</a:t>
            </a:r>
          </a:p>
          <a:p>
            <a:pPr algn="just"/>
            <a:r>
              <a:rPr lang="es-CO" dirty="0"/>
              <a:t>Incide en la no  y/o precaria negociación colectiva en especial la multinivel. El empresariado y el Estado tienen un dicho: “Los sindicatos y sus dirigentes somos un estorbo y cáncer para las empresas”.</a:t>
            </a:r>
          </a:p>
          <a:p>
            <a:pPr algn="just"/>
            <a:r>
              <a:rPr lang="es-ES" dirty="0"/>
              <a:t>Además, se suma el incumplimiento de los acuerdos firmados con las organizaciones sociales por parte del gobierno y de los empresarios.</a:t>
            </a:r>
          </a:p>
          <a:p>
            <a:pPr algn="just"/>
            <a:r>
              <a:rPr lang="es-ES" dirty="0"/>
              <a:t>La aplicación de la política neoliberal: reformas regresivas en lo  laboral, pensional y salarial, que van de la mano con el incumplimiento de los convenios  que ha firmado el Estado con la OIT y otras instancias internacionales.</a:t>
            </a:r>
          </a:p>
          <a:p>
            <a:pPr algn="just"/>
            <a:r>
              <a:rPr lang="es-ES" dirty="0"/>
              <a:t>La incidencia del sistema social, el modelo económico en un sector de los trabajadores y sus dirigentes en relación a la concepción y práctica del tipo sindicalismo hoy: Estructura sindical, composición de los sindicatos, contenido, enfoque y visión…la naturaleza del sindicato.</a:t>
            </a:r>
          </a:p>
          <a:p>
            <a:pPr algn="just"/>
            <a:endParaRPr lang="es-ES" dirty="0"/>
          </a:p>
          <a:p>
            <a:endParaRPr lang="es-ES" dirty="0"/>
          </a:p>
          <a:p>
            <a:endParaRPr lang="es-ES" dirty="0"/>
          </a:p>
          <a:p>
            <a:endParaRPr lang="es-CO" dirty="0"/>
          </a:p>
        </p:txBody>
      </p:sp>
    </p:spTree>
    <p:extLst>
      <p:ext uri="{BB962C8B-B14F-4D97-AF65-F5344CB8AC3E}">
        <p14:creationId xmlns:p14="http://schemas.microsoft.com/office/powerpoint/2010/main" val="76369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312799-50D2-4EE5-AE20-6A7491E4D91B}"/>
              </a:ext>
            </a:extLst>
          </p:cNvPr>
          <p:cNvSpPr>
            <a:spLocks noGrp="1"/>
          </p:cNvSpPr>
          <p:nvPr>
            <p:ph type="title"/>
          </p:nvPr>
        </p:nvSpPr>
        <p:spPr>
          <a:xfrm>
            <a:off x="2589212" y="0"/>
            <a:ext cx="8911687" cy="604299"/>
          </a:xfrm>
        </p:spPr>
        <p:txBody>
          <a:bodyPr>
            <a:normAutofit fontScale="90000"/>
          </a:bodyPr>
          <a:lstStyle/>
          <a:p>
            <a:r>
              <a:rPr lang="es-ES" sz="2800" b="1" dirty="0">
                <a:solidFill>
                  <a:schemeClr val="accent1"/>
                </a:solidFill>
              </a:rPr>
              <a:t>Lectura y análisis de las cifras: Contratación Colectiva</a:t>
            </a:r>
            <a:endParaRPr lang="es-CO" sz="2800" b="1" dirty="0">
              <a:solidFill>
                <a:schemeClr val="accent1"/>
              </a:solidFill>
            </a:endParaRPr>
          </a:p>
        </p:txBody>
      </p:sp>
      <p:sp>
        <p:nvSpPr>
          <p:cNvPr id="3" name="Marcador de contenido 2">
            <a:extLst>
              <a:ext uri="{FF2B5EF4-FFF2-40B4-BE49-F238E27FC236}">
                <a16:creationId xmlns:a16="http://schemas.microsoft.com/office/drawing/2014/main" xmlns="" id="{56EDEB21-3A6F-4E53-A67E-6A48A2C19622}"/>
              </a:ext>
            </a:extLst>
          </p:cNvPr>
          <p:cNvSpPr>
            <a:spLocks noGrp="1"/>
          </p:cNvSpPr>
          <p:nvPr>
            <p:ph idx="1"/>
          </p:nvPr>
        </p:nvSpPr>
        <p:spPr>
          <a:xfrm>
            <a:off x="2525601" y="797781"/>
            <a:ext cx="8915400" cy="5253162"/>
          </a:xfrm>
        </p:spPr>
        <p:txBody>
          <a:bodyPr/>
          <a:lstStyle/>
          <a:p>
            <a:r>
              <a:rPr lang="es-ES" dirty="0">
                <a:solidFill>
                  <a:srgbClr val="002060"/>
                </a:solidFill>
              </a:rPr>
              <a:t>Evolución de la contratación colectiva</a:t>
            </a:r>
            <a:r>
              <a:rPr lang="es-ES" dirty="0"/>
              <a:t>, desde el año 2011 al 2018, (Sector privado y trabajadores oficiales del sector público) y que termina su proceso en una convención colectiva, pacto colectivo o contrato sindical.</a:t>
            </a:r>
          </a:p>
          <a:p>
            <a:pPr algn="just"/>
            <a:r>
              <a:rPr lang="es-ES" b="1" dirty="0">
                <a:solidFill>
                  <a:srgbClr val="002060"/>
                </a:solidFill>
              </a:rPr>
              <a:t>Desde el 2011 los contratos sindicales han tenido un crecimiento exponencial por la mutación de CTA </a:t>
            </a:r>
            <a:r>
              <a:rPr lang="es-ES" dirty="0"/>
              <a:t>en sindicatos por la prohibición de la ley 1429 del 2010 para que las primeras continuaran desarrollando prácticas de tercerización laboral. </a:t>
            </a:r>
            <a:r>
              <a:rPr lang="es-ES" dirty="0">
                <a:solidFill>
                  <a:srgbClr val="002060"/>
                </a:solidFill>
              </a:rPr>
              <a:t>Concepción empresarial en el sindicalismo</a:t>
            </a:r>
            <a:r>
              <a:rPr lang="es-ES" dirty="0"/>
              <a:t>.</a:t>
            </a:r>
          </a:p>
          <a:p>
            <a:pPr algn="just"/>
            <a:r>
              <a:rPr lang="es-ES" dirty="0"/>
              <a:t>Los pactos colectivos y los contratos sindicales como ya lo dijimos se desarrollan sin ninguna libertad y autonomía por parte de los trabajadores, por lo que no se consideran como procesos auténticos de negociación colectiva. Violentan la autonomía e independencia de la organización sindical.</a:t>
            </a:r>
            <a:endParaRPr lang="es-CO" dirty="0"/>
          </a:p>
        </p:txBody>
      </p:sp>
    </p:spTree>
    <p:extLst>
      <p:ext uri="{BB962C8B-B14F-4D97-AF65-F5344CB8AC3E}">
        <p14:creationId xmlns:p14="http://schemas.microsoft.com/office/powerpoint/2010/main" val="117415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E601B1-D871-4280-AF35-040A4AB8A2C0}"/>
              </a:ext>
            </a:extLst>
          </p:cNvPr>
          <p:cNvSpPr>
            <a:spLocks noGrp="1"/>
          </p:cNvSpPr>
          <p:nvPr>
            <p:ph type="title"/>
          </p:nvPr>
        </p:nvSpPr>
        <p:spPr>
          <a:xfrm>
            <a:off x="2616779" y="0"/>
            <a:ext cx="8173141" cy="1324708"/>
          </a:xfrm>
        </p:spPr>
        <p:txBody>
          <a:bodyPr>
            <a:normAutofit/>
          </a:bodyPr>
          <a:lstStyle/>
          <a:p>
            <a:pPr algn="just"/>
            <a:r>
              <a:rPr lang="es-CO" sz="2200" b="1" dirty="0">
                <a:solidFill>
                  <a:schemeClr val="accent1"/>
                </a:solidFill>
              </a:rPr>
              <a:t>Contexto económico – laboral y brechas de desigualdad social-afiliación  sindical y tasa de </a:t>
            </a:r>
            <a:r>
              <a:rPr lang="es-CO" sz="2200" b="1" dirty="0" smtClean="0">
                <a:solidFill>
                  <a:schemeClr val="accent1"/>
                </a:solidFill>
              </a:rPr>
              <a:t>sindicalización</a:t>
            </a:r>
            <a:r>
              <a:rPr lang="es-CO" sz="2000" b="1" dirty="0" smtClean="0">
                <a:solidFill>
                  <a:schemeClr val="accent1"/>
                </a:solidFill>
              </a:rPr>
              <a:t/>
            </a:r>
            <a:br>
              <a:rPr lang="es-CO" sz="2000" b="1" dirty="0" smtClean="0">
                <a:solidFill>
                  <a:schemeClr val="accent1"/>
                </a:solidFill>
              </a:rPr>
            </a:br>
            <a:r>
              <a:rPr lang="es-ES" sz="1200" b="1" dirty="0" smtClean="0">
                <a:solidFill>
                  <a:schemeClr val="tx1"/>
                </a:solidFill>
              </a:rPr>
              <a:t>El </a:t>
            </a:r>
            <a:r>
              <a:rPr lang="es-ES" sz="1200" b="1" dirty="0">
                <a:solidFill>
                  <a:schemeClr val="tx1"/>
                </a:solidFill>
              </a:rPr>
              <a:t>desempleo, informalidad, subempleo, profundizan las brechas de desigualdad como características del mundo laboral colombiano en general, tal como se puede ver en el cuadro resumen que se muestra a continuación.</a:t>
            </a:r>
            <a:endParaRPr lang="es-CO" sz="1200" b="1" dirty="0">
              <a:solidFill>
                <a:schemeClr val="tx1"/>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755" y="1563225"/>
            <a:ext cx="9190892" cy="498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63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8911687" cy="407521"/>
          </a:xfrm>
        </p:spPr>
        <p:txBody>
          <a:bodyPr>
            <a:normAutofit fontScale="90000"/>
          </a:bodyPr>
          <a:lstStyle/>
          <a:p>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2186" y="1289538"/>
            <a:ext cx="8956430" cy="5240216"/>
          </a:xfrm>
        </p:spPr>
      </p:pic>
    </p:spTree>
    <p:extLst>
      <p:ext uri="{BB962C8B-B14F-4D97-AF65-F5344CB8AC3E}">
        <p14:creationId xmlns:p14="http://schemas.microsoft.com/office/powerpoint/2010/main" val="148862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1"/>
            <a:ext cx="8911687" cy="184782"/>
          </a:xfrm>
        </p:spPr>
        <p:txBody>
          <a:bodyPr>
            <a:normAutofit fontScale="90000"/>
          </a:bodyPr>
          <a:lstStyle/>
          <a:p>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552" y="1066800"/>
            <a:ext cx="10175093" cy="5568462"/>
          </a:xfrm>
        </p:spPr>
      </p:pic>
    </p:spTree>
    <p:extLst>
      <p:ext uri="{BB962C8B-B14F-4D97-AF65-F5344CB8AC3E}">
        <p14:creationId xmlns:p14="http://schemas.microsoft.com/office/powerpoint/2010/main" val="327858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8911687" cy="419244"/>
          </a:xfrm>
        </p:spPr>
        <p:txBody>
          <a:bodyPr>
            <a:normAutofit fontScale="90000"/>
          </a:bodyPr>
          <a:lstStyle/>
          <a:p>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154" y="1090245"/>
            <a:ext cx="10210801" cy="5627077"/>
          </a:xfrm>
        </p:spPr>
      </p:pic>
    </p:spTree>
    <p:extLst>
      <p:ext uri="{BB962C8B-B14F-4D97-AF65-F5344CB8AC3E}">
        <p14:creationId xmlns:p14="http://schemas.microsoft.com/office/powerpoint/2010/main" val="73992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8911687" cy="571644"/>
          </a:xfrm>
        </p:spPr>
        <p:txBody>
          <a:bodyPr>
            <a:normAutofit fontScale="90000"/>
          </a:bodyPr>
          <a:lstStyle/>
          <a:p>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708" y="1441938"/>
            <a:ext cx="8862645" cy="5158154"/>
          </a:xfrm>
        </p:spPr>
      </p:pic>
    </p:spTree>
    <p:extLst>
      <p:ext uri="{BB962C8B-B14F-4D97-AF65-F5344CB8AC3E}">
        <p14:creationId xmlns:p14="http://schemas.microsoft.com/office/powerpoint/2010/main" val="33969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B915D2-9FE6-4B00-8F46-477BF29F4E78}"/>
              </a:ext>
            </a:extLst>
          </p:cNvPr>
          <p:cNvSpPr>
            <a:spLocks noGrp="1"/>
          </p:cNvSpPr>
          <p:nvPr>
            <p:ph type="title"/>
          </p:nvPr>
        </p:nvSpPr>
        <p:spPr>
          <a:xfrm>
            <a:off x="2592925" y="0"/>
            <a:ext cx="8911687" cy="238539"/>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446CDFD0-1428-4509-A908-AD1A68B2A353}"/>
              </a:ext>
            </a:extLst>
          </p:cNvPr>
          <p:cNvSpPr>
            <a:spLocks noGrp="1"/>
          </p:cNvSpPr>
          <p:nvPr>
            <p:ph idx="1"/>
          </p:nvPr>
        </p:nvSpPr>
        <p:spPr>
          <a:xfrm>
            <a:off x="2385391" y="620202"/>
            <a:ext cx="9119221" cy="5510254"/>
          </a:xfrm>
        </p:spPr>
        <p:txBody>
          <a:bodyPr>
            <a:normAutofit fontScale="70000" lnSpcReduction="20000"/>
          </a:bodyPr>
          <a:lstStyle/>
          <a:p>
            <a:pPr algn="just"/>
            <a:r>
              <a:rPr lang="es-ES" sz="2400" b="1" dirty="0">
                <a:solidFill>
                  <a:schemeClr val="accent1"/>
                </a:solidFill>
              </a:rPr>
              <a:t>Tema y problemática de la mujer:</a:t>
            </a:r>
          </a:p>
          <a:p>
            <a:pPr algn="just">
              <a:buFont typeface="Wingdings" panose="05000000000000000000" pitchFamily="2" charset="2"/>
              <a:buChar char="v"/>
            </a:pPr>
            <a:r>
              <a:rPr lang="es-ES" sz="2400" dirty="0"/>
              <a:t>¿ En el movimiento sindical existen las relaciones sociales patriarcales ? … Si es, así, </a:t>
            </a:r>
          </a:p>
          <a:p>
            <a:pPr algn="just">
              <a:buFont typeface="Wingdings" panose="05000000000000000000" pitchFamily="2" charset="2"/>
              <a:buChar char="v"/>
            </a:pPr>
            <a:r>
              <a:rPr lang="es-ES" sz="2400" dirty="0"/>
              <a:t>¿ Estamos dispuestos a transformar las relaciones sociales patriarcales en el seno de la CUT ?</a:t>
            </a:r>
          </a:p>
          <a:p>
            <a:pPr algn="just">
              <a:buFont typeface="Wingdings" panose="05000000000000000000" pitchFamily="2" charset="2"/>
              <a:buChar char="v"/>
            </a:pPr>
            <a:r>
              <a:rPr lang="es-ES" sz="2400" dirty="0"/>
              <a:t>¿Cuándo vamos a entender que se requiere de la participación activa de las mujeres en la resistencia y la transformación social ?</a:t>
            </a:r>
          </a:p>
          <a:p>
            <a:pPr algn="just">
              <a:buFont typeface="Wingdings" panose="05000000000000000000" pitchFamily="2" charset="2"/>
              <a:buChar char="v"/>
            </a:pPr>
            <a:endParaRPr lang="es-ES" sz="2400" dirty="0"/>
          </a:p>
          <a:p>
            <a:pPr algn="just"/>
            <a:endParaRPr lang="es-ES" sz="2400" dirty="0"/>
          </a:p>
          <a:p>
            <a:pPr algn="just"/>
            <a:r>
              <a:rPr lang="es-ES" sz="2400" dirty="0"/>
              <a:t>“Los obreros y trabajadores cuentan con uno de los elementos del éxito: </a:t>
            </a:r>
            <a:r>
              <a:rPr lang="es-ES" sz="2400" b="1" dirty="0">
                <a:solidFill>
                  <a:schemeClr val="accent1"/>
                </a:solidFill>
              </a:rPr>
              <a:t>la cantidad</a:t>
            </a:r>
            <a:r>
              <a:rPr lang="es-ES" sz="2400" dirty="0"/>
              <a:t>. Pero la cantidad tiene peso únicamente cuando está unida por la </a:t>
            </a:r>
            <a:r>
              <a:rPr lang="es-ES" sz="2400" b="1" dirty="0">
                <a:solidFill>
                  <a:schemeClr val="accent1"/>
                </a:solidFill>
              </a:rPr>
              <a:t>organización</a:t>
            </a:r>
            <a:r>
              <a:rPr lang="es-ES" sz="2400" dirty="0"/>
              <a:t> y </a:t>
            </a:r>
            <a:r>
              <a:rPr lang="es-ES" sz="2400" b="1" dirty="0">
                <a:solidFill>
                  <a:schemeClr val="accent1"/>
                </a:solidFill>
              </a:rPr>
              <a:t>guiada por el saber</a:t>
            </a:r>
            <a:r>
              <a:rPr lang="es-ES" sz="2400" dirty="0"/>
              <a:t>. </a:t>
            </a:r>
          </a:p>
          <a:p>
            <a:pPr marL="0" indent="0" algn="just">
              <a:buNone/>
            </a:pPr>
            <a:endParaRPr lang="es-ES" sz="2400" dirty="0"/>
          </a:p>
          <a:p>
            <a:pPr algn="just"/>
            <a:r>
              <a:rPr lang="es-ES" sz="2400" dirty="0"/>
              <a:t>“La historia ha demostrado que el menosprecio a la </a:t>
            </a:r>
            <a:r>
              <a:rPr lang="es-ES" sz="2400" dirty="0">
                <a:solidFill>
                  <a:schemeClr val="accent1"/>
                </a:solidFill>
              </a:rPr>
              <a:t>unión fraterna</a:t>
            </a:r>
            <a:r>
              <a:rPr lang="es-ES" sz="2400" dirty="0"/>
              <a:t>l que existe entre los obreros de los distintos países y que debería impulsarlos al </a:t>
            </a:r>
            <a:r>
              <a:rPr lang="es-ES" sz="2400" dirty="0">
                <a:solidFill>
                  <a:schemeClr val="accent1"/>
                </a:solidFill>
              </a:rPr>
              <a:t>mutuo apoyo en la lucha</a:t>
            </a:r>
            <a:r>
              <a:rPr lang="es-ES" sz="2400" dirty="0"/>
              <a:t> por su emancipación, encuentra su castigo en la derrota común de sus esfuerzos dispersos.”</a:t>
            </a:r>
          </a:p>
          <a:p>
            <a:pPr marL="0" indent="0" algn="just">
              <a:buNone/>
            </a:pPr>
            <a:endParaRPr lang="es-ES" sz="2400" dirty="0"/>
          </a:p>
          <a:p>
            <a:pPr marL="0" indent="0" algn="ctr">
              <a:buNone/>
            </a:pPr>
            <a:r>
              <a:rPr lang="es-ES" sz="2400" b="1" dirty="0">
                <a:solidFill>
                  <a:schemeClr val="accent1"/>
                </a:solidFill>
              </a:rPr>
              <a:t>¿Estas de acuerdo con estos dos últimos planteamientos?</a:t>
            </a:r>
          </a:p>
          <a:p>
            <a:pPr algn="just"/>
            <a:endParaRPr lang="es-CO" sz="2400" dirty="0"/>
          </a:p>
        </p:txBody>
      </p:sp>
    </p:spTree>
    <p:extLst>
      <p:ext uri="{BB962C8B-B14F-4D97-AF65-F5344CB8AC3E}">
        <p14:creationId xmlns:p14="http://schemas.microsoft.com/office/powerpoint/2010/main" val="112469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D009D5-53F4-418E-9528-174A87F54F6D}"/>
              </a:ext>
            </a:extLst>
          </p:cNvPr>
          <p:cNvSpPr>
            <a:spLocks noGrp="1"/>
          </p:cNvSpPr>
          <p:nvPr>
            <p:ph type="title"/>
          </p:nvPr>
        </p:nvSpPr>
        <p:spPr>
          <a:xfrm>
            <a:off x="2592925" y="55659"/>
            <a:ext cx="8911687" cy="779227"/>
          </a:xfrm>
        </p:spPr>
        <p:txBody>
          <a:bodyPr>
            <a:noAutofit/>
          </a:bodyPr>
          <a:lstStyle/>
          <a:p>
            <a:r>
              <a:rPr lang="es-CO" sz="2400" b="1" dirty="0">
                <a:solidFill>
                  <a:schemeClr val="accent1"/>
                </a:solidFill>
              </a:rPr>
              <a:t>Análisis de las cifras: Desempleo, informalidad y sindicalización</a:t>
            </a:r>
          </a:p>
        </p:txBody>
      </p:sp>
      <p:sp>
        <p:nvSpPr>
          <p:cNvPr id="3" name="Marcador de contenido 2">
            <a:extLst>
              <a:ext uri="{FF2B5EF4-FFF2-40B4-BE49-F238E27FC236}">
                <a16:creationId xmlns:a16="http://schemas.microsoft.com/office/drawing/2014/main" xmlns="" id="{F5CBB201-0BE8-414A-9CE9-9AB80CE7778B}"/>
              </a:ext>
            </a:extLst>
          </p:cNvPr>
          <p:cNvSpPr>
            <a:spLocks noGrp="1"/>
          </p:cNvSpPr>
          <p:nvPr>
            <p:ph idx="1"/>
          </p:nvPr>
        </p:nvSpPr>
        <p:spPr>
          <a:xfrm>
            <a:off x="2589212" y="1948070"/>
            <a:ext cx="8915400" cy="4420925"/>
          </a:xfrm>
        </p:spPr>
        <p:txBody>
          <a:bodyPr/>
          <a:lstStyle/>
          <a:p>
            <a:r>
              <a:rPr lang="es-ES" b="1" dirty="0">
                <a:solidFill>
                  <a:srgbClr val="002060"/>
                </a:solidFill>
              </a:rPr>
              <a:t>La tasa de desempleo </a:t>
            </a:r>
            <a:r>
              <a:rPr lang="es-ES" dirty="0"/>
              <a:t>ha tenido un proceso ascendente en los últimos años, ubicándose en 9,7% en el año 2018 a pesar del leve descenso tanto de la Tasa Global de Participación, como de la Tasa de Ocupación.</a:t>
            </a:r>
          </a:p>
          <a:p>
            <a:r>
              <a:rPr lang="es-ES" dirty="0"/>
              <a:t> Por su parte, </a:t>
            </a:r>
            <a:r>
              <a:rPr lang="es-ES" b="1" dirty="0">
                <a:solidFill>
                  <a:srgbClr val="002060"/>
                </a:solidFill>
              </a:rPr>
              <a:t>la tasa de informalidad </a:t>
            </a:r>
            <a:r>
              <a:rPr lang="es-ES" dirty="0"/>
              <a:t>por falta de acceso a seguridad social, se mantiene cercana al 66% </a:t>
            </a:r>
          </a:p>
          <a:p>
            <a:pPr marL="0" indent="0">
              <a:buNone/>
            </a:pPr>
            <a:endParaRPr lang="es-ES" dirty="0"/>
          </a:p>
          <a:p>
            <a:r>
              <a:rPr lang="es-ES" b="1" dirty="0">
                <a:solidFill>
                  <a:srgbClr val="002060"/>
                </a:solidFill>
              </a:rPr>
              <a:t>y la tasa de sindicalización,</a:t>
            </a:r>
            <a:r>
              <a:rPr lang="es-ES" dirty="0"/>
              <a:t> además de excesivamente baja no muestra avances. </a:t>
            </a:r>
          </a:p>
          <a:p>
            <a:r>
              <a:rPr lang="es-ES" dirty="0"/>
              <a:t>Todo esto explica la razón por la cual Colombia en el año 2018, cuenta </a:t>
            </a:r>
            <a:r>
              <a:rPr lang="es-ES" b="1" dirty="0">
                <a:solidFill>
                  <a:srgbClr val="002060"/>
                </a:solidFill>
              </a:rPr>
              <a:t>con una desigualdad de ingresos medido por el indicador Gini </a:t>
            </a:r>
            <a:r>
              <a:rPr lang="es-ES" dirty="0"/>
              <a:t>de 0,517, superior al del 2017 que se ubicó en el 0,507. </a:t>
            </a:r>
            <a:endParaRPr lang="es-CO" dirty="0"/>
          </a:p>
        </p:txBody>
      </p:sp>
    </p:spTree>
    <p:extLst>
      <p:ext uri="{BB962C8B-B14F-4D97-AF65-F5344CB8AC3E}">
        <p14:creationId xmlns:p14="http://schemas.microsoft.com/office/powerpoint/2010/main" val="159029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61FD83-4E53-45AC-90B3-FE75135B8494}"/>
              </a:ext>
            </a:extLst>
          </p:cNvPr>
          <p:cNvSpPr>
            <a:spLocks noGrp="1"/>
          </p:cNvSpPr>
          <p:nvPr>
            <p:ph type="title"/>
          </p:nvPr>
        </p:nvSpPr>
        <p:spPr>
          <a:xfrm>
            <a:off x="2592925" y="0"/>
            <a:ext cx="8911687" cy="803082"/>
          </a:xfrm>
        </p:spPr>
        <p:txBody>
          <a:bodyPr>
            <a:normAutofit fontScale="90000"/>
          </a:bodyPr>
          <a:lstStyle/>
          <a:p>
            <a:r>
              <a:rPr lang="es-CO" sz="2400" b="1" dirty="0">
                <a:solidFill>
                  <a:schemeClr val="accent1"/>
                </a:solidFill>
              </a:rPr>
              <a:t>Análisis de las cifras: </a:t>
            </a:r>
            <a:r>
              <a:rPr lang="es-ES" sz="2400" b="1" dirty="0">
                <a:solidFill>
                  <a:schemeClr val="accent1"/>
                </a:solidFill>
              </a:rPr>
              <a:t>La situación de discriminación de la mujer se mantiene</a:t>
            </a:r>
            <a:endParaRPr lang="es-CO" sz="2400" b="1" dirty="0">
              <a:solidFill>
                <a:schemeClr val="accent1"/>
              </a:solidFill>
            </a:endParaRPr>
          </a:p>
        </p:txBody>
      </p:sp>
      <p:sp>
        <p:nvSpPr>
          <p:cNvPr id="3" name="Marcador de contenido 2">
            <a:extLst>
              <a:ext uri="{FF2B5EF4-FFF2-40B4-BE49-F238E27FC236}">
                <a16:creationId xmlns:a16="http://schemas.microsoft.com/office/drawing/2014/main" xmlns="" id="{208D5CCD-DE4A-4EA5-B18D-E2E39FB7B6F8}"/>
              </a:ext>
            </a:extLst>
          </p:cNvPr>
          <p:cNvSpPr>
            <a:spLocks noGrp="1"/>
          </p:cNvSpPr>
          <p:nvPr>
            <p:ph idx="1"/>
          </p:nvPr>
        </p:nvSpPr>
        <p:spPr>
          <a:xfrm>
            <a:off x="1828800" y="1009815"/>
            <a:ext cx="9675812" cy="5557961"/>
          </a:xfrm>
        </p:spPr>
        <p:txBody>
          <a:bodyPr/>
          <a:lstStyle/>
          <a:p>
            <a:pPr algn="just"/>
            <a:r>
              <a:rPr lang="es-ES" b="1" dirty="0">
                <a:solidFill>
                  <a:srgbClr val="002060"/>
                </a:solidFill>
              </a:rPr>
              <a:t>Las mujeres representan el 51% de la población en edad de trabajar</a:t>
            </a:r>
            <a:r>
              <a:rPr lang="es-ES" dirty="0"/>
              <a:t>; sin embargo, la tasa de ocupación es del 47% y la de desocupación del 12,7%, 3 puntos por encima del promedio nacional y 5,3 puntos por encima de los hombres. Más de 5 millones de mujeres son jefas de hogar, pero sólo el 60% se considera ocupada según las cifras oficiales.</a:t>
            </a:r>
          </a:p>
          <a:p>
            <a:pPr algn="just"/>
            <a:r>
              <a:rPr lang="es-ES" b="1" dirty="0">
                <a:solidFill>
                  <a:srgbClr val="002060"/>
                </a:solidFill>
              </a:rPr>
              <a:t>Continúa la tendencia a la participación de las mujeres en actividades económicas históricamente feminizadas</a:t>
            </a:r>
            <a:r>
              <a:rPr lang="es-ES" dirty="0"/>
              <a:t>, como servicios comunales y sociales (66,3%), intermediación financiera (57,5%), comercio, hoteles y restaurantes (50,8%). Con el agravante de que dos de estos tres sectores presentan altas tasas de informalidad (43,2%, 18,2% y 78,3% respectivamente). Además, el 64% de los trabajadores familiares sin remuneración son mujeres.</a:t>
            </a:r>
          </a:p>
          <a:p>
            <a:pPr algn="just"/>
            <a:r>
              <a:rPr lang="es-ES" b="1" dirty="0">
                <a:solidFill>
                  <a:srgbClr val="002060"/>
                </a:solidFill>
              </a:rPr>
              <a:t>En términos de salarios</a:t>
            </a:r>
            <a:r>
              <a:rPr lang="es-ES" dirty="0"/>
              <a:t>, a pesar de contar con la Ley 1496 de 2011 sobre igualdad salarial, en 2017 la diferencia de ingresos entre hombres y mujeres fue de 17,6 puntos porcentuales. Es decir, las mujeres ganaron el 82,4% del salario de los hombres. Esto, a pesar de la mayor formación de ellas, quienes para el mismo año tuvieron un año más que los hombres (9,7 años frente a 8,6 años).</a:t>
            </a:r>
            <a:endParaRPr lang="es-CO" dirty="0"/>
          </a:p>
        </p:txBody>
      </p:sp>
    </p:spTree>
    <p:extLst>
      <p:ext uri="{BB962C8B-B14F-4D97-AF65-F5344CB8AC3E}">
        <p14:creationId xmlns:p14="http://schemas.microsoft.com/office/powerpoint/2010/main" val="1027445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ECE0C5-57B0-4799-8BF0-C1091D5438F2}"/>
              </a:ext>
            </a:extLst>
          </p:cNvPr>
          <p:cNvSpPr>
            <a:spLocks noGrp="1"/>
          </p:cNvSpPr>
          <p:nvPr>
            <p:ph type="title"/>
          </p:nvPr>
        </p:nvSpPr>
        <p:spPr>
          <a:xfrm>
            <a:off x="2592925" y="0"/>
            <a:ext cx="8911687" cy="357809"/>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35A013C6-A8F5-4413-8FC0-659AE6CE4B3D}"/>
              </a:ext>
            </a:extLst>
          </p:cNvPr>
          <p:cNvSpPr>
            <a:spLocks noGrp="1"/>
          </p:cNvSpPr>
          <p:nvPr>
            <p:ph idx="1"/>
          </p:nvPr>
        </p:nvSpPr>
        <p:spPr>
          <a:xfrm>
            <a:off x="1804945" y="596347"/>
            <a:ext cx="10233329" cy="5883965"/>
          </a:xfrm>
        </p:spPr>
        <p:txBody>
          <a:bodyPr/>
          <a:lstStyle/>
          <a:p>
            <a:pPr algn="just"/>
            <a:r>
              <a:rPr lang="es-ES" b="1" dirty="0">
                <a:solidFill>
                  <a:srgbClr val="002060"/>
                </a:solidFill>
              </a:rPr>
              <a:t>Los empleos de plataformas digitales se han convertido en una opción de ingresos para las mujeres</a:t>
            </a:r>
            <a:r>
              <a:rPr lang="es-ES" dirty="0"/>
              <a:t>; además, para mujeres que tienen a cargo el cuidado de niños o personas mayores, les resulta ventajoso ya que permiten flexibilidad en el horario, pero con algunos riesgos de seguir reforzando los roles asignados a los cuidados.  Las ventas por catálogo, conformadas por vendedores o distribuidores independientes, generan en Colombia 14 mil empleos directos y 2 millones de trabajadores denominados “colaboradores”, de los cuales el 89% son mujeres, y de estas el 7% de estratos socioeconómicos 2 y 3, y el 82% de ellas mayores de 35 años. Es decir, resulta una opción para mujeres pobres y mayores en condiciones de precarización, pero no existe ninguna garantía laboral en la relación con los proveedores de los productos.</a:t>
            </a:r>
          </a:p>
          <a:p>
            <a:pPr algn="just"/>
            <a:r>
              <a:rPr lang="es-ES" b="1" dirty="0">
                <a:solidFill>
                  <a:srgbClr val="002060"/>
                </a:solidFill>
              </a:rPr>
              <a:t>Afiliación a seguridad social</a:t>
            </a:r>
            <a:r>
              <a:rPr lang="es-ES" dirty="0"/>
              <a:t>: En 2018, la informalidad laboral de las mujeres fue de 65,1% y por posición ocupacional representaron el 94% del trabajo doméstico, que en Colombia es de los oficios más precarizados y no visibilizados, el que ocupa a 624 mil mujeres. En cuanto a la cobertura y afiliación a la seguridad social integral, sólo el 38,8% se registra como afiliada al régimen contributivo de salud, el 17,6% a un fondo de pensiones y el 16% a riesgos laborales.</a:t>
            </a:r>
            <a:endParaRPr lang="es-CO" dirty="0"/>
          </a:p>
        </p:txBody>
      </p:sp>
    </p:spTree>
    <p:extLst>
      <p:ext uri="{BB962C8B-B14F-4D97-AF65-F5344CB8AC3E}">
        <p14:creationId xmlns:p14="http://schemas.microsoft.com/office/powerpoint/2010/main" val="3717668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464131-C7BF-4037-9273-8E709EF59D71}"/>
              </a:ext>
            </a:extLst>
          </p:cNvPr>
          <p:cNvSpPr>
            <a:spLocks noGrp="1"/>
          </p:cNvSpPr>
          <p:nvPr>
            <p:ph type="title"/>
          </p:nvPr>
        </p:nvSpPr>
        <p:spPr>
          <a:xfrm>
            <a:off x="2592925" y="0"/>
            <a:ext cx="8911687" cy="174929"/>
          </a:xfrm>
        </p:spPr>
        <p:txBody>
          <a:bodyPr>
            <a:normAutofit fontScale="90000"/>
          </a:bodyPr>
          <a:lstStyle/>
          <a:p>
            <a:endParaRPr lang="es-CO"/>
          </a:p>
        </p:txBody>
      </p:sp>
      <p:sp>
        <p:nvSpPr>
          <p:cNvPr id="3" name="Marcador de contenido 2">
            <a:extLst>
              <a:ext uri="{FF2B5EF4-FFF2-40B4-BE49-F238E27FC236}">
                <a16:creationId xmlns:a16="http://schemas.microsoft.com/office/drawing/2014/main" xmlns="" id="{8FF5C357-BD34-41D4-8349-AE9658E5DDBB}"/>
              </a:ext>
            </a:extLst>
          </p:cNvPr>
          <p:cNvSpPr>
            <a:spLocks noGrp="1"/>
          </p:cNvSpPr>
          <p:nvPr>
            <p:ph idx="1"/>
          </p:nvPr>
        </p:nvSpPr>
        <p:spPr>
          <a:xfrm>
            <a:off x="2589212" y="922351"/>
            <a:ext cx="8915400" cy="5160397"/>
          </a:xfrm>
        </p:spPr>
        <p:txBody>
          <a:bodyPr/>
          <a:lstStyle/>
          <a:p>
            <a:pPr algn="just"/>
            <a:r>
              <a:rPr lang="es-ES" b="1" dirty="0">
                <a:solidFill>
                  <a:srgbClr val="002060"/>
                </a:solidFill>
              </a:rPr>
              <a:t>Las mujeres son las más afectadas en el sistema de protección </a:t>
            </a:r>
            <a:r>
              <a:rPr lang="es-ES" dirty="0"/>
              <a:t>tradicional dado que están segregadas por la informalidad de las labores que realizan, lo que se agrava mucho más cuando ingresan a trabajar en formas desregularizadas, combinadas con labores de cuidado no remuneradas ni protegidas.</a:t>
            </a:r>
          </a:p>
          <a:p>
            <a:pPr marL="0" indent="0">
              <a:buNone/>
            </a:pPr>
            <a:endParaRPr lang="es-ES" dirty="0"/>
          </a:p>
          <a:p>
            <a:pPr algn="just"/>
            <a:r>
              <a:rPr lang="es-ES" b="1" dirty="0">
                <a:solidFill>
                  <a:srgbClr val="002060"/>
                </a:solidFill>
              </a:rPr>
              <a:t>En el Plan Nacional Desarrollo 2018-2022</a:t>
            </a:r>
            <a:r>
              <a:rPr lang="es-ES" b="1" dirty="0"/>
              <a:t> </a:t>
            </a:r>
            <a:r>
              <a:rPr lang="es-ES" dirty="0"/>
              <a:t>las opciones de creación de empleos se centran en el sector privado y los emprendimientos, sin garantías de protección social e ingresos justos, y sin estrategias para aumentar el emprendimiento en las mujeres, que son solo el 20% de la población emprendedora. Se habla de teletrabajo como opción para las mujeres, con una mirada que refuerza la función del cuidado asignada históricamente a ellas. </a:t>
            </a:r>
            <a:r>
              <a:rPr lang="es-ES" dirty="0">
                <a:solidFill>
                  <a:srgbClr val="002060"/>
                </a:solidFill>
              </a:rPr>
              <a:t>Para las mujeres </a:t>
            </a:r>
            <a:r>
              <a:rPr lang="es-ES" dirty="0"/>
              <a:t>del sector rural, el tema del acceso a titularidad de tierras y la mejora de condiciones laborales, carecen de profundidad y estrategias de superación de la inequidad.</a:t>
            </a:r>
          </a:p>
          <a:p>
            <a:endParaRPr lang="es-CO" dirty="0"/>
          </a:p>
        </p:txBody>
      </p:sp>
    </p:spTree>
    <p:extLst>
      <p:ext uri="{BB962C8B-B14F-4D97-AF65-F5344CB8AC3E}">
        <p14:creationId xmlns:p14="http://schemas.microsoft.com/office/powerpoint/2010/main" val="322062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7561C2-B629-4883-AB47-0C51227B9B37}"/>
              </a:ext>
            </a:extLst>
          </p:cNvPr>
          <p:cNvSpPr>
            <a:spLocks noGrp="1"/>
          </p:cNvSpPr>
          <p:nvPr>
            <p:ph type="title"/>
          </p:nvPr>
        </p:nvSpPr>
        <p:spPr>
          <a:xfrm>
            <a:off x="2003729" y="0"/>
            <a:ext cx="9500883" cy="954157"/>
          </a:xfrm>
        </p:spPr>
        <p:txBody>
          <a:bodyPr>
            <a:noAutofit/>
          </a:bodyPr>
          <a:lstStyle/>
          <a:p>
            <a:pPr algn="just"/>
            <a:r>
              <a:rPr lang="es-ES" sz="2000" b="1" dirty="0">
                <a:solidFill>
                  <a:schemeClr val="accent1"/>
                </a:solidFill>
              </a:rPr>
              <a:t>La construcción y aplicación de una política sobre la mujer trabajadora colombiana, desde las perspectivas de resistencia y alternativa al modelo político, económico y cultural para:</a:t>
            </a:r>
            <a:endParaRPr lang="es-CO" sz="2000" b="1" dirty="0">
              <a:solidFill>
                <a:schemeClr val="accent1"/>
              </a:solidFill>
            </a:endParaRPr>
          </a:p>
        </p:txBody>
      </p:sp>
      <p:sp>
        <p:nvSpPr>
          <p:cNvPr id="3" name="Marcador de contenido 2">
            <a:extLst>
              <a:ext uri="{FF2B5EF4-FFF2-40B4-BE49-F238E27FC236}">
                <a16:creationId xmlns:a16="http://schemas.microsoft.com/office/drawing/2014/main" xmlns="" id="{7E7744CB-EA58-4549-8BB6-24C999B7D09B}"/>
              </a:ext>
            </a:extLst>
          </p:cNvPr>
          <p:cNvSpPr>
            <a:spLocks noGrp="1"/>
          </p:cNvSpPr>
          <p:nvPr>
            <p:ph idx="1"/>
          </p:nvPr>
        </p:nvSpPr>
        <p:spPr>
          <a:xfrm>
            <a:off x="1836751" y="1097280"/>
            <a:ext cx="9667861" cy="5462546"/>
          </a:xfrm>
        </p:spPr>
        <p:txBody>
          <a:bodyPr>
            <a:normAutofit fontScale="92500" lnSpcReduction="10000"/>
          </a:bodyPr>
          <a:lstStyle/>
          <a:p>
            <a:r>
              <a:rPr lang="es-ES" dirty="0"/>
              <a:t>Abordar la política pública de mujer y equidad de género desde la mirada de los y las trabajadores.</a:t>
            </a:r>
          </a:p>
          <a:p>
            <a:r>
              <a:rPr lang="es-ES" dirty="0"/>
              <a:t>Incorporar de manera más eficaz y precisa las reivindicaciones de las mujeres en la negociación colectiva, en los pliegos de negociación.</a:t>
            </a:r>
          </a:p>
          <a:p>
            <a:pPr marL="0" indent="0">
              <a:buNone/>
            </a:pPr>
            <a:endParaRPr lang="es-ES" dirty="0"/>
          </a:p>
          <a:p>
            <a:r>
              <a:rPr lang="es-ES" dirty="0"/>
              <a:t>Ampliar la sindicalización de las mujeres y garantizar su permanencia en los diferentes niveles de dirigencia.</a:t>
            </a:r>
          </a:p>
          <a:p>
            <a:r>
              <a:rPr lang="es-ES" dirty="0"/>
              <a:t>Trasformación de las relaciones sociales patriarcales en el seno del movimiento sindical en particular la CUT.</a:t>
            </a:r>
          </a:p>
          <a:p>
            <a:pPr marL="0" indent="0">
              <a:buNone/>
            </a:pPr>
            <a:endParaRPr lang="es-ES" dirty="0"/>
          </a:p>
          <a:p>
            <a:pPr marL="0" indent="0">
              <a:buNone/>
            </a:pPr>
            <a:r>
              <a:rPr lang="es-ES" dirty="0"/>
              <a:t>Identificar las relaciones sociales patriarcales en el seno de la CUT, proponer y adoptar medidas prácticas para su transformación en todos los niveles. Incentivar la igualdad y equidad entre hombres y mujeres, además, impulsar debates profundos sobre las desigualdades principalmente laborales y políticas, promoviendo la participación activa de las mujeres en su seno.</a:t>
            </a:r>
          </a:p>
          <a:p>
            <a:pPr marL="0" indent="0" algn="just">
              <a:buNone/>
            </a:pPr>
            <a:r>
              <a:rPr lang="es-ES" b="1" dirty="0">
                <a:solidFill>
                  <a:srgbClr val="002060"/>
                </a:solidFill>
              </a:rPr>
              <a:t>La ley de cuota sindical</a:t>
            </a:r>
            <a:r>
              <a:rPr lang="es-ES" dirty="0"/>
              <a:t> debe garantizar que las mujeres lleguen a los cargos de dirección. Los presupuestos para las secretarías de la mujer deben aumentarse para la realización de programas de formación laboral, sindical y políticas acordes a las necesidades, los tiempos y realidades de las mujeres trabajadoras.</a:t>
            </a:r>
            <a:endParaRPr lang="es-CO" dirty="0"/>
          </a:p>
        </p:txBody>
      </p:sp>
    </p:spTree>
    <p:extLst>
      <p:ext uri="{BB962C8B-B14F-4D97-AF65-F5344CB8AC3E}">
        <p14:creationId xmlns:p14="http://schemas.microsoft.com/office/powerpoint/2010/main" val="182982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37A2C-9C3E-4EC9-B9DF-262017BDD568}"/>
              </a:ext>
            </a:extLst>
          </p:cNvPr>
          <p:cNvSpPr>
            <a:spLocks noGrp="1"/>
          </p:cNvSpPr>
          <p:nvPr>
            <p:ph type="title"/>
          </p:nvPr>
        </p:nvSpPr>
        <p:spPr>
          <a:xfrm>
            <a:off x="2297927" y="55660"/>
            <a:ext cx="9206685" cy="858740"/>
          </a:xfrm>
        </p:spPr>
        <p:txBody>
          <a:bodyPr>
            <a:noAutofit/>
          </a:bodyPr>
          <a:lstStyle/>
          <a:p>
            <a:r>
              <a:rPr lang="es-ES" sz="2400" b="1" dirty="0">
                <a:solidFill>
                  <a:schemeClr val="accent1"/>
                </a:solidFill>
              </a:rPr>
              <a:t>El conteo de población en los censos efectuados en Colombia totaliza los siguientes habitantes</a:t>
            </a:r>
            <a:r>
              <a:rPr lang="es-ES" sz="2400" dirty="0"/>
              <a:t>:</a:t>
            </a:r>
            <a:endParaRPr lang="es-CO" sz="2400" dirty="0"/>
          </a:p>
        </p:txBody>
      </p:sp>
      <p:pic>
        <p:nvPicPr>
          <p:cNvPr id="4" name="Marcador de contenido 3">
            <a:extLst>
              <a:ext uri="{FF2B5EF4-FFF2-40B4-BE49-F238E27FC236}">
                <a16:creationId xmlns:a16="http://schemas.microsoft.com/office/drawing/2014/main" xmlns="" id="{0046076B-815C-411C-BD79-5DB0E7233B70}"/>
              </a:ext>
            </a:extLst>
          </p:cNvPr>
          <p:cNvPicPr>
            <a:picLocks noGrp="1" noChangeAspect="1"/>
          </p:cNvPicPr>
          <p:nvPr>
            <p:ph idx="1"/>
          </p:nvPr>
        </p:nvPicPr>
        <p:blipFill>
          <a:blip r:embed="rId2"/>
          <a:stretch>
            <a:fillRect/>
          </a:stretch>
        </p:blipFill>
        <p:spPr>
          <a:xfrm>
            <a:off x="2297927" y="914400"/>
            <a:ext cx="9054065" cy="5422790"/>
          </a:xfrm>
          <a:prstGeom prst="rect">
            <a:avLst/>
          </a:prstGeom>
        </p:spPr>
      </p:pic>
    </p:spTree>
    <p:extLst>
      <p:ext uri="{BB962C8B-B14F-4D97-AF65-F5344CB8AC3E}">
        <p14:creationId xmlns:p14="http://schemas.microsoft.com/office/powerpoint/2010/main" val="313178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2CD143-D3C9-43DD-B80B-D6D1B65789F1}"/>
              </a:ext>
            </a:extLst>
          </p:cNvPr>
          <p:cNvSpPr>
            <a:spLocks noGrp="1"/>
          </p:cNvSpPr>
          <p:nvPr>
            <p:ph type="title"/>
          </p:nvPr>
        </p:nvSpPr>
        <p:spPr>
          <a:xfrm>
            <a:off x="2592925" y="0"/>
            <a:ext cx="8911687" cy="485030"/>
          </a:xfrm>
        </p:spPr>
        <p:txBody>
          <a:bodyPr>
            <a:normAutofit fontScale="90000"/>
          </a:bodyPr>
          <a:lstStyle/>
          <a:p>
            <a:endParaRPr lang="es-CO" dirty="0"/>
          </a:p>
        </p:txBody>
      </p:sp>
      <p:pic>
        <p:nvPicPr>
          <p:cNvPr id="5" name="Marcador de contenido 4">
            <a:extLst>
              <a:ext uri="{FF2B5EF4-FFF2-40B4-BE49-F238E27FC236}">
                <a16:creationId xmlns:a16="http://schemas.microsoft.com/office/drawing/2014/main" xmlns="" id="{4B51CD81-7178-4C74-A1A9-047F7E78AC0B}"/>
              </a:ext>
            </a:extLst>
          </p:cNvPr>
          <p:cNvPicPr>
            <a:picLocks noGrp="1" noChangeAspect="1"/>
          </p:cNvPicPr>
          <p:nvPr>
            <p:ph idx="1"/>
          </p:nvPr>
        </p:nvPicPr>
        <p:blipFill>
          <a:blip r:embed="rId2"/>
          <a:stretch>
            <a:fillRect/>
          </a:stretch>
        </p:blipFill>
        <p:spPr>
          <a:xfrm>
            <a:off x="1463040" y="819978"/>
            <a:ext cx="10041573" cy="5835263"/>
          </a:xfrm>
          <a:prstGeom prst="rect">
            <a:avLst/>
          </a:prstGeom>
        </p:spPr>
      </p:pic>
    </p:spTree>
    <p:extLst>
      <p:ext uri="{BB962C8B-B14F-4D97-AF65-F5344CB8AC3E}">
        <p14:creationId xmlns:p14="http://schemas.microsoft.com/office/powerpoint/2010/main" val="3976450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8690A7-D6E9-451E-822B-DE36C6E59FBC}"/>
              </a:ext>
            </a:extLst>
          </p:cNvPr>
          <p:cNvSpPr>
            <a:spLocks noGrp="1"/>
          </p:cNvSpPr>
          <p:nvPr>
            <p:ph type="title"/>
          </p:nvPr>
        </p:nvSpPr>
        <p:spPr>
          <a:xfrm>
            <a:off x="2592925" y="0"/>
            <a:ext cx="8911687" cy="842838"/>
          </a:xfrm>
        </p:spPr>
        <p:txBody>
          <a:bodyPr/>
          <a:lstStyle/>
          <a:p>
            <a:r>
              <a:rPr lang="es-CO" b="1" dirty="0">
                <a:solidFill>
                  <a:schemeClr val="accent1"/>
                </a:solidFill>
              </a:rPr>
              <a:t>Población por departamento</a:t>
            </a:r>
          </a:p>
        </p:txBody>
      </p:sp>
      <p:pic>
        <p:nvPicPr>
          <p:cNvPr id="4" name="Marcador de contenido 3">
            <a:extLst>
              <a:ext uri="{FF2B5EF4-FFF2-40B4-BE49-F238E27FC236}">
                <a16:creationId xmlns:a16="http://schemas.microsoft.com/office/drawing/2014/main" xmlns="" id="{D3387DDA-EAD7-4A86-B849-6FFB3694265C}"/>
              </a:ext>
            </a:extLst>
          </p:cNvPr>
          <p:cNvPicPr>
            <a:picLocks noGrp="1" noChangeAspect="1"/>
          </p:cNvPicPr>
          <p:nvPr>
            <p:ph idx="1"/>
          </p:nvPr>
        </p:nvPicPr>
        <p:blipFill>
          <a:blip r:embed="rId2"/>
          <a:stretch>
            <a:fillRect/>
          </a:stretch>
        </p:blipFill>
        <p:spPr>
          <a:xfrm>
            <a:off x="1757238" y="914401"/>
            <a:ext cx="9747375" cy="4942862"/>
          </a:xfrm>
          <a:prstGeom prst="rect">
            <a:avLst/>
          </a:prstGeom>
        </p:spPr>
      </p:pic>
    </p:spTree>
    <p:extLst>
      <p:ext uri="{BB962C8B-B14F-4D97-AF65-F5344CB8AC3E}">
        <p14:creationId xmlns:p14="http://schemas.microsoft.com/office/powerpoint/2010/main" val="3686529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98F358-9F87-453E-B257-25E3F7563679}"/>
              </a:ext>
            </a:extLst>
          </p:cNvPr>
          <p:cNvSpPr>
            <a:spLocks noGrp="1"/>
          </p:cNvSpPr>
          <p:nvPr>
            <p:ph type="title"/>
          </p:nvPr>
        </p:nvSpPr>
        <p:spPr>
          <a:xfrm>
            <a:off x="2401295" y="0"/>
            <a:ext cx="9167853" cy="699715"/>
          </a:xfrm>
        </p:spPr>
        <p:txBody>
          <a:bodyPr>
            <a:noAutofit/>
          </a:bodyPr>
          <a:lstStyle/>
          <a:p>
            <a:r>
              <a:rPr lang="es-CO" sz="2400" b="1" dirty="0">
                <a:solidFill>
                  <a:schemeClr val="accent1"/>
                </a:solidFill>
              </a:rPr>
              <a:t>Población censada por sexo a nivel departamental 2018</a:t>
            </a:r>
          </a:p>
        </p:txBody>
      </p:sp>
      <p:pic>
        <p:nvPicPr>
          <p:cNvPr id="4" name="Marcador de contenido 3">
            <a:extLst>
              <a:ext uri="{FF2B5EF4-FFF2-40B4-BE49-F238E27FC236}">
                <a16:creationId xmlns:a16="http://schemas.microsoft.com/office/drawing/2014/main" xmlns="" id="{E13623C5-A73B-43E5-B78E-417E0B09B1E5}"/>
              </a:ext>
            </a:extLst>
          </p:cNvPr>
          <p:cNvPicPr>
            <a:picLocks noGrp="1" noChangeAspect="1"/>
          </p:cNvPicPr>
          <p:nvPr>
            <p:ph idx="1"/>
          </p:nvPr>
        </p:nvPicPr>
        <p:blipFill>
          <a:blip r:embed="rId2"/>
          <a:stretch>
            <a:fillRect/>
          </a:stretch>
        </p:blipFill>
        <p:spPr>
          <a:xfrm>
            <a:off x="2401294" y="834887"/>
            <a:ext cx="9167854" cy="5076964"/>
          </a:xfrm>
          <a:prstGeom prst="rect">
            <a:avLst/>
          </a:prstGeom>
        </p:spPr>
      </p:pic>
    </p:spTree>
    <p:extLst>
      <p:ext uri="{BB962C8B-B14F-4D97-AF65-F5344CB8AC3E}">
        <p14:creationId xmlns:p14="http://schemas.microsoft.com/office/powerpoint/2010/main" val="1211974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37E176-270F-42C7-AF03-E21FF1177B92}"/>
              </a:ext>
            </a:extLst>
          </p:cNvPr>
          <p:cNvSpPr>
            <a:spLocks noGrp="1"/>
          </p:cNvSpPr>
          <p:nvPr>
            <p:ph type="title"/>
          </p:nvPr>
        </p:nvSpPr>
        <p:spPr>
          <a:xfrm>
            <a:off x="2592925" y="0"/>
            <a:ext cx="8911687" cy="588397"/>
          </a:xfrm>
        </p:spPr>
        <p:txBody>
          <a:bodyPr>
            <a:normAutofit fontScale="90000"/>
          </a:bodyPr>
          <a:lstStyle/>
          <a:p>
            <a:endParaRPr lang="es-CO" dirty="0"/>
          </a:p>
        </p:txBody>
      </p:sp>
      <p:pic>
        <p:nvPicPr>
          <p:cNvPr id="4" name="Marcador de contenido 3">
            <a:extLst>
              <a:ext uri="{FF2B5EF4-FFF2-40B4-BE49-F238E27FC236}">
                <a16:creationId xmlns:a16="http://schemas.microsoft.com/office/drawing/2014/main" xmlns="" id="{8E0AA9D6-0808-436D-9189-045A098E72E7}"/>
              </a:ext>
            </a:extLst>
          </p:cNvPr>
          <p:cNvPicPr>
            <a:picLocks noGrp="1" noChangeAspect="1"/>
          </p:cNvPicPr>
          <p:nvPr>
            <p:ph idx="1"/>
          </p:nvPr>
        </p:nvPicPr>
        <p:blipFill>
          <a:blip r:embed="rId2"/>
          <a:stretch>
            <a:fillRect/>
          </a:stretch>
        </p:blipFill>
        <p:spPr>
          <a:xfrm>
            <a:off x="1693628" y="603089"/>
            <a:ext cx="10098156" cy="4946921"/>
          </a:xfrm>
          <a:prstGeom prst="rect">
            <a:avLst/>
          </a:prstGeom>
        </p:spPr>
      </p:pic>
    </p:spTree>
    <p:extLst>
      <p:ext uri="{BB962C8B-B14F-4D97-AF65-F5344CB8AC3E}">
        <p14:creationId xmlns:p14="http://schemas.microsoft.com/office/powerpoint/2010/main" val="27982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15607F-B4F8-4ECF-AFCE-D3771D4E047F}"/>
              </a:ext>
            </a:extLst>
          </p:cNvPr>
          <p:cNvSpPr>
            <a:spLocks noGrp="1"/>
          </p:cNvSpPr>
          <p:nvPr>
            <p:ph type="title"/>
          </p:nvPr>
        </p:nvSpPr>
        <p:spPr>
          <a:xfrm>
            <a:off x="2592925" y="0"/>
            <a:ext cx="8911687" cy="477078"/>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491339F5-CBE0-40DF-88F8-1E5DA671E11B}"/>
              </a:ext>
            </a:extLst>
          </p:cNvPr>
          <p:cNvSpPr>
            <a:spLocks noGrp="1"/>
          </p:cNvSpPr>
          <p:nvPr>
            <p:ph idx="1"/>
          </p:nvPr>
        </p:nvSpPr>
        <p:spPr>
          <a:xfrm>
            <a:off x="2589212" y="620202"/>
            <a:ext cx="8915400" cy="6050942"/>
          </a:xfrm>
        </p:spPr>
        <p:txBody>
          <a:bodyPr>
            <a:normAutofit fontScale="92500" lnSpcReduction="10000"/>
          </a:bodyPr>
          <a:lstStyle/>
          <a:p>
            <a:pPr algn="just"/>
            <a:r>
              <a:rPr lang="es-ES" dirty="0"/>
              <a:t>Determinar con acierto la relación entre </a:t>
            </a:r>
            <a:r>
              <a:rPr lang="es-ES" b="1" dirty="0">
                <a:solidFill>
                  <a:schemeClr val="accent1"/>
                </a:solidFill>
              </a:rPr>
              <a:t>la lucha económica y política</a:t>
            </a:r>
            <a:r>
              <a:rPr lang="es-ES" dirty="0"/>
              <a:t>, significa definir acertadamente la relación entre los </a:t>
            </a:r>
            <a:r>
              <a:rPr lang="es-ES" b="1" dirty="0">
                <a:solidFill>
                  <a:schemeClr val="accent1"/>
                </a:solidFill>
              </a:rPr>
              <a:t>sindicatos y el partido</a:t>
            </a:r>
            <a:r>
              <a:rPr lang="es-ES" dirty="0"/>
              <a:t>. Aun atribuyendo un enorme significado a la lucha económica del proletariado y a los sindicatos. </a:t>
            </a:r>
          </a:p>
          <a:p>
            <a:pPr algn="just"/>
            <a:endParaRPr lang="es-ES" dirty="0"/>
          </a:p>
          <a:p>
            <a:pPr algn="just"/>
            <a:r>
              <a:rPr lang="es-ES" dirty="0"/>
              <a:t>Cuando hablamos de la supremacía de la política sobre la economía, no significa que los sindicatos deban transformarse en un partido político o que deben adoptar un programa puramente de partido; no quiere decir que haya que borrar la diferencia entre los sindicatos y el Partido. </a:t>
            </a:r>
          </a:p>
          <a:p>
            <a:pPr algn="just"/>
            <a:r>
              <a:rPr lang="es-ES" b="1" dirty="0">
                <a:solidFill>
                  <a:schemeClr val="accent1"/>
                </a:solidFill>
              </a:rPr>
              <a:t>La tesis planteada por C. Marx</a:t>
            </a:r>
            <a:r>
              <a:rPr lang="es-ES" dirty="0"/>
              <a:t>:  subrayaba la importancia de los sindicatos como centros organizadores de las amplias masas obreras, y combatió la tendencia a meter en el mismo saco los partidos y los sindicatos. Consideraba que la organización política y económica del proletariado tiene un solo objetivo, pero cada una con sus propios métodos específicos.</a:t>
            </a:r>
          </a:p>
          <a:p>
            <a:pPr algn="just"/>
            <a:endParaRPr lang="es-ES" dirty="0"/>
          </a:p>
          <a:p>
            <a:pPr marL="0" indent="0" algn="ctr">
              <a:buNone/>
            </a:pPr>
            <a:r>
              <a:rPr lang="es-ES" b="1" dirty="0">
                <a:solidFill>
                  <a:schemeClr val="accent1"/>
                </a:solidFill>
              </a:rPr>
              <a:t>¿Que opinas de estas tres tesis?</a:t>
            </a:r>
          </a:p>
          <a:p>
            <a:pPr marL="0" indent="0" algn="r">
              <a:buNone/>
            </a:pPr>
            <a:endParaRPr lang="es-ES" sz="900" b="1" dirty="0">
              <a:solidFill>
                <a:srgbClr val="002060"/>
              </a:solidFill>
            </a:endParaRPr>
          </a:p>
          <a:p>
            <a:pPr marL="0" indent="0" algn="r">
              <a:buNone/>
            </a:pPr>
            <a:endParaRPr lang="es-ES" sz="900" b="1" dirty="0">
              <a:solidFill>
                <a:srgbClr val="002060"/>
              </a:solidFill>
            </a:endParaRPr>
          </a:p>
          <a:p>
            <a:pPr marL="0" indent="0" algn="r">
              <a:buNone/>
            </a:pPr>
            <a:endParaRPr lang="es-ES" sz="900" b="1" dirty="0">
              <a:solidFill>
                <a:srgbClr val="002060"/>
              </a:solidFill>
            </a:endParaRPr>
          </a:p>
          <a:p>
            <a:pPr marL="0" indent="0" algn="r">
              <a:buNone/>
            </a:pPr>
            <a:endParaRPr lang="es-ES" sz="900" b="1" dirty="0">
              <a:solidFill>
                <a:srgbClr val="002060"/>
              </a:solidFill>
            </a:endParaRPr>
          </a:p>
          <a:p>
            <a:pPr marL="0" indent="0" algn="r">
              <a:buNone/>
            </a:pPr>
            <a:r>
              <a:rPr lang="es-ES" sz="900" b="1" dirty="0">
                <a:solidFill>
                  <a:srgbClr val="002060"/>
                </a:solidFill>
              </a:rPr>
              <a:t>Marx subraya siempre la supremacía de la política sobre la economía, es decir, subraya la cuestión que fue puesta como base de todo el trabajo del Partido Bolchevique y de la Internacional Comunista.</a:t>
            </a:r>
          </a:p>
          <a:p>
            <a:pPr algn="r"/>
            <a:endParaRPr lang="es-ES" sz="900" b="1" dirty="0">
              <a:solidFill>
                <a:srgbClr val="002060"/>
              </a:solidFill>
            </a:endParaRPr>
          </a:p>
          <a:p>
            <a:endParaRPr lang="es-CO" dirty="0"/>
          </a:p>
        </p:txBody>
      </p:sp>
    </p:spTree>
    <p:extLst>
      <p:ext uri="{BB962C8B-B14F-4D97-AF65-F5344CB8AC3E}">
        <p14:creationId xmlns:p14="http://schemas.microsoft.com/office/powerpoint/2010/main" val="131038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E19A64-4796-422C-BFA1-7A9A46868CA7}"/>
              </a:ext>
            </a:extLst>
          </p:cNvPr>
          <p:cNvSpPr>
            <a:spLocks noGrp="1"/>
          </p:cNvSpPr>
          <p:nvPr>
            <p:ph type="title"/>
          </p:nvPr>
        </p:nvSpPr>
        <p:spPr>
          <a:xfrm>
            <a:off x="2592925" y="-1"/>
            <a:ext cx="8911687" cy="1296063"/>
          </a:xfrm>
        </p:spPr>
        <p:txBody>
          <a:bodyPr>
            <a:noAutofit/>
          </a:bodyPr>
          <a:lstStyle/>
          <a:p>
            <a:pPr algn="ctr"/>
            <a:r>
              <a:rPr lang="es-CO" sz="2400" b="1" dirty="0">
                <a:solidFill>
                  <a:schemeClr val="accent1"/>
                </a:solidFill>
              </a:rPr>
              <a:t>VIGENCIA DEL SINDICALISMO ES POSIBLE, CON UN CONTENIDO Y PRÁCTICA ANTIFASCISTA, ANTICAPITALISTA Y ANTIPATRIARCAL</a:t>
            </a:r>
          </a:p>
        </p:txBody>
      </p:sp>
      <p:sp>
        <p:nvSpPr>
          <p:cNvPr id="3" name="Marcador de contenido 2">
            <a:extLst>
              <a:ext uri="{FF2B5EF4-FFF2-40B4-BE49-F238E27FC236}">
                <a16:creationId xmlns:a16="http://schemas.microsoft.com/office/drawing/2014/main" xmlns="" id="{88B8FE21-72F3-4742-8344-CDBC7ADA796F}"/>
              </a:ext>
            </a:extLst>
          </p:cNvPr>
          <p:cNvSpPr>
            <a:spLocks noGrp="1"/>
          </p:cNvSpPr>
          <p:nvPr>
            <p:ph idx="1"/>
          </p:nvPr>
        </p:nvSpPr>
        <p:spPr>
          <a:xfrm>
            <a:off x="2589212" y="1574358"/>
            <a:ext cx="8915400" cy="4336864"/>
          </a:xfrm>
        </p:spPr>
        <p:txBody>
          <a:bodyPr/>
          <a:lstStyle/>
          <a:p>
            <a:pPr algn="just"/>
            <a:r>
              <a:rPr lang="es-ES" sz="2000" dirty="0"/>
              <a:t>En el marco de las nuevas realidades del mundo del trabajo, la lucha anticapitalista, </a:t>
            </a:r>
            <a:r>
              <a:rPr lang="es-ES" sz="2000" dirty="0" err="1"/>
              <a:t>antipatriarcal</a:t>
            </a:r>
            <a:r>
              <a:rPr lang="es-ES" sz="2000" dirty="0"/>
              <a:t> y la resistencia ante la arremetida del fascismo y las posiciones antisindicales tiene estrecha relación con la construcción práctica de “Sindicalismo Clasista” con la defensa y reivindicación del Sindicalismo como forma de Organización y lucha para los Obreros y Trabajadores, en perspectiva de aportar y apalancar los procesos de transformación social y de lucha por Otra Sociedad, por que otra Colombia es posible. En ese sentido,  nos proponemos desarrollar como dirigentes  una campaña de tipo estratégico con los siguientes elementos:</a:t>
            </a:r>
          </a:p>
          <a:p>
            <a:pPr marL="0" indent="0" algn="just">
              <a:buNone/>
            </a:pPr>
            <a:endParaRPr lang="es-ES" dirty="0"/>
          </a:p>
        </p:txBody>
      </p:sp>
    </p:spTree>
    <p:extLst>
      <p:ext uri="{BB962C8B-B14F-4D97-AF65-F5344CB8AC3E}">
        <p14:creationId xmlns:p14="http://schemas.microsoft.com/office/powerpoint/2010/main" val="504491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798A9-3185-4853-A7CE-4EF2BC63A98D}"/>
              </a:ext>
            </a:extLst>
          </p:cNvPr>
          <p:cNvSpPr>
            <a:spLocks noGrp="1"/>
          </p:cNvSpPr>
          <p:nvPr>
            <p:ph type="title"/>
          </p:nvPr>
        </p:nvSpPr>
        <p:spPr>
          <a:xfrm>
            <a:off x="2592925" y="0"/>
            <a:ext cx="8911687" cy="238539"/>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42808CFA-2A56-49AA-B827-524352B9CD73}"/>
              </a:ext>
            </a:extLst>
          </p:cNvPr>
          <p:cNvSpPr>
            <a:spLocks noGrp="1"/>
          </p:cNvSpPr>
          <p:nvPr>
            <p:ph idx="1"/>
          </p:nvPr>
        </p:nvSpPr>
        <p:spPr>
          <a:xfrm>
            <a:off x="2589212" y="667910"/>
            <a:ext cx="8915400" cy="5243312"/>
          </a:xfrm>
        </p:spPr>
        <p:txBody>
          <a:bodyPr>
            <a:normAutofit lnSpcReduction="10000"/>
          </a:bodyPr>
          <a:lstStyle/>
          <a:p>
            <a:pPr algn="just"/>
            <a:r>
              <a:rPr lang="es-ES" dirty="0"/>
              <a:t>Denuncia-Educación-Organización y resistencia social y popular: Al dominio del capital financiero especulativo y la tendencia al fascismo y a las guerras, recorte de las libertades políticas y democráticas y penalización y criminalización de la protesta y lucha social.</a:t>
            </a:r>
          </a:p>
          <a:p>
            <a:pPr marL="0" indent="0" algn="just">
              <a:buNone/>
            </a:pPr>
            <a:r>
              <a:rPr lang="es-ES" dirty="0"/>
              <a:t>Fortalecimiento y crecimiento de las organizaciones sociales y populares, en particular los sindicatos con una clara concepción y practica clasista.</a:t>
            </a:r>
          </a:p>
          <a:p>
            <a:pPr marL="0" indent="0" algn="just">
              <a:buNone/>
            </a:pPr>
            <a:r>
              <a:rPr lang="es-ES" dirty="0"/>
              <a:t>La contradicción política principal en Colombia es entre fascismo y democracia. Esta contradicción implica ubicar como blanco al fascismo en su relación con el patriarcado y el capital financiero y analizar las eventuales unidades de acción contra el fascismo que puedan presentarse con el sector neoliberal no fascista.</a:t>
            </a:r>
          </a:p>
          <a:p>
            <a:pPr marL="0" indent="0" algn="just">
              <a:buNone/>
            </a:pPr>
            <a:r>
              <a:rPr lang="es-ES" dirty="0"/>
              <a:t>Esto implica trabajar por un gran movimiento y/o frente político de carácter amplio y democrático a nivel nacional, regional y local-territorial, además, al interior de la organizaciones sindicales, como punto de trabajo en la unidad de acción, fortaleciendo y creciendo los sindicatos, aportando con ello, en la educación, solidaridad y lucha de clases a los obreros y trabajadores; por ende, al proceso de unidad política a nivel regional y  nacional, en el propósito de ser gobierno y poder ..de que Otra Colombia es posible.</a:t>
            </a:r>
          </a:p>
          <a:p>
            <a:endParaRPr lang="es-CO" dirty="0"/>
          </a:p>
        </p:txBody>
      </p:sp>
    </p:spTree>
    <p:extLst>
      <p:ext uri="{BB962C8B-B14F-4D97-AF65-F5344CB8AC3E}">
        <p14:creationId xmlns:p14="http://schemas.microsoft.com/office/powerpoint/2010/main" val="1064051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3BDAB4-FEB5-4837-AECD-AD29C7027AD8}"/>
              </a:ext>
            </a:extLst>
          </p:cNvPr>
          <p:cNvSpPr>
            <a:spLocks noGrp="1"/>
          </p:cNvSpPr>
          <p:nvPr>
            <p:ph type="title"/>
          </p:nvPr>
        </p:nvSpPr>
        <p:spPr>
          <a:xfrm>
            <a:off x="2592925" y="0"/>
            <a:ext cx="8911687" cy="326003"/>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A9EB884A-7146-436D-8793-2BC8DB3DE547}"/>
              </a:ext>
            </a:extLst>
          </p:cNvPr>
          <p:cNvSpPr>
            <a:spLocks noGrp="1"/>
          </p:cNvSpPr>
          <p:nvPr>
            <p:ph idx="1"/>
          </p:nvPr>
        </p:nvSpPr>
        <p:spPr>
          <a:xfrm>
            <a:off x="2589212" y="612250"/>
            <a:ext cx="8915400" cy="5860112"/>
          </a:xfrm>
        </p:spPr>
        <p:txBody>
          <a:bodyPr>
            <a:normAutofit fontScale="92500"/>
          </a:bodyPr>
          <a:lstStyle/>
          <a:p>
            <a:pPr algn="just"/>
            <a:r>
              <a:rPr lang="es-ES" dirty="0"/>
              <a:t>Hacer parte del surgimiento de nuevas coaliciones que cuestionan aspectos del modelo económico y político, pero que no tienen articulación ni coordinación entre sí; lo que les resta proyección. La tarea, es hacer el mejor y mayor esfuerzo para acertar en un proceso de unidad organizativa necesaria, para poder avanzar con pasos concretos y victorias parciales en abrir e ir consolidando los espacios democráticos en el país.</a:t>
            </a:r>
          </a:p>
          <a:p>
            <a:pPr algn="just"/>
            <a:r>
              <a:rPr lang="es-ES" dirty="0"/>
              <a:t>Los obreros y trabajadores  agrupados en el sindicato, unificada en saber y  unificada en la Internacional, nos permiten poner de cara un acumulado fundamental no solo para las reivindicaciones económicas y políticas en el mundo laboral, sino para contribuir en los procesos de transformación social.</a:t>
            </a:r>
          </a:p>
          <a:p>
            <a:pPr algn="just"/>
            <a:r>
              <a:rPr lang="es-ES" dirty="0"/>
              <a:t>En los sindicatos el numero y/o la cantidad son importantes. Pero la cantidad tiene peso únicamente cuando está unida por la organización y guiada por el saber. </a:t>
            </a:r>
          </a:p>
          <a:p>
            <a:pPr algn="just"/>
            <a:r>
              <a:rPr lang="es-ES" dirty="0"/>
              <a:t>Los sindicatos deben estar en manos de la clase obrera, de los trabajadores, pues inicialmente son un aporte y  “la palanca de la lucha contra el poder político de sus explotadores”.</a:t>
            </a:r>
          </a:p>
          <a:p>
            <a:pPr algn="just"/>
            <a:r>
              <a:rPr lang="es-ES" dirty="0"/>
              <a:t>El saber dentro de las organizaciones sindicales  debe contribuir en  llevar a todo el mundo a la convicción de que sus esfuerzos, lejos de ser egoístas y ambiciosos, han de tener más bien por fin la emancipación de las masas oprimidas.”</a:t>
            </a:r>
            <a:endParaRPr lang="es-CO" dirty="0"/>
          </a:p>
        </p:txBody>
      </p:sp>
    </p:spTree>
    <p:extLst>
      <p:ext uri="{BB962C8B-B14F-4D97-AF65-F5344CB8AC3E}">
        <p14:creationId xmlns:p14="http://schemas.microsoft.com/office/powerpoint/2010/main" val="1669148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536B2F-F7AA-454C-ABFD-48AC3B225CFF}"/>
              </a:ext>
            </a:extLst>
          </p:cNvPr>
          <p:cNvSpPr>
            <a:spLocks noGrp="1"/>
          </p:cNvSpPr>
          <p:nvPr>
            <p:ph type="title"/>
          </p:nvPr>
        </p:nvSpPr>
        <p:spPr>
          <a:xfrm>
            <a:off x="2592925" y="0"/>
            <a:ext cx="8911687" cy="834887"/>
          </a:xfrm>
        </p:spPr>
        <p:txBody>
          <a:bodyPr>
            <a:normAutofit/>
          </a:bodyPr>
          <a:lstStyle/>
          <a:p>
            <a:r>
              <a:rPr lang="es-ES" sz="2800" b="1" dirty="0">
                <a:solidFill>
                  <a:srgbClr val="FF0000"/>
                </a:solidFill>
              </a:rPr>
              <a:t>EL SINDICALISMO QUE IMPULSAMOS (</a:t>
            </a:r>
            <a:r>
              <a:rPr lang="es-ES" sz="2800" b="1" dirty="0" err="1">
                <a:solidFill>
                  <a:srgbClr val="FF0000"/>
                </a:solidFill>
              </a:rPr>
              <a:t>Il</a:t>
            </a:r>
            <a:r>
              <a:rPr lang="es-ES" sz="2800" b="1" dirty="0">
                <a:solidFill>
                  <a:srgbClr val="FF0000"/>
                </a:solidFill>
              </a:rPr>
              <a:t>)</a:t>
            </a:r>
            <a:endParaRPr lang="es-CO" sz="2800" b="1" dirty="0">
              <a:solidFill>
                <a:srgbClr val="FF0000"/>
              </a:solidFill>
            </a:endParaRPr>
          </a:p>
        </p:txBody>
      </p:sp>
      <p:sp>
        <p:nvSpPr>
          <p:cNvPr id="3" name="Marcador de contenido 2">
            <a:extLst>
              <a:ext uri="{FF2B5EF4-FFF2-40B4-BE49-F238E27FC236}">
                <a16:creationId xmlns:a16="http://schemas.microsoft.com/office/drawing/2014/main" xmlns="" id="{F14F75D5-B7F1-4D30-9AAC-11C62022FD04}"/>
              </a:ext>
            </a:extLst>
          </p:cNvPr>
          <p:cNvSpPr>
            <a:spLocks noGrp="1"/>
          </p:cNvSpPr>
          <p:nvPr>
            <p:ph idx="1"/>
          </p:nvPr>
        </p:nvSpPr>
        <p:spPr>
          <a:xfrm>
            <a:off x="1693628" y="588397"/>
            <a:ext cx="9810984" cy="5780598"/>
          </a:xfrm>
        </p:spPr>
        <p:txBody>
          <a:bodyPr>
            <a:normAutofit fontScale="77500" lnSpcReduction="20000"/>
          </a:bodyPr>
          <a:lstStyle/>
          <a:p>
            <a:pPr algn="just"/>
            <a:r>
              <a:rPr lang="es-ES" dirty="0"/>
              <a:t>Impulsamos un sindicalismo que asuma firmemente la defensa de nuestros intereses como trabajadores y de los intereses del pueblo. El Sindicalismo que impulsamos se caracteriza por:</a:t>
            </a:r>
          </a:p>
          <a:p>
            <a:pPr algn="just"/>
            <a:r>
              <a:rPr lang="es-ES" dirty="0"/>
              <a:t>En el momento actual, participar activamente en la oposición a los gobiernos y políticas neoliberales.</a:t>
            </a:r>
          </a:p>
          <a:p>
            <a:pPr algn="just"/>
            <a:r>
              <a:rPr lang="es-ES" dirty="0"/>
              <a:t>Luchamos contra la cooptación de dirigentes y organizaciones sindicales por parte del </a:t>
            </a:r>
            <a:r>
              <a:rPr lang="es-ES" dirty="0" err="1"/>
              <a:t>gobiernoy</a:t>
            </a:r>
            <a:r>
              <a:rPr lang="es-ES" dirty="0"/>
              <a:t>  del régimen y de los patronos –empresarios.</a:t>
            </a:r>
          </a:p>
          <a:p>
            <a:pPr algn="just"/>
            <a:r>
              <a:rPr lang="es-ES" dirty="0"/>
              <a:t>Luchamos contra las malas prácticas sindicales tales como la corrupción, el clientelismo, el burocratismo y el aislamiento de las bases.</a:t>
            </a:r>
          </a:p>
          <a:p>
            <a:pPr algn="just"/>
            <a:r>
              <a:rPr lang="es-ES" dirty="0"/>
              <a:t>Promovemos la formación política y sindical, de los dirigentes y de las bases de trabajadores, con </a:t>
            </a:r>
            <a:r>
              <a:rPr lang="es-ES" dirty="0">
                <a:solidFill>
                  <a:srgbClr val="FF0000"/>
                </a:solidFill>
              </a:rPr>
              <a:t>ello contribuimos a ser gobierno y poder</a:t>
            </a:r>
            <a:r>
              <a:rPr lang="es-ES" dirty="0"/>
              <a:t>.</a:t>
            </a:r>
          </a:p>
          <a:p>
            <a:pPr algn="just"/>
            <a:r>
              <a:rPr lang="es-ES" dirty="0"/>
              <a:t>Promovemos la movilización, la protesta y las lucha necesarias para el logro de nuestros objetivos.</a:t>
            </a:r>
          </a:p>
          <a:p>
            <a:pPr algn="just"/>
            <a:r>
              <a:rPr lang="es-ES" dirty="0"/>
              <a:t>Promovemos, impulsamos y </a:t>
            </a:r>
            <a:r>
              <a:rPr lang="es-ES" dirty="0" err="1"/>
              <a:t>prácticamos</a:t>
            </a:r>
            <a:r>
              <a:rPr lang="es-ES" dirty="0"/>
              <a:t> la democracia sindical.</a:t>
            </a:r>
          </a:p>
          <a:p>
            <a:pPr algn="just"/>
            <a:r>
              <a:rPr lang="es-ES" dirty="0"/>
              <a:t>Resistimos a las imposiciones de los </a:t>
            </a:r>
            <a:r>
              <a:rPr lang="es-ES" dirty="0" err="1"/>
              <a:t>megamonopolios</a:t>
            </a:r>
            <a:r>
              <a:rPr lang="es-ES" dirty="0"/>
              <a:t> y de los organismos internacionales como la OCDE, el Banco Mundial y el FMI</a:t>
            </a:r>
          </a:p>
          <a:p>
            <a:pPr algn="just"/>
            <a:r>
              <a:rPr lang="es-ES" dirty="0"/>
              <a:t>Promovemos la coordinación y cooperación de luchas sindicales y populares a nivel nacional e internacional.</a:t>
            </a:r>
          </a:p>
          <a:p>
            <a:pPr algn="just"/>
            <a:r>
              <a:rPr lang="es-ES" dirty="0"/>
              <a:t>Promovemos la coordinación practica del movimiento sindical a nivel nacional e internacional.</a:t>
            </a:r>
          </a:p>
          <a:p>
            <a:pPr algn="just"/>
            <a:r>
              <a:rPr lang="es-ES" dirty="0"/>
              <a:t>Construir propuestas, debatir y trabajar con optimismo y perspectiva, buscando incidir en el futuro de los trabajadores y del pueblo colombiano. Un criterio de unidad y de perspectiva de ser parte del direccionamiento en el movimiento sindical y de ser gobierno y poder en lo nacional.</a:t>
            </a:r>
          </a:p>
          <a:p>
            <a:pPr algn="just"/>
            <a:r>
              <a:rPr lang="es-ES" dirty="0"/>
              <a:t>Luchar por la emancipación de la mujer, contra la violencia de género y la visión patriarcal imperante en los sindicatos y en la estructura social vigente, contra el sistema de privilegios de género y discriminación a la mujer trabajadora</a:t>
            </a:r>
          </a:p>
          <a:p>
            <a:pPr algn="just"/>
            <a:r>
              <a:rPr lang="es-ES" dirty="0"/>
              <a:t>Reivindicar la autonomía e independencia no solo de las organizaciones sindicales, sino de los dirigentes frente al patrón-empresarios y gobierno-régimen político-.</a:t>
            </a:r>
            <a:endParaRPr lang="es-CO" dirty="0"/>
          </a:p>
        </p:txBody>
      </p:sp>
    </p:spTree>
    <p:extLst>
      <p:ext uri="{BB962C8B-B14F-4D97-AF65-F5344CB8AC3E}">
        <p14:creationId xmlns:p14="http://schemas.microsoft.com/office/powerpoint/2010/main" val="2493712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E61011-A5BD-4E6D-8A11-7DD240BC18D6}"/>
              </a:ext>
            </a:extLst>
          </p:cNvPr>
          <p:cNvSpPr>
            <a:spLocks noGrp="1"/>
          </p:cNvSpPr>
          <p:nvPr>
            <p:ph type="title"/>
          </p:nvPr>
        </p:nvSpPr>
        <p:spPr>
          <a:xfrm>
            <a:off x="2592925" y="0"/>
            <a:ext cx="8911687" cy="270344"/>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6658323F-2FB3-4C5F-82C8-1E430C54B9EE}"/>
              </a:ext>
            </a:extLst>
          </p:cNvPr>
          <p:cNvSpPr>
            <a:spLocks noGrp="1"/>
          </p:cNvSpPr>
          <p:nvPr>
            <p:ph idx="1"/>
          </p:nvPr>
        </p:nvSpPr>
        <p:spPr>
          <a:xfrm>
            <a:off x="1781092" y="500932"/>
            <a:ext cx="9723520" cy="6058894"/>
          </a:xfrm>
        </p:spPr>
        <p:txBody>
          <a:bodyPr>
            <a:normAutofit fontScale="85000" lnSpcReduction="10000"/>
          </a:bodyPr>
          <a:lstStyle/>
          <a:p>
            <a:pPr algn="just"/>
            <a:r>
              <a:rPr lang="es-ES" dirty="0"/>
              <a:t>Trabajar por el reagrupamiento del sector clasista y mas avanzado en el movimiento obrero colombiano, para incidir en las condiciones laborales y de vida de los y las trabajadoras, con el fin de construir y proyectar una AGENDA POLÍTICA propia, en medio del debate fraterno al interior de las centrales, sindicatos y federaciones, sin imponer unas organizaciones sobre otras.</a:t>
            </a:r>
          </a:p>
          <a:p>
            <a:r>
              <a:rPr lang="es-ES" dirty="0"/>
              <a:t>Promover acciones coordinadas, que apunten al fortalecimiento de luchas concretas con propósitos claros y definidos en favor de la gente.</a:t>
            </a:r>
          </a:p>
          <a:p>
            <a:pPr marL="0" indent="0">
              <a:buNone/>
            </a:pPr>
            <a:endParaRPr lang="es-ES" dirty="0"/>
          </a:p>
          <a:p>
            <a:pPr algn="just"/>
            <a:r>
              <a:rPr lang="es-ES" dirty="0"/>
              <a:t>Avanzar en la consolidación de organizaciones sindicales de carácter mayoritario y autónomos, capaces de transformar las relaciones laborales y el mundo del trabajo.</a:t>
            </a:r>
          </a:p>
          <a:p>
            <a:pPr algn="just"/>
            <a:r>
              <a:rPr lang="es-ES" dirty="0"/>
              <a:t>Luchar por los derechos y libertades de las mujeres, promover la activa participación de la mujer en espacios de dirección del movimiento sindical, luchar contra la discriminación y en contra de las relaciones patriarcales debe ser una prioridad para nuestras organizaciones. Asimismo, debemos promover una agenda específica para reivindicar los derechos de las mujeres e integrarlas en las mesas de negociación con el Estado y las empresas.</a:t>
            </a:r>
          </a:p>
          <a:p>
            <a:pPr marL="0" indent="0" algn="just">
              <a:buNone/>
            </a:pPr>
            <a:endParaRPr lang="es-ES" dirty="0"/>
          </a:p>
          <a:p>
            <a:r>
              <a:rPr lang="es-ES" dirty="0"/>
              <a:t>Sumar esfuerzos para impulsar y fortalecer los procesos de negociación colectiva para avanzar en la consecución de derechos laborales, económicos y sociales, y para posibilitar la organización y negociación para los trabajadores que hoy no pueden ejercer este derecho.</a:t>
            </a:r>
          </a:p>
          <a:p>
            <a:r>
              <a:rPr lang="es-ES" dirty="0"/>
              <a:t>Defender a las organizaciones sindicales como una necesidad y un derecho para todos los trabajadores y trabajadoras en Colombia, y es una obligación del Estado garantizar su existencia. Los sindicatos son elemento esencial en un Estado de derecho y en la democracia.</a:t>
            </a:r>
          </a:p>
          <a:p>
            <a:endParaRPr lang="es-CO" dirty="0"/>
          </a:p>
        </p:txBody>
      </p:sp>
    </p:spTree>
    <p:extLst>
      <p:ext uri="{BB962C8B-B14F-4D97-AF65-F5344CB8AC3E}">
        <p14:creationId xmlns:p14="http://schemas.microsoft.com/office/powerpoint/2010/main" val="466950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27C604-34B6-45ED-9A10-593DDD10C14A}"/>
              </a:ext>
            </a:extLst>
          </p:cNvPr>
          <p:cNvSpPr>
            <a:spLocks noGrp="1"/>
          </p:cNvSpPr>
          <p:nvPr>
            <p:ph type="title"/>
          </p:nvPr>
        </p:nvSpPr>
        <p:spPr>
          <a:xfrm>
            <a:off x="2592925" y="-1"/>
            <a:ext cx="8911687" cy="413469"/>
          </a:xfrm>
        </p:spPr>
        <p:txBody>
          <a:bodyPr>
            <a:normAutofit fontScale="90000"/>
          </a:bodyPr>
          <a:lstStyle/>
          <a:p>
            <a:endParaRPr lang="es-CO" dirty="0"/>
          </a:p>
        </p:txBody>
      </p:sp>
      <p:sp>
        <p:nvSpPr>
          <p:cNvPr id="3" name="Marcador de contenido 2" descr="Trabajar por el reagrupamiento del sector clasista en el movimiento obrero colombiano, para incidir en las condiciones laborales y de vida de los y las trabajadoras, con el fin de construir y proyectar una AGENDA POLÍTICA propia, en medio del debate fraterno al interior de las centrales, sindicatos y federaciones, sin imponer unas organizaciones sobre otras.&#10; Promover acciones coordinadas, que apunten al fortalecimiento de luchas concretas.&#10; Avanzar en la consolidación de organizaciones sindicales de carácter mayoritario y a">
            <a:extLst>
              <a:ext uri="{FF2B5EF4-FFF2-40B4-BE49-F238E27FC236}">
                <a16:creationId xmlns:a16="http://schemas.microsoft.com/office/drawing/2014/main" xmlns="" id="{47544DC6-8125-47A3-B323-769D281C10E9}"/>
              </a:ext>
            </a:extLst>
          </p:cNvPr>
          <p:cNvSpPr>
            <a:spLocks noGrp="1"/>
          </p:cNvSpPr>
          <p:nvPr>
            <p:ph idx="1"/>
          </p:nvPr>
        </p:nvSpPr>
        <p:spPr>
          <a:xfrm>
            <a:off x="2589212" y="580445"/>
            <a:ext cx="8915400" cy="6162261"/>
          </a:xfrm>
        </p:spPr>
        <p:txBody>
          <a:bodyPr/>
          <a:lstStyle/>
          <a:p>
            <a:pPr marL="0" indent="0">
              <a:buNone/>
            </a:pPr>
            <a:endParaRPr lang="es-CO" dirty="0"/>
          </a:p>
        </p:txBody>
      </p:sp>
      <p:sp>
        <p:nvSpPr>
          <p:cNvPr id="4" name="Globo: flecha hacia arriba 3" descr="GRACIAS&#10;&#10;@OverDoradoC">
            <a:extLst>
              <a:ext uri="{FF2B5EF4-FFF2-40B4-BE49-F238E27FC236}">
                <a16:creationId xmlns:a16="http://schemas.microsoft.com/office/drawing/2014/main" xmlns="" id="{B7163C78-F7AC-45DD-82DA-F75C67644976}"/>
              </a:ext>
            </a:extLst>
          </p:cNvPr>
          <p:cNvSpPr/>
          <p:nvPr/>
        </p:nvSpPr>
        <p:spPr>
          <a:xfrm>
            <a:off x="4357315" y="1113183"/>
            <a:ext cx="4929808" cy="4444779"/>
          </a:xfrm>
          <a:prstGeom prst="upArrowCallou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p>
          <a:p>
            <a:pPr algn="ctr"/>
            <a:r>
              <a:rPr lang="es-CO" sz="2400" dirty="0"/>
              <a:t>GRACIAS</a:t>
            </a:r>
          </a:p>
          <a:p>
            <a:pPr algn="ctr"/>
            <a:endParaRPr lang="es-CO" sz="2400" dirty="0"/>
          </a:p>
          <a:p>
            <a:pPr algn="ctr"/>
            <a:endParaRPr lang="es-CO" sz="2400" dirty="0"/>
          </a:p>
          <a:p>
            <a:pPr algn="ctr"/>
            <a:endParaRPr lang="es-CO" sz="2400" dirty="0"/>
          </a:p>
          <a:p>
            <a:pPr algn="ctr"/>
            <a:r>
              <a:rPr lang="es-CO" sz="2400" dirty="0"/>
              <a:t>@</a:t>
            </a:r>
            <a:r>
              <a:rPr lang="es-CO" sz="2400" dirty="0" err="1"/>
              <a:t>OverDoradoC</a:t>
            </a:r>
            <a:endParaRPr lang="es-CO" sz="2400" dirty="0"/>
          </a:p>
          <a:p>
            <a:pPr algn="ctr"/>
            <a:endParaRPr lang="es-CO" sz="2400" dirty="0"/>
          </a:p>
          <a:p>
            <a:pPr algn="ctr"/>
            <a:r>
              <a:rPr lang="es-CO" sz="2400" dirty="0"/>
              <a:t>http://www.overdorado.com/</a:t>
            </a:r>
          </a:p>
          <a:p>
            <a:pPr algn="ctr"/>
            <a:endParaRPr lang="es-CO" sz="2400" dirty="0"/>
          </a:p>
        </p:txBody>
      </p:sp>
      <p:sp>
        <p:nvSpPr>
          <p:cNvPr id="5" name="Rayo 4">
            <a:extLst>
              <a:ext uri="{FF2B5EF4-FFF2-40B4-BE49-F238E27FC236}">
                <a16:creationId xmlns:a16="http://schemas.microsoft.com/office/drawing/2014/main" xmlns="" id="{B5C6B963-D938-4314-A9BB-A4AD734BD56A}"/>
              </a:ext>
            </a:extLst>
          </p:cNvPr>
          <p:cNvSpPr/>
          <p:nvPr/>
        </p:nvSpPr>
        <p:spPr>
          <a:xfrm>
            <a:off x="5271715" y="3375328"/>
            <a:ext cx="612250" cy="572494"/>
          </a:xfrm>
          <a:prstGeom prst="lightningBol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256" y="3216275"/>
            <a:ext cx="14319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E9EF6-A5A1-45F5-8CD2-F268EDD91C83}"/>
              </a:ext>
            </a:extLst>
          </p:cNvPr>
          <p:cNvSpPr>
            <a:spLocks noGrp="1"/>
          </p:cNvSpPr>
          <p:nvPr>
            <p:ph type="title"/>
          </p:nvPr>
        </p:nvSpPr>
        <p:spPr>
          <a:xfrm>
            <a:off x="2592925" y="0"/>
            <a:ext cx="8911687" cy="516835"/>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A7F7AF1E-EA5E-495C-AF5E-DA0DD712D7D0}"/>
              </a:ext>
            </a:extLst>
          </p:cNvPr>
          <p:cNvSpPr>
            <a:spLocks noGrp="1"/>
          </p:cNvSpPr>
          <p:nvPr>
            <p:ph idx="1"/>
          </p:nvPr>
        </p:nvSpPr>
        <p:spPr>
          <a:xfrm>
            <a:off x="2589212" y="882595"/>
            <a:ext cx="8915400" cy="5907819"/>
          </a:xfrm>
        </p:spPr>
        <p:txBody>
          <a:bodyPr>
            <a:normAutofit fontScale="92500" lnSpcReduction="10000"/>
          </a:bodyPr>
          <a:lstStyle/>
          <a:p>
            <a:pPr algn="just"/>
            <a:r>
              <a:rPr lang="es-ES" dirty="0"/>
              <a:t>¿Cuál sería la salida, para que Los Estados –gobiernos de turno,  garanticen la libertad sindical, la formalización laboral y el trabajo digno y decente; la negociación colectiva - el diálogo social en las condiciones actuales- ? </a:t>
            </a:r>
          </a:p>
          <a:p>
            <a:pPr marL="0" indent="0" algn="ctr">
              <a:buNone/>
            </a:pPr>
            <a:r>
              <a:rPr lang="es-ES" b="1" dirty="0">
                <a:solidFill>
                  <a:schemeClr val="accent1"/>
                </a:solidFill>
              </a:rPr>
              <a:t>Cual ha sido y sería el papel de la organización y la huelga…la lucha de los trabajadores en este momento? ¿ En la vigencia del sindicalismo?</a:t>
            </a:r>
          </a:p>
          <a:p>
            <a:pPr algn="just"/>
            <a:r>
              <a:rPr lang="es-ES" dirty="0"/>
              <a:t>Reconocimiento de los sindicatos. </a:t>
            </a:r>
          </a:p>
          <a:p>
            <a:pPr algn="just"/>
            <a:r>
              <a:rPr lang="es-ES" dirty="0"/>
              <a:t>Cumplimiento por parte de los Estados y gobiernos de las Normas Internacionales del Trabajo –NIT-.</a:t>
            </a:r>
          </a:p>
          <a:p>
            <a:pPr algn="just"/>
            <a:r>
              <a:rPr lang="es-ES" dirty="0"/>
              <a:t>Negociación colectiva por rama o </a:t>
            </a:r>
            <a:r>
              <a:rPr lang="es-ES" dirty="0" err="1"/>
              <a:t>múltinivel</a:t>
            </a:r>
            <a:r>
              <a:rPr lang="es-ES" dirty="0"/>
              <a:t>.</a:t>
            </a:r>
          </a:p>
          <a:p>
            <a:pPr algn="just"/>
            <a:r>
              <a:rPr lang="es-ES" dirty="0"/>
              <a:t>Acabar con las formas abusivas de contratación y/o la tercerización laboral.</a:t>
            </a:r>
          </a:p>
          <a:p>
            <a:pPr algn="just"/>
            <a:r>
              <a:rPr lang="es-ES" dirty="0"/>
              <a:t>Acabar con  los pactos colectivos. Forma que hace parte de la cultura antisindical por parte del empresariado y gobierno.</a:t>
            </a:r>
          </a:p>
          <a:p>
            <a:pPr algn="just"/>
            <a:r>
              <a:rPr lang="es-ES" dirty="0"/>
              <a:t>Transversalidad en las exigencias del movimiento sindical y de los trabajadores: Formalización laboral, Seguridad social, Salarios, Reparación colectiva.</a:t>
            </a:r>
          </a:p>
          <a:p>
            <a:pPr algn="just"/>
            <a:r>
              <a:rPr lang="es-ES" dirty="0"/>
              <a:t>El tema de la Paz y salida política al conflicto interno.</a:t>
            </a:r>
          </a:p>
          <a:p>
            <a:pPr algn="just"/>
            <a:r>
              <a:rPr lang="es-ES" dirty="0"/>
              <a:t>El Estado y gobierno deben comprometerse con políticas públicas que promuevan y garanticen el ejercicio de la actividad sindical, que implique borrar de un tajo la cultura y violencia antisindical que históricamente han promovido el Estado  y el empresariado nacional y multinacionales.</a:t>
            </a:r>
          </a:p>
          <a:p>
            <a:pPr algn="just"/>
            <a:endParaRPr lang="es-ES" dirty="0"/>
          </a:p>
          <a:p>
            <a:pPr algn="just"/>
            <a:endParaRPr lang="es-ES" dirty="0"/>
          </a:p>
          <a:p>
            <a:endParaRPr lang="es-CO" dirty="0"/>
          </a:p>
        </p:txBody>
      </p:sp>
    </p:spTree>
    <p:extLst>
      <p:ext uri="{BB962C8B-B14F-4D97-AF65-F5344CB8AC3E}">
        <p14:creationId xmlns:p14="http://schemas.microsoft.com/office/powerpoint/2010/main" val="24760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61C124-3294-094A-864A-04E510C409D4}"/>
              </a:ext>
            </a:extLst>
          </p:cNvPr>
          <p:cNvSpPr>
            <a:spLocks noGrp="1"/>
          </p:cNvSpPr>
          <p:nvPr>
            <p:ph type="title"/>
          </p:nvPr>
        </p:nvSpPr>
        <p:spPr>
          <a:xfrm>
            <a:off x="2592925" y="0"/>
            <a:ext cx="8911687" cy="731520"/>
          </a:xfrm>
        </p:spPr>
        <p:txBody>
          <a:bodyPr>
            <a:normAutofit/>
          </a:bodyPr>
          <a:lstStyle/>
          <a:p>
            <a:pPr algn="ctr"/>
            <a:r>
              <a:rPr lang="es-CO" sz="2800" b="1" dirty="0">
                <a:solidFill>
                  <a:schemeClr val="accent1"/>
                </a:solidFill>
                <a:latin typeface="Arial" panose="020B0604020202020204" pitchFamily="34" charset="0"/>
                <a:cs typeface="Arial" panose="020B0604020202020204" pitchFamily="34" charset="0"/>
              </a:rPr>
              <a:t>Nuestra lucha contra el #MalGobiernoDuque</a:t>
            </a:r>
          </a:p>
        </p:txBody>
      </p:sp>
      <p:sp>
        <p:nvSpPr>
          <p:cNvPr id="3" name="Marcador de contenido 2">
            <a:extLst>
              <a:ext uri="{FF2B5EF4-FFF2-40B4-BE49-F238E27FC236}">
                <a16:creationId xmlns:a16="http://schemas.microsoft.com/office/drawing/2014/main" xmlns="" id="{0899D5DE-FE2E-784E-B5C6-EE481422A8C2}"/>
              </a:ext>
            </a:extLst>
          </p:cNvPr>
          <p:cNvSpPr>
            <a:spLocks noGrp="1"/>
          </p:cNvSpPr>
          <p:nvPr>
            <p:ph idx="1"/>
          </p:nvPr>
        </p:nvSpPr>
        <p:spPr>
          <a:xfrm>
            <a:off x="1716258" y="731520"/>
            <a:ext cx="9788354" cy="5922498"/>
          </a:xfrm>
        </p:spPr>
        <p:txBody>
          <a:bodyPr>
            <a:normAutofit/>
          </a:bodyPr>
          <a:lstStyle/>
          <a:p>
            <a:pPr>
              <a:buAutoNum type="arabicPeriod"/>
            </a:pPr>
            <a:r>
              <a:rPr lang="es-CO" sz="2000" b="1" dirty="0">
                <a:solidFill>
                  <a:schemeClr val="tx1"/>
                </a:solidFill>
                <a:latin typeface="Arial" panose="020B0604020202020204" pitchFamily="34" charset="0"/>
                <a:cs typeface="Arial" panose="020B0604020202020204" pitchFamily="34" charset="0"/>
              </a:rPr>
              <a:t>Contra la reforma laboral.</a:t>
            </a:r>
          </a:p>
          <a:p>
            <a:pPr>
              <a:buAutoNum type="arabicPeriod"/>
            </a:pPr>
            <a:r>
              <a:rPr lang="es-CO" sz="2000" b="1" dirty="0">
                <a:solidFill>
                  <a:schemeClr val="tx1"/>
                </a:solidFill>
                <a:latin typeface="Arial" panose="020B0604020202020204" pitchFamily="34" charset="0"/>
                <a:cs typeface="Arial" panose="020B0604020202020204" pitchFamily="34" charset="0"/>
              </a:rPr>
              <a:t>Contra la Reformal Pensional.</a:t>
            </a:r>
          </a:p>
          <a:p>
            <a:pPr>
              <a:buAutoNum type="arabicPeriod"/>
            </a:pPr>
            <a:r>
              <a:rPr lang="es-CO" sz="2000" b="1" dirty="0">
                <a:solidFill>
                  <a:schemeClr val="tx1"/>
                </a:solidFill>
                <a:latin typeface="Arial" panose="020B0604020202020204" pitchFamily="34" charset="0"/>
                <a:cs typeface="Arial" panose="020B0604020202020204" pitchFamily="34" charset="0"/>
              </a:rPr>
              <a:t>Contra Holding Financiero.</a:t>
            </a:r>
          </a:p>
          <a:p>
            <a:pPr>
              <a:buAutoNum type="arabicPeriod"/>
            </a:pPr>
            <a:r>
              <a:rPr lang="es-CO" sz="2000" b="1" dirty="0">
                <a:solidFill>
                  <a:schemeClr val="tx1"/>
                </a:solidFill>
                <a:latin typeface="Arial" panose="020B0604020202020204" pitchFamily="34" charset="0"/>
                <a:cs typeface="Arial" panose="020B0604020202020204" pitchFamily="34" charset="0"/>
              </a:rPr>
              <a:t>Contra las Privatizaciones.</a:t>
            </a:r>
          </a:p>
          <a:p>
            <a:pPr>
              <a:buAutoNum type="arabicPeriod"/>
            </a:pPr>
            <a:r>
              <a:rPr lang="es-CO" sz="2000" b="1" dirty="0">
                <a:solidFill>
                  <a:schemeClr val="tx1"/>
                </a:solidFill>
                <a:latin typeface="Arial" panose="020B0604020202020204" pitchFamily="34" charset="0"/>
                <a:cs typeface="Arial" panose="020B0604020202020204" pitchFamily="34" charset="0"/>
              </a:rPr>
              <a:t>Contrala Corrupción.</a:t>
            </a:r>
          </a:p>
          <a:p>
            <a:pPr>
              <a:buAutoNum type="arabicPeriod"/>
            </a:pPr>
            <a:r>
              <a:rPr lang="es-CO" sz="2000" b="1" dirty="0">
                <a:solidFill>
                  <a:schemeClr val="tx1"/>
                </a:solidFill>
                <a:latin typeface="Arial" panose="020B0604020202020204" pitchFamily="34" charset="0"/>
                <a:cs typeface="Arial" panose="020B0604020202020204" pitchFamily="34" charset="0"/>
              </a:rPr>
              <a:t>Contra el aumento de las tarifas de Energia y Servicios Pubicos en general.</a:t>
            </a:r>
          </a:p>
          <a:p>
            <a:pPr>
              <a:buAutoNum type="arabicPeriod"/>
            </a:pPr>
            <a:r>
              <a:rPr lang="es-CO" sz="2000" b="1" dirty="0">
                <a:solidFill>
                  <a:schemeClr val="tx1"/>
                </a:solidFill>
                <a:latin typeface="Arial" panose="020B0604020202020204" pitchFamily="34" charset="0"/>
                <a:cs typeface="Arial" panose="020B0604020202020204" pitchFamily="34" charset="0"/>
              </a:rPr>
              <a:t>Contra l reforma Tributaria.</a:t>
            </a:r>
          </a:p>
          <a:p>
            <a:pPr>
              <a:buAutoNum type="arabicPeriod"/>
            </a:pPr>
            <a:r>
              <a:rPr lang="es-CO" sz="2000" b="1" dirty="0">
                <a:solidFill>
                  <a:schemeClr val="tx1"/>
                </a:solidFill>
                <a:latin typeface="Arial" panose="020B0604020202020204" pitchFamily="34" charset="0"/>
                <a:cs typeface="Arial" panose="020B0604020202020204" pitchFamily="34" charset="0"/>
              </a:rPr>
              <a:t>Por salario digno –decente.</a:t>
            </a:r>
          </a:p>
          <a:p>
            <a:pPr>
              <a:buAutoNum type="arabicPeriod"/>
            </a:pPr>
            <a:r>
              <a:rPr lang="es-CO" sz="2000" b="1" dirty="0">
                <a:solidFill>
                  <a:schemeClr val="tx1"/>
                </a:solidFill>
                <a:latin typeface="Arial" panose="020B0604020202020204" pitchFamily="34" charset="0"/>
                <a:cs typeface="Arial" panose="020B0604020202020204" pitchFamily="34" charset="0"/>
              </a:rPr>
              <a:t>Por cumpimiento de los acuerdos.</a:t>
            </a:r>
          </a:p>
          <a:p>
            <a:pPr>
              <a:buAutoNum type="arabicPeriod"/>
            </a:pPr>
            <a:r>
              <a:rPr lang="es-CO" sz="2000" b="1" dirty="0">
                <a:solidFill>
                  <a:schemeClr val="tx1"/>
                </a:solidFill>
                <a:latin typeface="Arial" panose="020B0604020202020204" pitchFamily="34" charset="0"/>
                <a:cs typeface="Arial" panose="020B0604020202020204" pitchFamily="34" charset="0"/>
              </a:rPr>
              <a:t>Por grantias para el ejercicio de la libertad sindical y protesta social y popular.</a:t>
            </a:r>
          </a:p>
          <a:p>
            <a:pPr>
              <a:buAutoNum type="arabicPeriod"/>
            </a:pPr>
            <a:r>
              <a:rPr lang="es-CO" sz="2000" b="1" dirty="0">
                <a:solidFill>
                  <a:schemeClr val="tx1"/>
                </a:solidFill>
                <a:latin typeface="Arial" panose="020B0604020202020204" pitchFamily="34" charset="0"/>
                <a:cs typeface="Arial" panose="020B0604020202020204" pitchFamily="34" charset="0"/>
              </a:rPr>
              <a:t>Por garantias de no repetición. Tema Paz –DDHH</a:t>
            </a:r>
            <a:r>
              <a:rPr lang="es-CO" sz="2000" b="1" dirty="0" smtClean="0">
                <a:solidFill>
                  <a:schemeClr val="tx1"/>
                </a:solidFill>
                <a:latin typeface="Arial" panose="020B0604020202020204" pitchFamily="34" charset="0"/>
                <a:cs typeface="Arial" panose="020B0604020202020204" pitchFamily="34" charset="0"/>
              </a:rPr>
              <a:t>.</a:t>
            </a:r>
          </a:p>
          <a:p>
            <a:pPr>
              <a:buAutoNum type="arabicPeriod"/>
            </a:pPr>
            <a:r>
              <a:rPr lang="es-CO" sz="2000" b="1" dirty="0" smtClean="0">
                <a:solidFill>
                  <a:schemeClr val="tx1"/>
                </a:solidFill>
                <a:latin typeface="Arial" panose="020B0604020202020204" pitchFamily="34" charset="0"/>
                <a:cs typeface="Arial" panose="020B0604020202020204" pitchFamily="34" charset="0"/>
              </a:rPr>
              <a:t>Luchas y reivindicaciones históricas sociales: Movimiento indígena, Pueblos Negros, Jóvenes y las mujeres.</a:t>
            </a:r>
            <a:endParaRPr lang="es-CO"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66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F7B4B-832D-48BA-A08E-E711C2B04D6B}"/>
              </a:ext>
            </a:extLst>
          </p:cNvPr>
          <p:cNvSpPr>
            <a:spLocks noGrp="1"/>
          </p:cNvSpPr>
          <p:nvPr>
            <p:ph type="title"/>
          </p:nvPr>
        </p:nvSpPr>
        <p:spPr>
          <a:xfrm>
            <a:off x="2592925" y="0"/>
            <a:ext cx="8911687" cy="739471"/>
          </a:xfrm>
        </p:spPr>
        <p:txBody>
          <a:bodyPr>
            <a:normAutofit/>
          </a:bodyPr>
          <a:lstStyle/>
          <a:p>
            <a:pPr algn="ctr"/>
            <a:r>
              <a:rPr lang="es-CO" sz="3200" b="1" dirty="0">
                <a:solidFill>
                  <a:schemeClr val="accent1"/>
                </a:solidFill>
              </a:rPr>
              <a:t>EL SINDICALISMO QUE IMPULSAMOS (I)</a:t>
            </a:r>
          </a:p>
        </p:txBody>
      </p:sp>
      <p:sp>
        <p:nvSpPr>
          <p:cNvPr id="3" name="Marcador de contenido 2">
            <a:extLst>
              <a:ext uri="{FF2B5EF4-FFF2-40B4-BE49-F238E27FC236}">
                <a16:creationId xmlns:a16="http://schemas.microsoft.com/office/drawing/2014/main" xmlns="" id="{3950E83E-7470-4A14-A515-A026C39261B2}"/>
              </a:ext>
            </a:extLst>
          </p:cNvPr>
          <p:cNvSpPr>
            <a:spLocks noGrp="1"/>
          </p:cNvSpPr>
          <p:nvPr>
            <p:ph idx="1"/>
          </p:nvPr>
        </p:nvSpPr>
        <p:spPr>
          <a:xfrm>
            <a:off x="1717482" y="739471"/>
            <a:ext cx="9787130" cy="5947576"/>
          </a:xfrm>
        </p:spPr>
        <p:txBody>
          <a:bodyPr/>
          <a:lstStyle/>
          <a:p>
            <a:pPr algn="just"/>
            <a:r>
              <a:rPr lang="es-ES" sz="2000" b="1" dirty="0">
                <a:solidFill>
                  <a:schemeClr val="tx1"/>
                </a:solidFill>
              </a:rPr>
              <a:t>Impulsamos un sindicalismo que asuma firmemente la defensa de nuestros intereses como trabajadores y de los intereses del pueblo</a:t>
            </a:r>
            <a:r>
              <a:rPr lang="es-ES" sz="2000" dirty="0"/>
              <a:t>. Trabajamos alrededor  en la </a:t>
            </a:r>
            <a:r>
              <a:rPr lang="es-ES" sz="2000" b="1" dirty="0">
                <a:solidFill>
                  <a:schemeClr val="accent1"/>
                </a:solidFill>
              </a:rPr>
              <a:t>construcción de una propuesta política</a:t>
            </a:r>
            <a:r>
              <a:rPr lang="es-ES" sz="2000" dirty="0"/>
              <a:t>, que a la vez que desarrolla la lucha económica, cuestione la razón de ser de la opresión y explotación de la clase obrera y el pueblo, aportando y siendo activos en la </a:t>
            </a:r>
            <a:r>
              <a:rPr lang="es-ES" sz="2000" b="1" dirty="0">
                <a:solidFill>
                  <a:srgbClr val="002060"/>
                </a:solidFill>
              </a:rPr>
              <a:t>transformación de la sociedad, ser alternativa de gobierno y de poder</a:t>
            </a:r>
            <a:r>
              <a:rPr lang="es-ES" sz="2000" dirty="0"/>
              <a:t>.</a:t>
            </a:r>
          </a:p>
          <a:p>
            <a:pPr algn="just"/>
            <a:endParaRPr lang="es-ES" sz="2000" dirty="0"/>
          </a:p>
          <a:p>
            <a:pPr marL="0" indent="0" algn="just">
              <a:buNone/>
            </a:pPr>
            <a:endParaRPr lang="es-ES" sz="2000" dirty="0"/>
          </a:p>
          <a:p>
            <a:pPr algn="just"/>
            <a:r>
              <a:rPr lang="es-ES" sz="2000" dirty="0"/>
              <a:t>Al interior de los sindicatos promovemos, impulsamos y participamos en la organización de los obreros y trabajadores </a:t>
            </a:r>
            <a:r>
              <a:rPr lang="es-ES" sz="2000" dirty="0">
                <a:solidFill>
                  <a:schemeClr val="accent1"/>
                </a:solidFill>
              </a:rPr>
              <a:t>por la conquista de sus derechos</a:t>
            </a:r>
            <a:r>
              <a:rPr lang="es-ES" sz="2000" dirty="0"/>
              <a:t>, el fortalecimiento de los </a:t>
            </a:r>
            <a:r>
              <a:rPr lang="es-ES" sz="2000" dirty="0">
                <a:solidFill>
                  <a:schemeClr val="accent1"/>
                </a:solidFill>
              </a:rPr>
              <a:t>sindicatos como organizaciones de lucha</a:t>
            </a:r>
            <a:r>
              <a:rPr lang="es-ES" sz="2000" dirty="0"/>
              <a:t>, que siempre tengan presentes los intereses de los trabajadores, educar y politizar a los trabajadores para que sean parte activa de la construcción de una </a:t>
            </a:r>
            <a:r>
              <a:rPr lang="es-ES" sz="2000" dirty="0">
                <a:solidFill>
                  <a:schemeClr val="accent1"/>
                </a:solidFill>
              </a:rPr>
              <a:t>nueva sociedad alternativa al sistema social y modo de producción capitalista</a:t>
            </a:r>
            <a:r>
              <a:rPr lang="es-ES" sz="2000" dirty="0"/>
              <a:t>.</a:t>
            </a:r>
          </a:p>
          <a:p>
            <a:pPr marL="0" indent="0">
              <a:buNone/>
            </a:pPr>
            <a:endParaRPr lang="es-ES" dirty="0"/>
          </a:p>
        </p:txBody>
      </p:sp>
    </p:spTree>
    <p:extLst>
      <p:ext uri="{BB962C8B-B14F-4D97-AF65-F5344CB8AC3E}">
        <p14:creationId xmlns:p14="http://schemas.microsoft.com/office/powerpoint/2010/main" val="196953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858321-BDAE-4FB3-9E6E-CE4850FE497F}"/>
              </a:ext>
            </a:extLst>
          </p:cNvPr>
          <p:cNvSpPr>
            <a:spLocks noGrp="1"/>
          </p:cNvSpPr>
          <p:nvPr>
            <p:ph type="title"/>
          </p:nvPr>
        </p:nvSpPr>
        <p:spPr>
          <a:xfrm>
            <a:off x="2592925" y="0"/>
            <a:ext cx="8911687" cy="254442"/>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xmlns="" id="{18A12C48-05D8-4786-A81F-61D7C652C7AF}"/>
              </a:ext>
            </a:extLst>
          </p:cNvPr>
          <p:cNvSpPr>
            <a:spLocks noGrp="1"/>
          </p:cNvSpPr>
          <p:nvPr>
            <p:ph idx="1"/>
          </p:nvPr>
        </p:nvSpPr>
        <p:spPr>
          <a:xfrm>
            <a:off x="1892409" y="389613"/>
            <a:ext cx="10010693" cy="5788549"/>
          </a:xfrm>
        </p:spPr>
        <p:txBody>
          <a:bodyPr/>
          <a:lstStyle/>
          <a:p>
            <a:pPr algn="just"/>
            <a:r>
              <a:rPr lang="es-ES" sz="2800" dirty="0">
                <a:solidFill>
                  <a:srgbClr val="002060"/>
                </a:solidFill>
              </a:rPr>
              <a:t>Trabajamos por potenciar la unidad de clase</a:t>
            </a:r>
            <a:r>
              <a:rPr lang="es-ES" sz="2800" dirty="0"/>
              <a:t>, </a:t>
            </a:r>
            <a:r>
              <a:rPr lang="es-ES" sz="2800" dirty="0">
                <a:solidFill>
                  <a:schemeClr val="accent1"/>
                </a:solidFill>
              </a:rPr>
              <a:t>la acción política y sindical</a:t>
            </a:r>
            <a:r>
              <a:rPr lang="es-ES" sz="2800" dirty="0"/>
              <a:t>, ponernos  a tono con los </a:t>
            </a:r>
            <a:r>
              <a:rPr lang="es-ES" sz="2800" dirty="0">
                <a:solidFill>
                  <a:schemeClr val="accent1"/>
                </a:solidFill>
              </a:rPr>
              <a:t>cambios y realidades del mundo del trabajo, </a:t>
            </a:r>
            <a:r>
              <a:rPr lang="es-ES" sz="2800" dirty="0">
                <a:solidFill>
                  <a:schemeClr val="tx1"/>
                </a:solidFill>
              </a:rPr>
              <a:t>aportando</a:t>
            </a:r>
            <a:r>
              <a:rPr lang="es-ES" sz="2800" dirty="0"/>
              <a:t> también en la </a:t>
            </a:r>
            <a:r>
              <a:rPr lang="es-ES" sz="2800" dirty="0">
                <a:solidFill>
                  <a:schemeClr val="accent1"/>
                </a:solidFill>
              </a:rPr>
              <a:t>organización y coordinación internacional del movimiento obrero y de los trabajadores;</a:t>
            </a:r>
            <a:r>
              <a:rPr lang="es-ES" sz="2800" dirty="0"/>
              <a:t> el reconocimiento de nuestros hermanos de clase en todo el mundo, </a:t>
            </a:r>
            <a:r>
              <a:rPr lang="es-ES" sz="2800" b="1" dirty="0">
                <a:solidFill>
                  <a:schemeClr val="accent1"/>
                </a:solidFill>
              </a:rPr>
              <a:t>teniendo como propósito trabajar por la vigencia del sindicalismo, la organización de obreros y trabajadores</a:t>
            </a:r>
            <a:r>
              <a:rPr lang="es-ES" sz="2800" dirty="0"/>
              <a:t>. </a:t>
            </a:r>
          </a:p>
          <a:p>
            <a:pPr algn="just"/>
            <a:r>
              <a:rPr lang="es-ES" sz="2800" dirty="0"/>
              <a:t>En este período la acción política del movimiento sindical debe tener un claro contenido </a:t>
            </a:r>
            <a:r>
              <a:rPr lang="es-ES" sz="2800" b="1" dirty="0">
                <a:solidFill>
                  <a:schemeClr val="accent1"/>
                </a:solidFill>
              </a:rPr>
              <a:t>antifascista, anticapitalista y </a:t>
            </a:r>
            <a:r>
              <a:rPr lang="es-ES" sz="2800" b="1" dirty="0" err="1">
                <a:solidFill>
                  <a:schemeClr val="accent1"/>
                </a:solidFill>
              </a:rPr>
              <a:t>antipatriarcal</a:t>
            </a:r>
            <a:r>
              <a:rPr lang="es-ES" sz="2800" dirty="0"/>
              <a:t>.</a:t>
            </a:r>
          </a:p>
          <a:p>
            <a:endParaRPr lang="es-CO" dirty="0"/>
          </a:p>
        </p:txBody>
      </p:sp>
    </p:spTree>
    <p:extLst>
      <p:ext uri="{BB962C8B-B14F-4D97-AF65-F5344CB8AC3E}">
        <p14:creationId xmlns:p14="http://schemas.microsoft.com/office/powerpoint/2010/main" val="415328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47ABFB-3053-41C7-B2DF-DB1056B69AF5}"/>
              </a:ext>
            </a:extLst>
          </p:cNvPr>
          <p:cNvSpPr>
            <a:spLocks noGrp="1"/>
          </p:cNvSpPr>
          <p:nvPr>
            <p:ph type="title"/>
          </p:nvPr>
        </p:nvSpPr>
        <p:spPr>
          <a:xfrm>
            <a:off x="1836751" y="0"/>
            <a:ext cx="9994790" cy="1160890"/>
          </a:xfrm>
        </p:spPr>
        <p:txBody>
          <a:bodyPr>
            <a:noAutofit/>
          </a:bodyPr>
          <a:lstStyle/>
          <a:p>
            <a:pPr algn="just"/>
            <a:r>
              <a:rPr lang="es-ES" sz="2800" b="1" dirty="0">
                <a:solidFill>
                  <a:schemeClr val="accent1"/>
                </a:solidFill>
              </a:rPr>
              <a:t>CENSO SINDICAL-CIFRAS-REALIDADES, ESTRUCTURA.  LECTURA DEL MOVIMIENTO SINDICAL EN COLOMBIA</a:t>
            </a:r>
            <a:endParaRPr lang="es-CO" sz="2800" b="1" dirty="0">
              <a:solidFill>
                <a:schemeClr val="accent1"/>
              </a:solidFill>
            </a:endParaRPr>
          </a:p>
        </p:txBody>
      </p:sp>
      <p:sp>
        <p:nvSpPr>
          <p:cNvPr id="3" name="Marcador de contenido 2">
            <a:extLst>
              <a:ext uri="{FF2B5EF4-FFF2-40B4-BE49-F238E27FC236}">
                <a16:creationId xmlns:a16="http://schemas.microsoft.com/office/drawing/2014/main" xmlns="" id="{B06CF081-BB28-47C0-9CF6-CC6621269049}"/>
              </a:ext>
            </a:extLst>
          </p:cNvPr>
          <p:cNvSpPr>
            <a:spLocks noGrp="1"/>
          </p:cNvSpPr>
          <p:nvPr>
            <p:ph idx="1"/>
          </p:nvPr>
        </p:nvSpPr>
        <p:spPr>
          <a:xfrm>
            <a:off x="1741336" y="1160889"/>
            <a:ext cx="9763276" cy="5224007"/>
          </a:xfrm>
        </p:spPr>
        <p:txBody>
          <a:bodyPr>
            <a:normAutofit/>
          </a:bodyPr>
          <a:lstStyle/>
          <a:p>
            <a:pPr>
              <a:buAutoNum type="arabicPeriod"/>
            </a:pPr>
            <a:r>
              <a:rPr lang="es-ES" b="1" dirty="0">
                <a:solidFill>
                  <a:srgbClr val="002060"/>
                </a:solidFill>
              </a:rPr>
              <a:t>Datos históricos del proceso de sindicalización en Colombia</a:t>
            </a:r>
          </a:p>
          <a:p>
            <a:pPr marL="0" indent="0" algn="just">
              <a:buNone/>
            </a:pPr>
            <a:endParaRPr lang="es-ES" sz="1600" dirty="0">
              <a:solidFill>
                <a:schemeClr val="tx1"/>
              </a:solidFill>
            </a:endParaRPr>
          </a:p>
          <a:p>
            <a:pPr algn="just">
              <a:buFont typeface="Wingdings" panose="05000000000000000000" pitchFamily="2" charset="2"/>
              <a:buChar char="v"/>
            </a:pPr>
            <a:r>
              <a:rPr lang="es-ES" sz="1600" dirty="0">
                <a:solidFill>
                  <a:schemeClr val="tx1"/>
                </a:solidFill>
              </a:rPr>
              <a:t>En la base de datos de Archivo Sindical se han registrado a través de toda su historia, 12.471 organizaciones sindicales, incluidas organizaciones de segundo y tercer grado. De estos registros, por razones distintas, se han cancelado 892 personerías jurídicas, por lo cual, actualmente tenemos 11.579 registros de organizaciones sindicales, que se presumen activas.</a:t>
            </a:r>
          </a:p>
          <a:p>
            <a:pPr algn="just">
              <a:buFont typeface="Wingdings" panose="05000000000000000000" pitchFamily="2" charset="2"/>
              <a:buChar char="v"/>
            </a:pPr>
            <a:endParaRPr lang="es-ES" sz="1600" dirty="0">
              <a:solidFill>
                <a:schemeClr val="tx1"/>
              </a:solidFill>
            </a:endParaRPr>
          </a:p>
          <a:p>
            <a:pPr algn="just">
              <a:buFont typeface="Wingdings" panose="05000000000000000000" pitchFamily="2" charset="2"/>
              <a:buChar char="v"/>
            </a:pPr>
            <a:r>
              <a:rPr lang="es-ES" sz="1600" dirty="0">
                <a:solidFill>
                  <a:schemeClr val="tx1"/>
                </a:solidFill>
              </a:rPr>
              <a:t>De estas 11.579 organizaciones sindicales registradas, 11.279 corresponden a sindicatos, o sea organizaciones de primer grado y de éstas, 3.174 están consideradas como organizaciones realmente activas, pues han registrado algún tipo de actividad sindical durante el último decenio. El resto se consideran inactivas.</a:t>
            </a:r>
          </a:p>
          <a:p>
            <a:pPr marL="0" indent="0" algn="just">
              <a:buNone/>
            </a:pPr>
            <a:endParaRPr lang="es-ES" sz="1600" dirty="0">
              <a:solidFill>
                <a:schemeClr val="tx1"/>
              </a:solidFill>
            </a:endParaRPr>
          </a:p>
          <a:p>
            <a:pPr algn="just">
              <a:buFont typeface="Wingdings" panose="05000000000000000000" pitchFamily="2" charset="2"/>
              <a:buChar char="v"/>
            </a:pPr>
            <a:r>
              <a:rPr lang="es-ES" sz="1600" dirty="0">
                <a:solidFill>
                  <a:schemeClr val="tx1"/>
                </a:solidFill>
              </a:rPr>
              <a:t>De las 3.174 organizaciones consideradas activas, 1.711 hacen parte de las organizaciones sindicales de primer grado vinculadas a alguna de las siete (7) centrales o confederaciones que tienen reconocimiento por el Ministerio del Trabajo.</a:t>
            </a: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buNone/>
            </a:pPr>
            <a:endParaRPr lang="es-CO" b="1" dirty="0">
              <a:solidFill>
                <a:srgbClr val="002060"/>
              </a:solidFill>
            </a:endParaRPr>
          </a:p>
        </p:txBody>
      </p:sp>
    </p:spTree>
    <p:extLst>
      <p:ext uri="{BB962C8B-B14F-4D97-AF65-F5344CB8AC3E}">
        <p14:creationId xmlns:p14="http://schemas.microsoft.com/office/powerpoint/2010/main" val="3959978854"/>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1187</TotalTime>
  <Words>4943</Words>
  <Application>Microsoft Office PowerPoint</Application>
  <PresentationFormat>Personalizado</PresentationFormat>
  <Paragraphs>210</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Espiral</vt:lpstr>
      <vt:lpstr>VIGENCIA DEL SINDICALISMO COMO LA FORMA ORGANIZATIVA, DE EDUCACIÓN, LUCHA Y REIVINDICACIONES ECONÓMICAS Y POLÍTICAS DE LOS OBREROS Y TRABAJADORES</vt:lpstr>
      <vt:lpstr>PREGUNTAS NECESARIAS Y RESPUESTAS SUSTENTADAS Y OPORTUNAS</vt:lpstr>
      <vt:lpstr>Presentación de PowerPoint</vt:lpstr>
      <vt:lpstr>Presentación de PowerPoint</vt:lpstr>
      <vt:lpstr>Presentación de PowerPoint</vt:lpstr>
      <vt:lpstr>Nuestra lucha contra el #MalGobiernoDuque</vt:lpstr>
      <vt:lpstr>EL SINDICALISMO QUE IMPULSAMOS (I)</vt:lpstr>
      <vt:lpstr>Presentación de PowerPoint</vt:lpstr>
      <vt:lpstr>CENSO SINDICAL-CIFRAS-REALIDADES, ESTRUCTURA.  LECTURA DEL MOVIMIENTO SINDICAL EN COLOMBIA</vt:lpstr>
      <vt:lpstr>Presentación de PowerPoint</vt:lpstr>
      <vt:lpstr>Las otras 1.463 componen el grupo de las organizaciones sindicales no confederadas. El siguiente cuadro ilustra la situación descrita: </vt:lpstr>
      <vt:lpstr>Presentación de PowerPoint</vt:lpstr>
      <vt:lpstr>Trabajadores colombianos sindicalizados Ministerio del  Trabajo, Subdirección de Promoción de la Organización Social, Informe Final Actualización Censo Sindical- 2017- Septiembre 28 de 2018.</vt:lpstr>
      <vt:lpstr>El siguiente cuadro ilustra el grado de afiliación por confederación sindical:</vt:lpstr>
      <vt:lpstr>Presentación de PowerPoint</vt:lpstr>
      <vt:lpstr>Presentación de PowerPoint</vt:lpstr>
      <vt:lpstr>Presentación de PowerPoint</vt:lpstr>
      <vt:lpstr>Conceptos  y Generalidades Sobre los Sindicatos</vt:lpstr>
      <vt:lpstr>Presentación de PowerPoint</vt:lpstr>
      <vt:lpstr>Relacionamos los más importantes espacios de participación de las organizaciones sindicales</vt:lpstr>
      <vt:lpstr>Presentación de PowerPoint</vt:lpstr>
      <vt:lpstr>Evolución de la sindicalización desde 1974 al 2017 Sólo el 4,6% de la población ocupada está afiliada a algún sindicato. Contratación Colectiva: C. Colectiva, P. Colectivo y C. Sindical.</vt:lpstr>
      <vt:lpstr>Lectura y análisis de las cifras: Cuadro sindicalización</vt:lpstr>
      <vt:lpstr>Lectura y análisis de las cifras: Contratación Colectiva</vt:lpstr>
      <vt:lpstr>Contexto económico – laboral y brechas de desigualdad social-afiliación  sindical y tasa de sindicalización El desempleo, informalidad, subempleo, profundizan las brechas de desigualdad como características del mundo laboral colombiano en general, tal como se puede ver en el cuadro resumen que se muestra a continuación.</vt:lpstr>
      <vt:lpstr>Presentación de PowerPoint</vt:lpstr>
      <vt:lpstr>Presentación de PowerPoint</vt:lpstr>
      <vt:lpstr>Presentación de PowerPoint</vt:lpstr>
      <vt:lpstr>Presentación de PowerPoint</vt:lpstr>
      <vt:lpstr>Análisis de las cifras: Desempleo, informalidad y sindicalización</vt:lpstr>
      <vt:lpstr>Análisis de las cifras: La situación de discriminación de la mujer se mantiene</vt:lpstr>
      <vt:lpstr>Presentación de PowerPoint</vt:lpstr>
      <vt:lpstr>Presentación de PowerPoint</vt:lpstr>
      <vt:lpstr>La construcción y aplicación de una política sobre la mujer trabajadora colombiana, desde las perspectivas de resistencia y alternativa al modelo político, económico y cultural para:</vt:lpstr>
      <vt:lpstr>El conteo de población en los censos efectuados en Colombia totaliza los siguientes habitantes:</vt:lpstr>
      <vt:lpstr>Presentación de PowerPoint</vt:lpstr>
      <vt:lpstr>Población por departamento</vt:lpstr>
      <vt:lpstr>Población censada por sexo a nivel departamental 2018</vt:lpstr>
      <vt:lpstr>Presentación de PowerPoint</vt:lpstr>
      <vt:lpstr>VIGENCIA DEL SINDICALISMO ES POSIBLE, CON UN CONTENIDO Y PRÁCTICA ANTIFASCISTA, ANTICAPITALISTA Y ANTIPATRIARCAL</vt:lpstr>
      <vt:lpstr>Presentación de PowerPoint</vt:lpstr>
      <vt:lpstr>Presentación de PowerPoint</vt:lpstr>
      <vt:lpstr>EL SINDICALISMO QUE IMPULSAMOS (Il)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VIGENCIA DEL SINDICALISMO COMO LA FORMA ORGANIZATIVA DE EDUCACIÓN Y LUCHA DE LOS TRABAJADORES</dc:title>
  <dc:creator>Manuela Rojas Alfonso</dc:creator>
  <cp:lastModifiedBy>soporte</cp:lastModifiedBy>
  <cp:revision>76</cp:revision>
  <dcterms:created xsi:type="dcterms:W3CDTF">2019-11-09T00:19:04Z</dcterms:created>
  <dcterms:modified xsi:type="dcterms:W3CDTF">2019-12-18T18:06:59Z</dcterms:modified>
</cp:coreProperties>
</file>