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7" r:id="rId7"/>
    <p:sldId id="268"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81235-7EB5-4DD4-9940-3369E7FB7BA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CO"/>
        </a:p>
      </dgm:t>
    </dgm:pt>
    <dgm:pt modelId="{2B78441A-FF9A-4CB3-86C3-3976756074AB}">
      <dgm:prSet phldrT="[Texto]"/>
      <dgm:spPr/>
      <dgm:t>
        <a:bodyPr/>
        <a:lstStyle/>
        <a:p>
          <a:pPr algn="just"/>
          <a:r>
            <a:rPr lang="es-ES" dirty="0"/>
            <a:t>Los afiliados y dirigentes sindicales han jugado un papel destacado más allá de lo gremial, han sido destacados en la construcción del tejido social y la dinámica social de sus comunidades.</a:t>
          </a:r>
          <a:endParaRPr lang="es-CO" dirty="0"/>
        </a:p>
      </dgm:t>
    </dgm:pt>
    <dgm:pt modelId="{ADD1DAF5-BB97-43B5-8D0A-1B29AF0E1071}" type="parTrans" cxnId="{94365AF3-770F-4745-887F-FD273C5915B0}">
      <dgm:prSet/>
      <dgm:spPr/>
      <dgm:t>
        <a:bodyPr/>
        <a:lstStyle/>
        <a:p>
          <a:endParaRPr lang="es-CO"/>
        </a:p>
      </dgm:t>
    </dgm:pt>
    <dgm:pt modelId="{16A62BCC-1FC2-435F-B9B2-8A00AD69C677}" type="sibTrans" cxnId="{94365AF3-770F-4745-887F-FD273C5915B0}">
      <dgm:prSet/>
      <dgm:spPr/>
      <dgm:t>
        <a:bodyPr/>
        <a:lstStyle/>
        <a:p>
          <a:endParaRPr lang="es-CO"/>
        </a:p>
      </dgm:t>
    </dgm:pt>
    <dgm:pt modelId="{FFFBCF29-5EC2-4C20-9322-CF7026A8440C}">
      <dgm:prSet phldrT="[Texto]"/>
      <dgm:spPr/>
      <dgm:t>
        <a:bodyPr/>
        <a:lstStyle/>
        <a:p>
          <a:r>
            <a:rPr lang="es-ES" dirty="0"/>
            <a:t>La violencia contra el sindicalismo representa no solo el asesinato de sus integrantes o afectaciones individuales, sino que representa la afectación a sus organizaciones, a sus procesos sociales y a la democracia.</a:t>
          </a:r>
          <a:endParaRPr lang="es-CO" dirty="0"/>
        </a:p>
      </dgm:t>
    </dgm:pt>
    <dgm:pt modelId="{5EE44B93-DE9A-4794-800A-76642858B283}" type="parTrans" cxnId="{52EAD861-3AAF-43B2-972D-8338DA20DA48}">
      <dgm:prSet/>
      <dgm:spPr/>
      <dgm:t>
        <a:bodyPr/>
        <a:lstStyle/>
        <a:p>
          <a:endParaRPr lang="es-CO"/>
        </a:p>
      </dgm:t>
    </dgm:pt>
    <dgm:pt modelId="{462C37DA-4130-45A0-94B0-9636A4073174}" type="sibTrans" cxnId="{52EAD861-3AAF-43B2-972D-8338DA20DA48}">
      <dgm:prSet/>
      <dgm:spPr/>
      <dgm:t>
        <a:bodyPr/>
        <a:lstStyle/>
        <a:p>
          <a:endParaRPr lang="es-CO"/>
        </a:p>
      </dgm:t>
    </dgm:pt>
    <dgm:pt modelId="{1082CAA1-F25D-4373-8E06-3F640152FCA7}">
      <dgm:prSet phldrT="[Texto]"/>
      <dgm:spPr/>
      <dgm:t>
        <a:bodyPr/>
        <a:lstStyle/>
        <a:p>
          <a:r>
            <a:rPr lang="es-ES" dirty="0"/>
            <a:t>Si la CUT ha recibido una violencia sistemática que afectó y afecta al conjunto de los trabajadores y trabajadoras, que ha vulnerado la existencia y el papel de las organizaciones sindicales, debe significar una reparación al colectivo del movimiento sindical.</a:t>
          </a:r>
          <a:endParaRPr lang="es-CO" dirty="0"/>
        </a:p>
      </dgm:t>
    </dgm:pt>
    <dgm:pt modelId="{2031959F-3729-46E3-B1E1-8253E70EBBD1}" type="parTrans" cxnId="{DE37BBD2-002E-4549-B0EC-C30681CC24A4}">
      <dgm:prSet/>
      <dgm:spPr/>
      <dgm:t>
        <a:bodyPr/>
        <a:lstStyle/>
        <a:p>
          <a:endParaRPr lang="es-CO"/>
        </a:p>
      </dgm:t>
    </dgm:pt>
    <dgm:pt modelId="{04160251-5D03-42BA-8C11-826CE3A54B5A}" type="sibTrans" cxnId="{DE37BBD2-002E-4549-B0EC-C30681CC24A4}">
      <dgm:prSet/>
      <dgm:spPr/>
      <dgm:t>
        <a:bodyPr/>
        <a:lstStyle/>
        <a:p>
          <a:endParaRPr lang="es-CO"/>
        </a:p>
      </dgm:t>
    </dgm:pt>
    <dgm:pt modelId="{C4046539-1F94-41AD-8748-0C1F893408D8}">
      <dgm:prSet phldrT="[Texto]"/>
      <dgm:spPr/>
      <dgm:t>
        <a:bodyPr/>
        <a:lstStyle/>
        <a:p>
          <a:r>
            <a:rPr lang="es-ES" dirty="0"/>
            <a:t>La exigencia de la verdad, justicia, reparación y No repetición es un reto y compromiso ético y moral para la Central, en ese sentido, exigir medidas de reparación colectiva.</a:t>
          </a:r>
          <a:endParaRPr lang="es-CO" dirty="0"/>
        </a:p>
      </dgm:t>
    </dgm:pt>
    <dgm:pt modelId="{AD39D1AE-7E4A-41F3-9A9A-A8474F566E72}" type="parTrans" cxnId="{9EBBB0D7-557D-4552-8FC4-91A9F222E803}">
      <dgm:prSet/>
      <dgm:spPr/>
      <dgm:t>
        <a:bodyPr/>
        <a:lstStyle/>
        <a:p>
          <a:endParaRPr lang="es-CO"/>
        </a:p>
      </dgm:t>
    </dgm:pt>
    <dgm:pt modelId="{9C6F99C4-83BB-446E-80FF-488E1D31D335}" type="sibTrans" cxnId="{9EBBB0D7-557D-4552-8FC4-91A9F222E803}">
      <dgm:prSet/>
      <dgm:spPr/>
      <dgm:t>
        <a:bodyPr/>
        <a:lstStyle/>
        <a:p>
          <a:endParaRPr lang="es-CO"/>
        </a:p>
      </dgm:t>
    </dgm:pt>
    <dgm:pt modelId="{8984162B-81EC-46D8-AF45-20DD81BB6A37}">
      <dgm:prSet phldrT="[Texto]"/>
      <dgm:spPr/>
      <dgm:t>
        <a:bodyPr/>
        <a:lstStyle/>
        <a:p>
          <a:r>
            <a:rPr lang="es-ES" dirty="0"/>
            <a:t>tener en cuenta los tres niveles de afectación colectiva: El nivel de daños al movimiento sindical, el nivel de daños a las organizaciones sindicales y el nivel de daños a los trabajadores.</a:t>
          </a:r>
          <a:endParaRPr lang="es-CO" dirty="0"/>
        </a:p>
      </dgm:t>
    </dgm:pt>
    <dgm:pt modelId="{4A617AD6-F2B5-4D9C-83E4-352347CC464C}" type="parTrans" cxnId="{1B214830-8060-4F24-84F6-36CB13324A70}">
      <dgm:prSet/>
      <dgm:spPr/>
      <dgm:t>
        <a:bodyPr/>
        <a:lstStyle/>
        <a:p>
          <a:endParaRPr lang="es-CO"/>
        </a:p>
      </dgm:t>
    </dgm:pt>
    <dgm:pt modelId="{07F454FB-AF41-4716-AFD1-63387F18B00B}" type="sibTrans" cxnId="{1B214830-8060-4F24-84F6-36CB13324A70}">
      <dgm:prSet/>
      <dgm:spPr/>
      <dgm:t>
        <a:bodyPr/>
        <a:lstStyle/>
        <a:p>
          <a:endParaRPr lang="es-CO"/>
        </a:p>
      </dgm:t>
    </dgm:pt>
    <dgm:pt modelId="{D1283A0A-4250-4C21-8110-9E89FEFAB42F}">
      <dgm:prSet/>
      <dgm:spPr/>
      <dgm:t>
        <a:bodyPr/>
        <a:lstStyle/>
        <a:p>
          <a:r>
            <a:rPr lang="es-ES" dirty="0"/>
            <a:t>Es por eso, que las medidas de reparación colectiva para el sindicalismo, como exigencia al Estado colombiano, la entendemos en su conjunto como el restablecimiento de la libertad sindical en el país, la cual ha sido gravemente afectada por el proceso de señalamiento y la cultura antisindical de agentes del Estado y del empresariado entre otros.</a:t>
          </a:r>
          <a:endParaRPr lang="es-CO" dirty="0"/>
        </a:p>
      </dgm:t>
    </dgm:pt>
    <dgm:pt modelId="{B29CF97C-4A80-40C5-80EF-604F39B834AF}" type="parTrans" cxnId="{AE0BB498-2C95-489A-8DDE-F268BDEAC78C}">
      <dgm:prSet/>
      <dgm:spPr/>
      <dgm:t>
        <a:bodyPr/>
        <a:lstStyle/>
        <a:p>
          <a:endParaRPr lang="es-CO"/>
        </a:p>
      </dgm:t>
    </dgm:pt>
    <dgm:pt modelId="{B4EA2E93-81CC-47B0-B866-E5BCC5A22F03}" type="sibTrans" cxnId="{AE0BB498-2C95-489A-8DDE-F268BDEAC78C}">
      <dgm:prSet/>
      <dgm:spPr/>
      <dgm:t>
        <a:bodyPr/>
        <a:lstStyle/>
        <a:p>
          <a:endParaRPr lang="es-CO"/>
        </a:p>
      </dgm:t>
    </dgm:pt>
    <dgm:pt modelId="{FBF0FD5B-6984-45BC-939B-6E2DB4062FFF}" type="pres">
      <dgm:prSet presAssocID="{1F381235-7EB5-4DD4-9940-3369E7FB7BAA}" presName="diagram" presStyleCnt="0">
        <dgm:presLayoutVars>
          <dgm:dir/>
          <dgm:resizeHandles val="exact"/>
        </dgm:presLayoutVars>
      </dgm:prSet>
      <dgm:spPr/>
    </dgm:pt>
    <dgm:pt modelId="{6B898504-5AD4-460F-9EFB-209E0638484C}" type="pres">
      <dgm:prSet presAssocID="{2B78441A-FF9A-4CB3-86C3-3976756074AB}" presName="node" presStyleLbl="node1" presStyleIdx="0" presStyleCnt="6" custScaleY="100106">
        <dgm:presLayoutVars>
          <dgm:bulletEnabled val="1"/>
        </dgm:presLayoutVars>
      </dgm:prSet>
      <dgm:spPr/>
    </dgm:pt>
    <dgm:pt modelId="{902311DA-398A-4B4D-9D6E-53C0BBC8DDC2}" type="pres">
      <dgm:prSet presAssocID="{16A62BCC-1FC2-435F-B9B2-8A00AD69C677}" presName="sibTrans" presStyleCnt="0"/>
      <dgm:spPr/>
    </dgm:pt>
    <dgm:pt modelId="{AB3CD09B-946B-4AB0-8EFE-63DF84610BAA}" type="pres">
      <dgm:prSet presAssocID="{FFFBCF29-5EC2-4C20-9322-CF7026A8440C}" presName="node" presStyleLbl="node1" presStyleIdx="1" presStyleCnt="6">
        <dgm:presLayoutVars>
          <dgm:bulletEnabled val="1"/>
        </dgm:presLayoutVars>
      </dgm:prSet>
      <dgm:spPr/>
    </dgm:pt>
    <dgm:pt modelId="{00AF6A67-A604-41B3-8DCD-22DB6ACAA021}" type="pres">
      <dgm:prSet presAssocID="{462C37DA-4130-45A0-94B0-9636A4073174}" presName="sibTrans" presStyleCnt="0"/>
      <dgm:spPr/>
    </dgm:pt>
    <dgm:pt modelId="{21F61AC8-AD63-4E83-BBE1-CBA517500E21}" type="pres">
      <dgm:prSet presAssocID="{1082CAA1-F25D-4373-8E06-3F640152FCA7}" presName="node" presStyleLbl="node1" presStyleIdx="2" presStyleCnt="6">
        <dgm:presLayoutVars>
          <dgm:bulletEnabled val="1"/>
        </dgm:presLayoutVars>
      </dgm:prSet>
      <dgm:spPr/>
    </dgm:pt>
    <dgm:pt modelId="{5D33BFFB-55A4-4DC3-B644-25A56B62142D}" type="pres">
      <dgm:prSet presAssocID="{04160251-5D03-42BA-8C11-826CE3A54B5A}" presName="sibTrans" presStyleCnt="0"/>
      <dgm:spPr/>
    </dgm:pt>
    <dgm:pt modelId="{B4856A70-CAF5-4C17-8A00-DFF344213EB9}" type="pres">
      <dgm:prSet presAssocID="{C4046539-1F94-41AD-8748-0C1F893408D8}" presName="node" presStyleLbl="node1" presStyleIdx="3" presStyleCnt="6">
        <dgm:presLayoutVars>
          <dgm:bulletEnabled val="1"/>
        </dgm:presLayoutVars>
      </dgm:prSet>
      <dgm:spPr/>
    </dgm:pt>
    <dgm:pt modelId="{9FA8F4A0-E7EC-4825-86EC-1429DBB9C59D}" type="pres">
      <dgm:prSet presAssocID="{9C6F99C4-83BB-446E-80FF-488E1D31D335}" presName="sibTrans" presStyleCnt="0"/>
      <dgm:spPr/>
    </dgm:pt>
    <dgm:pt modelId="{B888F2F2-B2FB-45D9-B465-C68E1B1CE3E0}" type="pres">
      <dgm:prSet presAssocID="{8984162B-81EC-46D8-AF45-20DD81BB6A37}" presName="node" presStyleLbl="node1" presStyleIdx="4" presStyleCnt="6">
        <dgm:presLayoutVars>
          <dgm:bulletEnabled val="1"/>
        </dgm:presLayoutVars>
      </dgm:prSet>
      <dgm:spPr/>
    </dgm:pt>
    <dgm:pt modelId="{D95C7E23-C8F6-43AC-B401-A9CF39E27AE4}" type="pres">
      <dgm:prSet presAssocID="{07F454FB-AF41-4716-AFD1-63387F18B00B}" presName="sibTrans" presStyleCnt="0"/>
      <dgm:spPr/>
    </dgm:pt>
    <dgm:pt modelId="{324CCD25-75EE-4810-AD61-EFE8C3961FC1}" type="pres">
      <dgm:prSet presAssocID="{D1283A0A-4250-4C21-8110-9E89FEFAB42F}" presName="node" presStyleLbl="node1" presStyleIdx="5" presStyleCnt="6">
        <dgm:presLayoutVars>
          <dgm:bulletEnabled val="1"/>
        </dgm:presLayoutVars>
      </dgm:prSet>
      <dgm:spPr/>
    </dgm:pt>
  </dgm:ptLst>
  <dgm:cxnLst>
    <dgm:cxn modelId="{1B214830-8060-4F24-84F6-36CB13324A70}" srcId="{1F381235-7EB5-4DD4-9940-3369E7FB7BAA}" destId="{8984162B-81EC-46D8-AF45-20DD81BB6A37}" srcOrd="4" destOrd="0" parTransId="{4A617AD6-F2B5-4D9C-83E4-352347CC464C}" sibTransId="{07F454FB-AF41-4716-AFD1-63387F18B00B}"/>
    <dgm:cxn modelId="{B48D1A3C-4DC6-4508-9F9D-C8CCBBF2AFA5}" type="presOf" srcId="{1F381235-7EB5-4DD4-9940-3369E7FB7BAA}" destId="{FBF0FD5B-6984-45BC-939B-6E2DB4062FFF}" srcOrd="0" destOrd="0" presId="urn:microsoft.com/office/officeart/2005/8/layout/default"/>
    <dgm:cxn modelId="{98AA653C-8D1D-42BE-A346-F03E0538E4F6}" type="presOf" srcId="{8984162B-81EC-46D8-AF45-20DD81BB6A37}" destId="{B888F2F2-B2FB-45D9-B465-C68E1B1CE3E0}" srcOrd="0" destOrd="0" presId="urn:microsoft.com/office/officeart/2005/8/layout/default"/>
    <dgm:cxn modelId="{45175B5C-F139-4C0B-ACDC-A7938673E846}" type="presOf" srcId="{2B78441A-FF9A-4CB3-86C3-3976756074AB}" destId="{6B898504-5AD4-460F-9EFB-209E0638484C}" srcOrd="0" destOrd="0" presId="urn:microsoft.com/office/officeart/2005/8/layout/default"/>
    <dgm:cxn modelId="{52EAD861-3AAF-43B2-972D-8338DA20DA48}" srcId="{1F381235-7EB5-4DD4-9940-3369E7FB7BAA}" destId="{FFFBCF29-5EC2-4C20-9322-CF7026A8440C}" srcOrd="1" destOrd="0" parTransId="{5EE44B93-DE9A-4794-800A-76642858B283}" sibTransId="{462C37DA-4130-45A0-94B0-9636A4073174}"/>
    <dgm:cxn modelId="{D4084848-DA60-4582-A0F5-4032E03C0271}" type="presOf" srcId="{1082CAA1-F25D-4373-8E06-3F640152FCA7}" destId="{21F61AC8-AD63-4E83-BBE1-CBA517500E21}" srcOrd="0" destOrd="0" presId="urn:microsoft.com/office/officeart/2005/8/layout/default"/>
    <dgm:cxn modelId="{92E1D24D-1D9F-454C-81B5-DD89EFDE56D2}" type="presOf" srcId="{C4046539-1F94-41AD-8748-0C1F893408D8}" destId="{B4856A70-CAF5-4C17-8A00-DFF344213EB9}" srcOrd="0" destOrd="0" presId="urn:microsoft.com/office/officeart/2005/8/layout/default"/>
    <dgm:cxn modelId="{33C01B4F-45DD-4091-A1EF-B2C1318579F4}" type="presOf" srcId="{FFFBCF29-5EC2-4C20-9322-CF7026A8440C}" destId="{AB3CD09B-946B-4AB0-8EFE-63DF84610BAA}" srcOrd="0" destOrd="0" presId="urn:microsoft.com/office/officeart/2005/8/layout/default"/>
    <dgm:cxn modelId="{332E1388-15E2-49D7-A13C-F97BCC8862FA}" type="presOf" srcId="{D1283A0A-4250-4C21-8110-9E89FEFAB42F}" destId="{324CCD25-75EE-4810-AD61-EFE8C3961FC1}" srcOrd="0" destOrd="0" presId="urn:microsoft.com/office/officeart/2005/8/layout/default"/>
    <dgm:cxn modelId="{AE0BB498-2C95-489A-8DDE-F268BDEAC78C}" srcId="{1F381235-7EB5-4DD4-9940-3369E7FB7BAA}" destId="{D1283A0A-4250-4C21-8110-9E89FEFAB42F}" srcOrd="5" destOrd="0" parTransId="{B29CF97C-4A80-40C5-80EF-604F39B834AF}" sibTransId="{B4EA2E93-81CC-47B0-B866-E5BCC5A22F03}"/>
    <dgm:cxn modelId="{DE37BBD2-002E-4549-B0EC-C30681CC24A4}" srcId="{1F381235-7EB5-4DD4-9940-3369E7FB7BAA}" destId="{1082CAA1-F25D-4373-8E06-3F640152FCA7}" srcOrd="2" destOrd="0" parTransId="{2031959F-3729-46E3-B1E1-8253E70EBBD1}" sibTransId="{04160251-5D03-42BA-8C11-826CE3A54B5A}"/>
    <dgm:cxn modelId="{9EBBB0D7-557D-4552-8FC4-91A9F222E803}" srcId="{1F381235-7EB5-4DD4-9940-3369E7FB7BAA}" destId="{C4046539-1F94-41AD-8748-0C1F893408D8}" srcOrd="3" destOrd="0" parTransId="{AD39D1AE-7E4A-41F3-9A9A-A8474F566E72}" sibTransId="{9C6F99C4-83BB-446E-80FF-488E1D31D335}"/>
    <dgm:cxn modelId="{94365AF3-770F-4745-887F-FD273C5915B0}" srcId="{1F381235-7EB5-4DD4-9940-3369E7FB7BAA}" destId="{2B78441A-FF9A-4CB3-86C3-3976756074AB}" srcOrd="0" destOrd="0" parTransId="{ADD1DAF5-BB97-43B5-8D0A-1B29AF0E1071}" sibTransId="{16A62BCC-1FC2-435F-B9B2-8A00AD69C677}"/>
    <dgm:cxn modelId="{C9B89CA4-BF39-4522-BC7B-966C705B4B16}" type="presParOf" srcId="{FBF0FD5B-6984-45BC-939B-6E2DB4062FFF}" destId="{6B898504-5AD4-460F-9EFB-209E0638484C}" srcOrd="0" destOrd="0" presId="urn:microsoft.com/office/officeart/2005/8/layout/default"/>
    <dgm:cxn modelId="{C695E4DC-0D6C-4077-90FB-883B5DACFE89}" type="presParOf" srcId="{FBF0FD5B-6984-45BC-939B-6E2DB4062FFF}" destId="{902311DA-398A-4B4D-9D6E-53C0BBC8DDC2}" srcOrd="1" destOrd="0" presId="urn:microsoft.com/office/officeart/2005/8/layout/default"/>
    <dgm:cxn modelId="{1C9530FE-9998-4AC5-AEBF-B3E1D20FDE6B}" type="presParOf" srcId="{FBF0FD5B-6984-45BC-939B-6E2DB4062FFF}" destId="{AB3CD09B-946B-4AB0-8EFE-63DF84610BAA}" srcOrd="2" destOrd="0" presId="urn:microsoft.com/office/officeart/2005/8/layout/default"/>
    <dgm:cxn modelId="{CA60CD4C-69A2-47B9-8D87-37DABAC4E53F}" type="presParOf" srcId="{FBF0FD5B-6984-45BC-939B-6E2DB4062FFF}" destId="{00AF6A67-A604-41B3-8DCD-22DB6ACAA021}" srcOrd="3" destOrd="0" presId="urn:microsoft.com/office/officeart/2005/8/layout/default"/>
    <dgm:cxn modelId="{E6B74A51-6A7C-4CA2-9765-EA5DE00ACD84}" type="presParOf" srcId="{FBF0FD5B-6984-45BC-939B-6E2DB4062FFF}" destId="{21F61AC8-AD63-4E83-BBE1-CBA517500E21}" srcOrd="4" destOrd="0" presId="urn:microsoft.com/office/officeart/2005/8/layout/default"/>
    <dgm:cxn modelId="{8E3E9BA9-3EE8-4C46-B8FC-958ED9A6B401}" type="presParOf" srcId="{FBF0FD5B-6984-45BC-939B-6E2DB4062FFF}" destId="{5D33BFFB-55A4-4DC3-B644-25A56B62142D}" srcOrd="5" destOrd="0" presId="urn:microsoft.com/office/officeart/2005/8/layout/default"/>
    <dgm:cxn modelId="{55F2EF9E-4F78-415D-AC7E-58428A5434EA}" type="presParOf" srcId="{FBF0FD5B-6984-45BC-939B-6E2DB4062FFF}" destId="{B4856A70-CAF5-4C17-8A00-DFF344213EB9}" srcOrd="6" destOrd="0" presId="urn:microsoft.com/office/officeart/2005/8/layout/default"/>
    <dgm:cxn modelId="{9B3F38BA-357E-4828-95D9-F3E53713B00C}" type="presParOf" srcId="{FBF0FD5B-6984-45BC-939B-6E2DB4062FFF}" destId="{9FA8F4A0-E7EC-4825-86EC-1429DBB9C59D}" srcOrd="7" destOrd="0" presId="urn:microsoft.com/office/officeart/2005/8/layout/default"/>
    <dgm:cxn modelId="{62614EF2-3DFF-4C5B-B04E-185672ACF9D7}" type="presParOf" srcId="{FBF0FD5B-6984-45BC-939B-6E2DB4062FFF}" destId="{B888F2F2-B2FB-45D9-B465-C68E1B1CE3E0}" srcOrd="8" destOrd="0" presId="urn:microsoft.com/office/officeart/2005/8/layout/default"/>
    <dgm:cxn modelId="{FC91D81D-D645-4036-AA16-81C4E4372E52}" type="presParOf" srcId="{FBF0FD5B-6984-45BC-939B-6E2DB4062FFF}" destId="{D95C7E23-C8F6-43AC-B401-A9CF39E27AE4}" srcOrd="9" destOrd="0" presId="urn:microsoft.com/office/officeart/2005/8/layout/default"/>
    <dgm:cxn modelId="{35481A1B-AA54-437B-BAB5-2C15FCCF8BB3}" type="presParOf" srcId="{FBF0FD5B-6984-45BC-939B-6E2DB4062FFF}" destId="{324CCD25-75EE-4810-AD61-EFE8C3961FC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98504-5AD4-460F-9EFB-209E0638484C}">
      <dsp:nvSpPr>
        <dsp:cNvPr id="0" name=""/>
        <dsp:cNvSpPr/>
      </dsp:nvSpPr>
      <dsp:spPr>
        <a:xfrm>
          <a:off x="0" y="687316"/>
          <a:ext cx="3470944" cy="2084774"/>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t>Los afiliados y dirigentes sindicales han jugado un papel destacado más allá de lo gremial, han sido destacados en la construcción del tejido social y la dinámica social de sus comunidades.</a:t>
          </a:r>
          <a:endParaRPr lang="es-CO" sz="1600" kern="1200" dirty="0"/>
        </a:p>
      </dsp:txBody>
      <dsp:txXfrm>
        <a:off x="0" y="687316"/>
        <a:ext cx="3470944" cy="2084774"/>
      </dsp:txXfrm>
    </dsp:sp>
    <dsp:sp modelId="{AB3CD09B-946B-4AB0-8EFE-63DF84610BAA}">
      <dsp:nvSpPr>
        <dsp:cNvPr id="0" name=""/>
        <dsp:cNvSpPr/>
      </dsp:nvSpPr>
      <dsp:spPr>
        <a:xfrm>
          <a:off x="3818039" y="688420"/>
          <a:ext cx="3470944" cy="2082567"/>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La violencia contra el sindicalismo representa no solo el asesinato de sus integrantes o afectaciones individuales, sino que representa la afectación a sus organizaciones, a sus procesos sociales y a la democracia.</a:t>
          </a:r>
          <a:endParaRPr lang="es-CO" sz="1600" kern="1200" dirty="0"/>
        </a:p>
      </dsp:txBody>
      <dsp:txXfrm>
        <a:off x="3818039" y="688420"/>
        <a:ext cx="3470944" cy="2082567"/>
      </dsp:txXfrm>
    </dsp:sp>
    <dsp:sp modelId="{21F61AC8-AD63-4E83-BBE1-CBA517500E21}">
      <dsp:nvSpPr>
        <dsp:cNvPr id="0" name=""/>
        <dsp:cNvSpPr/>
      </dsp:nvSpPr>
      <dsp:spPr>
        <a:xfrm>
          <a:off x="7636079" y="688420"/>
          <a:ext cx="3470944" cy="2082567"/>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Si la CUT ha recibido una violencia sistemática que afectó y afecta al conjunto de los trabajadores y trabajadoras, que ha vulnerado la existencia y el papel de las organizaciones sindicales, debe significar una reparación al colectivo del movimiento sindical.</a:t>
          </a:r>
          <a:endParaRPr lang="es-CO" sz="1600" kern="1200" dirty="0"/>
        </a:p>
      </dsp:txBody>
      <dsp:txXfrm>
        <a:off x="7636079" y="688420"/>
        <a:ext cx="3470944" cy="2082567"/>
      </dsp:txXfrm>
    </dsp:sp>
    <dsp:sp modelId="{B4856A70-CAF5-4C17-8A00-DFF344213EB9}">
      <dsp:nvSpPr>
        <dsp:cNvPr id="0" name=""/>
        <dsp:cNvSpPr/>
      </dsp:nvSpPr>
      <dsp:spPr>
        <a:xfrm>
          <a:off x="0" y="3119186"/>
          <a:ext cx="3470944" cy="2082567"/>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La exigencia de la verdad, justicia, reparación y No repetición es un reto y compromiso ético y moral para la Central, en ese sentido, exigir medidas de reparación colectiva.</a:t>
          </a:r>
          <a:endParaRPr lang="es-CO" sz="1600" kern="1200" dirty="0"/>
        </a:p>
      </dsp:txBody>
      <dsp:txXfrm>
        <a:off x="0" y="3119186"/>
        <a:ext cx="3470944" cy="2082567"/>
      </dsp:txXfrm>
    </dsp:sp>
    <dsp:sp modelId="{B888F2F2-B2FB-45D9-B465-C68E1B1CE3E0}">
      <dsp:nvSpPr>
        <dsp:cNvPr id="0" name=""/>
        <dsp:cNvSpPr/>
      </dsp:nvSpPr>
      <dsp:spPr>
        <a:xfrm>
          <a:off x="3818039" y="3119186"/>
          <a:ext cx="3470944" cy="2082567"/>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tener en cuenta los tres niveles de afectación colectiva: El nivel de daños al movimiento sindical, el nivel de daños a las organizaciones sindicales y el nivel de daños a los trabajadores.</a:t>
          </a:r>
          <a:endParaRPr lang="es-CO" sz="1600" kern="1200" dirty="0"/>
        </a:p>
      </dsp:txBody>
      <dsp:txXfrm>
        <a:off x="3818039" y="3119186"/>
        <a:ext cx="3470944" cy="2082567"/>
      </dsp:txXfrm>
    </dsp:sp>
    <dsp:sp modelId="{324CCD25-75EE-4810-AD61-EFE8C3961FC1}">
      <dsp:nvSpPr>
        <dsp:cNvPr id="0" name=""/>
        <dsp:cNvSpPr/>
      </dsp:nvSpPr>
      <dsp:spPr>
        <a:xfrm>
          <a:off x="7636079" y="3119186"/>
          <a:ext cx="3470944" cy="2082567"/>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Es por eso, que las medidas de reparación colectiva para el sindicalismo, como exigencia al Estado colombiano, la entendemos en su conjunto como el restablecimiento de la libertad sindical en el país, la cual ha sido gravemente afectada por el proceso de señalamiento y la cultura antisindical de agentes del Estado y del empresariado entre otros.</a:t>
          </a:r>
          <a:endParaRPr lang="es-CO" sz="1600" kern="1200" dirty="0"/>
        </a:p>
      </dsp:txBody>
      <dsp:txXfrm>
        <a:off x="7636079" y="3119186"/>
        <a:ext cx="3470944" cy="20825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6/22/2019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6/22/2019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6/22/2019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verdorad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FA929-050A-47F7-B324-0329D14664F2}"/>
              </a:ext>
            </a:extLst>
          </p:cNvPr>
          <p:cNvSpPr>
            <a:spLocks noGrp="1"/>
          </p:cNvSpPr>
          <p:nvPr>
            <p:ph type="ctrTitle"/>
          </p:nvPr>
        </p:nvSpPr>
        <p:spPr/>
        <p:txBody>
          <a:bodyPr>
            <a:normAutofit/>
          </a:bodyPr>
          <a:lstStyle/>
          <a:p>
            <a:r>
              <a:rPr lang="es-ES" sz="4800" b="1" dirty="0">
                <a:solidFill>
                  <a:srgbClr val="FF0000"/>
                </a:solidFill>
                <a:latin typeface="Arial" panose="020B0604020202020204" pitchFamily="34" charset="0"/>
                <a:cs typeface="Arial" panose="020B0604020202020204" pitchFamily="34" charset="0"/>
              </a:rPr>
              <a:t>PAZ, DERECHOS HUMANOS Y VICTIMAS </a:t>
            </a:r>
            <a:endParaRPr lang="es-CO" sz="4800" dirty="0">
              <a:solidFill>
                <a:srgbClr val="FF0000"/>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269270C4-B375-466B-8363-2C12B87D0AE7}"/>
              </a:ext>
            </a:extLst>
          </p:cNvPr>
          <p:cNvSpPr>
            <a:spLocks noGrp="1"/>
          </p:cNvSpPr>
          <p:nvPr>
            <p:ph type="subTitle" idx="1"/>
          </p:nvPr>
        </p:nvSpPr>
        <p:spPr>
          <a:xfrm>
            <a:off x="2417780" y="3531204"/>
            <a:ext cx="8637072" cy="2541431"/>
          </a:xfrm>
        </p:spPr>
        <p:txBody>
          <a:bodyPr>
            <a:normAutofit fontScale="32500" lnSpcReduction="20000"/>
          </a:bodyPr>
          <a:lstStyle/>
          <a:p>
            <a:pPr lvl="0" algn="ctr">
              <a:lnSpc>
                <a:spcPct val="90000"/>
              </a:lnSpc>
              <a:buClrTx/>
              <a:buSzTx/>
            </a:pPr>
            <a:r>
              <a:rPr lang="es-CO" sz="8000" b="1" cap="none" dirty="0">
                <a:latin typeface="Arial" panose="020B0604020202020204" pitchFamily="34" charset="0"/>
                <a:cs typeface="Arial" panose="020B0604020202020204" pitchFamily="34" charset="0"/>
              </a:rPr>
              <a:t>OVER DORADO CARDONA</a:t>
            </a:r>
          </a:p>
          <a:p>
            <a:pPr lvl="0" algn="ctr">
              <a:lnSpc>
                <a:spcPct val="90000"/>
              </a:lnSpc>
              <a:buClrTx/>
              <a:buSzTx/>
            </a:pPr>
            <a:r>
              <a:rPr lang="es-CO" sz="8000" b="1" cap="none" dirty="0">
                <a:latin typeface="Arial" panose="020B0604020202020204" pitchFamily="34" charset="0"/>
                <a:cs typeface="Arial" panose="020B0604020202020204" pitchFamily="34" charset="0"/>
              </a:rPr>
              <a:t>Integrante del Comité Ejecutivo CUT </a:t>
            </a:r>
            <a:r>
              <a:rPr lang="es-CO" sz="8000" b="1" cap="none" dirty="0" err="1">
                <a:latin typeface="Arial" panose="020B0604020202020204" pitchFamily="34" charset="0"/>
                <a:cs typeface="Arial" panose="020B0604020202020204" pitchFamily="34" charset="0"/>
              </a:rPr>
              <a:t>Nal</a:t>
            </a:r>
            <a:endParaRPr lang="es-CO" sz="8000" b="1" cap="none" dirty="0">
              <a:latin typeface="Arial" panose="020B0604020202020204" pitchFamily="34" charset="0"/>
              <a:cs typeface="Arial" panose="020B0604020202020204" pitchFamily="34" charset="0"/>
            </a:endParaRPr>
          </a:p>
          <a:p>
            <a:pPr lvl="0" algn="ctr">
              <a:lnSpc>
                <a:spcPct val="90000"/>
              </a:lnSpc>
              <a:buClrTx/>
              <a:buSzTx/>
            </a:pPr>
            <a:r>
              <a:rPr lang="es-CO" sz="9600" b="1" cap="none" dirty="0">
                <a:solidFill>
                  <a:srgbClr val="C00000"/>
                </a:solidFill>
                <a:latin typeface="Arial" panose="020B0604020202020204" pitchFamily="34" charset="0"/>
                <a:cs typeface="Arial" panose="020B0604020202020204" pitchFamily="34" charset="0"/>
              </a:rPr>
              <a:t>@</a:t>
            </a:r>
            <a:r>
              <a:rPr lang="es-CO" sz="9600" b="1" cap="none" dirty="0" err="1">
                <a:solidFill>
                  <a:srgbClr val="C00000"/>
                </a:solidFill>
                <a:latin typeface="Arial" panose="020B0604020202020204" pitchFamily="34" charset="0"/>
                <a:cs typeface="Arial" panose="020B0604020202020204" pitchFamily="34" charset="0"/>
              </a:rPr>
              <a:t>OverDoradoC</a:t>
            </a:r>
            <a:endParaRPr lang="es-CO" sz="9600" b="1" cap="none" dirty="0">
              <a:solidFill>
                <a:srgbClr val="C00000"/>
              </a:solidFill>
              <a:latin typeface="Arial" panose="020B0604020202020204" pitchFamily="34" charset="0"/>
              <a:cs typeface="Arial" panose="020B0604020202020204" pitchFamily="34" charset="0"/>
            </a:endParaRPr>
          </a:p>
          <a:p>
            <a:pPr lvl="0" algn="ctr">
              <a:lnSpc>
                <a:spcPct val="90000"/>
              </a:lnSpc>
              <a:buClrTx/>
              <a:buSzTx/>
            </a:pPr>
            <a:r>
              <a:rPr lang="es-CO" sz="8000" b="1"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http://www.overdorado.com/</a:t>
            </a:r>
            <a:endParaRPr lang="es-CO" sz="8000" b="1" dirty="0">
              <a:solidFill>
                <a:srgbClr val="C00000"/>
              </a:solidFill>
              <a:latin typeface="Arial" panose="020B0604020202020204" pitchFamily="34" charset="0"/>
              <a:cs typeface="Arial" panose="020B0604020202020204" pitchFamily="34" charset="0"/>
            </a:endParaRPr>
          </a:p>
          <a:p>
            <a:pPr lvl="0" algn="ctr">
              <a:lnSpc>
                <a:spcPct val="90000"/>
              </a:lnSpc>
              <a:buClrTx/>
              <a:buSzTx/>
            </a:pPr>
            <a:endParaRPr lang="es-CO" sz="8000" b="1" cap="none" dirty="0">
              <a:solidFill>
                <a:srgbClr val="C00000"/>
              </a:solidFill>
              <a:latin typeface="Arial" panose="020B0604020202020204" pitchFamily="34" charset="0"/>
              <a:cs typeface="Arial" panose="020B0604020202020204" pitchFamily="34" charset="0"/>
            </a:endParaRPr>
          </a:p>
          <a:p>
            <a:pPr lvl="0" algn="ctr">
              <a:lnSpc>
                <a:spcPct val="90000"/>
              </a:lnSpc>
              <a:buClrTx/>
              <a:buSzTx/>
            </a:pPr>
            <a:r>
              <a:rPr lang="es-CO" sz="8000" b="1" cap="none" dirty="0">
                <a:solidFill>
                  <a:srgbClr val="C00000"/>
                </a:solidFill>
                <a:latin typeface="Arial" panose="020B0604020202020204" pitchFamily="34" charset="0"/>
                <a:cs typeface="Arial" panose="020B0604020202020204" pitchFamily="34" charset="0"/>
              </a:rPr>
              <a:t>(2019)</a:t>
            </a:r>
          </a:p>
          <a:p>
            <a:pPr lvl="0" algn="ctr">
              <a:lnSpc>
                <a:spcPct val="90000"/>
              </a:lnSpc>
              <a:buClrTx/>
              <a:buSzTx/>
            </a:pPr>
            <a:endParaRPr lang="es-CO" sz="2400" b="1" cap="none" dirty="0">
              <a:solidFill>
                <a:srgbClr val="C00000"/>
              </a:solidFill>
              <a:latin typeface="Arial" panose="020B060402020202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179286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97B7A-3AC2-4B57-91A3-C0A7F7CEDD2C}"/>
              </a:ext>
            </a:extLst>
          </p:cNvPr>
          <p:cNvSpPr>
            <a:spLocks noGrp="1"/>
          </p:cNvSpPr>
          <p:nvPr>
            <p:ph type="title"/>
          </p:nvPr>
        </p:nvSpPr>
        <p:spPr/>
        <p:txBody>
          <a:bodyPr/>
          <a:lstStyle/>
          <a:p>
            <a:pPr algn="ctr"/>
            <a:r>
              <a:rPr lang="es-CO" b="1" dirty="0">
                <a:solidFill>
                  <a:srgbClr val="C00000"/>
                </a:solidFill>
                <a:latin typeface="Arial" panose="020B0604020202020204" pitchFamily="34" charset="0"/>
              </a:rPr>
              <a:t>Frente a las víctimas</a:t>
            </a:r>
            <a:endParaRPr lang="es-CO" dirty="0">
              <a:solidFill>
                <a:srgbClr val="C00000"/>
              </a:solidFill>
            </a:endParaRPr>
          </a:p>
        </p:txBody>
      </p:sp>
      <p:sp>
        <p:nvSpPr>
          <p:cNvPr id="5" name="Globo: flecha derecha 4">
            <a:extLst>
              <a:ext uri="{FF2B5EF4-FFF2-40B4-BE49-F238E27FC236}">
                <a16:creationId xmlns:a16="http://schemas.microsoft.com/office/drawing/2014/main" id="{4A2B1515-DAEE-40B4-8680-C67F4AE63FC6}"/>
              </a:ext>
            </a:extLst>
          </p:cNvPr>
          <p:cNvSpPr/>
          <p:nvPr/>
        </p:nvSpPr>
        <p:spPr>
          <a:xfrm>
            <a:off x="453006" y="1853754"/>
            <a:ext cx="5159229" cy="2139406"/>
          </a:xfrm>
          <a:prstGeom prst="righ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solidFill>
                  <a:srgbClr val="000000"/>
                </a:solidFill>
                <a:latin typeface="Arial" panose="020B0604020202020204" pitchFamily="34" charset="0"/>
              </a:rPr>
              <a:t>CUT se reconozca como víctima de violaciones sistemáticas a los derechos humanos, entendiendo las víctimas como sujetos políticos activos, que demandan verdad, justicia, reparación y no repetición. </a:t>
            </a:r>
            <a:endParaRPr lang="es-CO" dirty="0"/>
          </a:p>
        </p:txBody>
      </p:sp>
      <p:sp>
        <p:nvSpPr>
          <p:cNvPr id="6" name="Globo: flecha izquierda 5">
            <a:extLst>
              <a:ext uri="{FF2B5EF4-FFF2-40B4-BE49-F238E27FC236}">
                <a16:creationId xmlns:a16="http://schemas.microsoft.com/office/drawing/2014/main" id="{E380B74D-7975-45A3-A087-CB1E001DB2FF}"/>
              </a:ext>
            </a:extLst>
          </p:cNvPr>
          <p:cNvSpPr/>
          <p:nvPr/>
        </p:nvSpPr>
        <p:spPr>
          <a:xfrm>
            <a:off x="6300132" y="1853754"/>
            <a:ext cx="5587067" cy="2139406"/>
          </a:xfrm>
          <a:prstGeom prst="lef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a:solidFill>
                  <a:srgbClr val="000000"/>
                </a:solidFill>
                <a:latin typeface="Arial" panose="020B0604020202020204" pitchFamily="34" charset="0"/>
              </a:rPr>
              <a:t>CUT plantea que la categoría de víctimas la constituye los y las sindicalistas que han sido víctimas de violaciones a sus DDHH, los familiares de las víctimas, las organizaciones sindicales y el movimiento sindical en su conjunto. </a:t>
            </a:r>
            <a:endParaRPr lang="es-CO" b="1" dirty="0"/>
          </a:p>
        </p:txBody>
      </p:sp>
      <p:sp>
        <p:nvSpPr>
          <p:cNvPr id="7" name="Globo: flecha hacia arriba 6">
            <a:extLst>
              <a:ext uri="{FF2B5EF4-FFF2-40B4-BE49-F238E27FC236}">
                <a16:creationId xmlns:a16="http://schemas.microsoft.com/office/drawing/2014/main" id="{FFA7C28B-44F1-4E0E-AB78-93B4AF9A4355}"/>
              </a:ext>
            </a:extLst>
          </p:cNvPr>
          <p:cNvSpPr/>
          <p:nvPr/>
        </p:nvSpPr>
        <p:spPr>
          <a:xfrm>
            <a:off x="304802" y="3429000"/>
            <a:ext cx="11364284" cy="2624481"/>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a:solidFill>
                  <a:srgbClr val="000000"/>
                </a:solidFill>
                <a:latin typeface="Arial" panose="020B0604020202020204" pitchFamily="34" charset="0"/>
              </a:rPr>
              <a:t>CUT debe continuar con las actividades conducentes a reconstruir y visibilizar la memoria histórica del proceso de victimización del movimiento sindical en Colombia. </a:t>
            </a:r>
          </a:p>
          <a:p>
            <a:pPr algn="ctr"/>
            <a:r>
              <a:rPr lang="es-ES" dirty="0">
                <a:solidFill>
                  <a:srgbClr val="000000"/>
                </a:solidFill>
                <a:latin typeface="Arial" panose="020B0604020202020204" pitchFamily="34" charset="0"/>
              </a:rPr>
              <a:t>Reparación integral en todas las dimensiones -rehabilitación, rehabilitación/rehabilitación psicosocial, restitución, compensación, indemnización, satisfacción y garantías de no repetición- y componentes –político, económico, jurídico y simbólico-. </a:t>
            </a:r>
          </a:p>
          <a:p>
            <a:pPr algn="ctr"/>
            <a:endParaRPr lang="es-CO" dirty="0"/>
          </a:p>
        </p:txBody>
      </p:sp>
    </p:spTree>
    <p:extLst>
      <p:ext uri="{BB962C8B-B14F-4D97-AF65-F5344CB8AC3E}">
        <p14:creationId xmlns:p14="http://schemas.microsoft.com/office/powerpoint/2010/main" val="213872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63CDC-F338-4B00-A69B-A388BC11168A}"/>
              </a:ext>
            </a:extLst>
          </p:cNvPr>
          <p:cNvSpPr>
            <a:spLocks noGrp="1"/>
          </p:cNvSpPr>
          <p:nvPr>
            <p:ph type="title"/>
          </p:nvPr>
        </p:nvSpPr>
        <p:spPr>
          <a:xfrm>
            <a:off x="1451579" y="1"/>
            <a:ext cx="9603275" cy="1853754"/>
          </a:xfrm>
        </p:spPr>
        <p:txBody>
          <a:bodyPr/>
          <a:lstStyle/>
          <a:p>
            <a:pPr algn="ctr"/>
            <a:br>
              <a:rPr lang="es-CO" dirty="0">
                <a:solidFill>
                  <a:srgbClr val="000000"/>
                </a:solidFill>
                <a:latin typeface="Arial" panose="020B0604020202020204" pitchFamily="34" charset="0"/>
              </a:rPr>
            </a:br>
            <a:r>
              <a:rPr lang="es-CO" b="1" dirty="0">
                <a:solidFill>
                  <a:srgbClr val="C00000"/>
                </a:solidFill>
                <a:latin typeface="Arial" panose="020B0604020202020204" pitchFamily="34" charset="0"/>
              </a:rPr>
              <a:t>Verdad y justicia</a:t>
            </a:r>
            <a:r>
              <a:rPr lang="es-CO" dirty="0">
                <a:solidFill>
                  <a:srgbClr val="C00000"/>
                </a:solidFill>
                <a:latin typeface="Arial" panose="020B0604020202020204" pitchFamily="34" charset="0"/>
              </a:rPr>
              <a:t> </a:t>
            </a:r>
            <a:endParaRPr lang="es-CO" dirty="0">
              <a:solidFill>
                <a:srgbClr val="C00000"/>
              </a:solidFill>
            </a:endParaRPr>
          </a:p>
        </p:txBody>
      </p:sp>
      <p:sp>
        <p:nvSpPr>
          <p:cNvPr id="3" name="Hexágono 2">
            <a:extLst>
              <a:ext uri="{FF2B5EF4-FFF2-40B4-BE49-F238E27FC236}">
                <a16:creationId xmlns:a16="http://schemas.microsoft.com/office/drawing/2014/main" id="{8C203DF1-EC4C-4406-8622-018FF07EF642}"/>
              </a:ext>
            </a:extLst>
          </p:cNvPr>
          <p:cNvSpPr/>
          <p:nvPr/>
        </p:nvSpPr>
        <p:spPr>
          <a:xfrm>
            <a:off x="922789" y="1946458"/>
            <a:ext cx="3926048" cy="2365907"/>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s-CO" sz="2000" dirty="0">
              <a:solidFill>
                <a:srgbClr val="000000"/>
              </a:solidFill>
              <a:latin typeface="Arial" panose="020B0604020202020204" pitchFamily="34" charset="0"/>
            </a:endParaRPr>
          </a:p>
          <a:p>
            <a:pPr algn="ctr"/>
            <a:r>
              <a:rPr lang="es-ES" dirty="0">
                <a:ln w="0"/>
                <a:solidFill>
                  <a:schemeClr val="tx1"/>
                </a:solidFill>
                <a:effectLst>
                  <a:outerShdw blurRad="38100" dist="19050" dir="2700000" algn="tl" rotWithShape="0">
                    <a:schemeClr val="dk1">
                      <a:alpha val="40000"/>
                    </a:schemeClr>
                  </a:outerShdw>
                </a:effectLst>
                <a:latin typeface="Arial" panose="020B0604020202020204" pitchFamily="34" charset="0"/>
              </a:rPr>
              <a:t>Reformas legales y constitucionales que establezcan de manera plena libertades sindicales, cumplimiento de los acuerdos internacionales OIT. </a:t>
            </a:r>
          </a:p>
        </p:txBody>
      </p:sp>
      <p:sp>
        <p:nvSpPr>
          <p:cNvPr id="5" name="Rectángulo: esquinas superiores cortadas 4">
            <a:extLst>
              <a:ext uri="{FF2B5EF4-FFF2-40B4-BE49-F238E27FC236}">
                <a16:creationId xmlns:a16="http://schemas.microsoft.com/office/drawing/2014/main" id="{C98BFABE-7932-42FF-86F4-84F853D0A35F}"/>
              </a:ext>
            </a:extLst>
          </p:cNvPr>
          <p:cNvSpPr/>
          <p:nvPr/>
        </p:nvSpPr>
        <p:spPr>
          <a:xfrm>
            <a:off x="5243119" y="1853754"/>
            <a:ext cx="5811735" cy="2458611"/>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s-CO" sz="2000" dirty="0">
              <a:solidFill>
                <a:srgbClr val="000000"/>
              </a:solidFill>
              <a:latin typeface="Arial" panose="020B0604020202020204" pitchFamily="34" charset="0"/>
            </a:endParaRPr>
          </a:p>
          <a:p>
            <a:r>
              <a:rPr lang="es-ES" dirty="0">
                <a:solidFill>
                  <a:srgbClr val="000000"/>
                </a:solidFill>
                <a:latin typeface="Arial" panose="020B0604020202020204" pitchFamily="34" charset="0"/>
              </a:rPr>
              <a:t>Financiamiento por parte del Estado, de la reconstrucción de la narrativa de memoria histórica: movimiento sindical y los familiares afectados. Es conjugar la historia con la memoria. </a:t>
            </a:r>
          </a:p>
          <a:p>
            <a:r>
              <a:rPr lang="es-ES" dirty="0">
                <a:solidFill>
                  <a:srgbClr val="000000"/>
                </a:solidFill>
                <a:latin typeface="Wingdings" panose="05000000000000000000" pitchFamily="2" charset="2"/>
              </a:rPr>
              <a:t> </a:t>
            </a:r>
            <a:r>
              <a:rPr lang="es-ES" dirty="0">
                <a:solidFill>
                  <a:srgbClr val="000000"/>
                </a:solidFill>
                <a:latin typeface="Arial" panose="020B0604020202020204" pitchFamily="34" charset="0"/>
              </a:rPr>
              <a:t>La memoria no es un relato neutral, pues, es la que hila la identidad, pensando en el pasado, presente y futuro </a:t>
            </a:r>
          </a:p>
        </p:txBody>
      </p:sp>
      <p:sp>
        <p:nvSpPr>
          <p:cNvPr id="7" name="Elipse 6">
            <a:extLst>
              <a:ext uri="{FF2B5EF4-FFF2-40B4-BE49-F238E27FC236}">
                <a16:creationId xmlns:a16="http://schemas.microsoft.com/office/drawing/2014/main" id="{C0ED10BB-F908-4D9E-A85B-026E5E74C5A6}"/>
              </a:ext>
            </a:extLst>
          </p:cNvPr>
          <p:cNvSpPr/>
          <p:nvPr/>
        </p:nvSpPr>
        <p:spPr>
          <a:xfrm>
            <a:off x="385894" y="4405068"/>
            <a:ext cx="4764946" cy="1676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rgbClr val="000000"/>
                </a:solidFill>
                <a:latin typeface="Arial" panose="020B0604020202020204" pitchFamily="34" charset="0"/>
              </a:rPr>
              <a:t>Estatuto del trabajo </a:t>
            </a:r>
          </a:p>
          <a:p>
            <a:pPr algn="ctr"/>
            <a:r>
              <a:rPr lang="es-CO" sz="1200" b="1" dirty="0">
                <a:solidFill>
                  <a:prstClr val="black"/>
                </a:solidFill>
                <a:latin typeface="Arial" panose="020B0604020202020204" pitchFamily="34" charset="0"/>
                <a:cs typeface="Arial" panose="020B0604020202020204" pitchFamily="34" charset="0"/>
              </a:rPr>
              <a:t>Que asegure el estatus de las libertades y derechos sindicales y laborales a todos los trabajadores en el territorio colombiano y fuera de él como parte esencial de la democracia y, superar la falta de garantías de los mismos.</a:t>
            </a:r>
            <a:endParaRPr lang="es-CO" sz="1200" dirty="0">
              <a:solidFill>
                <a:srgbClr val="000000"/>
              </a:solidFill>
              <a:latin typeface="Arial" panose="020B0604020202020204" pitchFamily="34" charset="0"/>
            </a:endParaRPr>
          </a:p>
        </p:txBody>
      </p:sp>
      <p:sp>
        <p:nvSpPr>
          <p:cNvPr id="8" name="Trapecio 7">
            <a:extLst>
              <a:ext uri="{FF2B5EF4-FFF2-40B4-BE49-F238E27FC236}">
                <a16:creationId xmlns:a16="http://schemas.microsoft.com/office/drawing/2014/main" id="{59B7CD4D-DD2D-40FB-B87D-123D26A4514E}"/>
              </a:ext>
            </a:extLst>
          </p:cNvPr>
          <p:cNvSpPr/>
          <p:nvPr/>
        </p:nvSpPr>
        <p:spPr>
          <a:xfrm>
            <a:off x="5243119" y="4420998"/>
            <a:ext cx="5811735" cy="1661020"/>
          </a:xfrm>
          <a:prstGeom prst="trapezoi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ln w="0"/>
                <a:solidFill>
                  <a:schemeClr val="tx1"/>
                </a:solidFill>
                <a:effectLst>
                  <a:outerShdw blurRad="38100" dist="19050" dir="2700000" algn="tl" rotWithShape="0">
                    <a:schemeClr val="dk1">
                      <a:alpha val="40000"/>
                    </a:schemeClr>
                  </a:outerShdw>
                </a:effectLst>
                <a:latin typeface="Arial" panose="020B0604020202020204" pitchFamily="34" charset="0"/>
              </a:rPr>
              <a:t>Reconocimiento por parte del Estado de las victimas del sindicalismo, garantizar la reparación a sus familiares y garantizar la no repetición, hoy continúan los hechos de victimización- repetición </a:t>
            </a:r>
          </a:p>
        </p:txBody>
      </p:sp>
    </p:spTree>
    <p:extLst>
      <p:ext uri="{BB962C8B-B14F-4D97-AF65-F5344CB8AC3E}">
        <p14:creationId xmlns:p14="http://schemas.microsoft.com/office/powerpoint/2010/main" val="264033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8901A-E1EB-4EC1-A446-6764E3D61C9D}"/>
              </a:ext>
            </a:extLst>
          </p:cNvPr>
          <p:cNvSpPr>
            <a:spLocks noGrp="1"/>
          </p:cNvSpPr>
          <p:nvPr>
            <p:ph type="title"/>
          </p:nvPr>
        </p:nvSpPr>
        <p:spPr>
          <a:xfrm>
            <a:off x="1451579" y="309567"/>
            <a:ext cx="9603275" cy="1049235"/>
          </a:xfrm>
        </p:spPr>
        <p:txBody>
          <a:bodyPr/>
          <a:lstStyle/>
          <a:p>
            <a:pPr algn="ctr"/>
            <a:r>
              <a:rPr lang="es-CO" b="1" dirty="0">
                <a:solidFill>
                  <a:srgbClr val="C00000"/>
                </a:solidFill>
                <a:latin typeface="Arial" panose="020B0604020202020204" pitchFamily="34" charset="0"/>
              </a:rPr>
              <a:t>Reparación</a:t>
            </a:r>
            <a:endParaRPr lang="es-CO" dirty="0">
              <a:solidFill>
                <a:srgbClr val="C00000"/>
              </a:solidFill>
            </a:endParaRPr>
          </a:p>
        </p:txBody>
      </p:sp>
      <p:sp>
        <p:nvSpPr>
          <p:cNvPr id="5" name="Flecha: pentágono 4">
            <a:extLst>
              <a:ext uri="{FF2B5EF4-FFF2-40B4-BE49-F238E27FC236}">
                <a16:creationId xmlns:a16="http://schemas.microsoft.com/office/drawing/2014/main" id="{1D3D2F6A-B881-4676-88C0-D2D7C1CB95B4}"/>
              </a:ext>
            </a:extLst>
          </p:cNvPr>
          <p:cNvSpPr/>
          <p:nvPr/>
        </p:nvSpPr>
        <p:spPr>
          <a:xfrm>
            <a:off x="0" y="1853754"/>
            <a:ext cx="5813571" cy="1413757"/>
          </a:xfrm>
          <a:prstGeom prst="homePlat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400" dirty="0">
                <a:solidFill>
                  <a:srgbClr val="000000"/>
                </a:solidFill>
                <a:latin typeface="Arial" panose="020B0604020202020204" pitchFamily="34" charset="0"/>
              </a:rPr>
              <a:t>Comisión de la verdad que funcione. </a:t>
            </a:r>
          </a:p>
          <a:p>
            <a:pPr algn="ctr"/>
            <a:r>
              <a:rPr lang="es-ES" sz="1400" dirty="0">
                <a:solidFill>
                  <a:srgbClr val="000000"/>
                </a:solidFill>
                <a:latin typeface="Wingdings" panose="05000000000000000000" pitchFamily="2" charset="2"/>
              </a:rPr>
              <a:t> </a:t>
            </a:r>
            <a:r>
              <a:rPr lang="es-ES" sz="1400" dirty="0">
                <a:solidFill>
                  <a:srgbClr val="000000"/>
                </a:solidFill>
                <a:latin typeface="Arial" panose="020B0604020202020204" pitchFamily="34" charset="0"/>
              </a:rPr>
              <a:t>Que se devele y castigue las relaciones y crímenes cometidos entre agentes del Estado, políticos, paramilitares, empresarios; que ejercieron violencia contra el movimiento sindical para imponer sus intereses. </a:t>
            </a:r>
          </a:p>
        </p:txBody>
      </p:sp>
      <p:sp>
        <p:nvSpPr>
          <p:cNvPr id="7" name="Diagrama de flujo: datos almacenados 6">
            <a:extLst>
              <a:ext uri="{FF2B5EF4-FFF2-40B4-BE49-F238E27FC236}">
                <a16:creationId xmlns:a16="http://schemas.microsoft.com/office/drawing/2014/main" id="{D47671F2-7CCD-4113-9B4B-C0D42D843C4A}"/>
              </a:ext>
            </a:extLst>
          </p:cNvPr>
          <p:cNvSpPr/>
          <p:nvPr/>
        </p:nvSpPr>
        <p:spPr>
          <a:xfrm>
            <a:off x="5922628" y="1853753"/>
            <a:ext cx="6269372" cy="1413757"/>
          </a:xfrm>
          <a:prstGeom prst="flowChartOnlineStorag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400" b="1" dirty="0">
                <a:solidFill>
                  <a:srgbClr val="000000"/>
                </a:solidFill>
                <a:latin typeface="Arial" panose="020B0604020202020204" pitchFamily="34" charset="0"/>
              </a:rPr>
              <a:t>Que cesen los señalamientos de funcionarios del Estado. </a:t>
            </a:r>
          </a:p>
          <a:p>
            <a:pPr algn="ctr"/>
            <a:r>
              <a:rPr lang="es-ES" sz="1400" b="1" dirty="0">
                <a:solidFill>
                  <a:srgbClr val="000000"/>
                </a:solidFill>
                <a:latin typeface="Wingdings" panose="05000000000000000000" pitchFamily="2" charset="2"/>
              </a:rPr>
              <a:t> </a:t>
            </a:r>
            <a:r>
              <a:rPr lang="es-ES" sz="1400" b="1" dirty="0">
                <a:solidFill>
                  <a:srgbClr val="000000"/>
                </a:solidFill>
                <a:latin typeface="Arial" panose="020B0604020202020204" pitchFamily="34" charset="0"/>
              </a:rPr>
              <a:t>Que se depuren los archivos de inteligencia del Estado en los que se encuentren nombres de los sindicalistas y organizaciones sindicales… </a:t>
            </a:r>
          </a:p>
        </p:txBody>
      </p:sp>
      <p:sp>
        <p:nvSpPr>
          <p:cNvPr id="8" name="Cruz 7">
            <a:extLst>
              <a:ext uri="{FF2B5EF4-FFF2-40B4-BE49-F238E27FC236}">
                <a16:creationId xmlns:a16="http://schemas.microsoft.com/office/drawing/2014/main" id="{1A4597DB-E505-496B-9D77-15B40F2AB973}"/>
              </a:ext>
            </a:extLst>
          </p:cNvPr>
          <p:cNvSpPr/>
          <p:nvPr/>
        </p:nvSpPr>
        <p:spPr>
          <a:xfrm>
            <a:off x="159391" y="3993160"/>
            <a:ext cx="2281805" cy="1770077"/>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000" dirty="0">
              <a:solidFill>
                <a:srgbClr val="000000"/>
              </a:solidFill>
              <a:latin typeface="Wingdings" panose="05000000000000000000" pitchFamily="2" charset="2"/>
            </a:endParaRPr>
          </a:p>
          <a:p>
            <a:pPr algn="ctr"/>
            <a:r>
              <a:rPr lang="es-ES" sz="1600" dirty="0">
                <a:solidFill>
                  <a:srgbClr val="000000"/>
                </a:solidFill>
                <a:latin typeface="Arial" panose="020B0604020202020204" pitchFamily="34" charset="0"/>
              </a:rPr>
              <a:t>Que cese la impunidad frente a la violación de los DDHH contra los sindicalistas. </a:t>
            </a:r>
          </a:p>
        </p:txBody>
      </p:sp>
      <p:sp>
        <p:nvSpPr>
          <p:cNvPr id="9" name="Diagrama de flujo: proceso alternativo 8">
            <a:extLst>
              <a:ext uri="{FF2B5EF4-FFF2-40B4-BE49-F238E27FC236}">
                <a16:creationId xmlns:a16="http://schemas.microsoft.com/office/drawing/2014/main" id="{F3CBB064-2BAE-412F-BCC7-35BBCCA36BE3}"/>
              </a:ext>
            </a:extLst>
          </p:cNvPr>
          <p:cNvSpPr/>
          <p:nvPr/>
        </p:nvSpPr>
        <p:spPr>
          <a:xfrm>
            <a:off x="2516698" y="3338818"/>
            <a:ext cx="9675304" cy="2801923"/>
          </a:xfrm>
          <a:prstGeom prst="flowChartAlternateProcess">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s-ES" sz="1400" b="1" dirty="0">
                <a:solidFill>
                  <a:schemeClr val="tx1"/>
                </a:solidFill>
                <a:latin typeface="Arial" pitchFamily="34" charset="0"/>
                <a:cs typeface="Arial" pitchFamily="34" charset="0"/>
              </a:rPr>
              <a:t>Reconocimiento de los sindicatos</a:t>
            </a:r>
            <a:r>
              <a:rPr lang="es-ES" sz="1400" dirty="0">
                <a:solidFill>
                  <a:schemeClr val="tx1"/>
                </a:solidFill>
                <a:latin typeface="Arial" pitchFamily="34" charset="0"/>
                <a:cs typeface="Arial" pitchFamily="34" charset="0"/>
              </a:rPr>
              <a:t>. </a:t>
            </a:r>
            <a:r>
              <a:rPr lang="es-ES" sz="1400" dirty="0">
                <a:solidFill>
                  <a:prstClr val="black"/>
                </a:solidFill>
                <a:latin typeface="Arial" pitchFamily="34" charset="0"/>
                <a:cs typeface="Arial" pitchFamily="34" charset="0"/>
              </a:rPr>
              <a:t>Vigencia como forma organizativa  trabajadores. Contenido: anticapitalista-antifascista-anti-patriarcal.</a:t>
            </a:r>
          </a:p>
          <a:p>
            <a:pPr lvl="0"/>
            <a:r>
              <a:rPr lang="es-ES" sz="1400" dirty="0">
                <a:solidFill>
                  <a:prstClr val="black"/>
                </a:solidFill>
                <a:latin typeface="Arial" pitchFamily="34" charset="0"/>
                <a:cs typeface="Arial" pitchFamily="34" charset="0"/>
              </a:rPr>
              <a:t>1. Estatuto del Trabajo Democrático.</a:t>
            </a:r>
          </a:p>
          <a:p>
            <a:pPr lvl="0"/>
            <a:r>
              <a:rPr lang="es-ES" sz="1400" dirty="0">
                <a:solidFill>
                  <a:prstClr val="black"/>
                </a:solidFill>
                <a:latin typeface="Arial" pitchFamily="34" charset="0"/>
                <a:cs typeface="Arial" pitchFamily="34" charset="0"/>
              </a:rPr>
              <a:t>2. </a:t>
            </a:r>
            <a:r>
              <a:rPr lang="es-ES" sz="1400" dirty="0">
                <a:solidFill>
                  <a:schemeClr val="tx1"/>
                </a:solidFill>
                <a:latin typeface="Arial" pitchFamily="34" charset="0"/>
                <a:cs typeface="Arial" pitchFamily="34" charset="0"/>
              </a:rPr>
              <a:t>Normas Internacionales del Trabajo como punto de partida. NIT.</a:t>
            </a:r>
          </a:p>
          <a:p>
            <a:pPr lvl="0"/>
            <a:r>
              <a:rPr lang="es-ES" sz="1400" dirty="0">
                <a:solidFill>
                  <a:schemeClr val="tx1"/>
                </a:solidFill>
                <a:latin typeface="Arial" pitchFamily="34" charset="0"/>
                <a:cs typeface="Arial" pitchFamily="34" charset="0"/>
              </a:rPr>
              <a:t>3. Negociación colectiva por rama o </a:t>
            </a:r>
            <a:r>
              <a:rPr lang="es-ES" sz="1400" dirty="0" err="1">
                <a:solidFill>
                  <a:schemeClr val="tx1"/>
                </a:solidFill>
                <a:latin typeface="Arial" pitchFamily="34" charset="0"/>
                <a:cs typeface="Arial" pitchFamily="34" charset="0"/>
              </a:rPr>
              <a:t>múltinivel</a:t>
            </a:r>
            <a:r>
              <a:rPr lang="es-ES" sz="1400" dirty="0">
                <a:solidFill>
                  <a:schemeClr val="tx1"/>
                </a:solidFill>
                <a:latin typeface="Arial" pitchFamily="34" charset="0"/>
                <a:cs typeface="Arial" pitchFamily="34" charset="0"/>
              </a:rPr>
              <a:t>. ANDI. Sector privado.</a:t>
            </a:r>
          </a:p>
          <a:p>
            <a:pPr lvl="0"/>
            <a:r>
              <a:rPr lang="es-ES" sz="1400" dirty="0">
                <a:solidFill>
                  <a:schemeClr val="tx1"/>
                </a:solidFill>
                <a:latin typeface="Arial" pitchFamily="34" charset="0"/>
                <a:cs typeface="Arial" pitchFamily="34" charset="0"/>
              </a:rPr>
              <a:t>4. </a:t>
            </a:r>
            <a:r>
              <a:rPr lang="es-ES" sz="1400" b="1" dirty="0">
                <a:solidFill>
                  <a:schemeClr val="tx1"/>
                </a:solidFill>
                <a:latin typeface="Arial" pitchFamily="34" charset="0"/>
                <a:cs typeface="Arial" pitchFamily="34" charset="0"/>
              </a:rPr>
              <a:t>Formas abusivas de contratación</a:t>
            </a:r>
            <a:r>
              <a:rPr lang="es-ES" sz="1400" dirty="0">
                <a:solidFill>
                  <a:schemeClr val="tx1"/>
                </a:solidFill>
                <a:latin typeface="Arial" pitchFamily="34" charset="0"/>
                <a:cs typeface="Arial" pitchFamily="34" charset="0"/>
              </a:rPr>
              <a:t>. Contra la tercerización laboral. ANDI. Sector privado. </a:t>
            </a:r>
          </a:p>
          <a:p>
            <a:pPr lvl="0"/>
            <a:r>
              <a:rPr lang="es-ES" sz="1400" dirty="0">
                <a:solidFill>
                  <a:schemeClr val="tx1"/>
                </a:solidFill>
                <a:latin typeface="Arial" pitchFamily="34" charset="0"/>
                <a:cs typeface="Arial" pitchFamily="34" charset="0"/>
              </a:rPr>
              <a:t>5. El tema de los pactos colectivos. Forma que hace parte de la cultura antisindical por parte del empresariado y gobierno.</a:t>
            </a:r>
          </a:p>
          <a:p>
            <a:pPr lvl="0"/>
            <a:r>
              <a:rPr lang="es-ES" sz="1400" dirty="0">
                <a:solidFill>
                  <a:schemeClr val="tx1"/>
                </a:solidFill>
                <a:latin typeface="Arial" pitchFamily="34" charset="0"/>
                <a:cs typeface="Arial" pitchFamily="34" charset="0"/>
              </a:rPr>
              <a:t>6. Transversalidad en las exigencias del movimiento sindical y de los trabajadores: Formalización laboral</a:t>
            </a:r>
            <a:r>
              <a:rPr lang="es-ES" sz="2400" dirty="0">
                <a:solidFill>
                  <a:schemeClr val="tx1"/>
                </a:solidFill>
                <a:latin typeface="Arial" pitchFamily="34" charset="0"/>
                <a:cs typeface="Arial" pitchFamily="34" charset="0"/>
              </a:rPr>
              <a:t>, </a:t>
            </a:r>
            <a:r>
              <a:rPr lang="es-ES" sz="1600" dirty="0">
                <a:solidFill>
                  <a:schemeClr val="tx1"/>
                </a:solidFill>
                <a:latin typeface="Arial" pitchFamily="34" charset="0"/>
                <a:cs typeface="Arial" pitchFamily="34" charset="0"/>
              </a:rPr>
              <a:t>Seguridad social, Salarios, Reparación colectiva, Cumplimiento NIT.</a:t>
            </a:r>
          </a:p>
          <a:p>
            <a:pPr lvl="0"/>
            <a:r>
              <a:rPr lang="es-ES" sz="1600" dirty="0">
                <a:solidFill>
                  <a:schemeClr val="tx1"/>
                </a:solidFill>
                <a:latin typeface="Arial" pitchFamily="34" charset="0"/>
                <a:cs typeface="Arial" pitchFamily="34" charset="0"/>
              </a:rPr>
              <a:t>El tema de la Paz y salida política al conflicto interno.</a:t>
            </a:r>
          </a:p>
        </p:txBody>
      </p:sp>
    </p:spTree>
    <p:extLst>
      <p:ext uri="{BB962C8B-B14F-4D97-AF65-F5344CB8AC3E}">
        <p14:creationId xmlns:p14="http://schemas.microsoft.com/office/powerpoint/2010/main" val="329667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1AE5C4E-5072-4C5F-A9A9-E16318D5384A}"/>
              </a:ext>
            </a:extLst>
          </p:cNvPr>
          <p:cNvSpPr>
            <a:spLocks noGrp="1"/>
          </p:cNvSpPr>
          <p:nvPr>
            <p:ph type="title"/>
          </p:nvPr>
        </p:nvSpPr>
        <p:spPr>
          <a:xfrm>
            <a:off x="1444671" y="798974"/>
            <a:ext cx="3273099" cy="1440888"/>
          </a:xfrm>
        </p:spPr>
        <p:txBody>
          <a:bodyPr/>
          <a:lstStyle/>
          <a:p>
            <a:r>
              <a:rPr lang="es-CO" b="1" dirty="0">
                <a:solidFill>
                  <a:schemeClr val="accent1"/>
                </a:solidFill>
                <a:latin typeface="Arial" panose="020B0604020202020204" pitchFamily="34" charset="0"/>
              </a:rPr>
              <a:t>Estatuto del trabajo </a:t>
            </a:r>
            <a:br>
              <a:rPr lang="es-CO" dirty="0">
                <a:solidFill>
                  <a:srgbClr val="000000"/>
                </a:solidFill>
                <a:latin typeface="Arial" panose="020B0604020202020204" pitchFamily="34" charset="0"/>
              </a:rPr>
            </a:br>
            <a:endParaRPr lang="es-CO" dirty="0"/>
          </a:p>
        </p:txBody>
      </p:sp>
      <p:pic>
        <p:nvPicPr>
          <p:cNvPr id="7" name="Marcador de contenido 6">
            <a:extLst>
              <a:ext uri="{FF2B5EF4-FFF2-40B4-BE49-F238E27FC236}">
                <a16:creationId xmlns:a16="http://schemas.microsoft.com/office/drawing/2014/main" id="{D99F0876-7903-4440-9FBA-FC982AC8B4FB}"/>
              </a:ext>
            </a:extLst>
          </p:cNvPr>
          <p:cNvPicPr>
            <a:picLocks noGrp="1" noChangeAspect="1"/>
          </p:cNvPicPr>
          <p:nvPr>
            <p:ph idx="1"/>
          </p:nvPr>
        </p:nvPicPr>
        <p:blipFill>
          <a:blip r:embed="rId2"/>
          <a:stretch>
            <a:fillRect/>
          </a:stretch>
        </p:blipFill>
        <p:spPr>
          <a:xfrm>
            <a:off x="7284441" y="2348917"/>
            <a:ext cx="3856139" cy="2877424"/>
          </a:xfrm>
        </p:spPr>
      </p:pic>
      <p:sp>
        <p:nvSpPr>
          <p:cNvPr id="5" name="Marcador de texto 4">
            <a:extLst>
              <a:ext uri="{FF2B5EF4-FFF2-40B4-BE49-F238E27FC236}">
                <a16:creationId xmlns:a16="http://schemas.microsoft.com/office/drawing/2014/main" id="{9D8F60A1-DD0A-4763-8648-C82B08685762}"/>
              </a:ext>
            </a:extLst>
          </p:cNvPr>
          <p:cNvSpPr>
            <a:spLocks noGrp="1"/>
          </p:cNvSpPr>
          <p:nvPr>
            <p:ph type="body" sz="half" idx="2"/>
          </p:nvPr>
        </p:nvSpPr>
        <p:spPr>
          <a:xfrm>
            <a:off x="218115" y="3289381"/>
            <a:ext cx="4689446" cy="2658414"/>
          </a:xfrm>
        </p:spPr>
        <p:txBody>
          <a:bodyPr>
            <a:noAutofit/>
          </a:bodyPr>
          <a:lstStyle/>
          <a:p>
            <a:pPr algn="just"/>
            <a:r>
              <a:rPr lang="es-ES" sz="1400" b="1" dirty="0">
                <a:latin typeface="Arial" panose="020B0604020202020204" pitchFamily="34" charset="0"/>
              </a:rPr>
              <a:t>Nuestra exigencia a los poderes del Estado colombiano es a que garanticen la vida, el derecho a la movilización, lucha social, libertad sindical y a la oposición política en Colombia. Lo anterior implica no solo la protección y las medidas administrativas por parte de las autoridades competentes del Estado, sino también las garantías necesarias y suficientes para las organizaciones sociales y sus dirigentes. </a:t>
            </a:r>
            <a:endParaRPr lang="es-CO" sz="1400" b="1" dirty="0"/>
          </a:p>
        </p:txBody>
      </p:sp>
      <p:pic>
        <p:nvPicPr>
          <p:cNvPr id="9" name="Imagen 8">
            <a:extLst>
              <a:ext uri="{FF2B5EF4-FFF2-40B4-BE49-F238E27FC236}">
                <a16:creationId xmlns:a16="http://schemas.microsoft.com/office/drawing/2014/main" id="{637C6E20-4A6D-4E69-82D8-BFD00B78EFAC}"/>
              </a:ext>
            </a:extLst>
          </p:cNvPr>
          <p:cNvPicPr>
            <a:picLocks noChangeAspect="1"/>
          </p:cNvPicPr>
          <p:nvPr/>
        </p:nvPicPr>
        <p:blipFill>
          <a:blip r:embed="rId3"/>
          <a:stretch>
            <a:fillRect/>
          </a:stretch>
        </p:blipFill>
        <p:spPr>
          <a:xfrm>
            <a:off x="7894040" y="383054"/>
            <a:ext cx="2374085" cy="1739361"/>
          </a:xfrm>
          <a:prstGeom prst="rect">
            <a:avLst/>
          </a:prstGeom>
        </p:spPr>
      </p:pic>
    </p:spTree>
    <p:extLst>
      <p:ext uri="{BB962C8B-B14F-4D97-AF65-F5344CB8AC3E}">
        <p14:creationId xmlns:p14="http://schemas.microsoft.com/office/powerpoint/2010/main" val="157472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95EF4-FABC-4B23-9E0B-A5880D32215B}"/>
              </a:ext>
            </a:extLst>
          </p:cNvPr>
          <p:cNvSpPr>
            <a:spLocks noGrp="1"/>
          </p:cNvSpPr>
          <p:nvPr>
            <p:ph type="title"/>
          </p:nvPr>
        </p:nvSpPr>
        <p:spPr>
          <a:xfrm>
            <a:off x="1451579" y="1"/>
            <a:ext cx="9603275" cy="805342"/>
          </a:xfrm>
        </p:spPr>
        <p:txBody>
          <a:bodyPr>
            <a:normAutofit fontScale="90000"/>
          </a:bodyPr>
          <a:lstStyle/>
          <a:p>
            <a:pPr algn="ctr"/>
            <a:r>
              <a:rPr lang="es-CO" b="1" dirty="0">
                <a:solidFill>
                  <a:srgbClr val="C00000"/>
                </a:solidFill>
                <a:latin typeface="Arial" panose="020B0604020202020204" pitchFamily="34" charset="0"/>
                <a:cs typeface="Arial" panose="020B0604020202020204" pitchFamily="34" charset="0"/>
              </a:rPr>
              <a:t>Frente a la paz</a:t>
            </a:r>
            <a:br>
              <a:rPr lang="es-CO" dirty="0"/>
            </a:br>
            <a:endParaRPr lang="es-CO" dirty="0"/>
          </a:p>
        </p:txBody>
      </p:sp>
      <p:sp>
        <p:nvSpPr>
          <p:cNvPr id="3" name="Marcador de contenido 2">
            <a:extLst>
              <a:ext uri="{FF2B5EF4-FFF2-40B4-BE49-F238E27FC236}">
                <a16:creationId xmlns:a16="http://schemas.microsoft.com/office/drawing/2014/main" id="{358CA9A0-BE72-4959-B4D1-5B8C66D7E9D6}"/>
              </a:ext>
            </a:extLst>
          </p:cNvPr>
          <p:cNvSpPr>
            <a:spLocks noGrp="1"/>
          </p:cNvSpPr>
          <p:nvPr>
            <p:ph idx="1"/>
          </p:nvPr>
        </p:nvSpPr>
        <p:spPr>
          <a:xfrm>
            <a:off x="1451579" y="1895912"/>
            <a:ext cx="9603275" cy="3570433"/>
          </a:xfrm>
        </p:spPr>
        <p:txBody>
          <a:bodyPr/>
          <a:lstStyle/>
          <a:p>
            <a:r>
              <a:rPr lang="es-ES" dirty="0"/>
              <a:t>El conflicto social y armado brota de colisiones de intereses económicos, que nos diferencian y en algunos casos nos hacen antagónicos. </a:t>
            </a:r>
          </a:p>
          <a:p>
            <a:r>
              <a:rPr lang="es-ES" dirty="0"/>
              <a:t>Este desaparecerá si cesan las contradicciones basadas:   </a:t>
            </a:r>
          </a:p>
          <a:p>
            <a:endParaRPr lang="es-ES" dirty="0"/>
          </a:p>
          <a:p>
            <a:endParaRPr lang="es-ES" dirty="0"/>
          </a:p>
          <a:p>
            <a:pPr marL="0" indent="0">
              <a:buNone/>
            </a:pPr>
            <a:endParaRPr lang="es-ES" dirty="0"/>
          </a:p>
          <a:p>
            <a:endParaRPr lang="es-ES" dirty="0"/>
          </a:p>
          <a:p>
            <a:endParaRPr lang="es-ES" dirty="0"/>
          </a:p>
        </p:txBody>
      </p:sp>
      <p:sp>
        <p:nvSpPr>
          <p:cNvPr id="6" name="Flecha: a la derecha 5">
            <a:extLst>
              <a:ext uri="{FF2B5EF4-FFF2-40B4-BE49-F238E27FC236}">
                <a16:creationId xmlns:a16="http://schemas.microsoft.com/office/drawing/2014/main" id="{BC3217EE-D8CF-4810-B47A-DAF440B3005E}"/>
              </a:ext>
            </a:extLst>
          </p:cNvPr>
          <p:cNvSpPr/>
          <p:nvPr/>
        </p:nvSpPr>
        <p:spPr>
          <a:xfrm>
            <a:off x="1803633" y="3145872"/>
            <a:ext cx="3162650" cy="7801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b="1" dirty="0">
                <a:ln w="0"/>
                <a:solidFill>
                  <a:srgbClr val="C00000"/>
                </a:solidFill>
                <a:effectLst>
                  <a:outerShdw blurRad="38100" dist="25400" dir="5400000" algn="ctr" rotWithShape="0">
                    <a:srgbClr val="6E747A">
                      <a:alpha val="43000"/>
                    </a:srgbClr>
                  </a:outerShdw>
                </a:effectLst>
              </a:rPr>
              <a:t>Como se produce</a:t>
            </a:r>
            <a:endParaRPr lang="es-CO" b="1" dirty="0">
              <a:solidFill>
                <a:srgbClr val="C00000"/>
              </a:solidFill>
            </a:endParaRPr>
          </a:p>
        </p:txBody>
      </p:sp>
      <p:sp>
        <p:nvSpPr>
          <p:cNvPr id="7" name="Flecha: hacia la izquierda 6">
            <a:extLst>
              <a:ext uri="{FF2B5EF4-FFF2-40B4-BE49-F238E27FC236}">
                <a16:creationId xmlns:a16="http://schemas.microsoft.com/office/drawing/2014/main" id="{402D14C8-7745-4688-90CB-E6F27BA6B122}"/>
              </a:ext>
            </a:extLst>
          </p:cNvPr>
          <p:cNvSpPr/>
          <p:nvPr/>
        </p:nvSpPr>
        <p:spPr>
          <a:xfrm>
            <a:off x="4471332" y="3926047"/>
            <a:ext cx="5243119" cy="88923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b="1" dirty="0">
                <a:ln w="0"/>
                <a:solidFill>
                  <a:srgbClr val="C00000"/>
                </a:solidFill>
                <a:effectLst>
                  <a:outerShdw blurRad="38100" dist="25400" dir="5400000" algn="ctr" rotWithShape="0">
                    <a:srgbClr val="6E747A">
                      <a:alpha val="43000"/>
                    </a:srgbClr>
                  </a:outerShdw>
                </a:effectLst>
              </a:rPr>
              <a:t>Quien se apropia de la  la ganancia</a:t>
            </a:r>
          </a:p>
        </p:txBody>
      </p:sp>
      <p:sp>
        <p:nvSpPr>
          <p:cNvPr id="8" name="Flecha: a la izquierda y derecha 7">
            <a:extLst>
              <a:ext uri="{FF2B5EF4-FFF2-40B4-BE49-F238E27FC236}">
                <a16:creationId xmlns:a16="http://schemas.microsoft.com/office/drawing/2014/main" id="{28B47944-8E60-45D1-9BF9-908BD1BBCC65}"/>
              </a:ext>
            </a:extLst>
          </p:cNvPr>
          <p:cNvSpPr/>
          <p:nvPr/>
        </p:nvSpPr>
        <p:spPr>
          <a:xfrm>
            <a:off x="1719742" y="4655890"/>
            <a:ext cx="8053432" cy="1300293"/>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b="1" dirty="0">
                <a:ln w="0"/>
                <a:solidFill>
                  <a:schemeClr val="accent1"/>
                </a:solidFill>
                <a:effectLst>
                  <a:outerShdw blurRad="38100" dist="25400" dir="5400000" algn="ctr" rotWithShape="0">
                    <a:srgbClr val="6E747A">
                      <a:alpha val="43000"/>
                    </a:srgbClr>
                  </a:outerShdw>
                </a:effectLst>
              </a:rPr>
              <a:t>Como se reparte la riqueza que producimos</a:t>
            </a:r>
          </a:p>
        </p:txBody>
      </p:sp>
    </p:spTree>
    <p:extLst>
      <p:ext uri="{BB962C8B-B14F-4D97-AF65-F5344CB8AC3E}">
        <p14:creationId xmlns:p14="http://schemas.microsoft.com/office/powerpoint/2010/main" val="125025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5DC8C9D6-BFD0-488F-B8F8-E3184E5EF40D}"/>
              </a:ext>
            </a:extLst>
          </p:cNvPr>
          <p:cNvSpPr/>
          <p:nvPr/>
        </p:nvSpPr>
        <p:spPr>
          <a:xfrm>
            <a:off x="1040235" y="461394"/>
            <a:ext cx="10024844" cy="23153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solidFill>
                  <a:srgbClr val="000000"/>
                </a:solidFill>
                <a:latin typeface="Arial" panose="020B0604020202020204" pitchFamily="34" charset="0"/>
              </a:rPr>
              <a:t>La guerra es una manifestación de la agudización de ese conflicto, existe en nuestro país y el mundo. Lo que debe conllevarnos a presentar salidas para los cambios económicos, políticos y sociales; y en el problema del poder político, en quién lo detenta, para hablar sin ambages del fin de la guerra. </a:t>
            </a:r>
            <a:endParaRPr lang="es-CO">
              <a:ln w="0"/>
              <a:solidFill>
                <a:schemeClr val="tx1"/>
              </a:solidFill>
              <a:effectLst>
                <a:outerShdw blurRad="38100" dist="19050" dir="2700000" algn="tl" rotWithShape="0">
                  <a:schemeClr val="dk1">
                    <a:alpha val="40000"/>
                  </a:schemeClr>
                </a:outerShdw>
              </a:effectLst>
            </a:endParaRPr>
          </a:p>
        </p:txBody>
      </p:sp>
      <p:sp>
        <p:nvSpPr>
          <p:cNvPr id="5" name="Rectángulo: esquinas superiores cortadas 4">
            <a:extLst>
              <a:ext uri="{FF2B5EF4-FFF2-40B4-BE49-F238E27FC236}">
                <a16:creationId xmlns:a16="http://schemas.microsoft.com/office/drawing/2014/main" id="{D13826CE-A529-4650-9AC0-B25B66C46C58}"/>
              </a:ext>
            </a:extLst>
          </p:cNvPr>
          <p:cNvSpPr/>
          <p:nvPr/>
        </p:nvSpPr>
        <p:spPr>
          <a:xfrm>
            <a:off x="1040235" y="3061982"/>
            <a:ext cx="10024844" cy="2759978"/>
          </a:xfrm>
          <a:prstGeom prst="snip2Same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a:ln w="0"/>
                <a:solidFill>
                  <a:schemeClr val="tx1"/>
                </a:solidFill>
                <a:effectLst>
                  <a:outerShdw blurRad="38100" dist="25400" dir="5400000" algn="ctr" rotWithShape="0">
                    <a:srgbClr val="6E747A">
                      <a:alpha val="43000"/>
                    </a:srgbClr>
                  </a:outerShdw>
                </a:effectLst>
                <a:latin typeface="Arial" panose="020B0604020202020204" pitchFamily="34" charset="0"/>
              </a:rPr>
              <a:t>No es solo un problema de voluntades, es más un problema de los intereses que están en juego. Nos la jugamos toda por la justicia social, que es un anhelo popular y de la sociedad en general, frustrado por el sistema social, modelo económico y gobiernos que afianzan su poder político mediante distintas formas de violencia: militar, policial y política. </a:t>
            </a:r>
            <a:endParaRPr lang="es-CO" b="1" dirty="0">
              <a:ln w="0"/>
              <a:solidFill>
                <a:schemeClr val="tx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7491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99BE4545-8E4E-44D3-86D9-358193CA55B6}"/>
              </a:ext>
            </a:extLst>
          </p:cNvPr>
          <p:cNvSpPr>
            <a:spLocks noGrp="1"/>
          </p:cNvSpPr>
          <p:nvPr>
            <p:ph type="title"/>
          </p:nvPr>
        </p:nvSpPr>
        <p:spPr>
          <a:xfrm>
            <a:off x="251670" y="0"/>
            <a:ext cx="6731864" cy="2634143"/>
          </a:xfrm>
        </p:spPr>
        <p:txBody>
          <a:bodyPr>
            <a:noAutofit/>
          </a:bodyPr>
          <a:lstStyle/>
          <a:p>
            <a:pPr algn="ctr"/>
            <a:r>
              <a:rPr lang="es-ES" sz="2000" b="1" dirty="0">
                <a:solidFill>
                  <a:srgbClr val="C00000"/>
                </a:solidFill>
              </a:rPr>
              <a:t>Una salida política al conflicto interno de nuestro país, necesita de una cultura de lucha por la paz, que se exprese en la libertad identificando con claridad y combatiendo las causas de la violencia que destaca la penalización y criminalización de la protesta y lucha social.</a:t>
            </a:r>
            <a:endParaRPr lang="es-CO" sz="2000" b="1" dirty="0">
              <a:solidFill>
                <a:srgbClr val="C00000"/>
              </a:solidFill>
            </a:endParaRPr>
          </a:p>
        </p:txBody>
      </p:sp>
      <p:pic>
        <p:nvPicPr>
          <p:cNvPr id="14" name="Marcador de posición de imagen 13">
            <a:extLst>
              <a:ext uri="{FF2B5EF4-FFF2-40B4-BE49-F238E27FC236}">
                <a16:creationId xmlns:a16="http://schemas.microsoft.com/office/drawing/2014/main" id="{67F34C7D-13D9-4E3C-8970-EC77BDDC3E80}"/>
              </a:ext>
            </a:extLst>
          </p:cNvPr>
          <p:cNvPicPr>
            <a:picLocks noGrp="1" noChangeAspect="1"/>
          </p:cNvPicPr>
          <p:nvPr>
            <p:ph type="pic" idx="1"/>
          </p:nvPr>
        </p:nvPicPr>
        <p:blipFill>
          <a:blip r:embed="rId2"/>
          <a:srcRect l="29793" r="29793"/>
          <a:stretch>
            <a:fillRect/>
          </a:stretch>
        </p:blipFill>
        <p:spPr>
          <a:xfrm>
            <a:off x="7801760" y="822121"/>
            <a:ext cx="3389153" cy="4446165"/>
          </a:xfrm>
        </p:spPr>
      </p:pic>
      <p:sp>
        <p:nvSpPr>
          <p:cNvPr id="9" name="Marcador de texto 8">
            <a:extLst>
              <a:ext uri="{FF2B5EF4-FFF2-40B4-BE49-F238E27FC236}">
                <a16:creationId xmlns:a16="http://schemas.microsoft.com/office/drawing/2014/main" id="{A1BDCDA5-0EB4-4A1B-8CF6-7E56ADC89B3E}"/>
              </a:ext>
            </a:extLst>
          </p:cNvPr>
          <p:cNvSpPr>
            <a:spLocks noGrp="1"/>
          </p:cNvSpPr>
          <p:nvPr>
            <p:ph type="body" sz="half" idx="2"/>
          </p:nvPr>
        </p:nvSpPr>
        <p:spPr>
          <a:xfrm>
            <a:off x="377505" y="3145992"/>
            <a:ext cx="6597228" cy="2003742"/>
          </a:xfrm>
        </p:spPr>
        <p:txBody>
          <a:bodyPr/>
          <a:lstStyle/>
          <a:p>
            <a:endParaRPr lang="es-CO" dirty="0"/>
          </a:p>
        </p:txBody>
      </p:sp>
      <p:sp>
        <p:nvSpPr>
          <p:cNvPr id="12" name="Globo: flecha hacia arriba 11">
            <a:extLst>
              <a:ext uri="{FF2B5EF4-FFF2-40B4-BE49-F238E27FC236}">
                <a16:creationId xmlns:a16="http://schemas.microsoft.com/office/drawing/2014/main" id="{7A2430E7-1219-4DC0-91B3-41715B8F9EAC}"/>
              </a:ext>
            </a:extLst>
          </p:cNvPr>
          <p:cNvSpPr/>
          <p:nvPr/>
        </p:nvSpPr>
        <p:spPr>
          <a:xfrm>
            <a:off x="1065402" y="3145992"/>
            <a:ext cx="5285064" cy="2407520"/>
          </a:xfrm>
          <a:prstGeom prst="up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a:solidFill>
                  <a:srgbClr val="000000"/>
                </a:solidFill>
                <a:latin typeface="Arial" panose="020B0604020202020204" pitchFamily="34" charset="0"/>
              </a:rPr>
              <a:t>Estas son manifestaciones de una violencia estructural del sistema social vigente, de sus formas de mantener el poder político, que vuelve única víctima al pueblo y sus organizaciones. </a:t>
            </a:r>
            <a:endParaRPr lang="es-CO" b="1" dirty="0"/>
          </a:p>
        </p:txBody>
      </p:sp>
    </p:spTree>
    <p:extLst>
      <p:ext uri="{BB962C8B-B14F-4D97-AF65-F5344CB8AC3E}">
        <p14:creationId xmlns:p14="http://schemas.microsoft.com/office/powerpoint/2010/main" val="51524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8660464-7D90-4B66-8CDF-27D812DCAF3A}"/>
              </a:ext>
            </a:extLst>
          </p:cNvPr>
          <p:cNvPicPr>
            <a:picLocks noChangeAspect="1"/>
          </p:cNvPicPr>
          <p:nvPr/>
        </p:nvPicPr>
        <p:blipFill>
          <a:blip r:embed="rId2"/>
          <a:stretch>
            <a:fillRect/>
          </a:stretch>
        </p:blipFill>
        <p:spPr>
          <a:xfrm>
            <a:off x="964733" y="461394"/>
            <a:ext cx="10217791" cy="5041783"/>
          </a:xfrm>
          <a:prstGeom prst="rect">
            <a:avLst/>
          </a:prstGeom>
        </p:spPr>
      </p:pic>
    </p:spTree>
    <p:extLst>
      <p:ext uri="{BB962C8B-B14F-4D97-AF65-F5344CB8AC3E}">
        <p14:creationId xmlns:p14="http://schemas.microsoft.com/office/powerpoint/2010/main" val="209895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40B98C4-09F4-42C3-8989-11F4BF29F54C}"/>
              </a:ext>
            </a:extLst>
          </p:cNvPr>
          <p:cNvPicPr>
            <a:picLocks noChangeAspect="1"/>
          </p:cNvPicPr>
          <p:nvPr/>
        </p:nvPicPr>
        <p:blipFill>
          <a:blip r:embed="rId2"/>
          <a:stretch>
            <a:fillRect/>
          </a:stretch>
        </p:blipFill>
        <p:spPr>
          <a:xfrm>
            <a:off x="327171" y="137518"/>
            <a:ext cx="11492917" cy="5843831"/>
          </a:xfrm>
          <a:prstGeom prst="rect">
            <a:avLst/>
          </a:prstGeom>
        </p:spPr>
      </p:pic>
    </p:spTree>
    <p:extLst>
      <p:ext uri="{BB962C8B-B14F-4D97-AF65-F5344CB8AC3E}">
        <p14:creationId xmlns:p14="http://schemas.microsoft.com/office/powerpoint/2010/main" val="76647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546DD72-9228-4DD3-9468-08291A76985C}"/>
              </a:ext>
            </a:extLst>
          </p:cNvPr>
          <p:cNvPicPr>
            <a:picLocks noChangeAspect="1"/>
          </p:cNvPicPr>
          <p:nvPr/>
        </p:nvPicPr>
        <p:blipFill>
          <a:blip r:embed="rId2"/>
          <a:stretch>
            <a:fillRect/>
          </a:stretch>
        </p:blipFill>
        <p:spPr>
          <a:xfrm>
            <a:off x="629174" y="167780"/>
            <a:ext cx="10662408" cy="5654179"/>
          </a:xfrm>
          <a:prstGeom prst="rect">
            <a:avLst/>
          </a:prstGeom>
        </p:spPr>
      </p:pic>
    </p:spTree>
    <p:extLst>
      <p:ext uri="{BB962C8B-B14F-4D97-AF65-F5344CB8AC3E}">
        <p14:creationId xmlns:p14="http://schemas.microsoft.com/office/powerpoint/2010/main" val="329558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D68BFFA-E0E9-49C7-A277-7D5DC857E789}"/>
              </a:ext>
            </a:extLst>
          </p:cNvPr>
          <p:cNvSpPr>
            <a:spLocks noGrp="1"/>
          </p:cNvSpPr>
          <p:nvPr>
            <p:ph type="title"/>
          </p:nvPr>
        </p:nvSpPr>
        <p:spPr/>
        <p:txBody>
          <a:bodyPr/>
          <a:lstStyle/>
          <a:p>
            <a:pPr algn="ctr"/>
            <a:r>
              <a:rPr lang="es-CO" b="1" dirty="0">
                <a:latin typeface="Arial" panose="020B0604020202020204" pitchFamily="34" charset="0"/>
              </a:rPr>
              <a:t>Frente Derechos Humanos</a:t>
            </a:r>
            <a:endParaRPr lang="es-CO" dirty="0"/>
          </a:p>
        </p:txBody>
      </p:sp>
      <p:sp>
        <p:nvSpPr>
          <p:cNvPr id="6" name="Elipse 5">
            <a:extLst>
              <a:ext uri="{FF2B5EF4-FFF2-40B4-BE49-F238E27FC236}">
                <a16:creationId xmlns:a16="http://schemas.microsoft.com/office/drawing/2014/main" id="{C5F16FCE-AB6A-42E9-912A-65CE873F8944}"/>
              </a:ext>
            </a:extLst>
          </p:cNvPr>
          <p:cNvSpPr/>
          <p:nvPr/>
        </p:nvSpPr>
        <p:spPr>
          <a:xfrm>
            <a:off x="327171" y="1963025"/>
            <a:ext cx="4362275" cy="3875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O"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Colombia, el país del mundo donde más defensores/as de DDHH y/o líderes sociales son asesinados/as</a:t>
            </a:r>
          </a:p>
        </p:txBody>
      </p:sp>
      <p:sp>
        <p:nvSpPr>
          <p:cNvPr id="7" name="Rectángulo 6">
            <a:extLst>
              <a:ext uri="{FF2B5EF4-FFF2-40B4-BE49-F238E27FC236}">
                <a16:creationId xmlns:a16="http://schemas.microsoft.com/office/drawing/2014/main" id="{7C9BB183-BD33-4932-97DB-BB5D94E968DA}"/>
              </a:ext>
            </a:extLst>
          </p:cNvPr>
          <p:cNvSpPr/>
          <p:nvPr/>
        </p:nvSpPr>
        <p:spPr>
          <a:xfrm>
            <a:off x="5821960" y="2231471"/>
            <a:ext cx="5232894" cy="14848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S" dirty="0">
                <a:solidFill>
                  <a:srgbClr val="000000"/>
                </a:solidFill>
                <a:latin typeface="Arial" panose="020B0604020202020204" pitchFamily="34" charset="0"/>
              </a:rPr>
              <a:t>La violación de los DDHH en nuestro país ha sido generalizada, y el movimiento sindical no escapa a esto, lo que ha favorecido la vulneración de los derechos de los trabajadores y trabajadoras, de las libertades sindicales y derechos laborales. </a:t>
            </a:r>
            <a:endParaRPr lang="es-CO" dirty="0"/>
          </a:p>
        </p:txBody>
      </p:sp>
      <p:sp>
        <p:nvSpPr>
          <p:cNvPr id="8" name="Rectángulo 7">
            <a:extLst>
              <a:ext uri="{FF2B5EF4-FFF2-40B4-BE49-F238E27FC236}">
                <a16:creationId xmlns:a16="http://schemas.microsoft.com/office/drawing/2014/main" id="{91D8A694-92AD-4265-A9A3-BDF14B3FBB88}"/>
              </a:ext>
            </a:extLst>
          </p:cNvPr>
          <p:cNvSpPr/>
          <p:nvPr/>
        </p:nvSpPr>
        <p:spPr>
          <a:xfrm>
            <a:off x="5821961" y="4018328"/>
            <a:ext cx="5232894" cy="16274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S" dirty="0">
                <a:solidFill>
                  <a:srgbClr val="000000"/>
                </a:solidFill>
                <a:latin typeface="Arial" panose="020B0604020202020204" pitchFamily="34" charset="0"/>
              </a:rPr>
              <a:t>El movimiento sindical, en particular el que hace parte de la CUT, ha sufrido una violencia histórica selectiva y sistemática. Cerca de 500 sindicatos, han sido víctimas de un hecho violatorio de la vida, libertad o integridad de alguno de sus afiliados. </a:t>
            </a:r>
            <a:endParaRPr lang="es-CO" dirty="0"/>
          </a:p>
        </p:txBody>
      </p:sp>
    </p:spTree>
    <p:extLst>
      <p:ext uri="{BB962C8B-B14F-4D97-AF65-F5344CB8AC3E}">
        <p14:creationId xmlns:p14="http://schemas.microsoft.com/office/powerpoint/2010/main" val="95451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80F21E42-32F4-4E8E-8443-A3368B0036FD}"/>
              </a:ext>
            </a:extLst>
          </p:cNvPr>
          <p:cNvGraphicFramePr/>
          <p:nvPr>
            <p:extLst>
              <p:ext uri="{D42A27DB-BD31-4B8C-83A1-F6EECF244321}">
                <p14:modId xmlns:p14="http://schemas.microsoft.com/office/powerpoint/2010/main" val="489861020"/>
              </p:ext>
            </p:extLst>
          </p:nvPr>
        </p:nvGraphicFramePr>
        <p:xfrm>
          <a:off x="469783" y="142614"/>
          <a:ext cx="11107024" cy="5889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327223"/>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241</TotalTime>
  <Words>1223</Words>
  <Application>Microsoft Office PowerPoint</Application>
  <PresentationFormat>Panorámica</PresentationFormat>
  <Paragraphs>61</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Gill Sans MT</vt:lpstr>
      <vt:lpstr>Wingdings</vt:lpstr>
      <vt:lpstr>Galería</vt:lpstr>
      <vt:lpstr>PAZ, DERECHOS HUMANOS Y VICTIMAS </vt:lpstr>
      <vt:lpstr>Frente a la paz </vt:lpstr>
      <vt:lpstr>Presentación de PowerPoint</vt:lpstr>
      <vt:lpstr>Una salida política al conflicto interno de nuestro país, necesita de una cultura de lucha por la paz, que se exprese en la libertad identificando con claridad y combatiendo las causas de la violencia que destaca la penalización y criminalización de la protesta y lucha social.</vt:lpstr>
      <vt:lpstr>Presentación de PowerPoint</vt:lpstr>
      <vt:lpstr>Presentación de PowerPoint</vt:lpstr>
      <vt:lpstr>Presentación de PowerPoint</vt:lpstr>
      <vt:lpstr>Frente Derechos Humanos</vt:lpstr>
      <vt:lpstr>Presentación de PowerPoint</vt:lpstr>
      <vt:lpstr>Frente a las víctimas</vt:lpstr>
      <vt:lpstr> Verdad y justicia </vt:lpstr>
      <vt:lpstr>Reparación</vt:lpstr>
      <vt:lpstr>Estatuto del trabajo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PAZ, DERECHOS HUMANOS Y VICTIMAS</dc:title>
  <dc:creator>Manuela Rojas Alfonso</dc:creator>
  <cp:lastModifiedBy>Manuela Rojas Alfonso</cp:lastModifiedBy>
  <cp:revision>22</cp:revision>
  <dcterms:created xsi:type="dcterms:W3CDTF">2019-06-22T18:39:21Z</dcterms:created>
  <dcterms:modified xsi:type="dcterms:W3CDTF">2019-06-22T22:40:24Z</dcterms:modified>
</cp:coreProperties>
</file>