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charts/chart3.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drawings/drawing2.xml" ContentType="application/vnd.openxmlformats-officedocument.drawingml.chartshapes+xml"/>
  <Override PartName="/ppt/notesSlides/notesSlide7.xml" ContentType="application/vnd.openxmlformats-officedocument.presentationml.notesSlide+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8.xml" ContentType="application/vnd.openxmlformats-officedocument.presentationml.notesSlide+xml"/>
  <Override PartName="/ppt/charts/chart6.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notesSlides/notesSlide9.xml" ContentType="application/vnd.openxmlformats-officedocument.presentationml.notesSlide+xml"/>
  <Override PartName="/ppt/charts/chart7.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5"/>
  </p:sldMasterIdLst>
  <p:notesMasterIdLst>
    <p:notesMasterId r:id="rId30"/>
  </p:notesMasterIdLst>
  <p:handoutMasterIdLst>
    <p:handoutMasterId r:id="rId31"/>
  </p:handoutMasterIdLst>
  <p:sldIdLst>
    <p:sldId id="256" r:id="rId6"/>
    <p:sldId id="794" r:id="rId7"/>
    <p:sldId id="269" r:id="rId8"/>
    <p:sldId id="263" r:id="rId9"/>
    <p:sldId id="920" r:id="rId10"/>
    <p:sldId id="321" r:id="rId11"/>
    <p:sldId id="322" r:id="rId12"/>
    <p:sldId id="323" r:id="rId13"/>
    <p:sldId id="271" r:id="rId14"/>
    <p:sldId id="272" r:id="rId15"/>
    <p:sldId id="273" r:id="rId16"/>
    <p:sldId id="275" r:id="rId17"/>
    <p:sldId id="324" r:id="rId18"/>
    <p:sldId id="309" r:id="rId19"/>
    <p:sldId id="310" r:id="rId20"/>
    <p:sldId id="312" r:id="rId21"/>
    <p:sldId id="313" r:id="rId22"/>
    <p:sldId id="311" r:id="rId23"/>
    <p:sldId id="276" r:id="rId24"/>
    <p:sldId id="277" r:id="rId25"/>
    <p:sldId id="285" r:id="rId26"/>
    <p:sldId id="289" r:id="rId27"/>
    <p:sldId id="290" r:id="rId28"/>
    <p:sldId id="919" r:id="rId29"/>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40" autoAdjust="0"/>
    <p:restoredTop sz="94660"/>
  </p:normalViewPr>
  <p:slideViewPr>
    <p:cSldViewPr snapToGrid="0" snapToObjects="1">
      <p:cViewPr varScale="1">
        <p:scale>
          <a:sx n="103" d="100"/>
          <a:sy n="103" d="100"/>
        </p:scale>
        <p:origin x="870" y="96"/>
      </p:cViewPr>
      <p:guideLst>
        <p:guide orient="horz" pos="1620"/>
        <p:guide pos="2880"/>
      </p:guideLst>
    </p:cSldViewPr>
  </p:slideViewPr>
  <p:notesTextViewPr>
    <p:cViewPr>
      <p:scale>
        <a:sx n="100" d="100"/>
        <a:sy n="100" d="100"/>
      </p:scale>
      <p:origin x="0" y="0"/>
    </p:cViewPr>
  </p:notesTextViewPr>
  <p:sorterViewPr>
    <p:cViewPr>
      <p:scale>
        <a:sx n="149" d="100"/>
        <a:sy n="149" d="100"/>
      </p:scale>
      <p:origin x="0" y="0"/>
    </p:cViewPr>
  </p:sorterViewPr>
  <p:notesViewPr>
    <p:cSldViewPr snapToGrid="0" snapToObjects="1">
      <p:cViewPr varScale="1">
        <p:scale>
          <a:sx n="41" d="100"/>
          <a:sy n="41" d="100"/>
        </p:scale>
        <p:origin x="1956" y="5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yuz\Dropbox\ILO\2_Projects\Action%20Portugal_Original%20Back%20up\WSPR%20201719%20-%20Portugu&#234;s\Vers&#227;o%20PT\wetransfer-9f4c2b\Figure%204.6%20OA%20beneficiares_00-16_comparison_scatter_rebuilt_PT_REV.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1" Type="http://schemas.openxmlformats.org/officeDocument/2006/relationships/package" Target="../embeddings/Hoja_de_c_lculo_de_Microsoft_Excel1.xlsx"/></Relationships>
</file>

<file path=ppt/charts/_rels/chart3.xml.rels><?xml version="1.0" encoding="UTF-8" standalone="yes"?>
<Relationships xmlns="http://schemas.openxmlformats.org/package/2006/relationships"><Relationship Id="rId1" Type="http://schemas.openxmlformats.org/officeDocument/2006/relationships/oleObject" Target="file:///C:\Users\yuz\Dropbox\ILO\5_download\pension_glance-2017-graph4-en.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yuz\Dropbox\ILO\5_download\pension_glance-2017-graph8-en%20(1).xlsx" TargetMode="External"/></Relationships>
</file>

<file path=ppt/charts/_rels/chart5.xml.rels><?xml version="1.0" encoding="UTF-8" standalone="yes"?>
<Relationships xmlns="http://schemas.openxmlformats.org/package/2006/relationships"><Relationship Id="rId3" Type="http://schemas.openxmlformats.org/officeDocument/2006/relationships/package" Target="../embeddings/Hoja_de_c_lculo_de_Microsoft_Excel2.xlsx"/><Relationship Id="rId2" Type="http://schemas.microsoft.com/office/2011/relationships/chartColorStyle" Target="colors2.xml"/><Relationship Id="rId1" Type="http://schemas.microsoft.com/office/2011/relationships/chartStyle" Target="style2.xml"/></Relationships>
</file>

<file path=ppt/charts/_rels/chart6.xml.rels><?xml version="1.0" encoding="UTF-8" standalone="yes"?>
<Relationships xmlns="http://schemas.openxmlformats.org/package/2006/relationships"><Relationship Id="rId3" Type="http://schemas.openxmlformats.org/officeDocument/2006/relationships/oleObject" Target="file:///C:\Users\yuz\Dropbox\ILO\2_Projects\Reversal\Presentation\SP%20expend%20vs%20pop.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420142854214812E-2"/>
          <c:y val="7.4404424437179678E-2"/>
          <c:w val="0.90241925100077303"/>
          <c:h val="0.79201247686180709"/>
        </c:manualLayout>
      </c:layout>
      <c:scatterChart>
        <c:scatterStyle val="lineMarker"/>
        <c:varyColors val="0"/>
        <c:ser>
          <c:idx val="0"/>
          <c:order val="0"/>
          <c:tx>
            <c:strRef>
              <c:f>'Dados 4.6'!$E$4</c:f>
              <c:strCache>
                <c:ptCount val="1"/>
                <c:pt idx="0">
                  <c:v>Pessoas idosas que recebem uma pensão de velhice (Total)
2000-2015 (Ano)</c:v>
                </c:pt>
              </c:strCache>
            </c:strRef>
          </c:tx>
          <c:spPr>
            <a:ln w="19050" cap="rnd">
              <a:noFill/>
              <a:round/>
            </a:ln>
            <a:effectLst/>
          </c:spPr>
          <c:marker>
            <c:symbol val="circle"/>
            <c:size val="5"/>
            <c:spPr>
              <a:solidFill>
                <a:schemeClr val="accent1"/>
              </a:solidFill>
              <a:ln w="9525">
                <a:solidFill>
                  <a:schemeClr val="accent1"/>
                </a:solidFill>
              </a:ln>
              <a:effectLst/>
            </c:spPr>
          </c:marker>
          <c:dLbls>
            <c:dLbl>
              <c:idx val="0"/>
              <c:delete val="1"/>
              <c:extLst xmlns:c16r2="http://schemas.microsoft.com/office/drawing/2015/06/chart">
                <c:ext xmlns:c16="http://schemas.microsoft.com/office/drawing/2014/chart" uri="{C3380CC4-5D6E-409C-BE32-E72D297353CC}">
                  <c16:uniqueId val="{00000000-7627-44D7-A801-DE2A91773621}"/>
                </c:ext>
                <c:ext xmlns:c15="http://schemas.microsoft.com/office/drawing/2012/chart" uri="{CE6537A1-D6FC-4f65-9D91-7224C49458BB}"/>
              </c:extLst>
            </c:dLbl>
            <c:dLbl>
              <c:idx val="1"/>
              <c:delete val="1"/>
              <c:extLst xmlns:c16r2="http://schemas.microsoft.com/office/drawing/2015/06/chart">
                <c:ext xmlns:c16="http://schemas.microsoft.com/office/drawing/2014/chart" uri="{C3380CC4-5D6E-409C-BE32-E72D297353CC}">
                  <c16:uniqueId val="{00000001-7627-44D7-A801-DE2A91773621}"/>
                </c:ext>
                <c:ext xmlns:c15="http://schemas.microsoft.com/office/drawing/2012/chart" uri="{CE6537A1-D6FC-4f65-9D91-7224C49458BB}"/>
              </c:extLst>
            </c:dLbl>
            <c:dLbl>
              <c:idx val="2"/>
              <c:tx>
                <c:rich>
                  <a:bodyPr/>
                  <a:lstStyle/>
                  <a:p>
                    <a:fld id="{F0E759D3-22CB-41E3-BEE3-F85D70C858CF}"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0-52B2-4202-B82F-15723F55EC67}"/>
                </c:ext>
                <c:ext xmlns:c15="http://schemas.microsoft.com/office/drawing/2012/chart" uri="{CE6537A1-D6FC-4f65-9D91-7224C49458BB}">
                  <c15:dlblFieldTable/>
                  <c15:showDataLabelsRange val="1"/>
                </c:ext>
              </c:extLst>
            </c:dLbl>
            <c:dLbl>
              <c:idx val="3"/>
              <c:delete val="1"/>
              <c:extLst xmlns:c16r2="http://schemas.microsoft.com/office/drawing/2015/06/chart">
                <c:ext xmlns:c16="http://schemas.microsoft.com/office/drawing/2014/chart" uri="{C3380CC4-5D6E-409C-BE32-E72D297353CC}">
                  <c16:uniqueId val="{00000003-7627-44D7-A801-DE2A91773621}"/>
                </c:ext>
                <c:ext xmlns:c15="http://schemas.microsoft.com/office/drawing/2012/chart" uri="{CE6537A1-D6FC-4f65-9D91-7224C49458BB}"/>
              </c:extLst>
            </c:dLbl>
            <c:dLbl>
              <c:idx val="4"/>
              <c:delete val="1"/>
              <c:extLst xmlns:c16r2="http://schemas.microsoft.com/office/drawing/2015/06/chart">
                <c:ext xmlns:c16="http://schemas.microsoft.com/office/drawing/2014/chart" uri="{C3380CC4-5D6E-409C-BE32-E72D297353CC}">
                  <c16:uniqueId val="{00000004-7627-44D7-A801-DE2A91773621}"/>
                </c:ext>
                <c:ext xmlns:c15="http://schemas.microsoft.com/office/drawing/2012/chart" uri="{CE6537A1-D6FC-4f65-9D91-7224C49458BB}"/>
              </c:extLst>
            </c:dLbl>
            <c:dLbl>
              <c:idx val="5"/>
              <c:delete val="1"/>
              <c:extLst xmlns:c16r2="http://schemas.microsoft.com/office/drawing/2015/06/chart">
                <c:ext xmlns:c16="http://schemas.microsoft.com/office/drawing/2014/chart" uri="{C3380CC4-5D6E-409C-BE32-E72D297353CC}">
                  <c16:uniqueId val="{00000005-7627-44D7-A801-DE2A91773621}"/>
                </c:ext>
                <c:ext xmlns:c15="http://schemas.microsoft.com/office/drawing/2012/chart" uri="{CE6537A1-D6FC-4f65-9D91-7224C49458BB}"/>
              </c:extLst>
            </c:dLbl>
            <c:dLbl>
              <c:idx val="6"/>
              <c:layout>
                <c:manualLayout>
                  <c:x val="-6.9702252831695252E-3"/>
                  <c:y val="-8.7503395493471782E-3"/>
                </c:manualLayout>
              </c:layout>
              <c:tx>
                <c:rich>
                  <a:bodyPr/>
                  <a:lstStyle/>
                  <a:p>
                    <a:fld id="{C9294ABB-E0B0-4314-843C-0CB98E04F62F}"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6-7627-44D7-A801-DE2A91773621}"/>
                </c:ext>
                <c:ext xmlns:c15="http://schemas.microsoft.com/office/drawing/2012/chart" uri="{CE6537A1-D6FC-4f65-9D91-7224C49458BB}">
                  <c15:dlblFieldTable/>
                  <c15:showDataLabelsRange val="1"/>
                </c:ext>
              </c:extLst>
            </c:dLbl>
            <c:dLbl>
              <c:idx val="7"/>
              <c:delete val="1"/>
              <c:extLst xmlns:c16r2="http://schemas.microsoft.com/office/drawing/2015/06/chart">
                <c:ext xmlns:c16="http://schemas.microsoft.com/office/drawing/2014/chart" uri="{C3380CC4-5D6E-409C-BE32-E72D297353CC}">
                  <c16:uniqueId val="{00000007-7627-44D7-A801-DE2A91773621}"/>
                </c:ext>
                <c:ext xmlns:c15="http://schemas.microsoft.com/office/drawing/2012/chart" uri="{CE6537A1-D6FC-4f65-9D91-7224C49458BB}"/>
              </c:extLst>
            </c:dLbl>
            <c:dLbl>
              <c:idx val="8"/>
              <c:delete val="1"/>
              <c:extLst xmlns:c16r2="http://schemas.microsoft.com/office/drawing/2015/06/chart">
                <c:ext xmlns:c16="http://schemas.microsoft.com/office/drawing/2014/chart" uri="{C3380CC4-5D6E-409C-BE32-E72D297353CC}">
                  <c16:uniqueId val="{00000008-7627-44D7-A801-DE2A91773621}"/>
                </c:ext>
                <c:ext xmlns:c15="http://schemas.microsoft.com/office/drawing/2012/chart" uri="{CE6537A1-D6FC-4f65-9D91-7224C49458BB}"/>
              </c:extLst>
            </c:dLbl>
            <c:dLbl>
              <c:idx val="9"/>
              <c:tx>
                <c:rich>
                  <a:bodyPr/>
                  <a:lstStyle/>
                  <a:p>
                    <a:fld id="{FAE9AA48-0850-465D-9A39-3ECC04965D1D}" type="CELLRANGE">
                      <a:rPr lang="es-CO"/>
                      <a:pPr/>
                      <a:t>[CELLRANGE]</a:t>
                    </a:fld>
                    <a:endParaRPr lang="es-CO"/>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10"/>
              <c:delete val="1"/>
              <c:extLst xmlns:c16r2="http://schemas.microsoft.com/office/drawing/2015/06/chart">
                <c:ext xmlns:c16="http://schemas.microsoft.com/office/drawing/2014/chart" uri="{C3380CC4-5D6E-409C-BE32-E72D297353CC}">
                  <c16:uniqueId val="{0000000A-7627-44D7-A801-DE2A91773621}"/>
                </c:ext>
                <c:ext xmlns:c15="http://schemas.microsoft.com/office/drawing/2012/chart" uri="{CE6537A1-D6FC-4f65-9D91-7224C49458BB}"/>
              </c:extLst>
            </c:dLbl>
            <c:dLbl>
              <c:idx val="11"/>
              <c:delete val="1"/>
              <c:extLst xmlns:c16r2="http://schemas.microsoft.com/office/drawing/2015/06/chart">
                <c:ext xmlns:c16="http://schemas.microsoft.com/office/drawing/2014/chart" uri="{C3380CC4-5D6E-409C-BE32-E72D297353CC}">
                  <c16:uniqueId val="{0000000B-7627-44D7-A801-DE2A91773621}"/>
                </c:ext>
                <c:ext xmlns:c15="http://schemas.microsoft.com/office/drawing/2012/chart" uri="{CE6537A1-D6FC-4f65-9D91-7224C49458BB}"/>
              </c:extLst>
            </c:dLbl>
            <c:dLbl>
              <c:idx val="12"/>
              <c:delete val="1"/>
              <c:extLst xmlns:c16r2="http://schemas.microsoft.com/office/drawing/2015/06/chart">
                <c:ext xmlns:c16="http://schemas.microsoft.com/office/drawing/2014/chart" uri="{C3380CC4-5D6E-409C-BE32-E72D297353CC}">
                  <c16:uniqueId val="{0000000C-7627-44D7-A801-DE2A91773621}"/>
                </c:ext>
                <c:ext xmlns:c15="http://schemas.microsoft.com/office/drawing/2012/chart" uri="{CE6537A1-D6FC-4f65-9D91-7224C49458BB}"/>
              </c:extLst>
            </c:dLbl>
            <c:dLbl>
              <c:idx val="13"/>
              <c:delete val="1"/>
              <c:extLst xmlns:c16r2="http://schemas.microsoft.com/office/drawing/2015/06/chart">
                <c:ext xmlns:c16="http://schemas.microsoft.com/office/drawing/2014/chart" uri="{C3380CC4-5D6E-409C-BE32-E72D297353CC}">
                  <c16:uniqueId val="{0000000D-7627-44D7-A801-DE2A91773621}"/>
                </c:ext>
                <c:ext xmlns:c15="http://schemas.microsoft.com/office/drawing/2012/chart" uri="{CE6537A1-D6FC-4f65-9D91-7224C49458BB}"/>
              </c:extLst>
            </c:dLbl>
            <c:dLbl>
              <c:idx val="14"/>
              <c:delete val="1"/>
              <c:extLst xmlns:c16r2="http://schemas.microsoft.com/office/drawing/2015/06/chart">
                <c:ext xmlns:c16="http://schemas.microsoft.com/office/drawing/2014/chart" uri="{C3380CC4-5D6E-409C-BE32-E72D297353CC}">
                  <c16:uniqueId val="{0000000E-7627-44D7-A801-DE2A91773621}"/>
                </c:ext>
                <c:ext xmlns:c15="http://schemas.microsoft.com/office/drawing/2012/chart" uri="{CE6537A1-D6FC-4f65-9D91-7224C49458BB}"/>
              </c:extLst>
            </c:dLbl>
            <c:dLbl>
              <c:idx val="15"/>
              <c:delete val="1"/>
              <c:extLst xmlns:c16r2="http://schemas.microsoft.com/office/drawing/2015/06/chart">
                <c:ext xmlns:c16="http://schemas.microsoft.com/office/drawing/2014/chart" uri="{C3380CC4-5D6E-409C-BE32-E72D297353CC}">
                  <c16:uniqueId val="{0000000F-7627-44D7-A801-DE2A91773621}"/>
                </c:ext>
                <c:ext xmlns:c15="http://schemas.microsoft.com/office/drawing/2012/chart" uri="{CE6537A1-D6FC-4f65-9D91-7224C49458BB}"/>
              </c:extLst>
            </c:dLbl>
            <c:dLbl>
              <c:idx val="16"/>
              <c:tx>
                <c:rich>
                  <a:bodyPr/>
                  <a:lstStyle/>
                  <a:p>
                    <a:r>
                      <a:rPr lang="en-US"/>
                      <a:t>Eswatini</a:t>
                    </a:r>
                    <a:endParaRPr lang="en-US" dirty="0"/>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1-3DEE-4BD9-B8B3-58DCCF5F7299}"/>
                </c:ext>
                <c:ext xmlns:c15="http://schemas.microsoft.com/office/drawing/2012/chart" uri="{CE6537A1-D6FC-4f65-9D91-7224C49458BB}"/>
              </c:extLst>
            </c:dLbl>
            <c:dLbl>
              <c:idx val="17"/>
              <c:delete val="1"/>
              <c:extLst xmlns:c16r2="http://schemas.microsoft.com/office/drawing/2015/06/chart">
                <c:ext xmlns:c16="http://schemas.microsoft.com/office/drawing/2014/chart" uri="{C3380CC4-5D6E-409C-BE32-E72D297353CC}">
                  <c16:uniqueId val="{00000011-7627-44D7-A801-DE2A91773621}"/>
                </c:ext>
                <c:ext xmlns:c15="http://schemas.microsoft.com/office/drawing/2012/chart" uri="{CE6537A1-D6FC-4f65-9D91-7224C49458BB}"/>
              </c:extLst>
            </c:dLbl>
            <c:dLbl>
              <c:idx val="18"/>
              <c:layout>
                <c:manualLayout>
                  <c:x val="-2.6486856076044171E-2"/>
                  <c:y val="-2.6251018648041535E-2"/>
                </c:manualLayout>
              </c:layout>
              <c:tx>
                <c:rich>
                  <a:bodyPr/>
                  <a:lstStyle/>
                  <a:p>
                    <a:fld id="{2C7EEA86-7DCA-40A7-8224-733D15E2DBDD}"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12-7627-44D7-A801-DE2A91773621}"/>
                </c:ext>
                <c:ext xmlns:c15="http://schemas.microsoft.com/office/drawing/2012/chart" uri="{CE6537A1-D6FC-4f65-9D91-7224C49458BB}">
                  <c15:dlblFieldTable/>
                  <c15:showDataLabelsRange val="1"/>
                </c:ext>
              </c:extLst>
            </c:dLbl>
            <c:dLbl>
              <c:idx val="19"/>
              <c:tx>
                <c:rich>
                  <a:bodyPr/>
                  <a:lstStyle/>
                  <a:p>
                    <a:fld id="{21991055-8FF0-4961-9A63-874AEDF22AF6}" type="CELLRANGE">
                      <a:rPr lang="es-CO"/>
                      <a:pPr/>
                      <a:t>[CELLRANGE]</a:t>
                    </a:fld>
                    <a:endParaRPr lang="es-CO"/>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20"/>
              <c:delete val="1"/>
              <c:extLst xmlns:c16r2="http://schemas.microsoft.com/office/drawing/2015/06/chart">
                <c:ext xmlns:c16="http://schemas.microsoft.com/office/drawing/2014/chart" uri="{C3380CC4-5D6E-409C-BE32-E72D297353CC}">
                  <c16:uniqueId val="{00000014-7627-44D7-A801-DE2A91773621}"/>
                </c:ext>
                <c:ext xmlns:c15="http://schemas.microsoft.com/office/drawing/2012/chart" uri="{CE6537A1-D6FC-4f65-9D91-7224C49458BB}"/>
              </c:extLst>
            </c:dLbl>
            <c:dLbl>
              <c:idx val="21"/>
              <c:delete val="1"/>
              <c:extLst xmlns:c16r2="http://schemas.microsoft.com/office/drawing/2015/06/chart">
                <c:ext xmlns:c16="http://schemas.microsoft.com/office/drawing/2014/chart" uri="{C3380CC4-5D6E-409C-BE32-E72D297353CC}">
                  <c16:uniqueId val="{00000015-7627-44D7-A801-DE2A91773621}"/>
                </c:ext>
                <c:ext xmlns:c15="http://schemas.microsoft.com/office/drawing/2012/chart" uri="{CE6537A1-D6FC-4f65-9D91-7224C49458BB}"/>
              </c:extLst>
            </c:dLbl>
            <c:dLbl>
              <c:idx val="22"/>
              <c:delete val="1"/>
              <c:extLst xmlns:c16r2="http://schemas.microsoft.com/office/drawing/2015/06/chart">
                <c:ext xmlns:c16="http://schemas.microsoft.com/office/drawing/2014/chart" uri="{C3380CC4-5D6E-409C-BE32-E72D297353CC}">
                  <c16:uniqueId val="{00000016-7627-44D7-A801-DE2A91773621}"/>
                </c:ext>
                <c:ext xmlns:c15="http://schemas.microsoft.com/office/drawing/2012/chart" uri="{CE6537A1-D6FC-4f65-9D91-7224C49458BB}"/>
              </c:extLst>
            </c:dLbl>
            <c:dLbl>
              <c:idx val="23"/>
              <c:delete val="1"/>
              <c:extLst xmlns:c16r2="http://schemas.microsoft.com/office/drawing/2015/06/chart">
                <c:ext xmlns:c16="http://schemas.microsoft.com/office/drawing/2014/chart" uri="{C3380CC4-5D6E-409C-BE32-E72D297353CC}">
                  <c16:uniqueId val="{00000017-7627-44D7-A801-DE2A91773621}"/>
                </c:ext>
                <c:ext xmlns:c15="http://schemas.microsoft.com/office/drawing/2012/chart" uri="{CE6537A1-D6FC-4f65-9D91-7224C49458BB}"/>
              </c:extLst>
            </c:dLbl>
            <c:dLbl>
              <c:idx val="24"/>
              <c:delete val="1"/>
              <c:extLst xmlns:c16r2="http://schemas.microsoft.com/office/drawing/2015/06/chart">
                <c:ext xmlns:c16="http://schemas.microsoft.com/office/drawing/2014/chart" uri="{C3380CC4-5D6E-409C-BE32-E72D297353CC}">
                  <c16:uniqueId val="{00000018-7627-44D7-A801-DE2A91773621}"/>
                </c:ext>
                <c:ext xmlns:c15="http://schemas.microsoft.com/office/drawing/2012/chart" uri="{CE6537A1-D6FC-4f65-9D91-7224C49458BB}"/>
              </c:extLst>
            </c:dLbl>
            <c:dLbl>
              <c:idx val="25"/>
              <c:delete val="1"/>
              <c:extLst xmlns:c16r2="http://schemas.microsoft.com/office/drawing/2015/06/chart">
                <c:ext xmlns:c16="http://schemas.microsoft.com/office/drawing/2014/chart" uri="{C3380CC4-5D6E-409C-BE32-E72D297353CC}">
                  <c16:uniqueId val="{00000019-7627-44D7-A801-DE2A91773621}"/>
                </c:ext>
                <c:ext xmlns:c15="http://schemas.microsoft.com/office/drawing/2012/chart" uri="{CE6537A1-D6FC-4f65-9D91-7224C49458BB}"/>
              </c:extLst>
            </c:dLbl>
            <c:dLbl>
              <c:idx val="26"/>
              <c:delete val="1"/>
              <c:extLst xmlns:c16r2="http://schemas.microsoft.com/office/drawing/2015/06/chart">
                <c:ext xmlns:c16="http://schemas.microsoft.com/office/drawing/2014/chart" uri="{C3380CC4-5D6E-409C-BE32-E72D297353CC}">
                  <c16:uniqueId val="{0000001A-7627-44D7-A801-DE2A91773621}"/>
                </c:ext>
                <c:ext xmlns:c15="http://schemas.microsoft.com/office/drawing/2012/chart" uri="{CE6537A1-D6FC-4f65-9D91-7224C49458BB}"/>
              </c:extLst>
            </c:dLbl>
            <c:dLbl>
              <c:idx val="27"/>
              <c:delete val="1"/>
              <c:extLst xmlns:c16r2="http://schemas.microsoft.com/office/drawing/2015/06/chart">
                <c:ext xmlns:c16="http://schemas.microsoft.com/office/drawing/2014/chart" uri="{C3380CC4-5D6E-409C-BE32-E72D297353CC}">
                  <c16:uniqueId val="{0000001B-7627-44D7-A801-DE2A91773621}"/>
                </c:ext>
                <c:ext xmlns:c15="http://schemas.microsoft.com/office/drawing/2012/chart" uri="{CE6537A1-D6FC-4f65-9D91-7224C49458BB}"/>
              </c:extLst>
            </c:dLbl>
            <c:dLbl>
              <c:idx val="28"/>
              <c:delete val="1"/>
              <c:extLst xmlns:c16r2="http://schemas.microsoft.com/office/drawing/2015/06/chart">
                <c:ext xmlns:c16="http://schemas.microsoft.com/office/drawing/2014/chart" uri="{C3380CC4-5D6E-409C-BE32-E72D297353CC}">
                  <c16:uniqueId val="{0000001C-7627-44D7-A801-DE2A91773621}"/>
                </c:ext>
                <c:ext xmlns:c15="http://schemas.microsoft.com/office/drawing/2012/chart" uri="{CE6537A1-D6FC-4f65-9D91-7224C49458BB}"/>
              </c:extLst>
            </c:dLbl>
            <c:dLbl>
              <c:idx val="29"/>
              <c:delete val="1"/>
              <c:extLst xmlns:c16r2="http://schemas.microsoft.com/office/drawing/2015/06/chart">
                <c:ext xmlns:c16="http://schemas.microsoft.com/office/drawing/2014/chart" uri="{C3380CC4-5D6E-409C-BE32-E72D297353CC}">
                  <c16:uniqueId val="{0000001D-7627-44D7-A801-DE2A91773621}"/>
                </c:ext>
                <c:ext xmlns:c15="http://schemas.microsoft.com/office/drawing/2012/chart" uri="{CE6537A1-D6FC-4f65-9D91-7224C49458BB}"/>
              </c:extLst>
            </c:dLbl>
            <c:dLbl>
              <c:idx val="30"/>
              <c:delete val="1"/>
              <c:extLst xmlns:c16r2="http://schemas.microsoft.com/office/drawing/2015/06/chart">
                <c:ext xmlns:c16="http://schemas.microsoft.com/office/drawing/2014/chart" uri="{C3380CC4-5D6E-409C-BE32-E72D297353CC}">
                  <c16:uniqueId val="{0000001E-7627-44D7-A801-DE2A91773621}"/>
                </c:ext>
                <c:ext xmlns:c15="http://schemas.microsoft.com/office/drawing/2012/chart" uri="{CE6537A1-D6FC-4f65-9D91-7224C49458BB}"/>
              </c:extLst>
            </c:dLbl>
            <c:dLbl>
              <c:idx val="31"/>
              <c:delete val="1"/>
              <c:extLst xmlns:c16r2="http://schemas.microsoft.com/office/drawing/2015/06/chart">
                <c:ext xmlns:c16="http://schemas.microsoft.com/office/drawing/2014/chart" uri="{C3380CC4-5D6E-409C-BE32-E72D297353CC}">
                  <c16:uniqueId val="{0000001F-7627-44D7-A801-DE2A91773621}"/>
                </c:ext>
                <c:ext xmlns:c15="http://schemas.microsoft.com/office/drawing/2012/chart" uri="{CE6537A1-D6FC-4f65-9D91-7224C49458BB}"/>
              </c:extLst>
            </c:dLbl>
            <c:dLbl>
              <c:idx val="32"/>
              <c:delete val="1"/>
              <c:extLst xmlns:c16r2="http://schemas.microsoft.com/office/drawing/2015/06/chart">
                <c:ext xmlns:c16="http://schemas.microsoft.com/office/drawing/2014/chart" uri="{C3380CC4-5D6E-409C-BE32-E72D297353CC}">
                  <c16:uniqueId val="{00000020-7627-44D7-A801-DE2A91773621}"/>
                </c:ext>
                <c:ext xmlns:c15="http://schemas.microsoft.com/office/drawing/2012/chart" uri="{CE6537A1-D6FC-4f65-9D91-7224C49458BB}"/>
              </c:extLst>
            </c:dLbl>
            <c:dLbl>
              <c:idx val="33"/>
              <c:delete val="1"/>
              <c:extLst xmlns:c16r2="http://schemas.microsoft.com/office/drawing/2015/06/chart">
                <c:ext xmlns:c16="http://schemas.microsoft.com/office/drawing/2014/chart" uri="{C3380CC4-5D6E-409C-BE32-E72D297353CC}">
                  <c16:uniqueId val="{00000021-7627-44D7-A801-DE2A91773621}"/>
                </c:ext>
                <c:ext xmlns:c15="http://schemas.microsoft.com/office/drawing/2012/chart" uri="{CE6537A1-D6FC-4f65-9D91-7224C49458BB}"/>
              </c:extLst>
            </c:dLbl>
            <c:dLbl>
              <c:idx val="34"/>
              <c:delete val="1"/>
              <c:extLst xmlns:c16r2="http://schemas.microsoft.com/office/drawing/2015/06/chart">
                <c:ext xmlns:c16="http://schemas.microsoft.com/office/drawing/2014/chart" uri="{C3380CC4-5D6E-409C-BE32-E72D297353CC}">
                  <c16:uniqueId val="{00000022-7627-44D7-A801-DE2A91773621}"/>
                </c:ext>
                <c:ext xmlns:c15="http://schemas.microsoft.com/office/drawing/2012/chart" uri="{CE6537A1-D6FC-4f65-9D91-7224C49458BB}"/>
              </c:extLst>
            </c:dLbl>
            <c:dLbl>
              <c:idx val="35"/>
              <c:delete val="1"/>
              <c:extLst xmlns:c16r2="http://schemas.microsoft.com/office/drawing/2015/06/chart">
                <c:ext xmlns:c16="http://schemas.microsoft.com/office/drawing/2014/chart" uri="{C3380CC4-5D6E-409C-BE32-E72D297353CC}">
                  <c16:uniqueId val="{00000023-7627-44D7-A801-DE2A91773621}"/>
                </c:ext>
                <c:ext xmlns:c15="http://schemas.microsoft.com/office/drawing/2012/chart" uri="{CE6537A1-D6FC-4f65-9D91-7224C49458BB}"/>
              </c:extLst>
            </c:dLbl>
            <c:dLbl>
              <c:idx val="36"/>
              <c:delete val="1"/>
              <c:extLst xmlns:c16r2="http://schemas.microsoft.com/office/drawing/2015/06/chart">
                <c:ext xmlns:c16="http://schemas.microsoft.com/office/drawing/2014/chart" uri="{C3380CC4-5D6E-409C-BE32-E72D297353CC}">
                  <c16:uniqueId val="{00000024-7627-44D7-A801-DE2A91773621}"/>
                </c:ext>
                <c:ext xmlns:c15="http://schemas.microsoft.com/office/drawing/2012/chart" uri="{CE6537A1-D6FC-4f65-9D91-7224C49458BB}"/>
              </c:extLst>
            </c:dLbl>
            <c:dLbl>
              <c:idx val="37"/>
              <c:tx>
                <c:rich>
                  <a:bodyPr/>
                  <a:lstStyle/>
                  <a:p>
                    <a:fld id="{155E4AB0-E84B-4D16-8A0F-B738D86009A8}" type="CELLRANGE">
                      <a:rPr lang="es-CO"/>
                      <a:pPr/>
                      <a:t>[CELLRANGE]</a:t>
                    </a:fld>
                    <a:endParaRPr lang="es-CO"/>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38"/>
              <c:layout>
                <c:manualLayout>
                  <c:x val="-4.1821351699017108E-3"/>
                  <c:y val="-2.1875848873367945E-3"/>
                </c:manualLayout>
              </c:layout>
              <c:tx>
                <c:rich>
                  <a:bodyPr/>
                  <a:lstStyle/>
                  <a:p>
                    <a:fld id="{8F3A3323-D627-423F-AF17-201C5A77DF8B}"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26-7627-44D7-A801-DE2A91773621}"/>
                </c:ext>
                <c:ext xmlns:c15="http://schemas.microsoft.com/office/drawing/2012/chart" uri="{CE6537A1-D6FC-4f65-9D91-7224C49458BB}">
                  <c15:dlblFieldTable/>
                  <c15:showDataLabelsRange val="1"/>
                </c:ext>
              </c:extLst>
            </c:dLbl>
            <c:dLbl>
              <c:idx val="39"/>
              <c:delete val="1"/>
              <c:extLst xmlns:c16r2="http://schemas.microsoft.com/office/drawing/2015/06/chart">
                <c:ext xmlns:c16="http://schemas.microsoft.com/office/drawing/2014/chart" uri="{C3380CC4-5D6E-409C-BE32-E72D297353CC}">
                  <c16:uniqueId val="{00000027-7627-44D7-A801-DE2A91773621}"/>
                </c:ext>
                <c:ext xmlns:c15="http://schemas.microsoft.com/office/drawing/2012/chart" uri="{CE6537A1-D6FC-4f65-9D91-7224C49458BB}"/>
              </c:extLst>
            </c:dLbl>
            <c:dLbl>
              <c:idx val="40"/>
              <c:delete val="1"/>
              <c:extLst xmlns:c16r2="http://schemas.microsoft.com/office/drawing/2015/06/chart">
                <c:ext xmlns:c16="http://schemas.microsoft.com/office/drawing/2014/chart" uri="{C3380CC4-5D6E-409C-BE32-E72D297353CC}">
                  <c16:uniqueId val="{00000028-7627-44D7-A801-DE2A91773621}"/>
                </c:ext>
                <c:ext xmlns:c15="http://schemas.microsoft.com/office/drawing/2012/chart" uri="{CE6537A1-D6FC-4f65-9D91-7224C49458BB}"/>
              </c:extLst>
            </c:dLbl>
            <c:dLbl>
              <c:idx val="41"/>
              <c:delete val="1"/>
              <c:extLst xmlns:c16r2="http://schemas.microsoft.com/office/drawing/2015/06/chart">
                <c:ext xmlns:c16="http://schemas.microsoft.com/office/drawing/2014/chart" uri="{C3380CC4-5D6E-409C-BE32-E72D297353CC}">
                  <c16:uniqueId val="{00000029-7627-44D7-A801-DE2A91773621}"/>
                </c:ext>
                <c:ext xmlns:c15="http://schemas.microsoft.com/office/drawing/2012/chart" uri="{CE6537A1-D6FC-4f65-9D91-7224C49458BB}"/>
              </c:extLst>
            </c:dLbl>
            <c:dLbl>
              <c:idx val="42"/>
              <c:delete val="1"/>
              <c:extLst xmlns:c16r2="http://schemas.microsoft.com/office/drawing/2015/06/chart">
                <c:ext xmlns:c16="http://schemas.microsoft.com/office/drawing/2014/chart" uri="{C3380CC4-5D6E-409C-BE32-E72D297353CC}">
                  <c16:uniqueId val="{0000002A-7627-44D7-A801-DE2A91773621}"/>
                </c:ext>
                <c:ext xmlns:c15="http://schemas.microsoft.com/office/drawing/2012/chart" uri="{CE6537A1-D6FC-4f65-9D91-7224C49458BB}"/>
              </c:extLst>
            </c:dLbl>
            <c:dLbl>
              <c:idx val="43"/>
              <c:layout>
                <c:manualLayout>
                  <c:x val="-3.4851126415847603E-2"/>
                  <c:y val="1.7500679098694356E-2"/>
                </c:manualLayout>
              </c:layout>
              <c:tx>
                <c:rich>
                  <a:bodyPr/>
                  <a:lstStyle/>
                  <a:p>
                    <a:fld id="{F9C03DD3-EBAF-4036-823C-D83D1E7F85A1}"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2B-7627-44D7-A801-DE2A91773621}"/>
                </c:ext>
                <c:ext xmlns:c15="http://schemas.microsoft.com/office/drawing/2012/chart" uri="{CE6537A1-D6FC-4f65-9D91-7224C49458BB}">
                  <c15:dlblFieldTable/>
                  <c15:showDataLabelsRange val="1"/>
                </c:ext>
              </c:extLst>
            </c:dLbl>
            <c:dLbl>
              <c:idx val="44"/>
              <c:delete val="1"/>
              <c:extLst xmlns:c16r2="http://schemas.microsoft.com/office/drawing/2015/06/chart">
                <c:ext xmlns:c16="http://schemas.microsoft.com/office/drawing/2014/chart" uri="{C3380CC4-5D6E-409C-BE32-E72D297353CC}">
                  <c16:uniqueId val="{0000002C-7627-44D7-A801-DE2A91773621}"/>
                </c:ext>
                <c:ext xmlns:c15="http://schemas.microsoft.com/office/drawing/2012/chart" uri="{CE6537A1-D6FC-4f65-9D91-7224C49458BB}"/>
              </c:extLst>
            </c:dLbl>
            <c:dLbl>
              <c:idx val="45"/>
              <c:tx>
                <c:rich>
                  <a:bodyPr/>
                  <a:lstStyle/>
                  <a:p>
                    <a:fld id="{4EA64D89-64A9-4C4B-8BA7-CA24FE5F12A8}" type="CELLRANGE">
                      <a:rPr lang="es-CO"/>
                      <a:pPr/>
                      <a:t>[CELLRANGE]</a:t>
                    </a:fld>
                    <a:endParaRPr lang="es-CO"/>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46"/>
              <c:layout>
                <c:manualLayout>
                  <c:x val="-2.7822770703236121E-3"/>
                  <c:y val="-1.5313094211357564E-2"/>
                </c:manualLayout>
              </c:layout>
              <c:tx>
                <c:rich>
                  <a:bodyPr/>
                  <a:lstStyle/>
                  <a:p>
                    <a:fld id="{C29D16BE-E082-4CDE-B40B-E318942FD98C}"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2E-7627-44D7-A801-DE2A91773621}"/>
                </c:ext>
                <c:ext xmlns:c15="http://schemas.microsoft.com/office/drawing/2012/chart" uri="{CE6537A1-D6FC-4f65-9D91-7224C49458BB}">
                  <c15:dlblFieldTable/>
                  <c15:showDataLabelsRange val="1"/>
                </c:ext>
              </c:extLst>
            </c:dLbl>
            <c:dLbl>
              <c:idx val="47"/>
              <c:delete val="1"/>
              <c:extLst xmlns:c16r2="http://schemas.microsoft.com/office/drawing/2015/06/chart">
                <c:ext xmlns:c16="http://schemas.microsoft.com/office/drawing/2014/chart" uri="{C3380CC4-5D6E-409C-BE32-E72D297353CC}">
                  <c16:uniqueId val="{0000002F-7627-44D7-A801-DE2A91773621}"/>
                </c:ext>
                <c:ext xmlns:c15="http://schemas.microsoft.com/office/drawing/2012/chart" uri="{CE6537A1-D6FC-4f65-9D91-7224C49458BB}"/>
              </c:extLst>
            </c:dLbl>
            <c:dLbl>
              <c:idx val="48"/>
              <c:delete val="1"/>
              <c:extLst xmlns:c16r2="http://schemas.microsoft.com/office/drawing/2015/06/chart">
                <c:ext xmlns:c16="http://schemas.microsoft.com/office/drawing/2014/chart" uri="{C3380CC4-5D6E-409C-BE32-E72D297353CC}">
                  <c16:uniqueId val="{00000030-7627-44D7-A801-DE2A91773621}"/>
                </c:ext>
                <c:ext xmlns:c15="http://schemas.microsoft.com/office/drawing/2012/chart" uri="{CE6537A1-D6FC-4f65-9D91-7224C49458BB}"/>
              </c:extLst>
            </c:dLbl>
            <c:dLbl>
              <c:idx val="49"/>
              <c:delete val="1"/>
              <c:extLst xmlns:c16r2="http://schemas.microsoft.com/office/drawing/2015/06/chart">
                <c:ext xmlns:c16="http://schemas.microsoft.com/office/drawing/2014/chart" uri="{C3380CC4-5D6E-409C-BE32-E72D297353CC}">
                  <c16:uniqueId val="{00000031-7627-44D7-A801-DE2A91773621}"/>
                </c:ext>
                <c:ext xmlns:c15="http://schemas.microsoft.com/office/drawing/2012/chart" uri="{CE6537A1-D6FC-4f65-9D91-7224C49458BB}"/>
              </c:extLst>
            </c:dLbl>
            <c:dLbl>
              <c:idx val="50"/>
              <c:delete val="1"/>
              <c:extLst xmlns:c16r2="http://schemas.microsoft.com/office/drawing/2015/06/chart">
                <c:ext xmlns:c16="http://schemas.microsoft.com/office/drawing/2014/chart" uri="{C3380CC4-5D6E-409C-BE32-E72D297353CC}">
                  <c16:uniqueId val="{00000032-7627-44D7-A801-DE2A91773621}"/>
                </c:ext>
                <c:ext xmlns:c15="http://schemas.microsoft.com/office/drawing/2012/chart" uri="{CE6537A1-D6FC-4f65-9D91-7224C49458BB}"/>
              </c:extLst>
            </c:dLbl>
            <c:dLbl>
              <c:idx val="51"/>
              <c:layout>
                <c:manualLayout>
                  <c:x val="-5.994393743525786E-2"/>
                  <c:y val="-2.1875848873368027E-2"/>
                </c:manualLayout>
              </c:layout>
              <c:tx>
                <c:rich>
                  <a:bodyPr/>
                  <a:lstStyle/>
                  <a:p>
                    <a:fld id="{E1CB0875-BC0C-4244-8ACB-19B6261A8105}"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33-7627-44D7-A801-DE2A91773621}"/>
                </c:ext>
                <c:ext xmlns:c15="http://schemas.microsoft.com/office/drawing/2012/chart" uri="{CE6537A1-D6FC-4f65-9D91-7224C49458BB}">
                  <c15:dlblFieldTable/>
                  <c15:showDataLabelsRange val="1"/>
                </c:ext>
              </c:extLst>
            </c:dLbl>
            <c:dLbl>
              <c:idx val="52"/>
              <c:tx>
                <c:rich>
                  <a:bodyPr/>
                  <a:lstStyle/>
                  <a:p>
                    <a:fld id="{11E4A9AC-89C5-4165-ADE9-836AB680DCB0}" type="CELLRANGE">
                      <a:rPr lang="es-CO"/>
                      <a:pPr/>
                      <a:t>[CELLRANGE]</a:t>
                    </a:fld>
                    <a:endParaRPr lang="es-CO"/>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53"/>
              <c:tx>
                <c:rich>
                  <a:bodyPr/>
                  <a:lstStyle/>
                  <a:p>
                    <a:fld id="{CBB22D36-055D-4153-89A8-7BB5FB280ADF}" type="CELLRANGE">
                      <a:rPr lang="es-CO"/>
                      <a:pPr/>
                      <a:t>[CELLRANGE]</a:t>
                    </a:fld>
                    <a:endParaRPr lang="es-CO"/>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54"/>
              <c:delete val="1"/>
              <c:extLst xmlns:c16r2="http://schemas.microsoft.com/office/drawing/2015/06/chart">
                <c:ext xmlns:c16="http://schemas.microsoft.com/office/drawing/2014/chart" uri="{C3380CC4-5D6E-409C-BE32-E72D297353CC}">
                  <c16:uniqueId val="{00000036-7627-44D7-A801-DE2A91773621}"/>
                </c:ext>
                <c:ext xmlns:c15="http://schemas.microsoft.com/office/drawing/2012/chart" uri="{CE6537A1-D6FC-4f65-9D91-7224C49458BB}"/>
              </c:extLst>
            </c:dLbl>
            <c:dLbl>
              <c:idx val="55"/>
              <c:tx>
                <c:rich>
                  <a:bodyPr/>
                  <a:lstStyle/>
                  <a:p>
                    <a:fld id="{953795B6-5BD8-449C-92CF-C9F1B0CF9AE8}" type="CELLRANGE">
                      <a:rPr lang="es-CO"/>
                      <a:pPr/>
                      <a:t>[CELLRANGE]</a:t>
                    </a:fld>
                    <a:endParaRPr lang="es-CO"/>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56"/>
              <c:delete val="1"/>
              <c:extLst xmlns:c16r2="http://schemas.microsoft.com/office/drawing/2015/06/chart">
                <c:ext xmlns:c16="http://schemas.microsoft.com/office/drawing/2014/chart" uri="{C3380CC4-5D6E-409C-BE32-E72D297353CC}">
                  <c16:uniqueId val="{00000038-7627-44D7-A801-DE2A91773621}"/>
                </c:ext>
                <c:ext xmlns:c15="http://schemas.microsoft.com/office/drawing/2012/chart" uri="{CE6537A1-D6FC-4f65-9D91-7224C49458BB}"/>
              </c:extLst>
            </c:dLbl>
            <c:dLbl>
              <c:idx val="57"/>
              <c:delete val="1"/>
              <c:extLst xmlns:c16r2="http://schemas.microsoft.com/office/drawing/2015/06/chart">
                <c:ext xmlns:c16="http://schemas.microsoft.com/office/drawing/2014/chart" uri="{C3380CC4-5D6E-409C-BE32-E72D297353CC}">
                  <c16:uniqueId val="{00000039-7627-44D7-A801-DE2A91773621}"/>
                </c:ext>
                <c:ext xmlns:c15="http://schemas.microsoft.com/office/drawing/2012/chart" uri="{CE6537A1-D6FC-4f65-9D91-7224C49458BB}"/>
              </c:extLst>
            </c:dLbl>
            <c:dLbl>
              <c:idx val="58"/>
              <c:delete val="1"/>
              <c:extLst xmlns:c16r2="http://schemas.microsoft.com/office/drawing/2015/06/chart">
                <c:ext xmlns:c16="http://schemas.microsoft.com/office/drawing/2014/chart" uri="{C3380CC4-5D6E-409C-BE32-E72D297353CC}">
                  <c16:uniqueId val="{0000003A-7627-44D7-A801-DE2A91773621}"/>
                </c:ext>
                <c:ext xmlns:c15="http://schemas.microsoft.com/office/drawing/2012/chart" uri="{CE6537A1-D6FC-4f65-9D91-7224C49458BB}"/>
              </c:extLst>
            </c:dLbl>
            <c:dLbl>
              <c:idx val="59"/>
              <c:delete val="1"/>
              <c:extLst xmlns:c16r2="http://schemas.microsoft.com/office/drawing/2015/06/chart">
                <c:ext xmlns:c16="http://schemas.microsoft.com/office/drawing/2014/chart" uri="{C3380CC4-5D6E-409C-BE32-E72D297353CC}">
                  <c16:uniqueId val="{0000003B-7627-44D7-A801-DE2A91773621}"/>
                </c:ext>
                <c:ext xmlns:c15="http://schemas.microsoft.com/office/drawing/2012/chart" uri="{CE6537A1-D6FC-4f65-9D91-7224C49458BB}"/>
              </c:extLst>
            </c:dLbl>
            <c:dLbl>
              <c:idx val="60"/>
              <c:tx>
                <c:rich>
                  <a:bodyPr/>
                  <a:lstStyle/>
                  <a:p>
                    <a:fld id="{6B2C11AB-098C-4350-BD7F-571A4CD8D74F}" type="CELLRANGE">
                      <a:rPr lang="es-CO"/>
                      <a:pPr/>
                      <a:t>[CELLRANGE]</a:t>
                    </a:fld>
                    <a:endParaRPr lang="es-CO"/>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61"/>
              <c:tx>
                <c:rich>
                  <a:bodyPr rot="0" spcFirstLastPara="1" vertOverflow="ellipsis" vert="horz" wrap="square" lIns="38100" tIns="19050" rIns="38100" bIns="19050" anchor="ctr" anchorCtr="1">
                    <a:spAutoFit/>
                  </a:bodyPr>
                  <a:lstStyle/>
                  <a:p>
                    <a:pPr>
                      <a:defRPr sz="800" b="0" i="0" u="none" strike="noStrike" kern="1200" baseline="0">
                        <a:solidFill>
                          <a:srgbClr val="FF0000"/>
                        </a:solidFill>
                        <a:latin typeface="+mn-lt"/>
                        <a:ea typeface="+mn-ea"/>
                        <a:cs typeface="+mn-cs"/>
                      </a:defRPr>
                    </a:pPr>
                    <a:fld id="{89C9E099-E01D-4F95-A69A-A8908D0307F1}" type="CELLRANGE">
                      <a:rPr lang="es-CO"/>
                      <a:pPr>
                        <a:defRPr sz="800">
                          <a:solidFill>
                            <a:srgbClr val="FF0000"/>
                          </a:solidFill>
                        </a:defRPr>
                      </a:pPr>
                      <a:t>[CELLRANGE]</a:t>
                    </a:fld>
                    <a:endParaRPr lang="es-CO"/>
                  </a:p>
                </c:rich>
              </c:tx>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rgbClr val="FF0000"/>
                      </a:solidFill>
                      <a:latin typeface="+mn-lt"/>
                      <a:ea typeface="+mn-ea"/>
                      <a:cs typeface="+mn-cs"/>
                    </a:defRPr>
                  </a:pPr>
                  <a:endParaRPr lang="es-CO"/>
                </a:p>
              </c:txPr>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62"/>
              <c:layout>
                <c:manualLayout>
                  <c:x val="-6.2816109254297009E-2"/>
                  <c:y val="-6.9332654352010246E-3"/>
                </c:manualLayout>
              </c:layout>
              <c:tx>
                <c:rich>
                  <a:bodyPr rot="0" spcFirstLastPara="1" vertOverflow="ellipsis" vert="horz" wrap="square" lIns="38100" tIns="19050" rIns="38100" bIns="19050" anchor="ctr" anchorCtr="1">
                    <a:spAutoFit/>
                  </a:bodyPr>
                  <a:lstStyle/>
                  <a:p>
                    <a:pPr>
                      <a:defRPr sz="800" b="0" i="0" u="none" strike="noStrike" kern="1200" baseline="0">
                        <a:solidFill>
                          <a:srgbClr val="FF0000"/>
                        </a:solidFill>
                        <a:latin typeface="+mn-lt"/>
                        <a:ea typeface="+mn-ea"/>
                        <a:cs typeface="+mn-cs"/>
                      </a:defRPr>
                    </a:pPr>
                    <a:fld id="{E1E06D33-24D2-4941-950B-2E84ED393C23}" type="CELLRANGE">
                      <a:rPr lang="en-US"/>
                      <a:pPr>
                        <a:defRPr sz="800">
                          <a:solidFill>
                            <a:srgbClr val="FF0000"/>
                          </a:solidFill>
                        </a:defRPr>
                      </a:pPr>
                      <a:t>[CELLRANGE]</a:t>
                    </a:fld>
                    <a:endParaRPr lang="es-CO"/>
                  </a:p>
                </c:rich>
              </c:tx>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rgbClr val="FF0000"/>
                      </a:solidFill>
                      <a:latin typeface="+mn-lt"/>
                      <a:ea typeface="+mn-ea"/>
                      <a:cs typeface="+mn-cs"/>
                    </a:defRPr>
                  </a:pPr>
                  <a:endParaRPr lang="es-CO"/>
                </a:p>
              </c:txPr>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3E-7627-44D7-A801-DE2A91773621}"/>
                </c:ext>
                <c:ext xmlns:c15="http://schemas.microsoft.com/office/drawing/2012/chart" uri="{CE6537A1-D6FC-4f65-9D91-7224C49458BB}">
                  <c15:dlblFieldTable/>
                  <c15:showDataLabelsRange val="1"/>
                </c:ext>
              </c:extLst>
            </c:dLbl>
            <c:dLbl>
              <c:idx val="63"/>
              <c:layout>
                <c:manualLayout>
                  <c:x val="-1.3940450566338781E-3"/>
                  <c:y val="-2.1875848873368748E-3"/>
                </c:manualLayout>
              </c:layout>
              <c:tx>
                <c:rich>
                  <a:bodyPr/>
                  <a:lstStyle/>
                  <a:p>
                    <a:fld id="{208E707D-6165-49A6-AC2F-1DC8ABF31685}"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3F-7627-44D7-A801-DE2A91773621}"/>
                </c:ext>
                <c:ext xmlns:c15="http://schemas.microsoft.com/office/drawing/2012/chart" uri="{CE6537A1-D6FC-4f65-9D91-7224C49458BB}">
                  <c15:dlblFieldTable/>
                  <c15:showDataLabelsRange val="1"/>
                </c:ext>
              </c:extLst>
            </c:dLbl>
            <c:dLbl>
              <c:idx val="64"/>
              <c:layout>
                <c:manualLayout>
                  <c:x val="1.8122585736240721E-2"/>
                  <c:y val="0"/>
                </c:manualLayout>
              </c:layout>
              <c:tx>
                <c:rich>
                  <a:bodyPr/>
                  <a:lstStyle/>
                  <a:p>
                    <a:fld id="{B33A4234-2332-4A21-82AA-8310D42538FF}"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40-7627-44D7-A801-DE2A91773621}"/>
                </c:ext>
                <c:ext xmlns:c15="http://schemas.microsoft.com/office/drawing/2012/chart" uri="{CE6537A1-D6FC-4f65-9D91-7224C49458BB}">
                  <c15:dlblFieldTable/>
                  <c15:showDataLabelsRange val="1"/>
                </c:ext>
              </c:extLst>
            </c:dLbl>
            <c:dLbl>
              <c:idx val="65"/>
              <c:delete val="1"/>
              <c:extLst xmlns:c16r2="http://schemas.microsoft.com/office/drawing/2015/06/chart">
                <c:ext xmlns:c16="http://schemas.microsoft.com/office/drawing/2014/chart" uri="{C3380CC4-5D6E-409C-BE32-E72D297353CC}">
                  <c16:uniqueId val="{00000041-7627-44D7-A801-DE2A91773621}"/>
                </c:ext>
                <c:ext xmlns:c15="http://schemas.microsoft.com/office/drawing/2012/chart" uri="{CE6537A1-D6FC-4f65-9D91-7224C49458BB}"/>
              </c:extLst>
            </c:dLbl>
            <c:dLbl>
              <c:idx val="66"/>
              <c:delete val="1"/>
              <c:extLst xmlns:c16r2="http://schemas.microsoft.com/office/drawing/2015/06/chart">
                <c:ext xmlns:c16="http://schemas.microsoft.com/office/drawing/2014/chart" uri="{C3380CC4-5D6E-409C-BE32-E72D297353CC}">
                  <c16:uniqueId val="{00000042-7627-44D7-A801-DE2A91773621}"/>
                </c:ext>
                <c:ext xmlns:c15="http://schemas.microsoft.com/office/drawing/2012/chart" uri="{CE6537A1-D6FC-4f65-9D91-7224C49458BB}"/>
              </c:extLst>
            </c:dLbl>
            <c:dLbl>
              <c:idx val="67"/>
              <c:layout>
                <c:manualLayout>
                  <c:x val="-2.9274946189311979E-2"/>
                  <c:y val="1.968826398603123E-2"/>
                </c:manualLayout>
              </c:layout>
              <c:tx>
                <c:rich>
                  <a:bodyPr/>
                  <a:lstStyle/>
                  <a:p>
                    <a:fld id="{8C88CF1C-6BA8-435D-9FA8-2547BDC3C22C}"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43-7627-44D7-A801-DE2A91773621}"/>
                </c:ext>
                <c:ext xmlns:c15="http://schemas.microsoft.com/office/drawing/2012/chart" uri="{CE6537A1-D6FC-4f65-9D91-7224C49458BB}">
                  <c15:dlblFieldTable/>
                  <c15:showDataLabelsRange val="1"/>
                </c:ext>
              </c:extLst>
            </c:dLbl>
            <c:dLbl>
              <c:idx val="68"/>
              <c:layout>
                <c:manualLayout>
                  <c:x val="2.7880901132677819E-3"/>
                  <c:y val="2.4063433760704741E-2"/>
                </c:manualLayout>
              </c:layout>
              <c:tx>
                <c:rich>
                  <a:bodyPr rot="0" spcFirstLastPara="1" vertOverflow="ellipsis" vert="horz" wrap="square" lIns="38100" tIns="19050" rIns="38100" bIns="19050" anchor="ctr" anchorCtr="1">
                    <a:spAutoFit/>
                  </a:bodyPr>
                  <a:lstStyle/>
                  <a:p>
                    <a:pPr>
                      <a:defRPr sz="800" b="0" i="0" u="none" strike="noStrike" kern="1200" baseline="0">
                        <a:solidFill>
                          <a:srgbClr val="FF0000"/>
                        </a:solidFill>
                        <a:latin typeface="+mn-lt"/>
                        <a:ea typeface="+mn-ea"/>
                        <a:cs typeface="+mn-cs"/>
                      </a:defRPr>
                    </a:pPr>
                    <a:fld id="{512C8167-15A7-492F-9B89-DE04E6E4766D}" type="CELLRANGE">
                      <a:rPr lang="en-US"/>
                      <a:pPr>
                        <a:defRPr sz="800">
                          <a:solidFill>
                            <a:srgbClr val="FF0000"/>
                          </a:solidFill>
                        </a:defRPr>
                      </a:pPr>
                      <a:t>[CELLRANGE]</a:t>
                    </a:fld>
                    <a:endParaRPr lang="es-CO"/>
                  </a:p>
                </c:rich>
              </c:tx>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rgbClr val="FF0000"/>
                      </a:solidFill>
                      <a:latin typeface="+mn-lt"/>
                      <a:ea typeface="+mn-ea"/>
                      <a:cs typeface="+mn-cs"/>
                    </a:defRPr>
                  </a:pPr>
                  <a:endParaRPr lang="es-CO"/>
                </a:p>
              </c:txPr>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44-7627-44D7-A801-DE2A91773621}"/>
                </c:ext>
                <c:ext xmlns:c15="http://schemas.microsoft.com/office/drawing/2012/chart" uri="{CE6537A1-D6FC-4f65-9D91-7224C49458BB}">
                  <c15:dlblFieldTable/>
                  <c15:showDataLabelsRange val="1"/>
                </c:ext>
              </c:extLst>
            </c:dLbl>
            <c:dLbl>
              <c:idx val="69"/>
              <c:delete val="1"/>
              <c:extLst xmlns:c16r2="http://schemas.microsoft.com/office/drawing/2015/06/chart">
                <c:ext xmlns:c16="http://schemas.microsoft.com/office/drawing/2014/chart" uri="{C3380CC4-5D6E-409C-BE32-E72D297353CC}">
                  <c16:uniqueId val="{00000045-7627-44D7-A801-DE2A91773621}"/>
                </c:ext>
                <c:ext xmlns:c15="http://schemas.microsoft.com/office/drawing/2012/chart" uri="{CE6537A1-D6FC-4f65-9D91-7224C49458BB}"/>
              </c:extLst>
            </c:dLbl>
            <c:dLbl>
              <c:idx val="70"/>
              <c:delete val="1"/>
              <c:extLst xmlns:c16r2="http://schemas.microsoft.com/office/drawing/2015/06/chart">
                <c:ext xmlns:c16="http://schemas.microsoft.com/office/drawing/2014/chart" uri="{C3380CC4-5D6E-409C-BE32-E72D297353CC}">
                  <c16:uniqueId val="{00000046-7627-44D7-A801-DE2A91773621}"/>
                </c:ext>
                <c:ext xmlns:c15="http://schemas.microsoft.com/office/drawing/2012/chart" uri="{CE6537A1-D6FC-4f65-9D91-7224C49458BB}"/>
              </c:extLst>
            </c:dLbl>
            <c:dLbl>
              <c:idx val="71"/>
              <c:tx>
                <c:rich>
                  <a:bodyPr/>
                  <a:lstStyle/>
                  <a:p>
                    <a:fld id="{9E907424-F572-461C-A26C-FACBBF6ACD92}" type="CELLRANGE">
                      <a:rPr lang="en-US"/>
                      <a:pPr/>
                      <a:t>[CELLRANGE]</a:t>
                    </a:fld>
                    <a:endParaRPr lang="es-CO"/>
                  </a:p>
                </c:rich>
              </c:tx>
              <c:dLblPos val="t"/>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47-7627-44D7-A801-DE2A91773621}"/>
                </c:ext>
                <c:ext xmlns:c15="http://schemas.microsoft.com/office/drawing/2012/chart" uri="{CE6537A1-D6FC-4f65-9D91-7224C49458BB}">
                  <c15:dlblFieldTable/>
                  <c15:showDataLabelsRange val="1"/>
                </c:ext>
              </c:extLst>
            </c:dLbl>
            <c:dLbl>
              <c:idx val="72"/>
              <c:layout>
                <c:manualLayout>
                  <c:x val="-5.2973712152088341E-2"/>
                  <c:y val="-2.1875848873367985E-2"/>
                </c:manualLayout>
              </c:layout>
              <c:tx>
                <c:rich>
                  <a:bodyPr/>
                  <a:lstStyle/>
                  <a:p>
                    <a:fld id="{34C92647-0E2D-4D08-B39A-7CE099D2DC5A}"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48-7627-44D7-A801-DE2A91773621}"/>
                </c:ext>
                <c:ext xmlns:c15="http://schemas.microsoft.com/office/drawing/2012/chart" uri="{CE6537A1-D6FC-4f65-9D91-7224C49458BB}">
                  <c15:dlblFieldTable/>
                  <c15:showDataLabelsRange val="1"/>
                </c:ext>
              </c:extLst>
            </c:dLbl>
            <c:dLbl>
              <c:idx val="73"/>
              <c:tx>
                <c:rich>
                  <a:bodyPr/>
                  <a:lstStyle/>
                  <a:p>
                    <a:fld id="{60B822F0-2F05-4183-8456-14B8147DF190}" type="CELLRANGE">
                      <a:rPr lang="es-CO"/>
                      <a:pPr/>
                      <a:t>[CELLRANGE]</a:t>
                    </a:fld>
                    <a:endParaRPr lang="es-CO"/>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74"/>
              <c:layout>
                <c:manualLayout>
                  <c:x val="-4.7397531925552752E-2"/>
                  <c:y val="1.968826398603115E-2"/>
                </c:manualLayout>
              </c:layout>
              <c:tx>
                <c:rich>
                  <a:bodyPr/>
                  <a:lstStyle/>
                  <a:p>
                    <a:fld id="{87B0C567-0866-4868-BE53-B19CCD064DB9}" type="CELLRANGE">
                      <a:rPr lang="es-E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4A-7627-44D7-A801-DE2A91773621}"/>
                </c:ext>
                <c:ext xmlns:c15="http://schemas.microsoft.com/office/drawing/2012/chart" uri="{CE6537A1-D6FC-4f65-9D91-7224C49458BB}">
                  <c15:dlblFieldTable/>
                  <c15:showDataLabelsRange val="1"/>
                </c:ext>
              </c:extLst>
            </c:dLbl>
            <c:dLbl>
              <c:idx val="75"/>
              <c:layout>
                <c:manualLayout>
                  <c:x val="-2.9373911271590837E-3"/>
                  <c:y val="-1.3125586701632667E-2"/>
                </c:manualLayout>
              </c:layout>
              <c:tx>
                <c:rich>
                  <a:bodyPr rot="0" spcFirstLastPara="1" vertOverflow="ellipsis" vert="horz" wrap="square" lIns="38100" tIns="19050" rIns="38100" bIns="19050" anchor="ctr" anchorCtr="1">
                    <a:spAutoFit/>
                  </a:bodyPr>
                  <a:lstStyle/>
                  <a:p>
                    <a:pPr>
                      <a:defRPr sz="800" b="0" i="0" u="none" strike="noStrike" kern="1200" baseline="0">
                        <a:solidFill>
                          <a:srgbClr val="FF0000"/>
                        </a:solidFill>
                        <a:latin typeface="+mn-lt"/>
                        <a:ea typeface="+mn-ea"/>
                        <a:cs typeface="+mn-cs"/>
                      </a:defRPr>
                    </a:pPr>
                    <a:fld id="{35C58112-48C5-4B72-A9CD-EF1A8E16ED3C}" type="CELLRANGE">
                      <a:rPr lang="en-US"/>
                      <a:pPr>
                        <a:defRPr sz="800">
                          <a:solidFill>
                            <a:srgbClr val="FF0000"/>
                          </a:solidFill>
                        </a:defRPr>
                      </a:pPr>
                      <a:t>[CELLRANGE]</a:t>
                    </a:fld>
                    <a:endParaRPr lang="es-CO"/>
                  </a:p>
                </c:rich>
              </c:tx>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rgbClr val="FF0000"/>
                      </a:solidFill>
                      <a:latin typeface="+mn-lt"/>
                      <a:ea typeface="+mn-ea"/>
                      <a:cs typeface="+mn-cs"/>
                    </a:defRPr>
                  </a:pPr>
                  <a:endParaRPr lang="es-CO"/>
                </a:p>
              </c:txPr>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4B-7627-44D7-A801-DE2A91773621}"/>
                </c:ext>
                <c:ext xmlns:c15="http://schemas.microsoft.com/office/drawing/2012/chart" uri="{CE6537A1-D6FC-4f65-9D91-7224C49458BB}">
                  <c15:dlblFieldTable/>
                  <c15:showDataLabelsRange val="1"/>
                </c:ext>
              </c:extLst>
            </c:dLbl>
            <c:dLbl>
              <c:idx val="76"/>
              <c:tx>
                <c:rich>
                  <a:bodyPr/>
                  <a:lstStyle/>
                  <a:p>
                    <a:fld id="{DAEB0464-5CB8-464A-9A30-C7CB18F955DD}" type="CELLRANGE">
                      <a:rPr lang="es-CO"/>
                      <a:pPr/>
                      <a:t>[CELLRANGE]</a:t>
                    </a:fld>
                    <a:endParaRPr lang="es-CO"/>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77"/>
              <c:tx>
                <c:rich>
                  <a:bodyPr/>
                  <a:lstStyle/>
                  <a:p>
                    <a:fld id="{52185BF9-31A1-48C6-944A-37BE3C4CE45F}" type="CELLRANGE">
                      <a:rPr lang="es-CO"/>
                      <a:pPr/>
                      <a:t>[CELLRANGE]</a:t>
                    </a:fld>
                    <a:endParaRPr lang="es-CO"/>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78"/>
              <c:layout>
                <c:manualLayout>
                  <c:x val="-5.5761802265356174E-2"/>
                  <c:y val="2.1875848873367945E-3"/>
                </c:manualLayout>
              </c:layout>
              <c:tx>
                <c:rich>
                  <a:bodyPr/>
                  <a:lstStyle/>
                  <a:p>
                    <a:fld id="{D84FD7B6-8602-400F-AA65-D7652D0885EE}"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4E-7627-44D7-A801-DE2A91773621}"/>
                </c:ext>
                <c:ext xmlns:c15="http://schemas.microsoft.com/office/drawing/2012/chart" uri="{CE6537A1-D6FC-4f65-9D91-7224C49458BB}">
                  <c15:dlblFieldTable/>
                  <c15:showDataLabelsRange val="1"/>
                </c:ext>
              </c:extLst>
            </c:dLbl>
            <c:dLbl>
              <c:idx val="79"/>
              <c:tx>
                <c:rich>
                  <a:bodyPr/>
                  <a:lstStyle/>
                  <a:p>
                    <a:fld id="{70F72383-1B24-4C58-885E-EBC98D119A9F}" type="CELLRANGE">
                      <a:rPr lang="es-CO"/>
                      <a:pPr/>
                      <a:t>[CELLRANGE]</a:t>
                    </a:fld>
                    <a:endParaRPr lang="es-CO"/>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80"/>
              <c:delete val="1"/>
              <c:extLst xmlns:c16r2="http://schemas.microsoft.com/office/drawing/2015/06/chart">
                <c:ext xmlns:c16="http://schemas.microsoft.com/office/drawing/2014/chart" uri="{C3380CC4-5D6E-409C-BE32-E72D297353CC}">
                  <c16:uniqueId val="{00000050-7627-44D7-A801-DE2A91773621}"/>
                </c:ext>
                <c:ext xmlns:c15="http://schemas.microsoft.com/office/drawing/2012/chart" uri="{CE6537A1-D6FC-4f65-9D91-7224C49458BB}"/>
              </c:extLst>
            </c:dLbl>
            <c:dLbl>
              <c:idx val="81"/>
              <c:tx>
                <c:rich>
                  <a:bodyPr rot="0" spcFirstLastPara="1" vertOverflow="ellipsis" vert="horz" wrap="square" lIns="38100" tIns="19050" rIns="38100" bIns="19050" anchor="ctr" anchorCtr="1">
                    <a:spAutoFit/>
                  </a:bodyPr>
                  <a:lstStyle/>
                  <a:p>
                    <a:pPr>
                      <a:defRPr sz="800" b="0" i="0" u="none" strike="noStrike" kern="1200" baseline="0">
                        <a:solidFill>
                          <a:srgbClr val="FF0000"/>
                        </a:solidFill>
                        <a:latin typeface="+mn-lt"/>
                        <a:ea typeface="+mn-ea"/>
                        <a:cs typeface="+mn-cs"/>
                      </a:defRPr>
                    </a:pPr>
                    <a:fld id="{05230CA9-F655-401D-8E44-B5F6007F5F5C}" type="CELLRANGE">
                      <a:rPr lang="es-CO"/>
                      <a:pPr>
                        <a:defRPr sz="800">
                          <a:solidFill>
                            <a:srgbClr val="FF0000"/>
                          </a:solidFill>
                        </a:defRPr>
                      </a:pPr>
                      <a:t>[CELLRANGE]</a:t>
                    </a:fld>
                    <a:endParaRPr lang="es-CO"/>
                  </a:p>
                </c:rich>
              </c:tx>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rgbClr val="FF0000"/>
                      </a:solidFill>
                      <a:latin typeface="+mn-lt"/>
                      <a:ea typeface="+mn-ea"/>
                      <a:cs typeface="+mn-cs"/>
                    </a:defRPr>
                  </a:pPr>
                  <a:endParaRPr lang="es-CO"/>
                </a:p>
              </c:txPr>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82"/>
              <c:tx>
                <c:rich>
                  <a:bodyPr/>
                  <a:lstStyle/>
                  <a:p>
                    <a:fld id="{99734396-3A5E-4E6E-840A-4071A0BFEC8C}" type="CELLRANGE">
                      <a:rPr lang="es-CO"/>
                      <a:pPr/>
                      <a:t>[CELLRANGE]</a:t>
                    </a:fld>
                    <a:endParaRPr lang="es-CO"/>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83"/>
              <c:tx>
                <c:rich>
                  <a:bodyPr/>
                  <a:lstStyle/>
                  <a:p>
                    <a:fld id="{BF7C1FE4-8567-4106-8F8B-4D67D7724C1B}" type="CELLRANGE">
                      <a:rPr lang="es-CO"/>
                      <a:pPr/>
                      <a:t>[CELLRANGE]</a:t>
                    </a:fld>
                    <a:endParaRPr lang="es-CO"/>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84"/>
              <c:layout>
                <c:manualLayout>
                  <c:x val="-6.4126072605159568E-2"/>
                  <c:y val="-1.968826398603115E-2"/>
                </c:manualLayout>
              </c:layout>
              <c:tx>
                <c:rich>
                  <a:bodyPr/>
                  <a:lstStyle/>
                  <a:p>
                    <a:fld id="{5CC47B9F-B617-4400-897B-C1A6A9DC067B}"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54-7627-44D7-A801-DE2A91773621}"/>
                </c:ext>
                <c:ext xmlns:c15="http://schemas.microsoft.com/office/drawing/2012/chart" uri="{CE6537A1-D6FC-4f65-9D91-7224C49458BB}">
                  <c15:dlblFieldTable/>
                  <c15:showDataLabelsRange val="1"/>
                </c:ext>
              </c:extLst>
            </c:dLbl>
            <c:dLbl>
              <c:idx val="85"/>
              <c:tx>
                <c:rich>
                  <a:bodyPr/>
                  <a:lstStyle/>
                  <a:p>
                    <a:fld id="{8E5AAFA6-E9D3-4B61-B0F1-90389063AAB1}" type="CELLRANGE">
                      <a:rPr lang="es-CO"/>
                      <a:pPr/>
                      <a:t>[CELLRANGE]</a:t>
                    </a:fld>
                    <a:endParaRPr lang="es-CO"/>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86"/>
              <c:layout>
                <c:manualLayout>
                  <c:x val="-2.3698765962776362E-2"/>
                  <c:y val="1.968826398603115E-2"/>
                </c:manualLayout>
              </c:layout>
              <c:tx>
                <c:rich>
                  <a:bodyPr/>
                  <a:lstStyle/>
                  <a:p>
                    <a:fld id="{911744E4-B193-4B18-BA1B-4235E306B0F1}"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56-7627-44D7-A801-DE2A91773621}"/>
                </c:ext>
                <c:ext xmlns:c15="http://schemas.microsoft.com/office/drawing/2012/chart" uri="{CE6537A1-D6FC-4f65-9D91-7224C49458BB}">
                  <c15:dlblFieldTable/>
                  <c15:showDataLabelsRange val="1"/>
                </c:ext>
              </c:extLst>
            </c:dLbl>
            <c:dLbl>
              <c:idx val="87"/>
              <c:layout>
                <c:manualLayout>
                  <c:x val="-6.9079063325791267E-3"/>
                  <c:y val="-1.0937924436683972E-2"/>
                </c:manualLayout>
              </c:layout>
              <c:tx>
                <c:rich>
                  <a:bodyPr/>
                  <a:lstStyle/>
                  <a:p>
                    <a:fld id="{6DFDC975-2525-4C84-A6D8-F3C349834109}"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57-7627-44D7-A801-DE2A91773621}"/>
                </c:ext>
                <c:ext xmlns:c15="http://schemas.microsoft.com/office/drawing/2012/chart" uri="{CE6537A1-D6FC-4f65-9D91-7224C49458BB}">
                  <c15:dlblFieldTable/>
                  <c15:showDataLabelsRange val="1"/>
                </c:ext>
              </c:extLst>
            </c:dLbl>
            <c:dLbl>
              <c:idx val="88"/>
              <c:layout>
                <c:manualLayout>
                  <c:x val="-5.5761802265356149E-3"/>
                  <c:y val="-8.0210519270252565E-17"/>
                </c:manualLayout>
              </c:layout>
              <c:tx>
                <c:rich>
                  <a:bodyPr/>
                  <a:lstStyle/>
                  <a:p>
                    <a:fld id="{9F96C27D-A457-47CD-A172-4F526F4000CE}"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58-7627-44D7-A801-DE2A91773621}"/>
                </c:ext>
                <c:ext xmlns:c15="http://schemas.microsoft.com/office/drawing/2012/chart" uri="{CE6537A1-D6FC-4f65-9D91-7224C49458BB}">
                  <c15:dlblFieldTable/>
                  <c15:showDataLabelsRange val="1"/>
                </c:ext>
              </c:extLst>
            </c:dLbl>
            <c:dLbl>
              <c:idx val="89"/>
              <c:layout>
                <c:manualLayout>
                  <c:x val="-4.1821351699017108E-2"/>
                  <c:y val="-1.968826398603123E-2"/>
                </c:manualLayout>
              </c:layout>
              <c:tx>
                <c:rich>
                  <a:bodyPr/>
                  <a:lstStyle/>
                  <a:p>
                    <a:fld id="{BCB7587E-D18D-4BA1-ABBE-3AEBBBAEDC59}"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59-7627-44D7-A801-DE2A91773621}"/>
                </c:ext>
                <c:ext xmlns:c15="http://schemas.microsoft.com/office/drawing/2012/chart" uri="{CE6537A1-D6FC-4f65-9D91-7224C49458BB}">
                  <c15:dlblFieldTable/>
                  <c15:showDataLabelsRange val="1"/>
                </c:ext>
              </c:extLst>
            </c:dLbl>
            <c:dLbl>
              <c:idx val="90"/>
              <c:layout>
                <c:manualLayout>
                  <c:x val="-2.7880901132678075E-3"/>
                  <c:y val="2.1875848873367945E-3"/>
                </c:manualLayout>
              </c:layout>
              <c:tx>
                <c:rich>
                  <a:bodyPr/>
                  <a:lstStyle/>
                  <a:p>
                    <a:fld id="{57401956-CAD7-4C88-AD26-64CA15A0A89A}"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5A-7627-44D7-A801-DE2A91773621}"/>
                </c:ext>
                <c:ext xmlns:c15="http://schemas.microsoft.com/office/drawing/2012/chart" uri="{CE6537A1-D6FC-4f65-9D91-7224C49458BB}">
                  <c15:dlblFieldTable/>
                  <c15:showDataLabelsRange val="1"/>
                </c:ext>
              </c:extLst>
            </c:dLbl>
            <c:dLbl>
              <c:idx val="91"/>
              <c:tx>
                <c:rich>
                  <a:bodyPr/>
                  <a:lstStyle/>
                  <a:p>
                    <a:fld id="{9C19941D-C4B6-401D-A90A-56C6B5423D13}" type="CELLRANGE">
                      <a:rPr lang="es-CO"/>
                      <a:pPr/>
                      <a:t>[CELLRANGE]</a:t>
                    </a:fld>
                    <a:endParaRPr lang="es-CO"/>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92"/>
              <c:tx>
                <c:rich>
                  <a:bodyPr/>
                  <a:lstStyle/>
                  <a:p>
                    <a:fld id="{5DD72FF0-1F27-4F0E-AB83-9FF26822850A}" type="CELLRANGE">
                      <a:rPr lang="es-CO"/>
                      <a:pPr/>
                      <a:t>[CELLRANGE]</a:t>
                    </a:fld>
                    <a:endParaRPr lang="es-CO"/>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93"/>
              <c:tx>
                <c:rich>
                  <a:bodyPr/>
                  <a:lstStyle/>
                  <a:p>
                    <a:fld id="{78EB1DC2-E08A-4889-8E70-9D6B39177472}" type="CELLRANGE">
                      <a:rPr lang="es-CO"/>
                      <a:pPr/>
                      <a:t>[CELLRANGE]</a:t>
                    </a:fld>
                    <a:endParaRPr lang="es-CO"/>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94"/>
              <c:tx>
                <c:rich>
                  <a:bodyPr/>
                  <a:lstStyle/>
                  <a:p>
                    <a:fld id="{DE3D70C4-1906-42A6-B91C-08101AD5C83F}" type="CELLRANGE">
                      <a:rPr lang="es-CO"/>
                      <a:pPr/>
                      <a:t>[CELLRANGE]</a:t>
                    </a:fld>
                    <a:endParaRPr lang="es-CO"/>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95"/>
              <c:tx>
                <c:rich>
                  <a:bodyPr/>
                  <a:lstStyle/>
                  <a:p>
                    <a:fld id="{7B8BB1C3-3E97-4218-B956-350CDC54BA94}" type="CELLRANGE">
                      <a:rPr lang="es-CO"/>
                      <a:pPr/>
                      <a:t>[CELLRANGE]</a:t>
                    </a:fld>
                    <a:endParaRPr lang="es-CO"/>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96"/>
              <c:layout>
                <c:manualLayout>
                  <c:x val="-2.6848554702133254E-2"/>
                  <c:y val="-1.9106577761180483E-2"/>
                </c:manualLayout>
              </c:layout>
              <c:tx>
                <c:rich>
                  <a:bodyPr/>
                  <a:lstStyle/>
                  <a:p>
                    <a:fld id="{6654A917-2B17-4DBE-A17D-60494B54CF39}"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60-7627-44D7-A801-DE2A91773621}"/>
                </c:ext>
                <c:ext xmlns:c15="http://schemas.microsoft.com/office/drawing/2012/chart" uri="{CE6537A1-D6FC-4f65-9D91-7224C49458BB}">
                  <c15:dlblFieldTable/>
                  <c15:showDataLabelsRange val="1"/>
                </c:ext>
              </c:extLst>
            </c:dLbl>
            <c:dLbl>
              <c:idx val="97"/>
              <c:tx>
                <c:rich>
                  <a:bodyPr/>
                  <a:lstStyle/>
                  <a:p>
                    <a:fld id="{2ECBD688-76FE-42F8-8F95-040ED91C8F5D}" type="CELLRANGE">
                      <a:rPr lang="es-CO"/>
                      <a:pPr/>
                      <a:t>[CELLRANGE]</a:t>
                    </a:fld>
                    <a:endParaRPr lang="es-CO"/>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98"/>
              <c:tx>
                <c:rich>
                  <a:bodyPr/>
                  <a:lstStyle/>
                  <a:p>
                    <a:fld id="{DE0C2C2F-C813-4EFC-9128-997A3AF5B1D0}" type="CELLRANGE">
                      <a:rPr lang="es-CO"/>
                      <a:pPr/>
                      <a:t>[CELLRANGE]</a:t>
                    </a:fld>
                    <a:endParaRPr lang="es-CO"/>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99"/>
              <c:layout>
                <c:manualLayout>
                  <c:x val="-6.4622604797499844E-2"/>
                  <c:y val="0"/>
                </c:manualLayout>
              </c:layout>
              <c:tx>
                <c:rich>
                  <a:bodyPr rot="0" spcFirstLastPara="1" vertOverflow="ellipsis" vert="horz" wrap="square" lIns="38100" tIns="19050" rIns="38100" bIns="19050" anchor="ctr" anchorCtr="1">
                    <a:spAutoFit/>
                  </a:bodyPr>
                  <a:lstStyle/>
                  <a:p>
                    <a:pPr>
                      <a:defRPr sz="800" b="0" i="0" u="none" strike="noStrike" kern="1200" baseline="0">
                        <a:solidFill>
                          <a:srgbClr val="FF0000"/>
                        </a:solidFill>
                        <a:latin typeface="+mn-lt"/>
                        <a:ea typeface="+mn-ea"/>
                        <a:cs typeface="+mn-cs"/>
                      </a:defRPr>
                    </a:pPr>
                    <a:fld id="{931C39BB-02CE-442F-82B3-F1EDC103A929}" type="CELLRANGE">
                      <a:rPr lang="en-US"/>
                      <a:pPr>
                        <a:defRPr sz="800">
                          <a:solidFill>
                            <a:srgbClr val="FF0000"/>
                          </a:solidFill>
                        </a:defRPr>
                      </a:pPr>
                      <a:t>[CELLRANGE]</a:t>
                    </a:fld>
                    <a:endParaRPr lang="es-CO"/>
                  </a:p>
                </c:rich>
              </c:tx>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rgbClr val="FF0000"/>
                      </a:solidFill>
                      <a:latin typeface="+mn-lt"/>
                      <a:ea typeface="+mn-ea"/>
                      <a:cs typeface="+mn-cs"/>
                    </a:defRPr>
                  </a:pPr>
                  <a:endParaRPr lang="es-CO"/>
                </a:p>
              </c:txPr>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19-3DEE-4BD9-B8B3-58DCCF5F7299}"/>
                </c:ext>
                <c:ext xmlns:c15="http://schemas.microsoft.com/office/drawing/2012/chart" uri="{CE6537A1-D6FC-4f65-9D91-7224C49458BB}">
                  <c15:dlblFieldTable/>
                  <c15:showDataLabelsRange val="1"/>
                </c:ext>
              </c:extLst>
            </c:dLbl>
            <c:dLbl>
              <c:idx val="100"/>
              <c:tx>
                <c:rich>
                  <a:bodyPr/>
                  <a:lstStyle/>
                  <a:p>
                    <a:fld id="{663D3DEF-B755-41A3-A93A-8D6FD8FEEEF8}" type="CELLRANGE">
                      <a:rPr lang="es-CO"/>
                      <a:pPr/>
                      <a:t>[CELLRANGE]</a:t>
                    </a:fld>
                    <a:endParaRPr lang="es-CO"/>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101"/>
              <c:tx>
                <c:rich>
                  <a:bodyPr/>
                  <a:lstStyle/>
                  <a:p>
                    <a:fld id="{1ECD0181-2C57-4312-8A0A-C8AEF3CA20A2}" type="CELLRANGE">
                      <a:rPr lang="es-CO"/>
                      <a:pPr/>
                      <a:t>[CELLRANGE]</a:t>
                    </a:fld>
                    <a:endParaRPr lang="es-CO"/>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102"/>
              <c:tx>
                <c:rich>
                  <a:bodyPr/>
                  <a:lstStyle/>
                  <a:p>
                    <a:fld id="{082E8623-72B6-4C41-81B8-9622D60657CD}" type="CELLRANGE">
                      <a:rPr lang="es-CO"/>
                      <a:pPr/>
                      <a:t>[CELLRANGE]</a:t>
                    </a:fld>
                    <a:endParaRPr lang="es-CO"/>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103"/>
              <c:tx>
                <c:rich>
                  <a:bodyPr/>
                  <a:lstStyle/>
                  <a:p>
                    <a:fld id="{76DDDD17-CC51-4C0C-85AA-BCB4BA1D4FBA}" type="CELLRANGE">
                      <a:rPr lang="es-CO"/>
                      <a:pPr/>
                      <a:t>[CELLRANGE]</a:t>
                    </a:fld>
                    <a:endParaRPr lang="es-CO"/>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104"/>
              <c:tx>
                <c:rich>
                  <a:bodyPr rot="0" spcFirstLastPara="1" vertOverflow="ellipsis" vert="horz" wrap="square" lIns="38100" tIns="19050" rIns="38100" bIns="19050" anchor="ctr" anchorCtr="1">
                    <a:spAutoFit/>
                  </a:bodyPr>
                  <a:lstStyle/>
                  <a:p>
                    <a:pPr>
                      <a:defRPr sz="800" b="0" i="0" u="none" strike="noStrike" kern="1200" baseline="0">
                        <a:solidFill>
                          <a:srgbClr val="FF0000"/>
                        </a:solidFill>
                        <a:latin typeface="+mn-lt"/>
                        <a:ea typeface="+mn-ea"/>
                        <a:cs typeface="+mn-cs"/>
                      </a:defRPr>
                    </a:pPr>
                    <a:fld id="{8FE68A06-E291-421D-88CC-EC11E32488FB}" type="CELLRANGE">
                      <a:rPr lang="es-CO"/>
                      <a:pPr>
                        <a:defRPr sz="800">
                          <a:solidFill>
                            <a:srgbClr val="FF0000"/>
                          </a:solidFill>
                        </a:defRPr>
                      </a:pPr>
                      <a:t>[CELLRANGE]</a:t>
                    </a:fld>
                    <a:endParaRPr lang="es-CO"/>
                  </a:p>
                </c:rich>
              </c:tx>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rgbClr val="FF0000"/>
                      </a:solidFill>
                      <a:latin typeface="+mn-lt"/>
                      <a:ea typeface="+mn-ea"/>
                      <a:cs typeface="+mn-cs"/>
                    </a:defRPr>
                  </a:pPr>
                  <a:endParaRPr lang="es-CO"/>
                </a:p>
              </c:txPr>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105"/>
              <c:delete val="1"/>
              <c:extLst xmlns:c16r2="http://schemas.microsoft.com/office/drawing/2015/06/chart">
                <c:ext xmlns:c16="http://schemas.microsoft.com/office/drawing/2014/chart" uri="{C3380CC4-5D6E-409C-BE32-E72D297353CC}">
                  <c16:uniqueId val="{00000069-7627-44D7-A801-DE2A91773621}"/>
                </c:ext>
                <c:ext xmlns:c15="http://schemas.microsoft.com/office/drawing/2012/chart" uri="{CE6537A1-D6FC-4f65-9D91-7224C49458BB}"/>
              </c:extLst>
            </c:dLbl>
            <c:dLbl>
              <c:idx val="106"/>
              <c:layout>
                <c:manualLayout>
                  <c:x val="-3.9853976243004727E-2"/>
                  <c:y val="-1.3125509324020769E-2"/>
                </c:manualLayout>
              </c:layout>
              <c:tx>
                <c:rich>
                  <a:bodyPr/>
                  <a:lstStyle/>
                  <a:p>
                    <a:fld id="{41345F72-3FAD-432D-898A-6BF5A507F67D}"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6A-7627-44D7-A801-DE2A91773621}"/>
                </c:ext>
                <c:ext xmlns:c15="http://schemas.microsoft.com/office/drawing/2012/chart" uri="{CE6537A1-D6FC-4f65-9D91-7224C49458BB}">
                  <c15:dlblFieldTable/>
                  <c15:showDataLabelsRange val="1"/>
                </c:ext>
              </c:extLst>
            </c:dLbl>
            <c:dLbl>
              <c:idx val="107"/>
              <c:delete val="1"/>
              <c:extLst xmlns:c16r2="http://schemas.microsoft.com/office/drawing/2015/06/chart">
                <c:ext xmlns:c16="http://schemas.microsoft.com/office/drawing/2014/chart" uri="{C3380CC4-5D6E-409C-BE32-E72D297353CC}">
                  <c16:uniqueId val="{0000006B-7627-44D7-A801-DE2A91773621}"/>
                </c:ext>
                <c:ext xmlns:c15="http://schemas.microsoft.com/office/drawing/2012/chart" uri="{CE6537A1-D6FC-4f65-9D91-7224C49458BB}"/>
              </c:extLst>
            </c:dLbl>
            <c:dLbl>
              <c:idx val="108"/>
              <c:layout>
                <c:manualLayout>
                  <c:x val="-5.1562217787659348E-2"/>
                  <c:y val="2.1875848873367944E-2"/>
                </c:manualLayout>
              </c:layout>
              <c:tx>
                <c:rich>
                  <a:bodyPr/>
                  <a:lstStyle/>
                  <a:p>
                    <a:fld id="{706A9502-F4B8-4DBB-8D3A-71B0A580A946}"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6C-7627-44D7-A801-DE2A91773621}"/>
                </c:ext>
                <c:ext xmlns:c15="http://schemas.microsoft.com/office/drawing/2012/chart" uri="{CE6537A1-D6FC-4f65-9D91-7224C49458BB}">
                  <c15:dlblFieldTable/>
                  <c15:showDataLabelsRange val="1"/>
                </c:ext>
              </c:extLst>
            </c:dLbl>
            <c:dLbl>
              <c:idx val="109"/>
              <c:layout>
                <c:manualLayout>
                  <c:x val="-2.8857810156143415E-2"/>
                  <c:y val="-2.1875848873367944E-2"/>
                </c:manualLayout>
              </c:layout>
              <c:tx>
                <c:rich>
                  <a:bodyPr/>
                  <a:lstStyle/>
                  <a:p>
                    <a:fld id="{C544FB4A-A90B-44BB-84FF-7C8C3F5124EC}"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6D-7627-44D7-A801-DE2A91773621}"/>
                </c:ext>
                <c:ext xmlns:c15="http://schemas.microsoft.com/office/drawing/2012/chart" uri="{CE6537A1-D6FC-4f65-9D91-7224C49458BB}">
                  <c15:dlblFieldTable/>
                  <c15:showDataLabelsRange val="1"/>
                </c:ext>
              </c:extLst>
            </c:dLbl>
            <c:dLbl>
              <c:idx val="110"/>
              <c:delete val="1"/>
              <c:extLst xmlns:c16r2="http://schemas.microsoft.com/office/drawing/2015/06/chart">
                <c:ext xmlns:c16="http://schemas.microsoft.com/office/drawing/2014/chart" uri="{C3380CC4-5D6E-409C-BE32-E72D297353CC}">
                  <c16:uniqueId val="{0000006E-7627-44D7-A801-DE2A91773621}"/>
                </c:ext>
                <c:ext xmlns:c15="http://schemas.microsoft.com/office/drawing/2012/chart" uri="{CE6537A1-D6FC-4f65-9D91-7224C49458BB}"/>
              </c:extLst>
            </c:dLbl>
            <c:dLbl>
              <c:idx val="111"/>
              <c:layout>
                <c:manualLayout>
                  <c:x val="-3.2052189435572129E-2"/>
                  <c:y val="-1.968826398603115E-2"/>
                </c:manualLayout>
              </c:layout>
              <c:tx>
                <c:rich>
                  <a:bodyPr/>
                  <a:lstStyle/>
                  <a:p>
                    <a:fld id="{06D873C0-4FA5-4F27-A417-E25A852ACA4A}"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6F-7627-44D7-A801-DE2A91773621}"/>
                </c:ext>
                <c:ext xmlns:c15="http://schemas.microsoft.com/office/drawing/2012/chart" uri="{CE6537A1-D6FC-4f65-9D91-7224C49458BB}">
                  <c15:dlblFieldTable/>
                  <c15:showDataLabelsRange val="1"/>
                </c:ext>
              </c:extLst>
            </c:dLbl>
            <c:dLbl>
              <c:idx val="112"/>
              <c:tx>
                <c:rich>
                  <a:bodyPr/>
                  <a:lstStyle/>
                  <a:p>
                    <a:fld id="{9E52C8D7-D992-45D8-96BA-6E010F4C8034}" type="CELLRANGE">
                      <a:rPr lang="es-CO"/>
                      <a:pPr/>
                      <a:t>[CELLRANGE]</a:t>
                    </a:fld>
                    <a:endParaRPr lang="es-CO"/>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113"/>
              <c:tx>
                <c:rich>
                  <a:bodyPr/>
                  <a:lstStyle/>
                  <a:p>
                    <a:fld id="{8E1AEF7E-7104-43EE-B3EB-78BD3B903D0C}" type="CELLRANGE">
                      <a:rPr lang="es-CO"/>
                      <a:pPr/>
                      <a:t>[CELLRANGE]</a:t>
                    </a:fld>
                    <a:endParaRPr lang="es-CO"/>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114"/>
              <c:delete val="1"/>
              <c:extLst xmlns:c16r2="http://schemas.microsoft.com/office/drawing/2015/06/chart">
                <c:ext xmlns:c16="http://schemas.microsoft.com/office/drawing/2014/chart" uri="{C3380CC4-5D6E-409C-BE32-E72D297353CC}">
                  <c16:uniqueId val="{00000072-7627-44D7-A801-DE2A91773621}"/>
                </c:ext>
                <c:ext xmlns:c15="http://schemas.microsoft.com/office/drawing/2012/chart" uri="{CE6537A1-D6FC-4f65-9D91-7224C49458BB}"/>
              </c:extLst>
            </c:dLbl>
            <c:dLbl>
              <c:idx val="115"/>
              <c:layout>
                <c:manualLayout>
                  <c:x val="-1.9239850600071346E-2"/>
                  <c:y val="1.968826398603115E-2"/>
                </c:manualLayout>
              </c:layout>
              <c:tx>
                <c:rich>
                  <a:bodyPr/>
                  <a:lstStyle/>
                  <a:p>
                    <a:fld id="{AFC209B7-5DC8-4F44-8F8F-A5E192023C73}"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73-7627-44D7-A801-DE2A91773621}"/>
                </c:ext>
                <c:ext xmlns:c15="http://schemas.microsoft.com/office/drawing/2012/chart" uri="{CE6537A1-D6FC-4f65-9D91-7224C49458BB}">
                  <c15:dlblFieldTable/>
                  <c15:showDataLabelsRange val="1"/>
                </c:ext>
              </c:extLst>
            </c:dLbl>
            <c:dLbl>
              <c:idx val="116"/>
              <c:layout>
                <c:manualLayout>
                  <c:x val="-1.3762093710755784E-2"/>
                  <c:y val="-1.3125509324020767E-2"/>
                </c:manualLayout>
              </c:layout>
              <c:tx>
                <c:rich>
                  <a:bodyPr/>
                  <a:lstStyle/>
                  <a:p>
                    <a:fld id="{DCEC1D34-A3A1-495A-B02A-498610682326}"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74-7627-44D7-A801-DE2A91773621}"/>
                </c:ext>
                <c:ext xmlns:c15="http://schemas.microsoft.com/office/drawing/2012/chart" uri="{CE6537A1-D6FC-4f65-9D91-7224C49458BB}">
                  <c15:dlblFieldTable/>
                  <c15:showDataLabelsRange val="1"/>
                </c:ext>
              </c:extLst>
            </c:dLbl>
            <c:dLbl>
              <c:idx val="117"/>
              <c:delete val="1"/>
              <c:extLst xmlns:c16r2="http://schemas.microsoft.com/office/drawing/2015/06/chart">
                <c:ext xmlns:c16="http://schemas.microsoft.com/office/drawing/2014/chart" uri="{C3380CC4-5D6E-409C-BE32-E72D297353CC}">
                  <c16:uniqueId val="{00000075-7627-44D7-A801-DE2A91773621}"/>
                </c:ext>
                <c:ext xmlns:c15="http://schemas.microsoft.com/office/drawing/2012/chart" uri="{CE6537A1-D6FC-4f65-9D91-7224C49458BB}"/>
              </c:extLst>
            </c:dLbl>
            <c:dLbl>
              <c:idx val="118"/>
              <c:layout>
                <c:manualLayout>
                  <c:x val="-1.5329307990925854E-2"/>
                  <c:y val="1.968826398603115E-2"/>
                </c:manualLayout>
              </c:layout>
              <c:tx>
                <c:rich>
                  <a:bodyPr/>
                  <a:lstStyle/>
                  <a:p>
                    <a:fld id="{9FBD1243-DAAB-4C2A-92AF-672757E60821}"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76-7627-44D7-A801-DE2A91773621}"/>
                </c:ext>
                <c:ext xmlns:c15="http://schemas.microsoft.com/office/drawing/2012/chart" uri="{CE6537A1-D6FC-4f65-9D91-7224C49458BB}">
                  <c15:dlblFieldTable/>
                  <c15:showDataLabelsRange val="1"/>
                </c:ext>
              </c:extLst>
            </c:dLbl>
            <c:dLbl>
              <c:idx val="119"/>
              <c:layout>
                <c:manualLayout>
                  <c:x val="-1.6722871269600734E-2"/>
                  <c:y val="3.5001358197388706E-2"/>
                </c:manualLayout>
              </c:layout>
              <c:tx>
                <c:rich>
                  <a:bodyPr/>
                  <a:lstStyle/>
                  <a:p>
                    <a:fld id="{5D76D871-F1F7-478D-BB0C-FED19A96DB0D}"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77-7627-44D7-A801-DE2A91773621}"/>
                </c:ext>
                <c:ext xmlns:c15="http://schemas.microsoft.com/office/drawing/2012/chart" uri="{CE6537A1-D6FC-4f65-9D91-7224C49458BB}">
                  <c15:dlblFieldTable/>
                  <c15:showDataLabelsRange val="1"/>
                </c:ext>
              </c:extLst>
            </c:dLbl>
            <c:dLbl>
              <c:idx val="120"/>
              <c:tx>
                <c:rich>
                  <a:bodyPr/>
                  <a:lstStyle/>
                  <a:p>
                    <a:fld id="{D47E30FE-1999-426C-A96E-0FB68197F593}" type="CELLRANGE">
                      <a:rPr lang="es-CO"/>
                      <a:pPr/>
                      <a:t>[CELLRANGE]</a:t>
                    </a:fld>
                    <a:endParaRPr lang="es-CO"/>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121"/>
              <c:delete val="1"/>
              <c:extLst xmlns:c16r2="http://schemas.microsoft.com/office/drawing/2015/06/chart">
                <c:ext xmlns:c16="http://schemas.microsoft.com/office/drawing/2014/chart" uri="{C3380CC4-5D6E-409C-BE32-E72D297353CC}">
                  <c16:uniqueId val="{00000079-7627-44D7-A801-DE2A91773621}"/>
                </c:ext>
                <c:ext xmlns:c15="http://schemas.microsoft.com/office/drawing/2012/chart" uri="{CE6537A1-D6FC-4f65-9D91-7224C49458BB}"/>
              </c:extLst>
            </c:dLbl>
            <c:dLbl>
              <c:idx val="122"/>
              <c:layout>
                <c:manualLayout>
                  <c:x val="1.9239850600071145E-2"/>
                  <c:y val="-1.0937924436683972E-2"/>
                </c:manualLayout>
              </c:layout>
              <c:tx>
                <c:rich>
                  <a:bodyPr/>
                  <a:lstStyle/>
                  <a:p>
                    <a:fld id="{04E9D37A-5A95-4BAC-895B-DF351A5C6493}"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7A-7627-44D7-A801-DE2A91773621}"/>
                </c:ext>
                <c:ext xmlns:c15="http://schemas.microsoft.com/office/drawing/2012/chart" uri="{CE6537A1-D6FC-4f65-9D91-7224C49458BB}">
                  <c15:dlblFieldTable/>
                  <c15:showDataLabelsRange val="1"/>
                </c:ext>
              </c:extLst>
            </c:dLbl>
            <c:dLbl>
              <c:idx val="123"/>
              <c:layout>
                <c:manualLayout>
                  <c:x val="-1.8116454898366798E-2"/>
                  <c:y val="1.5313094211357561E-2"/>
                </c:manualLayout>
              </c:layout>
              <c:tx>
                <c:rich>
                  <a:bodyPr/>
                  <a:lstStyle/>
                  <a:p>
                    <a:fld id="{BE0CA36D-5488-4B99-B5BB-B7530BC95868}"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7B-7627-44D7-A801-DE2A91773621}"/>
                </c:ext>
                <c:ext xmlns:c15="http://schemas.microsoft.com/office/drawing/2012/chart" uri="{CE6537A1-D6FC-4f65-9D91-7224C49458BB}">
                  <c15:dlblFieldTable/>
                  <c15:showDataLabelsRange val="1"/>
                </c:ext>
              </c:extLst>
            </c:dLbl>
            <c:dLbl>
              <c:idx val="124"/>
              <c:delete val="1"/>
              <c:extLst xmlns:c16r2="http://schemas.microsoft.com/office/drawing/2015/06/chart">
                <c:ext xmlns:c16="http://schemas.microsoft.com/office/drawing/2014/chart" uri="{C3380CC4-5D6E-409C-BE32-E72D297353CC}">
                  <c16:uniqueId val="{0000007C-7627-44D7-A801-DE2A91773621}"/>
                </c:ext>
                <c:ext xmlns:c15="http://schemas.microsoft.com/office/drawing/2012/chart" uri="{CE6537A1-D6FC-4f65-9D91-7224C49458BB}"/>
              </c:extLst>
            </c:dLbl>
            <c:dLbl>
              <c:idx val="125"/>
              <c:layout>
                <c:manualLayout>
                  <c:x val="-4.1807203611615683E-3"/>
                  <c:y val="-4.0105259635126283E-17"/>
                </c:manualLayout>
              </c:layout>
              <c:tx>
                <c:rich>
                  <a:bodyPr/>
                  <a:lstStyle/>
                  <a:p>
                    <a:fld id="{4EBD0A9D-8C10-46AB-8F22-207398222592}"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7D-7627-44D7-A801-DE2A91773621}"/>
                </c:ext>
                <c:ext xmlns:c15="http://schemas.microsoft.com/office/drawing/2012/chart" uri="{CE6537A1-D6FC-4f65-9D91-7224C49458BB}">
                  <c15:dlblFieldTable/>
                  <c15:showDataLabelsRange val="1"/>
                </c:ext>
              </c:extLst>
            </c:dLbl>
            <c:dLbl>
              <c:idx val="126"/>
              <c:tx>
                <c:rich>
                  <a:bodyPr/>
                  <a:lstStyle/>
                  <a:p>
                    <a:fld id="{3EAFA397-E726-4FD9-9A5A-B85195EE8041}" type="CELLRANGE">
                      <a:rPr lang="es-CO"/>
                      <a:pPr/>
                      <a:t>[CELLRANGE]</a:t>
                    </a:fld>
                    <a:endParaRPr lang="es-CO"/>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127"/>
              <c:delete val="1"/>
              <c:extLst xmlns:c16r2="http://schemas.microsoft.com/office/drawing/2015/06/chart">
                <c:ext xmlns:c16="http://schemas.microsoft.com/office/drawing/2014/chart" uri="{C3380CC4-5D6E-409C-BE32-E72D297353CC}">
                  <c16:uniqueId val="{0000007F-7627-44D7-A801-DE2A91773621}"/>
                </c:ext>
                <c:ext xmlns:c15="http://schemas.microsoft.com/office/drawing/2012/chart" uri="{CE6537A1-D6FC-4f65-9D91-7224C49458BB}"/>
              </c:extLst>
            </c:dLbl>
            <c:dLbl>
              <c:idx val="128"/>
              <c:delete val="1"/>
              <c:extLst xmlns:c16r2="http://schemas.microsoft.com/office/drawing/2015/06/chart">
                <c:ext xmlns:c16="http://schemas.microsoft.com/office/drawing/2014/chart" uri="{C3380CC4-5D6E-409C-BE32-E72D297353CC}">
                  <c16:uniqueId val="{00000080-7627-44D7-A801-DE2A91773621}"/>
                </c:ext>
                <c:ext xmlns:c15="http://schemas.microsoft.com/office/drawing/2012/chart" uri="{CE6537A1-D6FC-4f65-9D91-7224C49458BB}"/>
              </c:extLst>
            </c:dLbl>
            <c:dLbl>
              <c:idx val="129"/>
              <c:delete val="1"/>
              <c:extLst xmlns:c16r2="http://schemas.microsoft.com/office/drawing/2015/06/chart">
                <c:ext xmlns:c16="http://schemas.microsoft.com/office/drawing/2014/chart" uri="{C3380CC4-5D6E-409C-BE32-E72D297353CC}">
                  <c16:uniqueId val="{00000081-7627-44D7-A801-DE2A91773621}"/>
                </c:ext>
                <c:ext xmlns:c15="http://schemas.microsoft.com/office/drawing/2012/chart" uri="{CE6537A1-D6FC-4f65-9D91-7224C49458BB}"/>
              </c:extLst>
            </c:dLbl>
            <c:dLbl>
              <c:idx val="130"/>
              <c:delete val="1"/>
              <c:extLst xmlns:c16r2="http://schemas.microsoft.com/office/drawing/2015/06/chart">
                <c:ext xmlns:c16="http://schemas.microsoft.com/office/drawing/2014/chart" uri="{C3380CC4-5D6E-409C-BE32-E72D297353CC}">
                  <c16:uniqueId val="{00000082-7627-44D7-A801-DE2A91773621}"/>
                </c:ext>
                <c:ext xmlns:c15="http://schemas.microsoft.com/office/drawing/2012/chart" uri="{CE6537A1-D6FC-4f65-9D91-7224C49458BB}"/>
              </c:extLst>
            </c:dLbl>
            <c:dLbl>
              <c:idx val="131"/>
              <c:layout>
                <c:manualLayout>
                  <c:x val="-2.4231579410477419E-2"/>
                  <c:y val="1.7243680937126915E-2"/>
                </c:manualLayout>
              </c:layout>
              <c:tx>
                <c:rich>
                  <a:bodyPr/>
                  <a:lstStyle/>
                  <a:p>
                    <a:fld id="{0DA3C00F-F201-4A84-8588-8524046EEF0B}"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83-7627-44D7-A801-DE2A91773621}"/>
                </c:ext>
                <c:ext xmlns:c15="http://schemas.microsoft.com/office/drawing/2012/chart" uri="{CE6537A1-D6FC-4f65-9D91-7224C49458BB}">
                  <c15:dlblFieldTable/>
                  <c15:showDataLabelsRange val="1"/>
                </c:ext>
              </c:extLst>
            </c:dLbl>
            <c:dLbl>
              <c:idx val="132"/>
              <c:delete val="1"/>
              <c:extLst xmlns:c16r2="http://schemas.microsoft.com/office/drawing/2015/06/chart">
                <c:ext xmlns:c16="http://schemas.microsoft.com/office/drawing/2014/chart" uri="{C3380CC4-5D6E-409C-BE32-E72D297353CC}">
                  <c16:uniqueId val="{00000084-7627-44D7-A801-DE2A91773621}"/>
                </c:ext>
                <c:ext xmlns:c15="http://schemas.microsoft.com/office/drawing/2012/chart" uri="{CE6537A1-D6FC-4f65-9D91-7224C49458BB}"/>
              </c:extLst>
            </c:dLbl>
            <c:dLbl>
              <c:idx val="133"/>
              <c:delete val="1"/>
              <c:extLst xmlns:c16r2="http://schemas.microsoft.com/office/drawing/2015/06/chart">
                <c:ext xmlns:c16="http://schemas.microsoft.com/office/drawing/2014/chart" uri="{C3380CC4-5D6E-409C-BE32-E72D297353CC}">
                  <c16:uniqueId val="{00000085-7627-44D7-A801-DE2A91773621}"/>
                </c:ext>
                <c:ext xmlns:c15="http://schemas.microsoft.com/office/drawing/2012/chart" uri="{CE6537A1-D6FC-4f65-9D91-7224C49458BB}"/>
              </c:extLst>
            </c:dLbl>
            <c:dLbl>
              <c:idx val="134"/>
              <c:layout>
                <c:manualLayout>
                  <c:x val="-3.993864549595693E-2"/>
                  <c:y val="-1.7243680937126915E-2"/>
                </c:manualLayout>
              </c:layout>
              <c:tx>
                <c:rich>
                  <a:bodyPr/>
                  <a:lstStyle/>
                  <a:p>
                    <a:fld id="{51CB1DEA-9FAE-413B-B503-35799428B876}"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86-7627-44D7-A801-DE2A91773621}"/>
                </c:ext>
                <c:ext xmlns:c15="http://schemas.microsoft.com/office/drawing/2012/chart" uri="{CE6537A1-D6FC-4f65-9D91-7224C49458BB}">
                  <c15:dlblFieldTable/>
                  <c15:showDataLabelsRange val="1"/>
                </c:ext>
              </c:extLst>
            </c:dLbl>
            <c:dLbl>
              <c:idx val="135"/>
              <c:delete val="1"/>
              <c:extLst xmlns:c16r2="http://schemas.microsoft.com/office/drawing/2015/06/chart">
                <c:ext xmlns:c16="http://schemas.microsoft.com/office/drawing/2014/chart" uri="{C3380CC4-5D6E-409C-BE32-E72D297353CC}">
                  <c16:uniqueId val="{00000087-7627-44D7-A801-DE2A91773621}"/>
                </c:ext>
                <c:ext xmlns:c15="http://schemas.microsoft.com/office/drawing/2012/chart" uri="{CE6537A1-D6FC-4f65-9D91-7224C49458BB}"/>
              </c:extLst>
            </c:dLbl>
            <c:dLbl>
              <c:idx val="136"/>
              <c:layout>
                <c:manualLayout>
                  <c:x val="-1.0770309713379764E-16"/>
                  <c:y val="1.1048913045054336E-2"/>
                </c:manualLayout>
              </c:layout>
              <c:tx>
                <c:rich>
                  <a:bodyPr/>
                  <a:lstStyle/>
                  <a:p>
                    <a:r>
                      <a:rPr lang="en-US" dirty="0" err="1"/>
                      <a:t>Federación</a:t>
                    </a:r>
                    <a:r>
                      <a:rPr lang="en-US" dirty="0"/>
                      <a:t> </a:t>
                    </a:r>
                    <a:r>
                      <a:rPr lang="en-US" dirty="0" err="1"/>
                      <a:t>Rusa</a:t>
                    </a:r>
                    <a:endParaRPr lang="en-US" dirty="0"/>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23-3DEE-4BD9-B8B3-58DCCF5F7299}"/>
                </c:ext>
                <c:ext xmlns:c15="http://schemas.microsoft.com/office/drawing/2012/chart" uri="{CE6537A1-D6FC-4f65-9D91-7224C49458BB}"/>
              </c:extLst>
            </c:dLbl>
            <c:dLbl>
              <c:idx val="137"/>
              <c:layout>
                <c:manualLayout>
                  <c:x val="-6.5440055854000589E-2"/>
                  <c:y val="0"/>
                </c:manualLayout>
              </c:layout>
              <c:tx>
                <c:rich>
                  <a:bodyPr/>
                  <a:lstStyle/>
                  <a:p>
                    <a:fld id="{2D102353-2BDA-43CF-BEE2-59EF7D505F86}"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89-7627-44D7-A801-DE2A91773621}"/>
                </c:ext>
                <c:ext xmlns:c15="http://schemas.microsoft.com/office/drawing/2012/chart" uri="{CE6537A1-D6FC-4f65-9D91-7224C49458BB}">
                  <c15:dlblFieldTable/>
                  <c15:showDataLabelsRange val="1"/>
                </c:ext>
              </c:extLst>
            </c:dLbl>
            <c:dLbl>
              <c:idx val="138"/>
              <c:delete val="1"/>
              <c:extLst xmlns:c16r2="http://schemas.microsoft.com/office/drawing/2015/06/chart">
                <c:ext xmlns:c16="http://schemas.microsoft.com/office/drawing/2014/chart" uri="{C3380CC4-5D6E-409C-BE32-E72D297353CC}">
                  <c16:uniqueId val="{0000008A-7627-44D7-A801-DE2A91773621}"/>
                </c:ext>
                <c:ext xmlns:c15="http://schemas.microsoft.com/office/drawing/2012/chart" uri="{CE6537A1-D6FC-4f65-9D91-7224C49458BB}"/>
              </c:extLst>
            </c:dLbl>
            <c:dLbl>
              <c:idx val="139"/>
              <c:delete val="1"/>
              <c:extLst xmlns:c16r2="http://schemas.microsoft.com/office/drawing/2015/06/chart">
                <c:ext xmlns:c16="http://schemas.microsoft.com/office/drawing/2014/chart" uri="{C3380CC4-5D6E-409C-BE32-E72D297353CC}">
                  <c16:uniqueId val="{0000008B-7627-44D7-A801-DE2A91773621}"/>
                </c:ext>
                <c:ext xmlns:c15="http://schemas.microsoft.com/office/drawing/2012/chart" uri="{CE6537A1-D6FC-4f65-9D91-7224C49458BB}"/>
              </c:extLst>
            </c:dLbl>
            <c:dLbl>
              <c:idx val="140"/>
              <c:delete val="1"/>
              <c:extLst xmlns:c16r2="http://schemas.microsoft.com/office/drawing/2015/06/chart">
                <c:ext xmlns:c16="http://schemas.microsoft.com/office/drawing/2014/chart" uri="{C3380CC4-5D6E-409C-BE32-E72D297353CC}">
                  <c16:uniqueId val="{0000008C-7627-44D7-A801-DE2A91773621}"/>
                </c:ext>
                <c:ext xmlns:c15="http://schemas.microsoft.com/office/drawing/2012/chart" uri="{CE6537A1-D6FC-4f65-9D91-7224C49458BB}"/>
              </c:extLst>
            </c:dLbl>
            <c:dLbl>
              <c:idx val="141"/>
              <c:delete val="1"/>
              <c:extLst xmlns:c16r2="http://schemas.microsoft.com/office/drawing/2015/06/chart">
                <c:ext xmlns:c16="http://schemas.microsoft.com/office/drawing/2014/chart" uri="{C3380CC4-5D6E-409C-BE32-E72D297353CC}">
                  <c16:uniqueId val="{0000008D-7627-44D7-A801-DE2A91773621}"/>
                </c:ext>
                <c:ext xmlns:c15="http://schemas.microsoft.com/office/drawing/2012/chart" uri="{CE6537A1-D6FC-4f65-9D91-7224C49458BB}"/>
              </c:extLst>
            </c:dLbl>
            <c:dLbl>
              <c:idx val="142"/>
              <c:delete val="1"/>
              <c:extLst xmlns:c16r2="http://schemas.microsoft.com/office/drawing/2015/06/chart">
                <c:ext xmlns:c16="http://schemas.microsoft.com/office/drawing/2014/chart" uri="{C3380CC4-5D6E-409C-BE32-E72D297353CC}">
                  <c16:uniqueId val="{0000008E-7627-44D7-A801-DE2A91773621}"/>
                </c:ext>
                <c:ext xmlns:c15="http://schemas.microsoft.com/office/drawing/2012/chart" uri="{CE6537A1-D6FC-4f65-9D91-7224C49458BB}"/>
              </c:extLst>
            </c:dLbl>
            <c:dLbl>
              <c:idx val="143"/>
              <c:layout>
                <c:manualLayout>
                  <c:x val="-4.1644539511348048E-2"/>
                  <c:y val="2.8338916254180562E-3"/>
                </c:manualLayout>
              </c:layout>
              <c:tx>
                <c:rich>
                  <a:bodyPr/>
                  <a:lstStyle/>
                  <a:p>
                    <a:fld id="{D32A378B-0B24-4F6A-AAB6-791D28A19734}"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8F-7627-44D7-A801-DE2A91773621}"/>
                </c:ext>
                <c:ext xmlns:c15="http://schemas.microsoft.com/office/drawing/2012/chart" uri="{CE6537A1-D6FC-4f65-9D91-7224C49458BB}">
                  <c15:dlblFieldTable/>
                  <c15:showDataLabelsRange val="1"/>
                </c:ext>
              </c:extLst>
            </c:dLbl>
            <c:dLbl>
              <c:idx val="144"/>
              <c:delete val="1"/>
              <c:extLst xmlns:c16r2="http://schemas.microsoft.com/office/drawing/2015/06/chart">
                <c:ext xmlns:c16="http://schemas.microsoft.com/office/drawing/2014/chart" uri="{C3380CC4-5D6E-409C-BE32-E72D297353CC}">
                  <c16:uniqueId val="{00000090-7627-44D7-A801-DE2A91773621}"/>
                </c:ext>
                <c:ext xmlns:c15="http://schemas.microsoft.com/office/drawing/2012/chart" uri="{CE6537A1-D6FC-4f65-9D91-7224C49458BB}"/>
              </c:extLst>
            </c:dLbl>
            <c:dLbl>
              <c:idx val="145"/>
              <c:delete val="1"/>
              <c:extLst xmlns:c16r2="http://schemas.microsoft.com/office/drawing/2015/06/chart">
                <c:ext xmlns:c16="http://schemas.microsoft.com/office/drawing/2014/chart" uri="{C3380CC4-5D6E-409C-BE32-E72D297353CC}">
                  <c16:uniqueId val="{00000091-7627-44D7-A801-DE2A91773621}"/>
                </c:ext>
                <c:ext xmlns:c15="http://schemas.microsoft.com/office/drawing/2012/chart" uri="{CE6537A1-D6FC-4f65-9D91-7224C49458BB}"/>
              </c:extLst>
            </c:dLbl>
            <c:dLbl>
              <c:idx val="146"/>
              <c:delete val="1"/>
              <c:extLst xmlns:c16r2="http://schemas.microsoft.com/office/drawing/2015/06/chart">
                <c:ext xmlns:c16="http://schemas.microsoft.com/office/drawing/2014/chart" uri="{C3380CC4-5D6E-409C-BE32-E72D297353CC}">
                  <c16:uniqueId val="{00000092-7627-44D7-A801-DE2A91773621}"/>
                </c:ext>
                <c:ext xmlns:c15="http://schemas.microsoft.com/office/drawing/2012/chart" uri="{CE6537A1-D6FC-4f65-9D91-7224C49458BB}"/>
              </c:extLst>
            </c:dLbl>
            <c:dLbl>
              <c:idx val="147"/>
              <c:delete val="1"/>
              <c:extLst xmlns:c16r2="http://schemas.microsoft.com/office/drawing/2015/06/chart">
                <c:ext xmlns:c16="http://schemas.microsoft.com/office/drawing/2014/chart" uri="{C3380CC4-5D6E-409C-BE32-E72D297353CC}">
                  <c16:uniqueId val="{00000093-7627-44D7-A801-DE2A91773621}"/>
                </c:ext>
                <c:ext xmlns:c15="http://schemas.microsoft.com/office/drawing/2012/chart" uri="{CE6537A1-D6FC-4f65-9D91-7224C49458BB}"/>
              </c:extLst>
            </c:dLbl>
            <c:dLbl>
              <c:idx val="148"/>
              <c:delete val="1"/>
              <c:extLst xmlns:c16r2="http://schemas.microsoft.com/office/drawing/2015/06/chart">
                <c:ext xmlns:c16="http://schemas.microsoft.com/office/drawing/2014/chart" uri="{C3380CC4-5D6E-409C-BE32-E72D297353CC}">
                  <c16:uniqueId val="{00000094-7627-44D7-A801-DE2A91773621}"/>
                </c:ext>
                <c:ext xmlns:c15="http://schemas.microsoft.com/office/drawing/2012/chart" uri="{CE6537A1-D6FC-4f65-9D91-7224C49458BB}"/>
              </c:extLst>
            </c:dLbl>
            <c:dLbl>
              <c:idx val="149"/>
              <c:layout>
                <c:manualLayout>
                  <c:x val="0"/>
                  <c:y val="-2.1875848873367965E-2"/>
                </c:manualLayout>
              </c:layout>
              <c:tx>
                <c:rich>
                  <a:bodyPr/>
                  <a:lstStyle/>
                  <a:p>
                    <a:fld id="{AB38606B-3B7F-428C-9468-86870B998BBE}"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95-7627-44D7-A801-DE2A91773621}"/>
                </c:ext>
                <c:ext xmlns:c15="http://schemas.microsoft.com/office/drawing/2012/chart" uri="{CE6537A1-D6FC-4f65-9D91-7224C49458BB}">
                  <c15:dlblFieldTable/>
                  <c15:showDataLabelsRange val="1"/>
                </c:ext>
              </c:extLst>
            </c:dLbl>
            <c:dLbl>
              <c:idx val="150"/>
              <c:delete val="1"/>
              <c:extLst xmlns:c16r2="http://schemas.microsoft.com/office/drawing/2015/06/chart">
                <c:ext xmlns:c16="http://schemas.microsoft.com/office/drawing/2014/chart" uri="{C3380CC4-5D6E-409C-BE32-E72D297353CC}">
                  <c16:uniqueId val="{00000096-7627-44D7-A801-DE2A91773621}"/>
                </c:ext>
                <c:ext xmlns:c15="http://schemas.microsoft.com/office/drawing/2012/chart" uri="{CE6537A1-D6FC-4f65-9D91-7224C49458BB}"/>
              </c:extLst>
            </c:dLbl>
            <c:dLbl>
              <c:idx val="151"/>
              <c:layout>
                <c:manualLayout>
                  <c:x val="-1.3649335743850307E-3"/>
                  <c:y val="-2.1875848873367944E-2"/>
                </c:manualLayout>
              </c:layout>
              <c:tx>
                <c:rich>
                  <a:bodyPr/>
                  <a:lstStyle/>
                  <a:p>
                    <a:fld id="{FB88E7DA-1D75-4AF1-8BBF-951C5F0A3AF5}" type="CELLRANGE">
                      <a:rPr lang="en-US"/>
                      <a:pPr/>
                      <a:t>[CELLRANGE]</a:t>
                    </a:fld>
                    <a:endParaRPr lang="es-CO"/>
                  </a:p>
                </c:rich>
              </c:tx>
              <c:dLblPos val="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97-7627-44D7-A801-DE2A91773621}"/>
                </c:ext>
                <c:ext xmlns:c15="http://schemas.microsoft.com/office/drawing/2012/chart" uri="{CE6537A1-D6FC-4f65-9D91-7224C49458BB}">
                  <c15:dlblFieldTable/>
                  <c15:showDataLabelsRange val="1"/>
                </c:ext>
              </c:extLst>
            </c:dLbl>
            <c:dLbl>
              <c:idx val="152"/>
              <c:delete val="1"/>
              <c:extLst xmlns:c16r2="http://schemas.microsoft.com/office/drawing/2015/06/chart">
                <c:ext xmlns:c16="http://schemas.microsoft.com/office/drawing/2014/chart" uri="{C3380CC4-5D6E-409C-BE32-E72D297353CC}">
                  <c16:uniqueId val="{00000098-7627-44D7-A801-DE2A91773621}"/>
                </c:ext>
                <c:ext xmlns:c15="http://schemas.microsoft.com/office/drawing/2012/chart" uri="{CE6537A1-D6FC-4f65-9D91-7224C49458BB}"/>
              </c:extLst>
            </c:dLbl>
            <c:dLbl>
              <c:idx val="153"/>
              <c:delete val="1"/>
              <c:extLst xmlns:c16r2="http://schemas.microsoft.com/office/drawing/2015/06/chart">
                <c:ext xmlns:c16="http://schemas.microsoft.com/office/drawing/2014/chart" uri="{C3380CC4-5D6E-409C-BE32-E72D297353CC}">
                  <c16:uniqueId val="{00000099-7627-44D7-A801-DE2A91773621}"/>
                </c:ext>
                <c:ext xmlns:c15="http://schemas.microsoft.com/office/drawing/2012/chart" uri="{CE6537A1-D6FC-4f65-9D91-7224C49458BB}"/>
              </c:extLst>
            </c:dLbl>
            <c:dLbl>
              <c:idx val="154"/>
              <c:delete val="1"/>
              <c:extLst xmlns:c16r2="http://schemas.microsoft.com/office/drawing/2015/06/chart">
                <c:ext xmlns:c16="http://schemas.microsoft.com/office/drawing/2014/chart" uri="{C3380CC4-5D6E-409C-BE32-E72D297353CC}">
                  <c16:uniqueId val="{0000009A-7627-44D7-A801-DE2A91773621}"/>
                </c:ext>
                <c:ext xmlns:c15="http://schemas.microsoft.com/office/drawing/2012/chart" uri="{CE6537A1-D6FC-4f65-9D91-7224C49458BB}"/>
              </c:extLst>
            </c:dLbl>
            <c:dLbl>
              <c:idx val="155"/>
              <c:delete val="1"/>
              <c:extLst xmlns:c16r2="http://schemas.microsoft.com/office/drawing/2015/06/chart">
                <c:ext xmlns:c16="http://schemas.microsoft.com/office/drawing/2014/chart" uri="{C3380CC4-5D6E-409C-BE32-E72D297353CC}">
                  <c16:uniqueId val="{0000009B-7627-44D7-A801-DE2A91773621}"/>
                </c:ext>
                <c:ext xmlns:c15="http://schemas.microsoft.com/office/drawing/2012/chart" uri="{CE6537A1-D6FC-4f65-9D91-7224C49458BB}"/>
              </c:extLst>
            </c:dLbl>
            <c:dLbl>
              <c:idx val="156"/>
              <c:delete val="1"/>
              <c:extLst xmlns:c16r2="http://schemas.microsoft.com/office/drawing/2015/06/chart">
                <c:ext xmlns:c16="http://schemas.microsoft.com/office/drawing/2014/chart" uri="{C3380CC4-5D6E-409C-BE32-E72D297353CC}">
                  <c16:uniqueId val="{0000009C-7627-44D7-A801-DE2A91773621}"/>
                </c:ext>
                <c:ext xmlns:c15="http://schemas.microsoft.com/office/drawing/2012/chart" uri="{CE6537A1-D6FC-4f65-9D91-7224C49458BB}"/>
              </c:extLst>
            </c:dLbl>
            <c:dLbl>
              <c:idx val="157"/>
              <c:delete val="1"/>
              <c:extLst xmlns:c16r2="http://schemas.microsoft.com/office/drawing/2015/06/chart">
                <c:ext xmlns:c16="http://schemas.microsoft.com/office/drawing/2014/chart" uri="{C3380CC4-5D6E-409C-BE32-E72D297353CC}">
                  <c16:uniqueId val="{0000009D-7627-44D7-A801-DE2A91773621}"/>
                </c:ext>
                <c:ext xmlns:c15="http://schemas.microsoft.com/office/drawing/2012/chart" uri="{CE6537A1-D6FC-4f65-9D91-7224C49458BB}"/>
              </c:extLst>
            </c:dLbl>
            <c:dLbl>
              <c:idx val="158"/>
              <c:delete val="1"/>
              <c:extLst xmlns:c16r2="http://schemas.microsoft.com/office/drawing/2015/06/chart">
                <c:ext xmlns:c16="http://schemas.microsoft.com/office/drawing/2014/chart" uri="{C3380CC4-5D6E-409C-BE32-E72D297353CC}">
                  <c16:uniqueId val="{0000009E-7627-44D7-A801-DE2A91773621}"/>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mn-lt"/>
                    <a:ea typeface="+mn-ea"/>
                    <a:cs typeface="+mn-cs"/>
                  </a:defRPr>
                </a:pPr>
                <a:endParaRPr lang="es-CO"/>
              </a:p>
            </c:txPr>
            <c:dLblPos val="r"/>
            <c:showLegendKey val="0"/>
            <c:showVal val="0"/>
            <c:showCatName val="0"/>
            <c:showSerName val="0"/>
            <c:showPercent val="0"/>
            <c:showBubbleSize val="0"/>
            <c:showLeaderLines val="0"/>
            <c:extLst xmlns:c16r2="http://schemas.microsoft.com/office/drawing/2015/06/chart">
              <c:ext xmlns:c15="http://schemas.microsoft.com/office/drawing/2012/chart" uri="{CE6537A1-D6FC-4f65-9D91-7224C49458BB}">
                <c15:showDataLabelsRange val="1"/>
                <c15:showLeaderLines val="0"/>
              </c:ext>
            </c:extLst>
          </c:dLbls>
          <c:xVal>
            <c:numRef>
              <c:f>'Dados 4.6'!$C$5:$C$163</c:f>
              <c:numCache>
                <c:formatCode>0.0</c:formatCode>
                <c:ptCount val="159"/>
                <c:pt idx="0">
                  <c:v>0</c:v>
                </c:pt>
                <c:pt idx="1">
                  <c:v>0</c:v>
                </c:pt>
                <c:pt idx="2">
                  <c:v>1</c:v>
                </c:pt>
                <c:pt idx="3">
                  <c:v>1</c:v>
                </c:pt>
                <c:pt idx="4">
                  <c:v>1</c:v>
                </c:pt>
                <c:pt idx="5">
                  <c:v>1</c:v>
                </c:pt>
                <c:pt idx="6">
                  <c:v>1</c:v>
                </c:pt>
                <c:pt idx="7">
                  <c:v>1</c:v>
                </c:pt>
                <c:pt idx="8">
                  <c:v>1</c:v>
                </c:pt>
                <c:pt idx="9">
                  <c:v>1</c:v>
                </c:pt>
                <c:pt idx="10">
                  <c:v>1</c:v>
                </c:pt>
                <c:pt idx="11">
                  <c:v>1</c:v>
                </c:pt>
                <c:pt idx="12">
                  <c:v>2</c:v>
                </c:pt>
                <c:pt idx="13">
                  <c:v>2</c:v>
                </c:pt>
                <c:pt idx="14">
                  <c:v>2</c:v>
                </c:pt>
                <c:pt idx="15">
                  <c:v>2</c:v>
                </c:pt>
                <c:pt idx="16">
                  <c:v>2</c:v>
                </c:pt>
                <c:pt idx="17">
                  <c:v>2</c:v>
                </c:pt>
                <c:pt idx="18">
                  <c:v>3</c:v>
                </c:pt>
                <c:pt idx="19">
                  <c:v>3</c:v>
                </c:pt>
                <c:pt idx="20">
                  <c:v>3</c:v>
                </c:pt>
                <c:pt idx="21">
                  <c:v>3</c:v>
                </c:pt>
                <c:pt idx="22">
                  <c:v>3</c:v>
                </c:pt>
                <c:pt idx="23">
                  <c:v>3</c:v>
                </c:pt>
                <c:pt idx="24">
                  <c:v>3</c:v>
                </c:pt>
                <c:pt idx="25">
                  <c:v>3</c:v>
                </c:pt>
                <c:pt idx="26">
                  <c:v>3</c:v>
                </c:pt>
                <c:pt idx="27">
                  <c:v>3</c:v>
                </c:pt>
                <c:pt idx="28">
                  <c:v>4</c:v>
                </c:pt>
                <c:pt idx="29">
                  <c:v>4</c:v>
                </c:pt>
                <c:pt idx="30">
                  <c:v>4</c:v>
                </c:pt>
                <c:pt idx="31">
                  <c:v>4</c:v>
                </c:pt>
                <c:pt idx="32">
                  <c:v>4</c:v>
                </c:pt>
                <c:pt idx="33">
                  <c:v>4</c:v>
                </c:pt>
                <c:pt idx="34">
                  <c:v>5</c:v>
                </c:pt>
                <c:pt idx="35">
                  <c:v>5</c:v>
                </c:pt>
                <c:pt idx="36">
                  <c:v>5</c:v>
                </c:pt>
                <c:pt idx="37">
                  <c:v>5</c:v>
                </c:pt>
                <c:pt idx="38">
                  <c:v>6</c:v>
                </c:pt>
                <c:pt idx="39">
                  <c:v>6</c:v>
                </c:pt>
                <c:pt idx="40">
                  <c:v>6</c:v>
                </c:pt>
                <c:pt idx="41">
                  <c:v>6</c:v>
                </c:pt>
                <c:pt idx="42">
                  <c:v>6</c:v>
                </c:pt>
                <c:pt idx="43">
                  <c:v>7</c:v>
                </c:pt>
                <c:pt idx="44">
                  <c:v>8</c:v>
                </c:pt>
                <c:pt idx="45">
                  <c:v>8</c:v>
                </c:pt>
                <c:pt idx="46">
                  <c:v>8</c:v>
                </c:pt>
                <c:pt idx="47">
                  <c:v>8</c:v>
                </c:pt>
                <c:pt idx="48">
                  <c:v>8</c:v>
                </c:pt>
                <c:pt idx="49">
                  <c:v>8</c:v>
                </c:pt>
                <c:pt idx="50">
                  <c:v>9</c:v>
                </c:pt>
                <c:pt idx="51">
                  <c:v>9</c:v>
                </c:pt>
                <c:pt idx="52">
                  <c:v>10</c:v>
                </c:pt>
                <c:pt idx="53">
                  <c:v>10</c:v>
                </c:pt>
                <c:pt idx="54">
                  <c:v>10</c:v>
                </c:pt>
                <c:pt idx="55">
                  <c:v>10</c:v>
                </c:pt>
                <c:pt idx="56">
                  <c:v>10</c:v>
                </c:pt>
                <c:pt idx="57">
                  <c:v>10</c:v>
                </c:pt>
                <c:pt idx="58">
                  <c:v>10</c:v>
                </c:pt>
                <c:pt idx="59">
                  <c:v>12</c:v>
                </c:pt>
                <c:pt idx="60">
                  <c:v>12</c:v>
                </c:pt>
                <c:pt idx="61">
                  <c:v>14</c:v>
                </c:pt>
                <c:pt idx="62">
                  <c:v>14</c:v>
                </c:pt>
                <c:pt idx="63">
                  <c:v>14</c:v>
                </c:pt>
                <c:pt idx="64">
                  <c:v>15</c:v>
                </c:pt>
                <c:pt idx="65">
                  <c:v>15</c:v>
                </c:pt>
                <c:pt idx="66">
                  <c:v>16</c:v>
                </c:pt>
                <c:pt idx="67">
                  <c:v>16</c:v>
                </c:pt>
                <c:pt idx="68">
                  <c:v>17</c:v>
                </c:pt>
                <c:pt idx="69">
                  <c:v>17</c:v>
                </c:pt>
                <c:pt idx="70">
                  <c:v>19</c:v>
                </c:pt>
                <c:pt idx="71">
                  <c:v>20</c:v>
                </c:pt>
                <c:pt idx="72">
                  <c:v>21</c:v>
                </c:pt>
                <c:pt idx="73">
                  <c:v>22</c:v>
                </c:pt>
                <c:pt idx="74">
                  <c:v>23</c:v>
                </c:pt>
                <c:pt idx="75">
                  <c:v>24</c:v>
                </c:pt>
                <c:pt idx="76">
                  <c:v>25</c:v>
                </c:pt>
                <c:pt idx="77">
                  <c:v>25</c:v>
                </c:pt>
                <c:pt idx="78">
                  <c:v>25</c:v>
                </c:pt>
                <c:pt idx="79">
                  <c:v>25</c:v>
                </c:pt>
                <c:pt idx="80">
                  <c:v>27</c:v>
                </c:pt>
                <c:pt idx="81">
                  <c:v>28</c:v>
                </c:pt>
                <c:pt idx="82">
                  <c:v>30</c:v>
                </c:pt>
                <c:pt idx="83">
                  <c:v>33</c:v>
                </c:pt>
                <c:pt idx="84">
                  <c:v>34</c:v>
                </c:pt>
                <c:pt idx="85">
                  <c:v>34</c:v>
                </c:pt>
                <c:pt idx="86">
                  <c:v>37</c:v>
                </c:pt>
                <c:pt idx="87">
                  <c:v>39</c:v>
                </c:pt>
                <c:pt idx="88">
                  <c:v>39</c:v>
                </c:pt>
                <c:pt idx="89">
                  <c:v>40</c:v>
                </c:pt>
                <c:pt idx="90">
                  <c:v>42</c:v>
                </c:pt>
                <c:pt idx="91">
                  <c:v>44</c:v>
                </c:pt>
                <c:pt idx="92">
                  <c:v>44</c:v>
                </c:pt>
                <c:pt idx="93">
                  <c:v>45</c:v>
                </c:pt>
                <c:pt idx="94">
                  <c:v>50</c:v>
                </c:pt>
                <c:pt idx="95">
                  <c:v>52</c:v>
                </c:pt>
                <c:pt idx="96">
                  <c:v>55</c:v>
                </c:pt>
                <c:pt idx="97">
                  <c:v>57</c:v>
                </c:pt>
                <c:pt idx="98">
                  <c:v>62</c:v>
                </c:pt>
                <c:pt idx="99">
                  <c:v>62</c:v>
                </c:pt>
                <c:pt idx="100">
                  <c:v>63</c:v>
                </c:pt>
                <c:pt idx="101">
                  <c:v>64</c:v>
                </c:pt>
                <c:pt idx="102">
                  <c:v>65</c:v>
                </c:pt>
                <c:pt idx="103">
                  <c:v>69</c:v>
                </c:pt>
                <c:pt idx="104">
                  <c:v>70</c:v>
                </c:pt>
                <c:pt idx="105">
                  <c:v>74</c:v>
                </c:pt>
                <c:pt idx="106">
                  <c:v>74</c:v>
                </c:pt>
                <c:pt idx="107">
                  <c:v>75</c:v>
                </c:pt>
                <c:pt idx="108">
                  <c:v>76</c:v>
                </c:pt>
                <c:pt idx="109">
                  <c:v>78</c:v>
                </c:pt>
                <c:pt idx="110">
                  <c:v>79</c:v>
                </c:pt>
                <c:pt idx="111">
                  <c:v>80</c:v>
                </c:pt>
                <c:pt idx="112">
                  <c:v>80</c:v>
                </c:pt>
                <c:pt idx="113">
                  <c:v>80</c:v>
                </c:pt>
                <c:pt idx="114">
                  <c:v>80</c:v>
                </c:pt>
                <c:pt idx="115">
                  <c:v>80</c:v>
                </c:pt>
                <c:pt idx="116">
                  <c:v>81</c:v>
                </c:pt>
                <c:pt idx="117">
                  <c:v>84</c:v>
                </c:pt>
                <c:pt idx="118">
                  <c:v>84</c:v>
                </c:pt>
                <c:pt idx="119">
                  <c:v>86</c:v>
                </c:pt>
                <c:pt idx="120">
                  <c:v>87</c:v>
                </c:pt>
                <c:pt idx="121">
                  <c:v>88</c:v>
                </c:pt>
                <c:pt idx="122">
                  <c:v>88</c:v>
                </c:pt>
                <c:pt idx="123">
                  <c:v>89</c:v>
                </c:pt>
                <c:pt idx="124">
                  <c:v>91</c:v>
                </c:pt>
                <c:pt idx="125">
                  <c:v>91</c:v>
                </c:pt>
                <c:pt idx="126">
                  <c:v>91</c:v>
                </c:pt>
                <c:pt idx="127">
                  <c:v>91</c:v>
                </c:pt>
                <c:pt idx="128">
                  <c:v>92</c:v>
                </c:pt>
                <c:pt idx="129">
                  <c:v>92</c:v>
                </c:pt>
                <c:pt idx="130">
                  <c:v>92</c:v>
                </c:pt>
                <c:pt idx="131">
                  <c:v>93</c:v>
                </c:pt>
                <c:pt idx="132">
                  <c:v>94</c:v>
                </c:pt>
                <c:pt idx="133">
                  <c:v>95</c:v>
                </c:pt>
                <c:pt idx="134">
                  <c:v>96</c:v>
                </c:pt>
                <c:pt idx="135">
                  <c:v>96</c:v>
                </c:pt>
                <c:pt idx="136">
                  <c:v>96</c:v>
                </c:pt>
                <c:pt idx="137">
                  <c:v>97</c:v>
                </c:pt>
                <c:pt idx="138">
                  <c:v>97</c:v>
                </c:pt>
                <c:pt idx="139">
                  <c:v>97</c:v>
                </c:pt>
                <c:pt idx="140">
                  <c:v>98</c:v>
                </c:pt>
                <c:pt idx="141">
                  <c:v>98</c:v>
                </c:pt>
                <c:pt idx="142">
                  <c:v>100</c:v>
                </c:pt>
                <c:pt idx="143">
                  <c:v>100</c:v>
                </c:pt>
                <c:pt idx="144">
                  <c:v>100</c:v>
                </c:pt>
                <c:pt idx="145">
                  <c:v>100</c:v>
                </c:pt>
                <c:pt idx="146">
                  <c:v>100</c:v>
                </c:pt>
                <c:pt idx="147">
                  <c:v>100</c:v>
                </c:pt>
                <c:pt idx="148">
                  <c:v>100</c:v>
                </c:pt>
                <c:pt idx="149">
                  <c:v>100</c:v>
                </c:pt>
                <c:pt idx="150">
                  <c:v>100</c:v>
                </c:pt>
                <c:pt idx="151">
                  <c:v>100</c:v>
                </c:pt>
                <c:pt idx="152">
                  <c:v>100</c:v>
                </c:pt>
                <c:pt idx="153">
                  <c:v>100</c:v>
                </c:pt>
                <c:pt idx="154">
                  <c:v>100</c:v>
                </c:pt>
                <c:pt idx="155">
                  <c:v>100</c:v>
                </c:pt>
                <c:pt idx="156">
                  <c:v>100</c:v>
                </c:pt>
                <c:pt idx="157">
                  <c:v>100</c:v>
                </c:pt>
                <c:pt idx="158">
                  <c:v>100</c:v>
                </c:pt>
              </c:numCache>
            </c:numRef>
          </c:xVal>
          <c:yVal>
            <c:numRef>
              <c:f>'Dados 4.6'!$E$5:$E$163</c:f>
              <c:numCache>
                <c:formatCode>0.0</c:formatCode>
                <c:ptCount val="159"/>
                <c:pt idx="0">
                  <c:v>3.2</c:v>
                </c:pt>
                <c:pt idx="1">
                  <c:v>0</c:v>
                </c:pt>
                <c:pt idx="2">
                  <c:v>64.599999999999994</c:v>
                </c:pt>
                <c:pt idx="3">
                  <c:v>3.1778499999999998</c:v>
                </c:pt>
                <c:pt idx="4">
                  <c:v>1.6</c:v>
                </c:pt>
                <c:pt idx="5">
                  <c:v>1</c:v>
                </c:pt>
                <c:pt idx="6">
                  <c:v>24.845199999999998</c:v>
                </c:pt>
                <c:pt idx="7">
                  <c:v>0.9</c:v>
                </c:pt>
                <c:pt idx="8">
                  <c:v>3.2</c:v>
                </c:pt>
                <c:pt idx="9">
                  <c:v>89.7</c:v>
                </c:pt>
                <c:pt idx="10">
                  <c:v>1</c:v>
                </c:pt>
                <c:pt idx="11">
                  <c:v>6.6</c:v>
                </c:pt>
                <c:pt idx="12">
                  <c:v>8.8000000000000007</c:v>
                </c:pt>
                <c:pt idx="13">
                  <c:v>2.2999999999999998</c:v>
                </c:pt>
                <c:pt idx="14">
                  <c:v>0.9</c:v>
                </c:pt>
                <c:pt idx="15">
                  <c:v>4.5999999999999996</c:v>
                </c:pt>
                <c:pt idx="16">
                  <c:v>86</c:v>
                </c:pt>
                <c:pt idx="17">
                  <c:v>3.5</c:v>
                </c:pt>
                <c:pt idx="18">
                  <c:v>9.6999999999999993</c:v>
                </c:pt>
                <c:pt idx="19">
                  <c:v>2.7039800000000001</c:v>
                </c:pt>
                <c:pt idx="20">
                  <c:v>3.9548700000000001</c:v>
                </c:pt>
                <c:pt idx="21">
                  <c:v>7.5</c:v>
                </c:pt>
                <c:pt idx="22">
                  <c:v>5.6</c:v>
                </c:pt>
                <c:pt idx="23">
                  <c:v>5.8386500000000003</c:v>
                </c:pt>
                <c:pt idx="24">
                  <c:v>4.7</c:v>
                </c:pt>
                <c:pt idx="25">
                  <c:v>17.0444</c:v>
                </c:pt>
                <c:pt idx="26">
                  <c:v>3.7</c:v>
                </c:pt>
                <c:pt idx="27">
                  <c:v>8.8000000000000007</c:v>
                </c:pt>
                <c:pt idx="28">
                  <c:v>7.7</c:v>
                </c:pt>
                <c:pt idx="29">
                  <c:v>4.5999999999999996</c:v>
                </c:pt>
                <c:pt idx="30">
                  <c:v>2.2623700000000002</c:v>
                </c:pt>
                <c:pt idx="31">
                  <c:v>2.6965499999999998</c:v>
                </c:pt>
                <c:pt idx="32">
                  <c:v>23.7</c:v>
                </c:pt>
                <c:pt idx="33">
                  <c:v>6.2</c:v>
                </c:pt>
                <c:pt idx="34">
                  <c:v>10.7</c:v>
                </c:pt>
                <c:pt idx="35">
                  <c:v>33.299999999999997</c:v>
                </c:pt>
                <c:pt idx="36">
                  <c:v>6.2</c:v>
                </c:pt>
                <c:pt idx="37">
                  <c:v>83</c:v>
                </c:pt>
                <c:pt idx="38">
                  <c:v>33.387500000000003</c:v>
                </c:pt>
                <c:pt idx="39">
                  <c:v>15.3</c:v>
                </c:pt>
                <c:pt idx="40">
                  <c:v>14.1</c:v>
                </c:pt>
                <c:pt idx="41">
                  <c:v>17.3</c:v>
                </c:pt>
                <c:pt idx="42">
                  <c:v>10.9</c:v>
                </c:pt>
                <c:pt idx="43">
                  <c:v>24.1</c:v>
                </c:pt>
                <c:pt idx="44">
                  <c:v>14.5</c:v>
                </c:pt>
                <c:pt idx="45">
                  <c:v>94</c:v>
                </c:pt>
                <c:pt idx="46">
                  <c:v>99.7</c:v>
                </c:pt>
                <c:pt idx="47">
                  <c:v>9.3000000000000007</c:v>
                </c:pt>
                <c:pt idx="48">
                  <c:v>22</c:v>
                </c:pt>
                <c:pt idx="49">
                  <c:v>8.5</c:v>
                </c:pt>
                <c:pt idx="50">
                  <c:v>10.6</c:v>
                </c:pt>
                <c:pt idx="51">
                  <c:v>26.4</c:v>
                </c:pt>
                <c:pt idx="52">
                  <c:v>13.0037</c:v>
                </c:pt>
                <c:pt idx="53">
                  <c:v>22.1</c:v>
                </c:pt>
                <c:pt idx="54">
                  <c:v>12</c:v>
                </c:pt>
                <c:pt idx="55">
                  <c:v>11.1</c:v>
                </c:pt>
                <c:pt idx="56">
                  <c:v>64</c:v>
                </c:pt>
                <c:pt idx="57">
                  <c:v>23.5</c:v>
                </c:pt>
                <c:pt idx="58">
                  <c:v>13.1</c:v>
                </c:pt>
                <c:pt idx="59">
                  <c:v>15</c:v>
                </c:pt>
                <c:pt idx="60">
                  <c:v>8.34023</c:v>
                </c:pt>
                <c:pt idx="61">
                  <c:v>51.7</c:v>
                </c:pt>
                <c:pt idx="62">
                  <c:v>52</c:v>
                </c:pt>
                <c:pt idx="63">
                  <c:v>26.5</c:v>
                </c:pt>
                <c:pt idx="64">
                  <c:v>19.8</c:v>
                </c:pt>
                <c:pt idx="65">
                  <c:v>19.5</c:v>
                </c:pt>
                <c:pt idx="66">
                  <c:v>18.100000000000001</c:v>
                </c:pt>
                <c:pt idx="67">
                  <c:v>39.902900000000002</c:v>
                </c:pt>
                <c:pt idx="68">
                  <c:v>19.302900000000001</c:v>
                </c:pt>
                <c:pt idx="69">
                  <c:v>16.7</c:v>
                </c:pt>
                <c:pt idx="70">
                  <c:v>25.175999999999998</c:v>
                </c:pt>
                <c:pt idx="71">
                  <c:v>39.799999999999997</c:v>
                </c:pt>
                <c:pt idx="72">
                  <c:v>77.599999999999994</c:v>
                </c:pt>
                <c:pt idx="73">
                  <c:v>27.3</c:v>
                </c:pt>
                <c:pt idx="74">
                  <c:v>76.599999999999994</c:v>
                </c:pt>
                <c:pt idx="75">
                  <c:v>100</c:v>
                </c:pt>
                <c:pt idx="76">
                  <c:v>34</c:v>
                </c:pt>
                <c:pt idx="77">
                  <c:v>24.7</c:v>
                </c:pt>
                <c:pt idx="78">
                  <c:v>37.299999999999997</c:v>
                </c:pt>
                <c:pt idx="79">
                  <c:v>46.126015247933772</c:v>
                </c:pt>
                <c:pt idx="80">
                  <c:v>38.5</c:v>
                </c:pt>
                <c:pt idx="81">
                  <c:v>68.765199999999993</c:v>
                </c:pt>
                <c:pt idx="82">
                  <c:v>39.799999999999997</c:v>
                </c:pt>
                <c:pt idx="83">
                  <c:v>62.5</c:v>
                </c:pt>
                <c:pt idx="84">
                  <c:v>52.502699999999997</c:v>
                </c:pt>
                <c:pt idx="85">
                  <c:v>33.799999999999997</c:v>
                </c:pt>
                <c:pt idx="86">
                  <c:v>100</c:v>
                </c:pt>
                <c:pt idx="87">
                  <c:v>100</c:v>
                </c:pt>
                <c:pt idx="88">
                  <c:v>52.3</c:v>
                </c:pt>
                <c:pt idx="89">
                  <c:v>42.2</c:v>
                </c:pt>
                <c:pt idx="90">
                  <c:v>43.3</c:v>
                </c:pt>
                <c:pt idx="91">
                  <c:v>85.823899999999995</c:v>
                </c:pt>
                <c:pt idx="92">
                  <c:v>44.7</c:v>
                </c:pt>
                <c:pt idx="93">
                  <c:v>98.7</c:v>
                </c:pt>
                <c:pt idx="94">
                  <c:v>63.6</c:v>
                </c:pt>
                <c:pt idx="95">
                  <c:v>71.400000000000006</c:v>
                </c:pt>
                <c:pt idx="96">
                  <c:v>20</c:v>
                </c:pt>
                <c:pt idx="97">
                  <c:v>68.3</c:v>
                </c:pt>
                <c:pt idx="98">
                  <c:v>64.2</c:v>
                </c:pt>
                <c:pt idx="99">
                  <c:v>76.5</c:v>
                </c:pt>
                <c:pt idx="100">
                  <c:v>78.599999999999994</c:v>
                </c:pt>
                <c:pt idx="101">
                  <c:v>56.5</c:v>
                </c:pt>
                <c:pt idx="102">
                  <c:v>100</c:v>
                </c:pt>
                <c:pt idx="103">
                  <c:v>92.600000000000009</c:v>
                </c:pt>
                <c:pt idx="104">
                  <c:v>89.3</c:v>
                </c:pt>
                <c:pt idx="105">
                  <c:v>100</c:v>
                </c:pt>
                <c:pt idx="106">
                  <c:v>100</c:v>
                </c:pt>
                <c:pt idx="107">
                  <c:v>100</c:v>
                </c:pt>
                <c:pt idx="108">
                  <c:v>72.900000000000006</c:v>
                </c:pt>
                <c:pt idx="109">
                  <c:v>99.097886416547752</c:v>
                </c:pt>
                <c:pt idx="110">
                  <c:v>100</c:v>
                </c:pt>
                <c:pt idx="111">
                  <c:v>74.274131944444449</c:v>
                </c:pt>
                <c:pt idx="112">
                  <c:v>84.2</c:v>
                </c:pt>
                <c:pt idx="113">
                  <c:v>91.859800000000007</c:v>
                </c:pt>
                <c:pt idx="114">
                  <c:v>100</c:v>
                </c:pt>
                <c:pt idx="115">
                  <c:v>100</c:v>
                </c:pt>
                <c:pt idx="116">
                  <c:v>100</c:v>
                </c:pt>
                <c:pt idx="117">
                  <c:v>78.3</c:v>
                </c:pt>
                <c:pt idx="118">
                  <c:v>75.2</c:v>
                </c:pt>
                <c:pt idx="119">
                  <c:v>100</c:v>
                </c:pt>
                <c:pt idx="120">
                  <c:v>68.450599999999994</c:v>
                </c:pt>
                <c:pt idx="121">
                  <c:v>98.4</c:v>
                </c:pt>
                <c:pt idx="122">
                  <c:v>92.750200000000007</c:v>
                </c:pt>
                <c:pt idx="123">
                  <c:v>77</c:v>
                </c:pt>
                <c:pt idx="124">
                  <c:v>100</c:v>
                </c:pt>
                <c:pt idx="125">
                  <c:v>77.400000000000006</c:v>
                </c:pt>
                <c:pt idx="126">
                  <c:v>85.569117294452127</c:v>
                </c:pt>
                <c:pt idx="127">
                  <c:v>100</c:v>
                </c:pt>
                <c:pt idx="128">
                  <c:v>100</c:v>
                </c:pt>
                <c:pt idx="129">
                  <c:v>100</c:v>
                </c:pt>
                <c:pt idx="130">
                  <c:v>91.850300000000004</c:v>
                </c:pt>
                <c:pt idx="131">
                  <c:v>100</c:v>
                </c:pt>
                <c:pt idx="132">
                  <c:v>100</c:v>
                </c:pt>
                <c:pt idx="133">
                  <c:v>100</c:v>
                </c:pt>
                <c:pt idx="134">
                  <c:v>100</c:v>
                </c:pt>
                <c:pt idx="135">
                  <c:v>100</c:v>
                </c:pt>
                <c:pt idx="136">
                  <c:v>91.228499999999997</c:v>
                </c:pt>
                <c:pt idx="137">
                  <c:v>81.1434</c:v>
                </c:pt>
                <c:pt idx="138">
                  <c:v>100</c:v>
                </c:pt>
                <c:pt idx="139">
                  <c:v>100</c:v>
                </c:pt>
                <c:pt idx="140">
                  <c:v>100</c:v>
                </c:pt>
                <c:pt idx="141">
                  <c:v>100</c:v>
                </c:pt>
                <c:pt idx="142">
                  <c:v>100</c:v>
                </c:pt>
                <c:pt idx="143">
                  <c:v>57.6</c:v>
                </c:pt>
                <c:pt idx="144">
                  <c:v>100</c:v>
                </c:pt>
                <c:pt idx="145">
                  <c:v>100</c:v>
                </c:pt>
                <c:pt idx="146">
                  <c:v>100</c:v>
                </c:pt>
                <c:pt idx="147">
                  <c:v>100</c:v>
                </c:pt>
                <c:pt idx="148">
                  <c:v>100</c:v>
                </c:pt>
                <c:pt idx="149">
                  <c:v>82.630099999999999</c:v>
                </c:pt>
                <c:pt idx="150">
                  <c:v>100</c:v>
                </c:pt>
                <c:pt idx="151">
                  <c:v>100</c:v>
                </c:pt>
                <c:pt idx="152">
                  <c:v>100</c:v>
                </c:pt>
                <c:pt idx="153">
                  <c:v>100</c:v>
                </c:pt>
                <c:pt idx="154">
                  <c:v>100</c:v>
                </c:pt>
                <c:pt idx="155">
                  <c:v>100</c:v>
                </c:pt>
                <c:pt idx="156">
                  <c:v>100</c:v>
                </c:pt>
                <c:pt idx="157">
                  <c:v>100</c:v>
                </c:pt>
                <c:pt idx="158">
                  <c:v>98.1</c:v>
                </c:pt>
              </c:numCache>
            </c:numRef>
          </c:yVal>
          <c:smooth val="0"/>
          <c:extLst xmlns:c16r2="http://schemas.microsoft.com/office/drawing/2015/06/chart">
            <c:ext xmlns:c16="http://schemas.microsoft.com/office/drawing/2014/chart" uri="{C3380CC4-5D6E-409C-BE32-E72D297353CC}">
              <c16:uniqueId val="{0000009F-7627-44D7-A801-DE2A91773621}"/>
            </c:ext>
            <c:ext xmlns:c15="http://schemas.microsoft.com/office/drawing/2012/chart" uri="{02D57815-91ED-43cb-92C2-25804820EDAC}">
              <c15:datalabelsRange>
                <c15:f>'Dados 4.6'!$B$5:$B$163</c15:f>
                <c15:dlblRangeCache>
                  <c:ptCount val="159"/>
                  <c:pt idx="0">
                    <c:v>Bután</c:v>
                  </c:pt>
                  <c:pt idx="1">
                    <c:v>Líbano</c:v>
                  </c:pt>
                  <c:pt idx="2">
                    <c:v>Belice</c:v>
                  </c:pt>
                  <c:pt idx="3">
                    <c:v>Camboya</c:v>
                  </c:pt>
                  <c:pt idx="4">
                    <c:v>Chad</c:v>
                  </c:pt>
                  <c:pt idx="5">
                    <c:v>Haití</c:v>
                  </c:pt>
                  <c:pt idx="6">
                    <c:v>Kenia</c:v>
                  </c:pt>
                  <c:pt idx="7">
                    <c:v>Papúa Nueva Guinea</c:v>
                  </c:pt>
                  <c:pt idx="8">
                    <c:v>Tanzania, República Unida de</c:v>
                  </c:pt>
                  <c:pt idx="9">
                    <c:v>Timor-Leste</c:v>
                  </c:pt>
                  <c:pt idx="10">
                    <c:v>Tonga</c:v>
                  </c:pt>
                  <c:pt idx="11">
                    <c:v>Uganda</c:v>
                  </c:pt>
                  <c:pt idx="12">
                    <c:v>Guinea</c:v>
                  </c:pt>
                  <c:pt idx="13">
                    <c:v>Pakistán</c:v>
                  </c:pt>
                  <c:pt idx="14">
                    <c:v>Sierra Leona</c:v>
                  </c:pt>
                  <c:pt idx="15">
                    <c:v>Sudán</c:v>
                  </c:pt>
                  <c:pt idx="16">
                    <c:v>Suazilandia</c:v>
                  </c:pt>
                  <c:pt idx="17">
                    <c:v>Vanuatu</c:v>
                  </c:pt>
                  <c:pt idx="18">
                    <c:v>Benín</c:v>
                  </c:pt>
                  <c:pt idx="19">
                    <c:v>Burkina Faso</c:v>
                  </c:pt>
                  <c:pt idx="20">
                    <c:v>Burundi</c:v>
                  </c:pt>
                  <c:pt idx="21">
                    <c:v>Honduras</c:v>
                  </c:pt>
                  <c:pt idx="22">
                    <c:v>Laos, RDP de</c:v>
                  </c:pt>
                  <c:pt idx="23">
                    <c:v>Níger</c:v>
                  </c:pt>
                  <c:pt idx="24">
                    <c:v>Ruanda</c:v>
                  </c:pt>
                  <c:pt idx="25">
                    <c:v>Gambia</c:v>
                  </c:pt>
                  <c:pt idx="26">
                    <c:v>Samoa Occidental</c:v>
                  </c:pt>
                  <c:pt idx="27">
                    <c:v>Zambia</c:v>
                  </c:pt>
                  <c:pt idx="28">
                    <c:v>Côte d'Ivoire</c:v>
                  </c:pt>
                  <c:pt idx="29">
                    <c:v>Madagascar</c:v>
                  </c:pt>
                  <c:pt idx="30">
                    <c:v>Malaui</c:v>
                  </c:pt>
                  <c:pt idx="31">
                    <c:v>Malí</c:v>
                  </c:pt>
                  <c:pt idx="32">
                    <c:v>Nicaragua</c:v>
                  </c:pt>
                  <c:pt idx="33">
                    <c:v>Zimbabue</c:v>
                  </c:pt>
                  <c:pt idx="34">
                    <c:v>Afganistán</c:v>
                  </c:pt>
                  <c:pt idx="35">
                    <c:v>Ghana</c:v>
                  </c:pt>
                  <c:pt idx="36">
                    <c:v>Guinea-Bissau</c:v>
                  </c:pt>
                  <c:pt idx="37">
                    <c:v>Tailandia</c:v>
                  </c:pt>
                  <c:pt idx="38">
                    <c:v>Bangladesh</c:v>
                  </c:pt>
                  <c:pt idx="39">
                    <c:v>Etiopía</c:v>
                  </c:pt>
                  <c:pt idx="40">
                    <c:v>Indonesia</c:v>
                  </c:pt>
                  <c:pt idx="41">
                    <c:v>Mozambique</c:v>
                  </c:pt>
                  <c:pt idx="42">
                    <c:v>Togo</c:v>
                  </c:pt>
                  <c:pt idx="43">
                    <c:v>India</c:v>
                  </c:pt>
                  <c:pt idx="44">
                    <c:v>Angola</c:v>
                  </c:pt>
                  <c:pt idx="45">
                    <c:v>Lesoto</c:v>
                  </c:pt>
                  <c:pt idx="46">
                    <c:v>Maldivas</c:v>
                  </c:pt>
                  <c:pt idx="47">
                    <c:v>Mauritania</c:v>
                  </c:pt>
                  <c:pt idx="48">
                    <c:v>Paraguay</c:v>
                  </c:pt>
                  <c:pt idx="49">
                    <c:v>Yemen</c:v>
                  </c:pt>
                  <c:pt idx="50">
                    <c:v>Fiji</c:v>
                  </c:pt>
                  <c:pt idx="51">
                    <c:v>Irán, República Islámica del</c:v>
                  </c:pt>
                  <c:pt idx="52">
                    <c:v>Camerún</c:v>
                  </c:pt>
                  <c:pt idx="53">
                    <c:v>Congo</c:v>
                  </c:pt>
                  <c:pt idx="54">
                    <c:v>Yibuti</c:v>
                  </c:pt>
                  <c:pt idx="55">
                    <c:v>República Dominicana</c:v>
                  </c:pt>
                  <c:pt idx="56">
                    <c:v>México</c:v>
                  </c:pt>
                  <c:pt idx="57">
                    <c:v>Senegal</c:v>
                  </c:pt>
                  <c:pt idx="58">
                    <c:v>Islas Salomón</c:v>
                  </c:pt>
                  <c:pt idx="59">
                    <c:v>Congo, Rep. Dem. del</c:v>
                  </c:pt>
                  <c:pt idx="60">
                    <c:v>Guatemala</c:v>
                  </c:pt>
                  <c:pt idx="61">
                    <c:v>Colombia</c:v>
                  </c:pt>
                  <c:pt idx="62">
                    <c:v>Ecuador</c:v>
                  </c:pt>
                  <c:pt idx="63">
                    <c:v>Santa Lucía</c:v>
                  </c:pt>
                  <c:pt idx="64">
                    <c:v>Malasia</c:v>
                  </c:pt>
                  <c:pt idx="65">
                    <c:v>Tuvalu</c:v>
                  </c:pt>
                  <c:pt idx="66">
                    <c:v>El Salvador</c:v>
                  </c:pt>
                  <c:pt idx="67">
                    <c:v>Vietnam</c:v>
                  </c:pt>
                  <c:pt idx="68">
                    <c:v>Perú</c:v>
                  </c:pt>
                  <c:pt idx="69">
                    <c:v>República Árabe Siria</c:v>
                  </c:pt>
                  <c:pt idx="70">
                    <c:v>Sri Lanka</c:v>
                  </c:pt>
                  <c:pt idx="71">
                    <c:v>Filipinas</c:v>
                  </c:pt>
                  <c:pt idx="72">
                    <c:v>Corea, Rep. de</c:v>
                  </c:pt>
                  <c:pt idx="73">
                    <c:v>Kuwait</c:v>
                  </c:pt>
                  <c:pt idx="74">
                    <c:v>San Vicente y las Granadinas</c:v>
                  </c:pt>
                  <c:pt idx="75">
                    <c:v>China</c:v>
                  </c:pt>
                  <c:pt idx="76">
                    <c:v>Granada</c:v>
                  </c:pt>
                  <c:pt idx="77">
                    <c:v>Omán</c:v>
                  </c:pt>
                  <c:pt idx="78">
                    <c:v>Panamá</c:v>
                  </c:pt>
                  <c:pt idx="79">
                    <c:v>Serbia</c:v>
                  </c:pt>
                  <c:pt idx="80">
                    <c:v>Dominica</c:v>
                  </c:pt>
                  <c:pt idx="81">
                    <c:v>Costa Rica</c:v>
                  </c:pt>
                  <c:pt idx="82">
                    <c:v>Marruecos</c:v>
                  </c:pt>
                  <c:pt idx="83">
                    <c:v>Nepal</c:v>
                  </c:pt>
                  <c:pt idx="84">
                    <c:v>Santo Tomé y Príncipe</c:v>
                  </c:pt>
                  <c:pt idx="85">
                    <c:v>Túnez</c:v>
                  </c:pt>
                  <c:pt idx="86">
                    <c:v>Malta</c:v>
                  </c:pt>
                  <c:pt idx="87">
                    <c:v>Bielorrusia</c:v>
                  </c:pt>
                  <c:pt idx="88">
                    <c:v>Montenegro</c:v>
                  </c:pt>
                  <c:pt idx="89">
                    <c:v>Jordania</c:v>
                  </c:pt>
                  <c:pt idx="90">
                    <c:v>Libia</c:v>
                  </c:pt>
                  <c:pt idx="91">
                    <c:v>Cabo Verde</c:v>
                  </c:pt>
                  <c:pt idx="92">
                    <c:v>San Cristóbal y Nieves</c:v>
                  </c:pt>
                  <c:pt idx="93">
                    <c:v>Trinidad y Tobago</c:v>
                  </c:pt>
                  <c:pt idx="94">
                    <c:v>Argelia</c:v>
                  </c:pt>
                  <c:pt idx="95">
                    <c:v>Macedonia, ARYM</c:v>
                  </c:pt>
                  <c:pt idx="96">
                    <c:v>Turquía</c:v>
                  </c:pt>
                  <c:pt idx="97">
                    <c:v>Barbados</c:v>
                  </c:pt>
                  <c:pt idx="98">
                    <c:v>Islas Marshall</c:v>
                  </c:pt>
                  <c:pt idx="99">
                    <c:v>Uruguay</c:v>
                  </c:pt>
                  <c:pt idx="100">
                    <c:v>Chile</c:v>
                  </c:pt>
                  <c:pt idx="101">
                    <c:v>Nauru</c:v>
                  </c:pt>
                  <c:pt idx="102">
                    <c:v>Italia</c:v>
                  </c:pt>
                  <c:pt idx="103">
                    <c:v>Sudáfrica</c:v>
                  </c:pt>
                  <c:pt idx="104">
                    <c:v>Argentina</c:v>
                  </c:pt>
                  <c:pt idx="105">
                    <c:v>Chipre</c:v>
                  </c:pt>
                  <c:pt idx="106">
                    <c:v>Japón</c:v>
                  </c:pt>
                  <c:pt idx="107">
                    <c:v>España</c:v>
                  </c:pt>
                  <c:pt idx="108">
                    <c:v>Hong Kong, China</c:v>
                  </c:pt>
                  <c:pt idx="109">
                    <c:v>Israel</c:v>
                  </c:pt>
                  <c:pt idx="110">
                    <c:v>Eslovenia</c:v>
                  </c:pt>
                  <c:pt idx="111">
                    <c:v>Australia</c:v>
                  </c:pt>
                  <c:pt idx="112">
                    <c:v>Bahamas</c:v>
                  </c:pt>
                  <c:pt idx="113">
                    <c:v>Georgia</c:v>
                  </c:pt>
                  <c:pt idx="114">
                    <c:v>Mongolia</c:v>
                  </c:pt>
                  <c:pt idx="115">
                    <c:v>Polonia</c:v>
                  </c:pt>
                  <c:pt idx="116">
                    <c:v>Bolivia</c:v>
                  </c:pt>
                  <c:pt idx="117">
                    <c:v>Brasil</c:v>
                  </c:pt>
                  <c:pt idx="118">
                    <c:v>República de Moldova </c:v>
                  </c:pt>
                  <c:pt idx="119">
                    <c:v>Kirguistán</c:v>
                  </c:pt>
                  <c:pt idx="120">
                    <c:v>Armenia</c:v>
                  </c:pt>
                  <c:pt idx="121">
                    <c:v>Namibia</c:v>
                  </c:pt>
                  <c:pt idx="122">
                    <c:v>Tayikistán</c:v>
                  </c:pt>
                  <c:pt idx="123">
                    <c:v>Albania</c:v>
                  </c:pt>
                  <c:pt idx="124">
                    <c:v>Canadá</c:v>
                  </c:pt>
                  <c:pt idx="125">
                    <c:v>Grecia</c:v>
                  </c:pt>
                  <c:pt idx="126">
                    <c:v>Islandia</c:v>
                  </c:pt>
                  <c:pt idx="127">
                    <c:v>Lituania</c:v>
                  </c:pt>
                  <c:pt idx="128">
                    <c:v>Aruba</c:v>
                  </c:pt>
                  <c:pt idx="129">
                    <c:v>Estonia</c:v>
                  </c:pt>
                  <c:pt idx="130">
                    <c:v>Ucrania</c:v>
                  </c:pt>
                  <c:pt idx="131">
                    <c:v>Botsuana</c:v>
                  </c:pt>
                  <c:pt idx="132">
                    <c:v>Eslovaquia</c:v>
                  </c:pt>
                  <c:pt idx="133">
                    <c:v>noruego</c:v>
                  </c:pt>
                  <c:pt idx="134">
                    <c:v>Austria</c:v>
                  </c:pt>
                  <c:pt idx="135">
                    <c:v>Bulgaria</c:v>
                  </c:pt>
                  <c:pt idx="136">
                    <c:v>Federales. ruso</c:v>
                  </c:pt>
                  <c:pt idx="137">
                    <c:v>Azerbaiyán</c:v>
                  </c:pt>
                  <c:pt idx="138">
                    <c:v>Hungría</c:v>
                  </c:pt>
                  <c:pt idx="139">
                    <c:v>Portugal</c:v>
                  </c:pt>
                  <c:pt idx="140">
                    <c:v>Reino Unido</c:v>
                  </c:pt>
                  <c:pt idx="141">
                    <c:v>Estados Unidos</c:v>
                  </c:pt>
                  <c:pt idx="142">
                    <c:v>Bélgica</c:v>
                  </c:pt>
                  <c:pt idx="143">
                    <c:v>Croacia</c:v>
                  </c:pt>
                  <c:pt idx="144">
                    <c:v>República Checa</c:v>
                  </c:pt>
                  <c:pt idx="145">
                    <c:v>Dinamarca</c:v>
                  </c:pt>
                  <c:pt idx="146">
                    <c:v>Finlandia</c:v>
                  </c:pt>
                  <c:pt idx="147">
                    <c:v>Francia</c:v>
                  </c:pt>
                  <c:pt idx="148">
                    <c:v>Alemania</c:v>
                  </c:pt>
                  <c:pt idx="149">
                    <c:v>Kazajstán</c:v>
                  </c:pt>
                  <c:pt idx="150">
                    <c:v>Letonia</c:v>
                  </c:pt>
                  <c:pt idx="151">
                    <c:v>Luxemburgo</c:v>
                  </c:pt>
                  <c:pt idx="152">
                    <c:v>Mauricio</c:v>
                  </c:pt>
                  <c:pt idx="153">
                    <c:v>de los Países Bajos</c:v>
                  </c:pt>
                  <c:pt idx="154">
                    <c:v>Nueva Zelanda</c:v>
                  </c:pt>
                  <c:pt idx="155">
                    <c:v>Rumania</c:v>
                  </c:pt>
                  <c:pt idx="156">
                    <c:v>Suecia</c:v>
                  </c:pt>
                  <c:pt idx="157">
                    <c:v>Suiza</c:v>
                  </c:pt>
                  <c:pt idx="158">
                    <c:v>Uzbekistán</c:v>
                  </c:pt>
                </c15:dlblRangeCache>
              </c15:datalabelsRange>
            </c:ext>
          </c:extLst>
        </c:ser>
        <c:dLbls>
          <c:dLblPos val="r"/>
          <c:showLegendKey val="0"/>
          <c:showVal val="1"/>
          <c:showCatName val="0"/>
          <c:showSerName val="0"/>
          <c:showPercent val="0"/>
          <c:showBubbleSize val="0"/>
        </c:dLbls>
        <c:axId val="1788281952"/>
        <c:axId val="1788279232"/>
      </c:scatterChart>
      <c:valAx>
        <c:axId val="1788281952"/>
        <c:scaling>
          <c:orientation val="minMax"/>
          <c:max val="100"/>
          <c:min val="0"/>
        </c:scaling>
        <c:delete val="0"/>
        <c:axPos val="b"/>
        <c:majorGridlines>
          <c:spPr>
            <a:ln w="6350"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r>
                  <a:rPr lang="es-ES" sz="1000" b="0" i="0" u="none" strike="noStrike" baseline="0" dirty="0"/>
                  <a:t>Población que supera la edad legal de jubilación que percibe una pensión en 2000 (%) </a:t>
                </a:r>
                <a:endParaRPr lang="pt-PT" sz="1100" b="0" i="0" baseline="0" dirty="0">
                  <a:solidFill>
                    <a:sysClr val="windowText" lastClr="000000"/>
                  </a:solidFill>
                </a:endParaRPr>
              </a:p>
            </c:rich>
          </c:tx>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es-CO"/>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1788279232"/>
        <c:crosses val="autoZero"/>
        <c:crossBetween val="midCat"/>
        <c:majorUnit val="20"/>
      </c:valAx>
      <c:valAx>
        <c:axId val="1788279232"/>
        <c:scaling>
          <c:orientation val="minMax"/>
          <c:max val="100"/>
        </c:scaling>
        <c:delete val="0"/>
        <c:axPos val="l"/>
        <c:majorGridlines>
          <c:spPr>
            <a:ln w="6350"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900" b="0" i="0" u="none" strike="noStrike" kern="1200" baseline="0">
                    <a:solidFill>
                      <a:sysClr val="windowText" lastClr="000000"/>
                    </a:solidFill>
                    <a:latin typeface="Arial Narrow" panose="020B0606020202030204" pitchFamily="34" charset="0"/>
                    <a:ea typeface="+mn-ea"/>
                    <a:cs typeface="+mn-cs"/>
                  </a:defRPr>
                </a:pPr>
                <a:r>
                  <a:rPr lang="es-ES" sz="900" b="0" i="0" u="none" strike="noStrike" baseline="0" dirty="0"/>
                  <a:t>Población que supera la edad legal de jubilación que percibe una pensión en 2010-2016 (%)</a:t>
                </a:r>
                <a:endParaRPr lang="pt-PT" sz="900" b="0" i="0" baseline="0" dirty="0">
                  <a:solidFill>
                    <a:sysClr val="windowText" lastClr="000000"/>
                  </a:solidFill>
                  <a:latin typeface="Arial Narrow" panose="020B0606020202030204" pitchFamily="34" charset="0"/>
                </a:endParaRPr>
              </a:p>
            </c:rich>
          </c:tx>
          <c:overlay val="0"/>
          <c:spPr>
            <a:noFill/>
            <a:ln>
              <a:noFill/>
            </a:ln>
            <a:effectLst/>
          </c:spPr>
          <c:txPr>
            <a:bodyPr rot="-5400000" spcFirstLastPara="1" vertOverflow="ellipsis" vert="horz" wrap="square" anchor="ctr" anchorCtr="1"/>
            <a:lstStyle/>
            <a:p>
              <a:pPr>
                <a:defRPr sz="900" b="0" i="0" u="none" strike="noStrike" kern="1200" baseline="0">
                  <a:solidFill>
                    <a:sysClr val="windowText" lastClr="000000"/>
                  </a:solidFill>
                  <a:latin typeface="Arial Narrow" panose="020B0606020202030204" pitchFamily="34" charset="0"/>
                  <a:ea typeface="+mn-ea"/>
                  <a:cs typeface="+mn-cs"/>
                </a:defRPr>
              </a:pPr>
              <a:endParaRPr lang="es-CO"/>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1788281952"/>
        <c:crosses val="autoZero"/>
        <c:crossBetween val="midCat"/>
        <c:majorUnit val="20"/>
      </c:valAx>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580976277738445"/>
          <c:y val="7.1258669027593327E-2"/>
          <c:w val="0.50169036061026395"/>
          <c:h val="0.83730380049398501"/>
        </c:manualLayout>
      </c:layout>
      <c:barChart>
        <c:barDir val="bar"/>
        <c:grouping val="clustered"/>
        <c:varyColors val="0"/>
        <c:ser>
          <c:idx val="0"/>
          <c:order val="0"/>
          <c:tx>
            <c:strRef>
              <c:f>Sheet1!$B$1</c:f>
              <c:strCache>
                <c:ptCount val="1"/>
                <c:pt idx="0">
                  <c:v>Beneficiários de aposentadoria em percentagem da população acima da idade legal de aposentadoria (ODS 1.3.1)</c:v>
                </c:pt>
              </c:strCache>
            </c:strRef>
          </c:tx>
          <c:spPr>
            <a:solidFill>
              <a:srgbClr val="9DC3E6"/>
            </a:solidFill>
            <a:ln>
              <a:noFill/>
            </a:ln>
          </c:spPr>
          <c:invertIfNegative val="0"/>
          <c:dPt>
            <c:idx val="0"/>
            <c:invertIfNegative val="0"/>
            <c:bubble3D val="0"/>
            <c:spPr>
              <a:solidFill>
                <a:srgbClr val="2E75B6"/>
              </a:solidFill>
              <a:ln>
                <a:noFill/>
              </a:ln>
            </c:spPr>
            <c:extLst xmlns:c16r2="http://schemas.microsoft.com/office/drawing/2015/06/chart">
              <c:ext xmlns:c16="http://schemas.microsoft.com/office/drawing/2014/chart" uri="{C3380CC4-5D6E-409C-BE32-E72D297353CC}">
                <c16:uniqueId val="{00000001-6343-2149-91A3-8ED1E0A45DA6}"/>
              </c:ext>
            </c:extLst>
          </c:dPt>
          <c:dLbls>
            <c:dLbl>
              <c:idx val="0"/>
              <c:numFmt formatCode="#,##0.0" sourceLinked="0"/>
              <c:spPr/>
              <c:txPr>
                <a:bodyPr/>
                <a:lstStyle/>
                <a:p>
                  <a:pPr>
                    <a:defRPr sz="1100" b="0" strike="noStrike" spc="-1">
                      <a:solidFill>
                        <a:srgbClr val="404040"/>
                      </a:solidFill>
                      <a:latin typeface="Calibri"/>
                    </a:defRPr>
                  </a:pPr>
                  <a:endParaRPr lang="es-CO"/>
                </a:p>
              </c:txPr>
              <c:dLblPos val="outEnd"/>
              <c:showLegendKey val="0"/>
              <c:showVal val="1"/>
              <c:showCatName val="0"/>
              <c:showSerName val="0"/>
              <c:showPercent val="0"/>
              <c:showBubbleSize val="1"/>
              <c:extLst xmlns:c16r2="http://schemas.microsoft.com/office/drawing/2015/06/chart">
                <c:ext xmlns:c16="http://schemas.microsoft.com/office/drawing/2014/chart" uri="{C3380CC4-5D6E-409C-BE32-E72D297353CC}">
                  <c16:uniqueId val="{00000001-6343-2149-91A3-8ED1E0A45DA6}"/>
                </c:ext>
                <c:ext xmlns:c15="http://schemas.microsoft.com/office/drawing/2012/chart" uri="{CE6537A1-D6FC-4f65-9D91-7224C49458BB}"/>
              </c:extLst>
            </c:dLbl>
            <c:numFmt formatCode="#,##0.0" sourceLinked="0"/>
            <c:spPr>
              <a:noFill/>
              <a:ln>
                <a:noFill/>
              </a:ln>
              <a:effectLst/>
            </c:spPr>
            <c:txPr>
              <a:bodyPr/>
              <a:lstStyle/>
              <a:p>
                <a:pPr>
                  <a:defRPr sz="1100" b="0" strike="noStrike" spc="-1">
                    <a:solidFill>
                      <a:srgbClr val="404040"/>
                    </a:solidFill>
                    <a:latin typeface="Calibri"/>
                  </a:defRPr>
                </a:pPr>
                <a:endParaRPr lang="es-CO"/>
              </a:p>
            </c:txPr>
            <c:dLblPos val="outEnd"/>
            <c:showLegendKey val="0"/>
            <c:showVal val="1"/>
            <c:showCatName val="0"/>
            <c:showSerName val="0"/>
            <c:showPercent val="0"/>
            <c:showBubbleSize val="1"/>
            <c:separator>; </c:separator>
            <c:showLeaderLines val="0"/>
            <c:extLst xmlns:c16r2="http://schemas.microsoft.com/office/drawing/2015/06/chart">
              <c:ext xmlns:c15="http://schemas.microsoft.com/office/drawing/2012/chart" uri="{CE6537A1-D6FC-4f65-9D91-7224C49458BB}">
                <c15:showLeaderLines val="0"/>
              </c:ext>
            </c:extLst>
          </c:dLbls>
          <c:cat>
            <c:strRef>
              <c:f>Sheet1!$A$2:$A$18</c:f>
              <c:strCache>
                <c:ptCount val="17"/>
                <c:pt idx="0">
                  <c:v>Mundo</c:v>
                </c:pt>
                <c:pt idx="1">
                  <c:v>África Subsahariana</c:v>
                </c:pt>
                <c:pt idx="2">
                  <c:v>Asia Meridional</c:v>
                </c:pt>
                <c:pt idx="3">
                  <c:v>Estados árabes</c:v>
                </c:pt>
                <c:pt idx="4">
                  <c:v>África</c:v>
                </c:pt>
                <c:pt idx="5">
                  <c:v>África Septentrional</c:v>
                </c:pt>
                <c:pt idx="6">
                  <c:v>Asia y el Pacífico</c:v>
                </c:pt>
                <c:pt idx="7">
                  <c:v>América Latina y el Caribe</c:v>
                </c:pt>
                <c:pt idx="8">
                  <c:v>Oceanía</c:v>
                </c:pt>
                <c:pt idx="9">
                  <c:v>Asia Sudoriental</c:v>
                </c:pt>
                <c:pt idx="10">
                  <c:v>Asia Oriental</c:v>
                </c:pt>
                <c:pt idx="11">
                  <c:v>Asia Central y Occidental</c:v>
                </c:pt>
                <c:pt idx="12">
                  <c:v>Américas</c:v>
                </c:pt>
                <c:pt idx="13">
                  <c:v>Europa Oriental</c:v>
                </c:pt>
                <c:pt idx="14">
                  <c:v>Europa y Asia Central</c:v>
                </c:pt>
                <c:pt idx="15">
                  <c:v>Europa Septentrional, Meridional y Occidental</c:v>
                </c:pt>
                <c:pt idx="16">
                  <c:v>América del Norte</c:v>
                </c:pt>
              </c:strCache>
            </c:strRef>
          </c:cat>
          <c:val>
            <c:numRef>
              <c:f>Sheet1!$B$2:$B$18</c:f>
              <c:numCache>
                <c:formatCode>General</c:formatCode>
                <c:ptCount val="17"/>
                <c:pt idx="0">
                  <c:v>67.932426452636705</c:v>
                </c:pt>
                <c:pt idx="1">
                  <c:v>22.688350677490199</c:v>
                </c:pt>
                <c:pt idx="2">
                  <c:v>23.619064331054702</c:v>
                </c:pt>
                <c:pt idx="3">
                  <c:v>27.4</c:v>
                </c:pt>
                <c:pt idx="4">
                  <c:v>29.6327514648437</c:v>
                </c:pt>
                <c:pt idx="5">
                  <c:v>46.967735290527301</c:v>
                </c:pt>
                <c:pt idx="6">
                  <c:v>55.165992736816399</c:v>
                </c:pt>
                <c:pt idx="7">
                  <c:v>70.840133666992202</c:v>
                </c:pt>
                <c:pt idx="8">
                  <c:v>74.099999999999994</c:v>
                </c:pt>
                <c:pt idx="9">
                  <c:v>74.099999999999994</c:v>
                </c:pt>
                <c:pt idx="10">
                  <c:v>77.332389831542997</c:v>
                </c:pt>
                <c:pt idx="11">
                  <c:v>82.027183532714801</c:v>
                </c:pt>
                <c:pt idx="12">
                  <c:v>86.237068176269503</c:v>
                </c:pt>
                <c:pt idx="13">
                  <c:v>93.836074829101605</c:v>
                </c:pt>
                <c:pt idx="14">
                  <c:v>95.174858093261705</c:v>
                </c:pt>
                <c:pt idx="15">
                  <c:v>97.660820007324205</c:v>
                </c:pt>
                <c:pt idx="16">
                  <c:v>100</c:v>
                </c:pt>
              </c:numCache>
            </c:numRef>
          </c:val>
          <c:extLst xmlns:c16r2="http://schemas.microsoft.com/office/drawing/2015/06/chart">
            <c:ext xmlns:c16="http://schemas.microsoft.com/office/drawing/2014/chart" uri="{C3380CC4-5D6E-409C-BE32-E72D297353CC}">
              <c16:uniqueId val="{00000002-6343-2149-91A3-8ED1E0A45DA6}"/>
            </c:ext>
          </c:extLst>
        </c:ser>
        <c:dLbls>
          <c:showLegendKey val="0"/>
          <c:showVal val="0"/>
          <c:showCatName val="0"/>
          <c:showSerName val="0"/>
          <c:showPercent val="0"/>
          <c:showBubbleSize val="0"/>
        </c:dLbls>
        <c:gapWidth val="80"/>
        <c:axId val="1788283040"/>
        <c:axId val="1788289024"/>
      </c:barChart>
      <c:catAx>
        <c:axId val="1788283040"/>
        <c:scaling>
          <c:orientation val="minMax"/>
        </c:scaling>
        <c:delete val="0"/>
        <c:axPos val="l"/>
        <c:numFmt formatCode="General" sourceLinked="1"/>
        <c:majorTickMark val="none"/>
        <c:minorTickMark val="none"/>
        <c:tickLblPos val="nextTo"/>
        <c:spPr>
          <a:ln w="9360">
            <a:solidFill>
              <a:srgbClr val="000000"/>
            </a:solidFill>
            <a:round/>
          </a:ln>
        </c:spPr>
        <c:txPr>
          <a:bodyPr/>
          <a:lstStyle/>
          <a:p>
            <a:pPr>
              <a:defRPr sz="900" b="0" strike="noStrike" spc="-1">
                <a:solidFill>
                  <a:srgbClr val="000000"/>
                </a:solidFill>
                <a:latin typeface="Calibri Light"/>
              </a:defRPr>
            </a:pPr>
            <a:endParaRPr lang="es-CO"/>
          </a:p>
        </c:txPr>
        <c:crossAx val="1788289024"/>
        <c:crosses val="autoZero"/>
        <c:auto val="1"/>
        <c:lblAlgn val="ctr"/>
        <c:lblOffset val="100"/>
        <c:noMultiLvlLbl val="1"/>
      </c:catAx>
      <c:valAx>
        <c:axId val="1788289024"/>
        <c:scaling>
          <c:orientation val="minMax"/>
          <c:max val="100"/>
        </c:scaling>
        <c:delete val="0"/>
        <c:axPos val="b"/>
        <c:numFmt formatCode="General" sourceLinked="0"/>
        <c:majorTickMark val="none"/>
        <c:minorTickMark val="none"/>
        <c:tickLblPos val="nextTo"/>
        <c:spPr>
          <a:ln w="6480">
            <a:solidFill>
              <a:srgbClr val="000000"/>
            </a:solidFill>
            <a:round/>
          </a:ln>
        </c:spPr>
        <c:txPr>
          <a:bodyPr/>
          <a:lstStyle/>
          <a:p>
            <a:pPr>
              <a:defRPr sz="1100" b="0" strike="noStrike" spc="-1">
                <a:solidFill>
                  <a:srgbClr val="000000"/>
                </a:solidFill>
                <a:latin typeface="Calibri Light"/>
              </a:defRPr>
            </a:pPr>
            <a:endParaRPr lang="es-CO"/>
          </a:p>
        </c:txPr>
        <c:crossAx val="1788283040"/>
        <c:crosses val="autoZero"/>
        <c:crossBetween val="between"/>
      </c:valAx>
      <c:spPr>
        <a:noFill/>
        <a:ln>
          <a:noFill/>
        </a:ln>
      </c:spPr>
    </c:plotArea>
    <c:plotVisOnly val="1"/>
    <c:dispBlanksAs val="gap"/>
    <c:showDLblsOverMax val="1"/>
  </c:chart>
  <c:spPr>
    <a:solidFill>
      <a:srgbClr val="FFFFFF"/>
    </a:solidFill>
    <a:ln w="9360">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121317514376378"/>
          <c:y val="3.6721876735275077E-2"/>
          <c:w val="0.85504181047850625"/>
          <c:h val="0.87722748837005682"/>
        </c:manualLayout>
      </c:layout>
      <c:barChart>
        <c:barDir val="bar"/>
        <c:grouping val="clustered"/>
        <c:varyColors val="0"/>
        <c:ser>
          <c:idx val="0"/>
          <c:order val="1"/>
          <c:spPr>
            <a:solidFill>
              <a:srgbClr val="F4FFFF"/>
            </a:solidFill>
            <a:ln w="25400">
              <a:noFill/>
            </a:ln>
          </c:spPr>
          <c:invertIfNegative val="0"/>
          <c:cat>
            <c:strRef>
              <c:f>'Data 1.4'!$A$7:$A$41</c:f>
              <c:strCache>
                <c:ptCount val="35"/>
                <c:pt idx="0">
                  <c:v>Islandia</c:v>
                </c:pt>
                <c:pt idx="1">
                  <c:v>Israel</c:v>
                </c:pt>
                <c:pt idx="2">
                  <c:v>Noruega</c:v>
                </c:pt>
                <c:pt idx="3">
                  <c:v>Italia</c:v>
                </c:pt>
                <c:pt idx="4">
                  <c:v>Portugal</c:v>
                </c:pt>
                <c:pt idx="5">
                  <c:v>Irlanda</c:v>
                </c:pt>
                <c:pt idx="6">
                  <c:v>Estados Unidos</c:v>
                </c:pt>
                <c:pt idx="7">
                  <c:v>Polonia</c:v>
                </c:pt>
                <c:pt idx="8">
                  <c:v>Países Bajos</c:v>
                </c:pt>
                <c:pt idx="9">
                  <c:v>Dinamarca</c:v>
                </c:pt>
                <c:pt idx="10">
                  <c:v>Finlandia</c:v>
                </c:pt>
                <c:pt idx="11">
                  <c:v>Reino Unido</c:v>
                </c:pt>
                <c:pt idx="12">
                  <c:v>Australia</c:v>
                </c:pt>
                <c:pt idx="13">
                  <c:v>Bélgica</c:v>
                </c:pt>
                <c:pt idx="14">
                  <c:v>Austria</c:v>
                </c:pt>
                <c:pt idx="15">
                  <c:v>Canadá</c:v>
                </c:pt>
                <c:pt idx="16">
                  <c:v>Chile</c:v>
                </c:pt>
                <c:pt idx="17">
                  <c:v>Alemania</c:v>
                </c:pt>
                <c:pt idx="18">
                  <c:v>Japón</c:v>
                </c:pt>
                <c:pt idx="19">
                  <c:v>Mexico</c:v>
                </c:pt>
                <c:pt idx="20">
                  <c:v>Nueva Zelanda</c:v>
                </c:pt>
                <c:pt idx="21">
                  <c:v>España</c:v>
                </c:pt>
                <c:pt idx="22">
                  <c:v>Suecia</c:v>
                </c:pt>
                <c:pt idx="23">
                  <c:v>Suiza</c:v>
                </c:pt>
                <c:pt idx="24">
                  <c:v>Republica checa</c:v>
                </c:pt>
                <c:pt idx="25">
                  <c:v>Estonia</c:v>
                </c:pt>
                <c:pt idx="26">
                  <c:v>Hungría</c:v>
                </c:pt>
                <c:pt idx="27">
                  <c:v>Letonia</c:v>
                </c:pt>
                <c:pt idx="28">
                  <c:v>Eslovaquia</c:v>
                </c:pt>
                <c:pt idx="29">
                  <c:v>Grecia</c:v>
                </c:pt>
                <c:pt idx="30">
                  <c:v>Francia</c:v>
                </c:pt>
                <c:pt idx="31">
                  <c:v>Corea</c:v>
                </c:pt>
                <c:pt idx="32">
                  <c:v>Turquía</c:v>
                </c:pt>
                <c:pt idx="33">
                  <c:v>Luxemburgo</c:v>
                </c:pt>
                <c:pt idx="34">
                  <c:v>Eslovenia</c:v>
                </c:pt>
              </c:strCache>
            </c:strRef>
          </c:cat>
          <c:val>
            <c:numRef>
              <c:f>'Data 1.4'!$B$7:$B$41</c:f>
              <c:numCache>
                <c:formatCode>0.0</c:formatCode>
                <c:ptCount val="35"/>
                <c:pt idx="0">
                  <c:v>67</c:v>
                </c:pt>
                <c:pt idx="1">
                  <c:v>67</c:v>
                </c:pt>
                <c:pt idx="2">
                  <c:v>67</c:v>
                </c:pt>
                <c:pt idx="3">
                  <c:v>66.583333333333329</c:v>
                </c:pt>
                <c:pt idx="4">
                  <c:v>66.166666000000006</c:v>
                </c:pt>
                <c:pt idx="5">
                  <c:v>66</c:v>
                </c:pt>
                <c:pt idx="6">
                  <c:v>66</c:v>
                </c:pt>
                <c:pt idx="7">
                  <c:v>66</c:v>
                </c:pt>
                <c:pt idx="8">
                  <c:v>65.5</c:v>
                </c:pt>
                <c:pt idx="9">
                  <c:v>65</c:v>
                </c:pt>
                <c:pt idx="10">
                  <c:v>65</c:v>
                </c:pt>
                <c:pt idx="11">
                  <c:v>65</c:v>
                </c:pt>
                <c:pt idx="12">
                  <c:v>65</c:v>
                </c:pt>
                <c:pt idx="13">
                  <c:v>65</c:v>
                </c:pt>
                <c:pt idx="14">
                  <c:v>65</c:v>
                </c:pt>
                <c:pt idx="15">
                  <c:v>65</c:v>
                </c:pt>
                <c:pt idx="16">
                  <c:v>65</c:v>
                </c:pt>
                <c:pt idx="17">
                  <c:v>65</c:v>
                </c:pt>
                <c:pt idx="18">
                  <c:v>65</c:v>
                </c:pt>
                <c:pt idx="19">
                  <c:v>65</c:v>
                </c:pt>
                <c:pt idx="20">
                  <c:v>65</c:v>
                </c:pt>
                <c:pt idx="21">
                  <c:v>65</c:v>
                </c:pt>
                <c:pt idx="22">
                  <c:v>65</c:v>
                </c:pt>
                <c:pt idx="23">
                  <c:v>65</c:v>
                </c:pt>
                <c:pt idx="24">
                  <c:v>63</c:v>
                </c:pt>
                <c:pt idx="25">
                  <c:v>63</c:v>
                </c:pt>
                <c:pt idx="26">
                  <c:v>63</c:v>
                </c:pt>
                <c:pt idx="27">
                  <c:v>62.75</c:v>
                </c:pt>
                <c:pt idx="28">
                  <c:v>62</c:v>
                </c:pt>
                <c:pt idx="29">
                  <c:v>62</c:v>
                </c:pt>
                <c:pt idx="30">
                  <c:v>61.583333333333336</c:v>
                </c:pt>
                <c:pt idx="31">
                  <c:v>61</c:v>
                </c:pt>
                <c:pt idx="32">
                  <c:v>60</c:v>
                </c:pt>
                <c:pt idx="33">
                  <c:v>60</c:v>
                </c:pt>
                <c:pt idx="34">
                  <c:v>60</c:v>
                </c:pt>
              </c:numCache>
            </c:numRef>
          </c:val>
          <c:extLst xmlns:c16r2="http://schemas.microsoft.com/office/drawing/2015/06/chart">
            <c:ext xmlns:c16="http://schemas.microsoft.com/office/drawing/2014/chart" uri="{C3380CC4-5D6E-409C-BE32-E72D297353CC}">
              <c16:uniqueId val="{00000000-1C53-41FB-968F-006B448AFF3D}"/>
            </c:ext>
          </c:extLst>
        </c:ser>
        <c:dLbls>
          <c:showLegendKey val="0"/>
          <c:showVal val="0"/>
          <c:showCatName val="0"/>
          <c:showSerName val="0"/>
          <c:showPercent val="0"/>
          <c:showBubbleSize val="0"/>
        </c:dLbls>
        <c:gapWidth val="150"/>
        <c:axId val="1788286304"/>
        <c:axId val="1788287936"/>
      </c:barChart>
      <c:scatterChart>
        <c:scatterStyle val="lineMarker"/>
        <c:varyColors val="0"/>
        <c:ser>
          <c:idx val="1"/>
          <c:order val="0"/>
          <c:spPr>
            <a:ln w="28575">
              <a:noFill/>
            </a:ln>
          </c:spPr>
          <c:marker>
            <c:symbol val="circle"/>
            <c:size val="5"/>
            <c:spPr>
              <a:solidFill>
                <a:schemeClr val="bg1">
                  <a:lumMod val="65000"/>
                </a:schemeClr>
              </a:solidFill>
              <a:ln w="3175">
                <a:solidFill>
                  <a:srgbClr val="4F81BD"/>
                </a:solidFill>
                <a:prstDash val="solid"/>
              </a:ln>
            </c:spPr>
          </c:marker>
          <c:dPt>
            <c:idx val="8"/>
            <c:bubble3D val="0"/>
            <c:extLst xmlns:c16r2="http://schemas.microsoft.com/office/drawing/2015/06/chart">
              <c:ext xmlns:c16="http://schemas.microsoft.com/office/drawing/2014/chart" uri="{C3380CC4-5D6E-409C-BE32-E72D297353CC}">
                <c16:uniqueId val="{00000001-1C53-41FB-968F-006B448AFF3D}"/>
              </c:ext>
            </c:extLst>
          </c:dPt>
          <c:dPt>
            <c:idx val="14"/>
            <c:bubble3D val="0"/>
            <c:extLst xmlns:c16r2="http://schemas.microsoft.com/office/drawing/2015/06/chart">
              <c:ext xmlns:c16="http://schemas.microsoft.com/office/drawing/2014/chart" uri="{C3380CC4-5D6E-409C-BE32-E72D297353CC}">
                <c16:uniqueId val="{00000002-1C53-41FB-968F-006B448AFF3D}"/>
              </c:ext>
            </c:extLst>
          </c:dPt>
          <c:xVal>
            <c:numRef>
              <c:f>'Data 1.4'!$B$7:$B$41</c:f>
              <c:numCache>
                <c:formatCode>0.0</c:formatCode>
                <c:ptCount val="35"/>
                <c:pt idx="0">
                  <c:v>67</c:v>
                </c:pt>
                <c:pt idx="1">
                  <c:v>67</c:v>
                </c:pt>
                <c:pt idx="2">
                  <c:v>67</c:v>
                </c:pt>
                <c:pt idx="3">
                  <c:v>66.583333333333329</c:v>
                </c:pt>
                <c:pt idx="4">
                  <c:v>66.166666000000006</c:v>
                </c:pt>
                <c:pt idx="5">
                  <c:v>66</c:v>
                </c:pt>
                <c:pt idx="6">
                  <c:v>66</c:v>
                </c:pt>
                <c:pt idx="7">
                  <c:v>66</c:v>
                </c:pt>
                <c:pt idx="8">
                  <c:v>65.5</c:v>
                </c:pt>
                <c:pt idx="9">
                  <c:v>65</c:v>
                </c:pt>
                <c:pt idx="10">
                  <c:v>65</c:v>
                </c:pt>
                <c:pt idx="11">
                  <c:v>65</c:v>
                </c:pt>
                <c:pt idx="12">
                  <c:v>65</c:v>
                </c:pt>
                <c:pt idx="13">
                  <c:v>65</c:v>
                </c:pt>
                <c:pt idx="14">
                  <c:v>65</c:v>
                </c:pt>
                <c:pt idx="15">
                  <c:v>65</c:v>
                </c:pt>
                <c:pt idx="16">
                  <c:v>65</c:v>
                </c:pt>
                <c:pt idx="17">
                  <c:v>65</c:v>
                </c:pt>
                <c:pt idx="18">
                  <c:v>65</c:v>
                </c:pt>
                <c:pt idx="19">
                  <c:v>65</c:v>
                </c:pt>
                <c:pt idx="20">
                  <c:v>65</c:v>
                </c:pt>
                <c:pt idx="21">
                  <c:v>65</c:v>
                </c:pt>
                <c:pt idx="22">
                  <c:v>65</c:v>
                </c:pt>
                <c:pt idx="23">
                  <c:v>65</c:v>
                </c:pt>
                <c:pt idx="24">
                  <c:v>63</c:v>
                </c:pt>
                <c:pt idx="25">
                  <c:v>63</c:v>
                </c:pt>
                <c:pt idx="26">
                  <c:v>63</c:v>
                </c:pt>
                <c:pt idx="27">
                  <c:v>62.75</c:v>
                </c:pt>
                <c:pt idx="28">
                  <c:v>62</c:v>
                </c:pt>
                <c:pt idx="29">
                  <c:v>62</c:v>
                </c:pt>
                <c:pt idx="30">
                  <c:v>61.583333333333336</c:v>
                </c:pt>
                <c:pt idx="31">
                  <c:v>61</c:v>
                </c:pt>
                <c:pt idx="32">
                  <c:v>60</c:v>
                </c:pt>
                <c:pt idx="33">
                  <c:v>60</c:v>
                </c:pt>
                <c:pt idx="34">
                  <c:v>60</c:v>
                </c:pt>
              </c:numCache>
            </c:numRef>
          </c:xVal>
          <c:yVal>
            <c:numRef>
              <c:f>'Data 1.4'!$D$7:$D$41</c:f>
              <c:numCache>
                <c:formatCode>General</c:formatCode>
                <c:ptCount val="35"/>
                <c:pt idx="0">
                  <c:v>0.98571428571428577</c:v>
                </c:pt>
                <c:pt idx="1">
                  <c:v>0.95714285714285718</c:v>
                </c:pt>
                <c:pt idx="2">
                  <c:v>0.9285714285714286</c:v>
                </c:pt>
                <c:pt idx="3">
                  <c:v>0.9</c:v>
                </c:pt>
                <c:pt idx="4">
                  <c:v>0.87142857142857144</c:v>
                </c:pt>
                <c:pt idx="5">
                  <c:v>0.84285714285714286</c:v>
                </c:pt>
                <c:pt idx="6">
                  <c:v>0.81428571428571428</c:v>
                </c:pt>
                <c:pt idx="7">
                  <c:v>0.7857142857142857</c:v>
                </c:pt>
                <c:pt idx="8">
                  <c:v>0.75714285714285712</c:v>
                </c:pt>
                <c:pt idx="9">
                  <c:v>0.72857142857142854</c:v>
                </c:pt>
                <c:pt idx="10">
                  <c:v>0.7</c:v>
                </c:pt>
                <c:pt idx="11">
                  <c:v>0.67142857142857137</c:v>
                </c:pt>
                <c:pt idx="12">
                  <c:v>0.6428571428571429</c:v>
                </c:pt>
                <c:pt idx="13">
                  <c:v>0.61428571428571432</c:v>
                </c:pt>
                <c:pt idx="14">
                  <c:v>0.58571428571428574</c:v>
                </c:pt>
                <c:pt idx="15">
                  <c:v>0.55714285714285716</c:v>
                </c:pt>
                <c:pt idx="16">
                  <c:v>0.52857142857142858</c:v>
                </c:pt>
                <c:pt idx="17">
                  <c:v>0.5</c:v>
                </c:pt>
                <c:pt idx="18">
                  <c:v>0.47142857142857142</c:v>
                </c:pt>
                <c:pt idx="19">
                  <c:v>0.44285714285714284</c:v>
                </c:pt>
                <c:pt idx="20">
                  <c:v>0.41428571428571431</c:v>
                </c:pt>
                <c:pt idx="21">
                  <c:v>0.38571428571428573</c:v>
                </c:pt>
                <c:pt idx="22">
                  <c:v>0.35714285714285715</c:v>
                </c:pt>
                <c:pt idx="23">
                  <c:v>0.32857142857142857</c:v>
                </c:pt>
                <c:pt idx="24">
                  <c:v>0.3</c:v>
                </c:pt>
                <c:pt idx="25">
                  <c:v>0.27142857142857141</c:v>
                </c:pt>
                <c:pt idx="26">
                  <c:v>0.24285714285714285</c:v>
                </c:pt>
                <c:pt idx="27">
                  <c:v>0.21428571428571427</c:v>
                </c:pt>
                <c:pt idx="28">
                  <c:v>0.18571428571428572</c:v>
                </c:pt>
                <c:pt idx="29">
                  <c:v>0.15714285714285714</c:v>
                </c:pt>
                <c:pt idx="30">
                  <c:v>0.12857142857142856</c:v>
                </c:pt>
                <c:pt idx="31">
                  <c:v>0.1</c:v>
                </c:pt>
                <c:pt idx="32">
                  <c:v>7.1428571428571425E-2</c:v>
                </c:pt>
                <c:pt idx="33">
                  <c:v>4.2857142857142858E-2</c:v>
                </c:pt>
                <c:pt idx="34">
                  <c:v>1.4285714285714285E-2</c:v>
                </c:pt>
              </c:numCache>
            </c:numRef>
          </c:yVal>
          <c:smooth val="0"/>
          <c:extLst xmlns:c16r2="http://schemas.microsoft.com/office/drawing/2015/06/chart">
            <c:ext xmlns:c16="http://schemas.microsoft.com/office/drawing/2014/chart" uri="{C3380CC4-5D6E-409C-BE32-E72D297353CC}">
              <c16:uniqueId val="{00000003-1C53-41FB-968F-006B448AFF3D}"/>
            </c:ext>
          </c:extLst>
        </c:ser>
        <c:ser>
          <c:idx val="2"/>
          <c:order val="2"/>
          <c:spPr>
            <a:ln w="28575">
              <a:noFill/>
            </a:ln>
          </c:spPr>
          <c:marker>
            <c:symbol val="circle"/>
            <c:size val="5"/>
            <c:spPr>
              <a:solidFill>
                <a:srgbClr val="4F81BD"/>
              </a:solidFill>
              <a:ln>
                <a:solidFill>
                  <a:srgbClr val="4F81BD"/>
                </a:solidFill>
                <a:prstDash val="solid"/>
              </a:ln>
            </c:spPr>
          </c:marker>
          <c:xVal>
            <c:strRef>
              <c:f>'Data 1.4'!$A$7:$A$41</c:f>
              <c:strCache>
                <c:ptCount val="35"/>
                <c:pt idx="0">
                  <c:v>Islandia</c:v>
                </c:pt>
                <c:pt idx="1">
                  <c:v>Israel</c:v>
                </c:pt>
                <c:pt idx="2">
                  <c:v>Noruega</c:v>
                </c:pt>
                <c:pt idx="3">
                  <c:v>Italia</c:v>
                </c:pt>
                <c:pt idx="4">
                  <c:v>Portugal</c:v>
                </c:pt>
                <c:pt idx="5">
                  <c:v>Irlanda</c:v>
                </c:pt>
                <c:pt idx="6">
                  <c:v>Estados Unidos</c:v>
                </c:pt>
                <c:pt idx="7">
                  <c:v>Polonia</c:v>
                </c:pt>
                <c:pt idx="8">
                  <c:v>Países Bajos</c:v>
                </c:pt>
                <c:pt idx="9">
                  <c:v>Dinamarca</c:v>
                </c:pt>
                <c:pt idx="10">
                  <c:v>Finlandia</c:v>
                </c:pt>
                <c:pt idx="11">
                  <c:v>Reino Unido</c:v>
                </c:pt>
                <c:pt idx="12">
                  <c:v>Australia</c:v>
                </c:pt>
                <c:pt idx="13">
                  <c:v>Bélgica</c:v>
                </c:pt>
                <c:pt idx="14">
                  <c:v>Austria</c:v>
                </c:pt>
                <c:pt idx="15">
                  <c:v>Canadá</c:v>
                </c:pt>
                <c:pt idx="16">
                  <c:v>Chile</c:v>
                </c:pt>
                <c:pt idx="17">
                  <c:v>Alemania</c:v>
                </c:pt>
                <c:pt idx="18">
                  <c:v>Japón</c:v>
                </c:pt>
                <c:pt idx="19">
                  <c:v>Mexico</c:v>
                </c:pt>
                <c:pt idx="20">
                  <c:v>Nueva Zelanda</c:v>
                </c:pt>
                <c:pt idx="21">
                  <c:v>España</c:v>
                </c:pt>
                <c:pt idx="22">
                  <c:v>Suecia</c:v>
                </c:pt>
                <c:pt idx="23">
                  <c:v>Suiza</c:v>
                </c:pt>
                <c:pt idx="24">
                  <c:v>Republica checa</c:v>
                </c:pt>
                <c:pt idx="25">
                  <c:v>Estonia</c:v>
                </c:pt>
                <c:pt idx="26">
                  <c:v>Hungría</c:v>
                </c:pt>
                <c:pt idx="27">
                  <c:v>Letonia</c:v>
                </c:pt>
                <c:pt idx="28">
                  <c:v>Eslovaquia</c:v>
                </c:pt>
                <c:pt idx="29">
                  <c:v>Grecia</c:v>
                </c:pt>
                <c:pt idx="30">
                  <c:v>Francia</c:v>
                </c:pt>
                <c:pt idx="31">
                  <c:v>Corea</c:v>
                </c:pt>
                <c:pt idx="32">
                  <c:v>Turquía</c:v>
                </c:pt>
                <c:pt idx="33">
                  <c:v>Luxemburgo</c:v>
                </c:pt>
                <c:pt idx="34">
                  <c:v>Eslovenia</c:v>
                </c:pt>
              </c:strCache>
            </c:strRef>
          </c:xVal>
          <c:yVal>
            <c:numRef>
              <c:f>'Data 1.4'!$C$7:$C$41</c:f>
              <c:numCache>
                <c:formatCode>0.0</c:formatCode>
                <c:ptCount val="35"/>
                <c:pt idx="0">
                  <c:v>67</c:v>
                </c:pt>
                <c:pt idx="1">
                  <c:v>67</c:v>
                </c:pt>
                <c:pt idx="2">
                  <c:v>67</c:v>
                </c:pt>
                <c:pt idx="3">
                  <c:v>71.166666666666671</c:v>
                </c:pt>
                <c:pt idx="4">
                  <c:v>68</c:v>
                </c:pt>
                <c:pt idx="5">
                  <c:v>68</c:v>
                </c:pt>
                <c:pt idx="6">
                  <c:v>67</c:v>
                </c:pt>
                <c:pt idx="7">
                  <c:v>65</c:v>
                </c:pt>
                <c:pt idx="8">
                  <c:v>71</c:v>
                </c:pt>
                <c:pt idx="9">
                  <c:v>74</c:v>
                </c:pt>
                <c:pt idx="10">
                  <c:v>68</c:v>
                </c:pt>
                <c:pt idx="11">
                  <c:v>68</c:v>
                </c:pt>
                <c:pt idx="12">
                  <c:v>67</c:v>
                </c:pt>
                <c:pt idx="13">
                  <c:v>65</c:v>
                </c:pt>
                <c:pt idx="14">
                  <c:v>65</c:v>
                </c:pt>
                <c:pt idx="15">
                  <c:v>65</c:v>
                </c:pt>
                <c:pt idx="16">
                  <c:v>65</c:v>
                </c:pt>
                <c:pt idx="17">
                  <c:v>65</c:v>
                </c:pt>
                <c:pt idx="18">
                  <c:v>65</c:v>
                </c:pt>
                <c:pt idx="19">
                  <c:v>65</c:v>
                </c:pt>
                <c:pt idx="20">
                  <c:v>65</c:v>
                </c:pt>
                <c:pt idx="21">
                  <c:v>65</c:v>
                </c:pt>
                <c:pt idx="22">
                  <c:v>65</c:v>
                </c:pt>
                <c:pt idx="23">
                  <c:v>65</c:v>
                </c:pt>
                <c:pt idx="24">
                  <c:v>65</c:v>
                </c:pt>
                <c:pt idx="25">
                  <c:v>65</c:v>
                </c:pt>
                <c:pt idx="26">
                  <c:v>65</c:v>
                </c:pt>
                <c:pt idx="27">
                  <c:v>65</c:v>
                </c:pt>
                <c:pt idx="28">
                  <c:v>68</c:v>
                </c:pt>
                <c:pt idx="29">
                  <c:v>62</c:v>
                </c:pt>
                <c:pt idx="30">
                  <c:v>64</c:v>
                </c:pt>
                <c:pt idx="31">
                  <c:v>65</c:v>
                </c:pt>
                <c:pt idx="32">
                  <c:v>61</c:v>
                </c:pt>
                <c:pt idx="33">
                  <c:v>60</c:v>
                </c:pt>
                <c:pt idx="34">
                  <c:v>60</c:v>
                </c:pt>
              </c:numCache>
            </c:numRef>
          </c:yVal>
          <c:smooth val="0"/>
          <c:extLst xmlns:c16r2="http://schemas.microsoft.com/office/drawing/2015/06/chart">
            <c:ext xmlns:c16="http://schemas.microsoft.com/office/drawing/2014/chart" uri="{C3380CC4-5D6E-409C-BE32-E72D297353CC}">
              <c16:uniqueId val="{00000004-1C53-41FB-968F-006B448AFF3D}"/>
            </c:ext>
          </c:extLst>
        </c:ser>
        <c:ser>
          <c:idx val="3"/>
          <c:order val="3"/>
          <c:spPr>
            <a:ln w="28575">
              <a:noFill/>
            </a:ln>
          </c:spPr>
          <c:marker>
            <c:symbol val="circle"/>
            <c:size val="3"/>
            <c:spPr>
              <a:solidFill>
                <a:srgbClr val="4F81BD"/>
              </a:solidFill>
              <a:ln>
                <a:solidFill>
                  <a:srgbClr val="4F81BD"/>
                </a:solidFill>
                <a:prstDash val="solid"/>
              </a:ln>
            </c:spPr>
          </c:marker>
          <c:dPt>
            <c:idx val="14"/>
            <c:bubble3D val="0"/>
            <c:extLst xmlns:c16r2="http://schemas.microsoft.com/office/drawing/2015/06/chart">
              <c:ext xmlns:c16="http://schemas.microsoft.com/office/drawing/2014/chart" uri="{C3380CC4-5D6E-409C-BE32-E72D297353CC}">
                <c16:uniqueId val="{00000005-1C53-41FB-968F-006B448AFF3D}"/>
              </c:ext>
            </c:extLst>
          </c:dPt>
          <c:xVal>
            <c:numRef>
              <c:f>'Data 1.4'!$C$7:$C$41</c:f>
              <c:numCache>
                <c:formatCode>0.0</c:formatCode>
                <c:ptCount val="35"/>
                <c:pt idx="0">
                  <c:v>67</c:v>
                </c:pt>
                <c:pt idx="1">
                  <c:v>67</c:v>
                </c:pt>
                <c:pt idx="2">
                  <c:v>67</c:v>
                </c:pt>
                <c:pt idx="3">
                  <c:v>71.166666666666671</c:v>
                </c:pt>
                <c:pt idx="4">
                  <c:v>68</c:v>
                </c:pt>
                <c:pt idx="5">
                  <c:v>68</c:v>
                </c:pt>
                <c:pt idx="6">
                  <c:v>67</c:v>
                </c:pt>
                <c:pt idx="7">
                  <c:v>65</c:v>
                </c:pt>
                <c:pt idx="8">
                  <c:v>71</c:v>
                </c:pt>
                <c:pt idx="9">
                  <c:v>74</c:v>
                </c:pt>
                <c:pt idx="10">
                  <c:v>68</c:v>
                </c:pt>
                <c:pt idx="11">
                  <c:v>68</c:v>
                </c:pt>
                <c:pt idx="12">
                  <c:v>67</c:v>
                </c:pt>
                <c:pt idx="13">
                  <c:v>65</c:v>
                </c:pt>
                <c:pt idx="14">
                  <c:v>65</c:v>
                </c:pt>
                <c:pt idx="15">
                  <c:v>65</c:v>
                </c:pt>
                <c:pt idx="16">
                  <c:v>65</c:v>
                </c:pt>
                <c:pt idx="17">
                  <c:v>65</c:v>
                </c:pt>
                <c:pt idx="18">
                  <c:v>65</c:v>
                </c:pt>
                <c:pt idx="19">
                  <c:v>65</c:v>
                </c:pt>
                <c:pt idx="20">
                  <c:v>65</c:v>
                </c:pt>
                <c:pt idx="21">
                  <c:v>65</c:v>
                </c:pt>
                <c:pt idx="22">
                  <c:v>65</c:v>
                </c:pt>
                <c:pt idx="23">
                  <c:v>65</c:v>
                </c:pt>
                <c:pt idx="24">
                  <c:v>65</c:v>
                </c:pt>
                <c:pt idx="25">
                  <c:v>65</c:v>
                </c:pt>
                <c:pt idx="26">
                  <c:v>65</c:v>
                </c:pt>
                <c:pt idx="27">
                  <c:v>65</c:v>
                </c:pt>
                <c:pt idx="28">
                  <c:v>68</c:v>
                </c:pt>
                <c:pt idx="29">
                  <c:v>62</c:v>
                </c:pt>
                <c:pt idx="30">
                  <c:v>64</c:v>
                </c:pt>
                <c:pt idx="31">
                  <c:v>65</c:v>
                </c:pt>
                <c:pt idx="32">
                  <c:v>61</c:v>
                </c:pt>
                <c:pt idx="33">
                  <c:v>60</c:v>
                </c:pt>
                <c:pt idx="34">
                  <c:v>60</c:v>
                </c:pt>
              </c:numCache>
            </c:numRef>
          </c:xVal>
          <c:yVal>
            <c:numRef>
              <c:f>'Data 1.4'!$D$7:$D$41</c:f>
              <c:numCache>
                <c:formatCode>General</c:formatCode>
                <c:ptCount val="35"/>
                <c:pt idx="0">
                  <c:v>0.98571428571428577</c:v>
                </c:pt>
                <c:pt idx="1">
                  <c:v>0.95714285714285718</c:v>
                </c:pt>
                <c:pt idx="2">
                  <c:v>0.9285714285714286</c:v>
                </c:pt>
                <c:pt idx="3">
                  <c:v>0.9</c:v>
                </c:pt>
                <c:pt idx="4">
                  <c:v>0.87142857142857144</c:v>
                </c:pt>
                <c:pt idx="5">
                  <c:v>0.84285714285714286</c:v>
                </c:pt>
                <c:pt idx="6">
                  <c:v>0.81428571428571428</c:v>
                </c:pt>
                <c:pt idx="7">
                  <c:v>0.7857142857142857</c:v>
                </c:pt>
                <c:pt idx="8">
                  <c:v>0.75714285714285712</c:v>
                </c:pt>
                <c:pt idx="9">
                  <c:v>0.72857142857142854</c:v>
                </c:pt>
                <c:pt idx="10">
                  <c:v>0.7</c:v>
                </c:pt>
                <c:pt idx="11">
                  <c:v>0.67142857142857137</c:v>
                </c:pt>
                <c:pt idx="12">
                  <c:v>0.6428571428571429</c:v>
                </c:pt>
                <c:pt idx="13">
                  <c:v>0.61428571428571432</c:v>
                </c:pt>
                <c:pt idx="14">
                  <c:v>0.58571428571428574</c:v>
                </c:pt>
                <c:pt idx="15">
                  <c:v>0.55714285714285716</c:v>
                </c:pt>
                <c:pt idx="16">
                  <c:v>0.52857142857142858</c:v>
                </c:pt>
                <c:pt idx="17">
                  <c:v>0.5</c:v>
                </c:pt>
                <c:pt idx="18">
                  <c:v>0.47142857142857142</c:v>
                </c:pt>
                <c:pt idx="19">
                  <c:v>0.44285714285714284</c:v>
                </c:pt>
                <c:pt idx="20">
                  <c:v>0.41428571428571431</c:v>
                </c:pt>
                <c:pt idx="21">
                  <c:v>0.38571428571428573</c:v>
                </c:pt>
                <c:pt idx="22">
                  <c:v>0.35714285714285715</c:v>
                </c:pt>
                <c:pt idx="23">
                  <c:v>0.32857142857142857</c:v>
                </c:pt>
                <c:pt idx="24">
                  <c:v>0.3</c:v>
                </c:pt>
                <c:pt idx="25">
                  <c:v>0.27142857142857141</c:v>
                </c:pt>
                <c:pt idx="26">
                  <c:v>0.24285714285714285</c:v>
                </c:pt>
                <c:pt idx="27">
                  <c:v>0.21428571428571427</c:v>
                </c:pt>
                <c:pt idx="28">
                  <c:v>0.18571428571428572</c:v>
                </c:pt>
                <c:pt idx="29">
                  <c:v>0.15714285714285714</c:v>
                </c:pt>
                <c:pt idx="30">
                  <c:v>0.12857142857142856</c:v>
                </c:pt>
                <c:pt idx="31">
                  <c:v>0.1</c:v>
                </c:pt>
                <c:pt idx="32">
                  <c:v>7.1428571428571425E-2</c:v>
                </c:pt>
                <c:pt idx="33">
                  <c:v>4.2857142857142858E-2</c:v>
                </c:pt>
                <c:pt idx="34">
                  <c:v>1.4285714285714285E-2</c:v>
                </c:pt>
              </c:numCache>
            </c:numRef>
          </c:yVal>
          <c:smooth val="0"/>
          <c:extLst xmlns:c16r2="http://schemas.microsoft.com/office/drawing/2015/06/chart">
            <c:ext xmlns:c16="http://schemas.microsoft.com/office/drawing/2014/chart" uri="{C3380CC4-5D6E-409C-BE32-E72D297353CC}">
              <c16:uniqueId val="{00000006-1C53-41FB-968F-006B448AFF3D}"/>
            </c:ext>
          </c:extLst>
        </c:ser>
        <c:dLbls>
          <c:showLegendKey val="0"/>
          <c:showVal val="0"/>
          <c:showCatName val="0"/>
          <c:showSerName val="0"/>
          <c:showPercent val="0"/>
          <c:showBubbleSize val="0"/>
        </c:dLbls>
        <c:axId val="1788277600"/>
        <c:axId val="1788285760"/>
      </c:scatterChart>
      <c:valAx>
        <c:axId val="1788277600"/>
        <c:scaling>
          <c:orientation val="minMax"/>
          <c:min val="60"/>
        </c:scaling>
        <c:delete val="0"/>
        <c:axPos val="b"/>
        <c:majorGridlines>
          <c:spPr>
            <a:ln w="9525" cmpd="sng">
              <a:solidFill>
                <a:schemeClr val="bg1"/>
              </a:solidFill>
              <a:prstDash val="solid"/>
            </a:ln>
          </c:spPr>
        </c:majorGridlines>
        <c:title>
          <c:tx>
            <c:rich>
              <a:bodyPr/>
              <a:lstStyle/>
              <a:p>
                <a:pPr algn="r">
                  <a:defRPr sz="750" b="0" i="0" u="none" strike="noStrike" baseline="0">
                    <a:solidFill>
                      <a:srgbClr val="000000"/>
                    </a:solidFill>
                    <a:latin typeface="Arial Narrow"/>
                    <a:ea typeface="Arial Narrow"/>
                    <a:cs typeface="Arial Narrow"/>
                  </a:defRPr>
                </a:pPr>
                <a:r>
                  <a:rPr lang="en-GB" dirty="0" err="1"/>
                  <a:t>Edad</a:t>
                </a:r>
                <a:r>
                  <a:rPr lang="en-GB" dirty="0"/>
                  <a:t> normal de </a:t>
                </a:r>
                <a:r>
                  <a:rPr lang="en-GB" dirty="0" err="1"/>
                  <a:t>jubilación</a:t>
                </a:r>
                <a:endParaRPr lang="en-GB" dirty="0"/>
              </a:p>
            </c:rich>
          </c:tx>
          <c:layout>
            <c:manualLayout>
              <c:xMode val="edge"/>
              <c:yMode val="edge"/>
              <c:x val="0.84408637064696801"/>
              <c:y val="0.95674014285818731"/>
            </c:manualLayout>
          </c:layout>
          <c:overlay val="0"/>
        </c:title>
        <c:numFmt formatCode="General" sourceLinked="0"/>
        <c:majorTickMark val="in"/>
        <c:minorTickMark val="none"/>
        <c:tickLblPos val="low"/>
        <c:spPr>
          <a:noFill/>
          <a:ln w="9525">
            <a:solidFill>
              <a:srgbClr val="000000"/>
            </a:solidFill>
            <a:prstDash val="solid"/>
          </a:ln>
          <a:extLst>
            <a:ext uri="{909E8E84-426E-40DD-AFC4-6F175D3DCCD1}">
              <a14:hiddenFill xmlns:a14="http://schemas.microsoft.com/office/drawing/2010/main">
                <a:noFill/>
              </a14:hiddenFill>
            </a:ext>
          </a:extLst>
        </c:spPr>
        <c:txPr>
          <a:bodyPr rot="0" vert="horz"/>
          <a:lstStyle/>
          <a:p>
            <a:pPr>
              <a:defRPr sz="750" b="0" i="0" u="none" strike="noStrike" baseline="0">
                <a:solidFill>
                  <a:srgbClr val="000000"/>
                </a:solidFill>
                <a:latin typeface="Arial Narrow"/>
                <a:ea typeface="Arial Narrow"/>
                <a:cs typeface="Arial Narrow"/>
              </a:defRPr>
            </a:pPr>
            <a:endParaRPr lang="es-CO"/>
          </a:p>
        </c:txPr>
        <c:crossAx val="1788285760"/>
        <c:crossesAt val="0"/>
        <c:crossBetween val="midCat"/>
        <c:majorUnit val="1"/>
        <c:minorUnit val="1"/>
      </c:valAx>
      <c:valAx>
        <c:axId val="1788285760"/>
        <c:scaling>
          <c:orientation val="minMax"/>
          <c:max val="1"/>
          <c:min val="0"/>
        </c:scaling>
        <c:delete val="0"/>
        <c:axPos val="r"/>
        <c:numFmt formatCode="General" sourceLinked="1"/>
        <c:majorTickMark val="none"/>
        <c:minorTickMark val="none"/>
        <c:tickLblPos val="none"/>
        <c:spPr>
          <a:noFill/>
          <a:ln w="9525">
            <a:solidFill>
              <a:srgbClr val="000000"/>
            </a:solidFill>
            <a:prstDash val="solid"/>
          </a:ln>
          <a:extLst>
            <a:ext uri="{909E8E84-426E-40DD-AFC4-6F175D3DCCD1}">
              <a14:hiddenFill xmlns:a14="http://schemas.microsoft.com/office/drawing/2010/main">
                <a:noFill/>
              </a14:hiddenFill>
            </a:ext>
          </a:extLst>
        </c:spPr>
        <c:crossAx val="1788277600"/>
        <c:crosses val="max"/>
        <c:crossBetween val="midCat"/>
      </c:valAx>
      <c:catAx>
        <c:axId val="1788286304"/>
        <c:scaling>
          <c:orientation val="maxMin"/>
        </c:scaling>
        <c:delete val="0"/>
        <c:axPos val="r"/>
        <c:majorGridlines>
          <c:spPr>
            <a:ln>
              <a:solidFill>
                <a:schemeClr val="bg1"/>
              </a:solidFill>
            </a:ln>
          </c:spPr>
        </c:majorGridlines>
        <c:numFmt formatCode="General" sourceLinked="1"/>
        <c:majorTickMark val="none"/>
        <c:minorTickMark val="none"/>
        <c:tickLblPos val="low"/>
        <c:spPr>
          <a:ln w="9525">
            <a:noFill/>
          </a:ln>
        </c:spPr>
        <c:txPr>
          <a:bodyPr rot="0" vert="horz"/>
          <a:lstStyle/>
          <a:p>
            <a:pPr>
              <a:defRPr sz="750" b="0" i="0" u="none" strike="noStrike" baseline="0">
                <a:solidFill>
                  <a:srgbClr val="000000"/>
                </a:solidFill>
                <a:latin typeface="Arial Narrow"/>
                <a:ea typeface="Arial Narrow"/>
                <a:cs typeface="Arial Narrow"/>
              </a:defRPr>
            </a:pPr>
            <a:endParaRPr lang="es-CO"/>
          </a:p>
        </c:txPr>
        <c:crossAx val="1788287936"/>
        <c:crosses val="max"/>
        <c:auto val="1"/>
        <c:lblAlgn val="ctr"/>
        <c:lblOffset val="0"/>
        <c:tickLblSkip val="1"/>
        <c:tickMarkSkip val="1"/>
        <c:noMultiLvlLbl val="0"/>
      </c:catAx>
      <c:valAx>
        <c:axId val="1788287936"/>
        <c:scaling>
          <c:orientation val="minMax"/>
          <c:max val="200"/>
        </c:scaling>
        <c:delete val="1"/>
        <c:axPos val="b"/>
        <c:numFmt formatCode="0.0" sourceLinked="1"/>
        <c:majorTickMark val="out"/>
        <c:minorTickMark val="none"/>
        <c:tickLblPos val="nextTo"/>
        <c:crossAx val="1788286304"/>
        <c:crosses val="max"/>
        <c:crossBetween val="between"/>
      </c:valAx>
      <c:spPr>
        <a:solidFill>
          <a:srgbClr val="F4FFFF"/>
        </a:solidFill>
        <a:ln w="9525">
          <a:solidFill>
            <a:srgbClr val="000000"/>
          </a:solidFill>
        </a:ln>
      </c:spPr>
    </c:plotArea>
    <c:plotVisOnly val="1"/>
    <c:dispBlanksAs val="gap"/>
    <c:showDLblsOverMax val="1"/>
  </c:chart>
  <c:spPr>
    <a:noFill/>
    <a:ln>
      <a:noFill/>
    </a:ln>
  </c:spPr>
  <c:txPr>
    <a:bodyPr/>
    <a:lstStyle/>
    <a:p>
      <a:pPr>
        <a:defRPr sz="1000" b="0" i="0" u="none" strike="noStrike" baseline="0">
          <a:solidFill>
            <a:srgbClr val="000000"/>
          </a:solidFill>
          <a:latin typeface="Calibri"/>
          <a:ea typeface="Calibri"/>
          <a:cs typeface="Calibri"/>
        </a:defRPr>
      </a:pPr>
      <a:endParaRPr lang="es-CO"/>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xMode val="edge"/>
          <c:yMode val="edge"/>
          <c:x val="8.7445796086387494E-3"/>
          <c:y val="9.1318608057382691E-2"/>
          <c:w val="0.98906927548920154"/>
          <c:h val="0.90137820352581921"/>
        </c:manualLayout>
      </c:layout>
      <c:lineChart>
        <c:grouping val="standard"/>
        <c:varyColors val="0"/>
        <c:ser>
          <c:idx val="1"/>
          <c:order val="0"/>
          <c:tx>
            <c:strRef>
              <c:f>'Data 1.8'!$B$7</c:f>
              <c:strCache>
                <c:ptCount val="1"/>
                <c:pt idx="0">
                  <c:v>Low earner (50% AW)</c:v>
                </c:pt>
              </c:strCache>
            </c:strRef>
          </c:tx>
          <c:spPr>
            <a:ln w="28575">
              <a:noFill/>
            </a:ln>
          </c:spPr>
          <c:marker>
            <c:symbol val="circle"/>
            <c:size val="5"/>
            <c:spPr>
              <a:solidFill>
                <a:schemeClr val="bg1">
                  <a:lumMod val="75000"/>
                </a:schemeClr>
              </a:solidFill>
              <a:ln w="6350" cap="flat" cmpd="sng" algn="ctr">
                <a:solidFill>
                  <a:srgbClr val="000000"/>
                </a:solidFill>
                <a:prstDash val="solid"/>
                <a:round/>
              </a:ln>
              <a:effectLst/>
            </c:spPr>
          </c:marker>
          <c:cat>
            <c:strRef>
              <c:f>'Data 1.8'!$A$9:$A$53</c:f>
              <c:strCache>
                <c:ptCount val="45"/>
                <c:pt idx="0">
                  <c:v>Reino Unido</c:v>
                </c:pt>
                <c:pt idx="1">
                  <c:v>México</c:v>
                </c:pt>
                <c:pt idx="2">
                  <c:v>Polonia</c:v>
                </c:pt>
                <c:pt idx="3">
                  <c:v>Japón</c:v>
                </c:pt>
                <c:pt idx="4">
                  <c:v>Chile</c:v>
                </c:pt>
                <c:pt idx="5">
                  <c:v>Irlanda</c:v>
                </c:pt>
                <c:pt idx="6">
                  <c:v>Australia</c:v>
                </c:pt>
                <c:pt idx="7">
                  <c:v>Nueva Zelanda</c:v>
                </c:pt>
                <c:pt idx="8">
                  <c:v>Suiza</c:v>
                </c:pt>
                <c:pt idx="9">
                  <c:v>Corea</c:v>
                </c:pt>
                <c:pt idx="10">
                  <c:v>Noruega</c:v>
                </c:pt>
                <c:pt idx="11">
                  <c:v>Estados Unidos</c:v>
                </c:pt>
                <c:pt idx="12">
                  <c:v>Alemania</c:v>
                </c:pt>
                <c:pt idx="13">
                  <c:v>Canadá</c:v>
                </c:pt>
                <c:pt idx="14">
                  <c:v>Grecia</c:v>
                </c:pt>
                <c:pt idx="15">
                  <c:v>Suecia</c:v>
                </c:pt>
                <c:pt idx="16">
                  <c:v>Eslovenia</c:v>
                </c:pt>
                <c:pt idx="17">
                  <c:v>Estonia</c:v>
                </c:pt>
                <c:pt idx="18">
                  <c:v>Letonia</c:v>
                </c:pt>
                <c:pt idx="19">
                  <c:v>Republica Checa</c:v>
                </c:pt>
                <c:pt idx="20">
                  <c:v>OCDE</c:v>
                </c:pt>
                <c:pt idx="21">
                  <c:v>Finlandia</c:v>
                </c:pt>
                <c:pt idx="22">
                  <c:v>Bélgica</c:v>
                </c:pt>
                <c:pt idx="23">
                  <c:v>Francia</c:v>
                </c:pt>
                <c:pt idx="24">
                  <c:v>Israel</c:v>
                </c:pt>
                <c:pt idx="25">
                  <c:v>Islandia</c:v>
                </c:pt>
                <c:pt idx="26">
                  <c:v>Dinamarca</c:v>
                </c:pt>
                <c:pt idx="27">
                  <c:v>España</c:v>
                </c:pt>
                <c:pt idx="28">
                  <c:v>Eslovaquia</c:v>
                </c:pt>
                <c:pt idx="29">
                  <c:v>Luxemburgo</c:v>
                </c:pt>
                <c:pt idx="30">
                  <c:v>Hungría</c:v>
                </c:pt>
                <c:pt idx="31">
                  <c:v>Austria</c:v>
                </c:pt>
                <c:pt idx="32">
                  <c:v>Italia</c:v>
                </c:pt>
                <c:pt idx="33">
                  <c:v>Portugal</c:v>
                </c:pt>
                <c:pt idx="34">
                  <c:v>Países Bajos</c:v>
                </c:pt>
                <c:pt idx="35">
                  <c:v>Turquía</c:v>
                </c:pt>
                <c:pt idx="37">
                  <c:v>Sudáfrica</c:v>
                </c:pt>
                <c:pt idx="38">
                  <c:v>Federación Rusa</c:v>
                </c:pt>
                <c:pt idx="39">
                  <c:v>Arabia Saudita</c:v>
                </c:pt>
                <c:pt idx="40">
                  <c:v>Indonesia</c:v>
                </c:pt>
                <c:pt idx="41">
                  <c:v>Brasil</c:v>
                </c:pt>
                <c:pt idx="42">
                  <c:v>China</c:v>
                </c:pt>
                <c:pt idx="43">
                  <c:v>Argentina</c:v>
                </c:pt>
                <c:pt idx="44">
                  <c:v>India</c:v>
                </c:pt>
              </c:strCache>
            </c:strRef>
          </c:cat>
          <c:val>
            <c:numRef>
              <c:f>'Data 1.8'!$B$9:$B$53</c:f>
              <c:numCache>
                <c:formatCode>0.0</c:formatCode>
                <c:ptCount val="45"/>
                <c:pt idx="0">
                  <c:v>52.146297693252563</c:v>
                </c:pt>
                <c:pt idx="1">
                  <c:v>35.104098916053772</c:v>
                </c:pt>
                <c:pt idx="2">
                  <c:v>37.183287739753723</c:v>
                </c:pt>
                <c:pt idx="3">
                  <c:v>52.640390396118164</c:v>
                </c:pt>
                <c:pt idx="4">
                  <c:v>48.30472469329834</c:v>
                </c:pt>
                <c:pt idx="5">
                  <c:v>70.032894611358643</c:v>
                </c:pt>
                <c:pt idx="6">
                  <c:v>95.021849870681763</c:v>
                </c:pt>
                <c:pt idx="7">
                  <c:v>80.689752101898193</c:v>
                </c:pt>
                <c:pt idx="8">
                  <c:v>57.441461086273193</c:v>
                </c:pt>
                <c:pt idx="9">
                  <c:v>63.791650533676147</c:v>
                </c:pt>
                <c:pt idx="10">
                  <c:v>64.805477857589722</c:v>
                </c:pt>
                <c:pt idx="11" formatCode="General">
                  <c:v>59.929913282394409</c:v>
                </c:pt>
                <c:pt idx="12">
                  <c:v>54.670494794845581</c:v>
                </c:pt>
                <c:pt idx="13">
                  <c:v>62.173199653625488</c:v>
                </c:pt>
                <c:pt idx="14">
                  <c:v>60.698872804641724</c:v>
                </c:pt>
                <c:pt idx="15">
                  <c:v>62.424594163894653</c:v>
                </c:pt>
                <c:pt idx="16">
                  <c:v>57.250005006790161</c:v>
                </c:pt>
                <c:pt idx="17">
                  <c:v>73.674517869949341</c:v>
                </c:pt>
                <c:pt idx="18">
                  <c:v>55.653786659240723</c:v>
                </c:pt>
                <c:pt idx="19">
                  <c:v>88.307559490203857</c:v>
                </c:pt>
                <c:pt idx="20">
                  <c:v>73.2</c:v>
                </c:pt>
                <c:pt idx="21">
                  <c:v>66.873848438262939</c:v>
                </c:pt>
                <c:pt idx="22">
                  <c:v>62.2</c:v>
                </c:pt>
                <c:pt idx="23">
                  <c:v>70.357939999999999</c:v>
                </c:pt>
                <c:pt idx="24">
                  <c:v>100.38682222366333</c:v>
                </c:pt>
                <c:pt idx="25">
                  <c:v>85.505706071853638</c:v>
                </c:pt>
                <c:pt idx="26">
                  <c:v>110.30247211456299</c:v>
                </c:pt>
                <c:pt idx="27">
                  <c:v>79.261517524719238</c:v>
                </c:pt>
                <c:pt idx="28">
                  <c:v>84.990602731704712</c:v>
                </c:pt>
                <c:pt idx="29">
                  <c:v>98.301637172698975</c:v>
                </c:pt>
                <c:pt idx="30">
                  <c:v>89.582395553588867</c:v>
                </c:pt>
                <c:pt idx="31">
                  <c:v>92.197990417480469</c:v>
                </c:pt>
                <c:pt idx="32">
                  <c:v>93.025165796279907</c:v>
                </c:pt>
                <c:pt idx="33">
                  <c:v>92.866313457489014</c:v>
                </c:pt>
                <c:pt idx="34">
                  <c:v>105.14618158340454</c:v>
                </c:pt>
                <c:pt idx="35">
                  <c:v>99.126261472702026</c:v>
                </c:pt>
                <c:pt idx="37" formatCode="General">
                  <c:v>32.085925340652466</c:v>
                </c:pt>
                <c:pt idx="38">
                  <c:v>53.036022186279297</c:v>
                </c:pt>
                <c:pt idx="39">
                  <c:v>65.448874235153198</c:v>
                </c:pt>
                <c:pt idx="40">
                  <c:v>65.395826101303101</c:v>
                </c:pt>
                <c:pt idx="41">
                  <c:v>92.391616106033325</c:v>
                </c:pt>
                <c:pt idx="42">
                  <c:v>104.37352657318115</c:v>
                </c:pt>
                <c:pt idx="43">
                  <c:v>98.908060789108276</c:v>
                </c:pt>
                <c:pt idx="44">
                  <c:v>99.306976795196533</c:v>
                </c:pt>
              </c:numCache>
            </c:numRef>
          </c:val>
          <c:smooth val="0"/>
          <c:extLst xmlns:c16r2="http://schemas.microsoft.com/office/drawing/2015/06/chart">
            <c:ext xmlns:c16="http://schemas.microsoft.com/office/drawing/2014/chart" uri="{C3380CC4-5D6E-409C-BE32-E72D297353CC}">
              <c16:uniqueId val="{00000000-B9B8-495B-ADFE-ED10FE525FA5}"/>
            </c:ext>
          </c:extLst>
        </c:ser>
        <c:ser>
          <c:idx val="3"/>
          <c:order val="1"/>
          <c:tx>
            <c:strRef>
              <c:f>'Data 1.8'!$C$7</c:f>
              <c:strCache>
                <c:ptCount val="1"/>
                <c:pt idx="0">
                  <c:v>Average earner (AW)</c:v>
                </c:pt>
              </c:strCache>
            </c:strRef>
          </c:tx>
          <c:spPr>
            <a:ln w="28575">
              <a:noFill/>
            </a:ln>
          </c:spPr>
          <c:marker>
            <c:symbol val="diamond"/>
            <c:size val="5"/>
            <c:spPr>
              <a:solidFill>
                <a:srgbClr val="4F81BD"/>
              </a:solidFill>
              <a:ln>
                <a:solidFill>
                  <a:srgbClr val="000000"/>
                </a:solidFill>
                <a:prstDash val="solid"/>
              </a:ln>
            </c:spPr>
          </c:marker>
          <c:cat>
            <c:strRef>
              <c:f>'Data 1.8'!$A$9:$A$53</c:f>
              <c:strCache>
                <c:ptCount val="45"/>
                <c:pt idx="0">
                  <c:v>Reino Unido</c:v>
                </c:pt>
                <c:pt idx="1">
                  <c:v>México</c:v>
                </c:pt>
                <c:pt idx="2">
                  <c:v>Polonia</c:v>
                </c:pt>
                <c:pt idx="3">
                  <c:v>Japón</c:v>
                </c:pt>
                <c:pt idx="4">
                  <c:v>Chile</c:v>
                </c:pt>
                <c:pt idx="5">
                  <c:v>Irlanda</c:v>
                </c:pt>
                <c:pt idx="6">
                  <c:v>Australia</c:v>
                </c:pt>
                <c:pt idx="7">
                  <c:v>Nueva Zelanda</c:v>
                </c:pt>
                <c:pt idx="8">
                  <c:v>Suiza</c:v>
                </c:pt>
                <c:pt idx="9">
                  <c:v>Corea</c:v>
                </c:pt>
                <c:pt idx="10">
                  <c:v>Noruega</c:v>
                </c:pt>
                <c:pt idx="11">
                  <c:v>Estados Unidos</c:v>
                </c:pt>
                <c:pt idx="12">
                  <c:v>Alemania</c:v>
                </c:pt>
                <c:pt idx="13">
                  <c:v>Canadá</c:v>
                </c:pt>
                <c:pt idx="14">
                  <c:v>Grecia</c:v>
                </c:pt>
                <c:pt idx="15">
                  <c:v>Suecia</c:v>
                </c:pt>
                <c:pt idx="16">
                  <c:v>Eslovenia</c:v>
                </c:pt>
                <c:pt idx="17">
                  <c:v>Estonia</c:v>
                </c:pt>
                <c:pt idx="18">
                  <c:v>Letonia</c:v>
                </c:pt>
                <c:pt idx="19">
                  <c:v>Republica Checa</c:v>
                </c:pt>
                <c:pt idx="20">
                  <c:v>OCDE</c:v>
                </c:pt>
                <c:pt idx="21">
                  <c:v>Finlandia</c:v>
                </c:pt>
                <c:pt idx="22">
                  <c:v>Bélgica</c:v>
                </c:pt>
                <c:pt idx="23">
                  <c:v>Francia</c:v>
                </c:pt>
                <c:pt idx="24">
                  <c:v>Israel</c:v>
                </c:pt>
                <c:pt idx="25">
                  <c:v>Islandia</c:v>
                </c:pt>
                <c:pt idx="26">
                  <c:v>Dinamarca</c:v>
                </c:pt>
                <c:pt idx="27">
                  <c:v>España</c:v>
                </c:pt>
                <c:pt idx="28">
                  <c:v>Eslovaquia</c:v>
                </c:pt>
                <c:pt idx="29">
                  <c:v>Luxemburgo</c:v>
                </c:pt>
                <c:pt idx="30">
                  <c:v>Hungría</c:v>
                </c:pt>
                <c:pt idx="31">
                  <c:v>Austria</c:v>
                </c:pt>
                <c:pt idx="32">
                  <c:v>Italia</c:v>
                </c:pt>
                <c:pt idx="33">
                  <c:v>Portugal</c:v>
                </c:pt>
                <c:pt idx="34">
                  <c:v>Países Bajos</c:v>
                </c:pt>
                <c:pt idx="35">
                  <c:v>Turquía</c:v>
                </c:pt>
                <c:pt idx="37">
                  <c:v>Sudáfrica</c:v>
                </c:pt>
                <c:pt idx="38">
                  <c:v>Federación Rusa</c:v>
                </c:pt>
                <c:pt idx="39">
                  <c:v>Arabia Saudita</c:v>
                </c:pt>
                <c:pt idx="40">
                  <c:v>Indonesia</c:v>
                </c:pt>
                <c:pt idx="41">
                  <c:v>Brasil</c:v>
                </c:pt>
                <c:pt idx="42">
                  <c:v>China</c:v>
                </c:pt>
                <c:pt idx="43">
                  <c:v>Argentina</c:v>
                </c:pt>
                <c:pt idx="44">
                  <c:v>India</c:v>
                </c:pt>
              </c:strCache>
            </c:strRef>
          </c:cat>
          <c:val>
            <c:numRef>
              <c:f>'Data 1.8'!$C$9:$C$53</c:f>
              <c:numCache>
                <c:formatCode>0.0</c:formatCode>
                <c:ptCount val="45"/>
                <c:pt idx="0">
                  <c:v>28.952479362487793</c:v>
                </c:pt>
                <c:pt idx="1">
                  <c:v>29.568898677825928</c:v>
                </c:pt>
                <c:pt idx="2">
                  <c:v>38.577476143836975</c:v>
                </c:pt>
                <c:pt idx="3">
                  <c:v>40.01535177230835</c:v>
                </c:pt>
                <c:pt idx="4">
                  <c:v>40.126204490661621</c:v>
                </c:pt>
                <c:pt idx="5">
                  <c:v>42.348343133926392</c:v>
                </c:pt>
                <c:pt idx="6">
                  <c:v>42.552229762077332</c:v>
                </c:pt>
                <c:pt idx="7">
                  <c:v>43.152764439582825</c:v>
                </c:pt>
                <c:pt idx="8">
                  <c:v>44.914740324020386</c:v>
                </c:pt>
                <c:pt idx="9">
                  <c:v>45.113828778266907</c:v>
                </c:pt>
                <c:pt idx="10">
                  <c:v>48.815783858299255</c:v>
                </c:pt>
                <c:pt idx="11" formatCode="General">
                  <c:v>49.137571454048157</c:v>
                </c:pt>
                <c:pt idx="12">
                  <c:v>50.469720363616943</c:v>
                </c:pt>
                <c:pt idx="13">
                  <c:v>53.441530466079712</c:v>
                </c:pt>
                <c:pt idx="14">
                  <c:v>53.660690784454346</c:v>
                </c:pt>
                <c:pt idx="15">
                  <c:v>54.928672313690186</c:v>
                </c:pt>
                <c:pt idx="16">
                  <c:v>56.657487154006958</c:v>
                </c:pt>
                <c:pt idx="17">
                  <c:v>57.358038425445557</c:v>
                </c:pt>
                <c:pt idx="18">
                  <c:v>59.532076120376587</c:v>
                </c:pt>
                <c:pt idx="19">
                  <c:v>59.983336925506592</c:v>
                </c:pt>
                <c:pt idx="20">
                  <c:v>62.9</c:v>
                </c:pt>
                <c:pt idx="21">
                  <c:v>64.989590644836426</c:v>
                </c:pt>
                <c:pt idx="22">
                  <c:v>66.099999999999994</c:v>
                </c:pt>
                <c:pt idx="23">
                  <c:v>74.459960000000009</c:v>
                </c:pt>
                <c:pt idx="24">
                  <c:v>75.112318992614746</c:v>
                </c:pt>
                <c:pt idx="25">
                  <c:v>75.724172592163086</c:v>
                </c:pt>
                <c:pt idx="26">
                  <c:v>80.225861072540283</c:v>
                </c:pt>
                <c:pt idx="27">
                  <c:v>81.797897815704346</c:v>
                </c:pt>
                <c:pt idx="28">
                  <c:v>83.826649188995361</c:v>
                </c:pt>
                <c:pt idx="29">
                  <c:v>88.400685787200928</c:v>
                </c:pt>
                <c:pt idx="30">
                  <c:v>89.582395553588867</c:v>
                </c:pt>
                <c:pt idx="31">
                  <c:v>91.805845499038696</c:v>
                </c:pt>
                <c:pt idx="32">
                  <c:v>93.189424276351929</c:v>
                </c:pt>
                <c:pt idx="33">
                  <c:v>94.938457012176514</c:v>
                </c:pt>
                <c:pt idx="34">
                  <c:v>100.64833164215088</c:v>
                </c:pt>
                <c:pt idx="35">
                  <c:v>102.11694240570068</c:v>
                </c:pt>
                <c:pt idx="37" formatCode="General">
                  <c:v>17.106060683727264</c:v>
                </c:pt>
                <c:pt idx="38">
                  <c:v>38.77834677696228</c:v>
                </c:pt>
                <c:pt idx="39">
                  <c:v>65.448874235153198</c:v>
                </c:pt>
                <c:pt idx="40">
                  <c:v>65.481990575790405</c:v>
                </c:pt>
                <c:pt idx="41">
                  <c:v>76.371806859970093</c:v>
                </c:pt>
                <c:pt idx="42">
                  <c:v>83.020877838134766</c:v>
                </c:pt>
                <c:pt idx="43">
                  <c:v>91.009968519210815</c:v>
                </c:pt>
                <c:pt idx="44">
                  <c:v>99.306976795196533</c:v>
                </c:pt>
              </c:numCache>
            </c:numRef>
          </c:val>
          <c:smooth val="0"/>
          <c:extLst xmlns:c16r2="http://schemas.microsoft.com/office/drawing/2015/06/chart">
            <c:ext xmlns:c16="http://schemas.microsoft.com/office/drawing/2014/chart" uri="{C3380CC4-5D6E-409C-BE32-E72D297353CC}">
              <c16:uniqueId val="{00000001-B9B8-495B-ADFE-ED10FE525FA5}"/>
            </c:ext>
          </c:extLst>
        </c:ser>
        <c:dLbls>
          <c:showLegendKey val="0"/>
          <c:showVal val="0"/>
          <c:showCatName val="0"/>
          <c:showSerName val="0"/>
          <c:showPercent val="0"/>
          <c:showBubbleSize val="0"/>
        </c:dLbls>
        <c:hiLowLines>
          <c:spPr>
            <a:ln w="6350">
              <a:solidFill>
                <a:srgbClr val="000000"/>
              </a:solidFill>
            </a:ln>
          </c:spPr>
        </c:hiLowLines>
        <c:marker val="1"/>
        <c:smooth val="0"/>
        <c:axId val="1788288480"/>
        <c:axId val="1788282496"/>
      </c:lineChart>
      <c:catAx>
        <c:axId val="1788288480"/>
        <c:scaling>
          <c:orientation val="minMax"/>
        </c:scaling>
        <c:delete val="0"/>
        <c:axPos val="b"/>
        <c:majorGridlines>
          <c:spPr>
            <a:ln w="12700" cmpd="sng">
              <a:solidFill>
                <a:schemeClr val="bg1"/>
              </a:solidFill>
              <a:prstDash val="solid"/>
            </a:ln>
          </c:spPr>
        </c:majorGridlines>
        <c:numFmt formatCode="General" sourceLinked="1"/>
        <c:majorTickMark val="in"/>
        <c:minorTickMark val="none"/>
        <c:tickLblPos val="low"/>
        <c:spPr>
          <a:noFill/>
          <a:ln w="9525">
            <a:solidFill>
              <a:srgbClr val="000000"/>
            </a:solidFill>
            <a:prstDash val="solid"/>
          </a:ln>
          <a:extLst>
            <a:ext uri="{909E8E84-426E-40DD-AFC4-6F175D3DCCD1}">
              <a14:hiddenFill xmlns:a14="http://schemas.microsoft.com/office/drawing/2010/main">
                <a:noFill/>
              </a14:hiddenFill>
            </a:ext>
          </a:extLst>
        </c:spPr>
        <c:txPr>
          <a:bodyPr rot="-2700000" vert="horz"/>
          <a:lstStyle/>
          <a:p>
            <a:pPr>
              <a:defRPr sz="750" b="0" i="0" u="none" strike="noStrike" baseline="0">
                <a:solidFill>
                  <a:srgbClr val="000000"/>
                </a:solidFill>
                <a:latin typeface="Arial Narrow"/>
                <a:ea typeface="Arial Narrow"/>
                <a:cs typeface="Arial Narrow"/>
              </a:defRPr>
            </a:pPr>
            <a:endParaRPr lang="es-CO"/>
          </a:p>
        </c:txPr>
        <c:crossAx val="1788282496"/>
        <c:crosses val="autoZero"/>
        <c:auto val="1"/>
        <c:lblAlgn val="ctr"/>
        <c:lblOffset val="0"/>
        <c:tickLblSkip val="1"/>
        <c:noMultiLvlLbl val="0"/>
      </c:catAx>
      <c:valAx>
        <c:axId val="1788282496"/>
        <c:scaling>
          <c:orientation val="minMax"/>
          <c:max val="120"/>
        </c:scaling>
        <c:delete val="0"/>
        <c:axPos val="l"/>
        <c:majorGridlines>
          <c:spPr>
            <a:ln w="12700" cmpd="sng">
              <a:solidFill>
                <a:schemeClr val="bg1"/>
              </a:solidFill>
              <a:prstDash val="solid"/>
            </a:ln>
          </c:spPr>
        </c:majorGridlines>
        <c:numFmt formatCode="General" sourceLinked="0"/>
        <c:majorTickMark val="in"/>
        <c:minorTickMark val="none"/>
        <c:tickLblPos val="nextTo"/>
        <c:spPr>
          <a:noFill/>
          <a:ln w="9525">
            <a:solidFill>
              <a:srgbClr val="000000"/>
            </a:solidFill>
            <a:prstDash val="solid"/>
          </a:ln>
          <a:extLst>
            <a:ext uri="{909E8E84-426E-40DD-AFC4-6F175D3DCCD1}">
              <a14:hiddenFill xmlns:a14="http://schemas.microsoft.com/office/drawing/2010/main">
                <a:noFill/>
              </a14:hiddenFill>
            </a:ext>
          </a:extLst>
        </c:spPr>
        <c:txPr>
          <a:bodyPr rot="0" vert="horz"/>
          <a:lstStyle/>
          <a:p>
            <a:pPr>
              <a:defRPr sz="750" b="0" i="0" u="none" strike="noStrike" baseline="0">
                <a:solidFill>
                  <a:srgbClr val="000000"/>
                </a:solidFill>
                <a:latin typeface="Arial Narrow"/>
                <a:ea typeface="Arial Narrow"/>
                <a:cs typeface="Arial Narrow"/>
              </a:defRPr>
            </a:pPr>
            <a:endParaRPr lang="es-CO"/>
          </a:p>
        </c:txPr>
        <c:crossAx val="1788288480"/>
        <c:crosses val="autoZero"/>
        <c:crossBetween val="between"/>
      </c:valAx>
      <c:spPr>
        <a:solidFill>
          <a:srgbClr val="F4FFFF"/>
        </a:solidFill>
        <a:ln w="9525">
          <a:solidFill>
            <a:srgbClr val="000000"/>
          </a:solidFill>
        </a:ln>
      </c:spPr>
    </c:plotArea>
    <c:plotVisOnly val="1"/>
    <c:dispBlanksAs val="gap"/>
    <c:showDLblsOverMax val="1"/>
  </c:chart>
  <c:spPr>
    <a:noFill/>
    <a:ln>
      <a:noFill/>
    </a:ln>
    <a:extLst>
      <a:ext uri="{909E8E84-426E-40DD-AFC4-6F175D3DCCD1}">
        <a14:hiddenFill xmlns:a14="http://schemas.microsoft.com/office/drawing/2010/main">
          <a:solidFill>
            <a:sysClr val="window" lastClr="FFFFFF"/>
          </a:solidFill>
        </a14:hiddenFill>
      </a:ext>
    </a:extLst>
  </c:spPr>
  <c:txPr>
    <a:bodyPr/>
    <a:lstStyle/>
    <a:p>
      <a:pPr>
        <a:defRPr sz="1000" b="0" i="0" u="none" strike="noStrike" baseline="0">
          <a:solidFill>
            <a:srgbClr val="000000"/>
          </a:solidFill>
          <a:latin typeface="Calibri"/>
          <a:ea typeface="Calibri"/>
          <a:cs typeface="Calibri"/>
        </a:defRPr>
      </a:pPr>
      <a:endParaRPr lang="es-CO"/>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3.6006900827419766E-2"/>
          <c:y val="3.542673107890499E-2"/>
          <c:w val="0.94745488482856188"/>
          <c:h val="0.77122522728137244"/>
        </c:manualLayout>
      </c:layout>
      <c:barChart>
        <c:barDir val="col"/>
        <c:grouping val="clustered"/>
        <c:varyColors val="0"/>
        <c:ser>
          <c:idx val="0"/>
          <c:order val="0"/>
          <c:tx>
            <c:strRef>
              <c:f>Sheet1!$B$1</c:f>
              <c:strCache>
                <c:ptCount val="1"/>
                <c:pt idx="0">
                  <c:v>Total público </c:v>
                </c:pt>
              </c:strCache>
            </c:strRef>
          </c:tx>
          <c:spPr>
            <a:solidFill>
              <a:schemeClr val="accent1">
                <a:lumMod val="50000"/>
              </a:schemeClr>
            </a:solidFill>
            <a:ln>
              <a:noFill/>
            </a:ln>
            <a:effectLst/>
          </c:spPr>
          <c:invertIfNegative val="0"/>
          <c:dPt>
            <c:idx val="21"/>
            <c:invertIfNegative val="0"/>
            <c:bubble3D val="0"/>
            <c:extLst xmlns:c16r2="http://schemas.microsoft.com/office/drawing/2015/06/chart">
              <c:ext xmlns:c16="http://schemas.microsoft.com/office/drawing/2014/chart" uri="{C3380CC4-5D6E-409C-BE32-E72D297353CC}">
                <c16:uniqueId val="{00000001-CAE8-5B47-89FA-15247909E1FE}"/>
              </c:ext>
            </c:extLst>
          </c:dPt>
          <c:dLbls>
            <c:dLbl>
              <c:idx val="21"/>
              <c:dLblPos val="outEnd"/>
              <c:showLegendKey val="0"/>
              <c:showVal val="0"/>
              <c:showCatName val="0"/>
              <c:showSerName val="0"/>
              <c:showPercent val="0"/>
              <c:showBubbleSize val="1"/>
              <c:extLst xmlns:c16r2="http://schemas.microsoft.com/office/drawing/2015/06/chart">
                <c:ext xmlns:c16="http://schemas.microsoft.com/office/drawing/2014/chart" uri="{C3380CC4-5D6E-409C-BE32-E72D297353CC}">
                  <c16:uniqueId val="{00000001-CAE8-5B47-89FA-15247909E1FE}"/>
                </c:ex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1000" b="0" i="0" u="none" strike="noStrike" kern="1200" spc="-1" baseline="0">
                    <a:solidFill>
                      <a:srgbClr val="000000"/>
                    </a:solidFill>
                    <a:latin typeface="Calibri"/>
                    <a:ea typeface="+mn-ea"/>
                    <a:cs typeface="+mn-cs"/>
                  </a:defRPr>
                </a:pPr>
                <a:endParaRPr lang="es-CO"/>
              </a:p>
            </c:txPr>
            <c:dLblPos val="outEnd"/>
            <c:showLegendKey val="0"/>
            <c:showVal val="0"/>
            <c:showCatName val="0"/>
            <c:showSerName val="0"/>
            <c:showPercent val="0"/>
            <c:showBubbleSize val="1"/>
            <c:separator>; </c:separator>
            <c:showLeaderLines val="0"/>
            <c:extLst xmlns:c16r2="http://schemas.microsoft.com/office/drawing/2015/06/chart">
              <c:ext xmlns:c15="http://schemas.microsoft.com/office/drawing/2012/chart" uri="{CE6537A1-D6FC-4f65-9D91-7224C49458BB}">
                <c15:showLeaderLines val="0"/>
              </c:ext>
            </c:extLst>
          </c:dLbls>
          <c:cat>
            <c:strRef>
              <c:f>Sheet1!$A$2:$A$28</c:f>
              <c:strCache>
                <c:ptCount val="27"/>
                <c:pt idx="1">
                  <c:v>Mexico</c:v>
                </c:pt>
                <c:pt idx="2">
                  <c:v>Corea del Sur</c:v>
                </c:pt>
                <c:pt idx="3">
                  <c:v>Australia</c:v>
                </c:pt>
                <c:pt idx="4">
                  <c:v>Ecuador</c:v>
                </c:pt>
                <c:pt idx="5">
                  <c:v>Canadá</c:v>
                </c:pt>
                <c:pt idx="6">
                  <c:v>Chile</c:v>
                </c:pt>
                <c:pt idx="7">
                  <c:v>Dinamarca</c:v>
                </c:pt>
                <c:pt idx="8">
                  <c:v>Luxemburgo</c:v>
                </c:pt>
                <c:pt idx="9">
                  <c:v>Colombia</c:v>
                </c:pt>
                <c:pt idx="10">
                  <c:v>Suiza</c:v>
                </c:pt>
                <c:pt idx="11">
                  <c:v>Bélgica</c:v>
                </c:pt>
                <c:pt idx="12">
                  <c:v>Japón</c:v>
                </c:pt>
                <c:pt idx="13">
                  <c:v>Eslovaquia</c:v>
                </c:pt>
                <c:pt idx="14">
                  <c:v>Alemania</c:v>
                </c:pt>
                <c:pt idx="15">
                  <c:v>Islandia</c:v>
                </c:pt>
                <c:pt idx="16">
                  <c:v>Polonia</c:v>
                </c:pt>
                <c:pt idx="17">
                  <c:v>Turquía</c:v>
                </c:pt>
                <c:pt idx="18">
                  <c:v>Países Bajos</c:v>
                </c:pt>
                <c:pt idx="19">
                  <c:v>Uruguay</c:v>
                </c:pt>
                <c:pt idx="20">
                  <c:v>Suecia</c:v>
                </c:pt>
                <c:pt idx="21">
                  <c:v>Israel</c:v>
                </c:pt>
                <c:pt idx="22">
                  <c:v>Finlandia</c:v>
                </c:pt>
                <c:pt idx="23">
                  <c:v>Francia</c:v>
                </c:pt>
                <c:pt idx="24">
                  <c:v>Brasil</c:v>
                </c:pt>
                <c:pt idx="25">
                  <c:v>Hungría</c:v>
                </c:pt>
                <c:pt idx="26">
                  <c:v>Italia</c:v>
                </c:pt>
              </c:strCache>
            </c:strRef>
          </c:cat>
          <c:val>
            <c:numRef>
              <c:f>Sheet1!$B$2:$B$28</c:f>
              <c:numCache>
                <c:formatCode>General</c:formatCode>
                <c:ptCount val="27"/>
                <c:pt idx="1">
                  <c:v>0</c:v>
                </c:pt>
                <c:pt idx="2">
                  <c:v>9</c:v>
                </c:pt>
                <c:pt idx="3">
                  <c:v>9.5</c:v>
                </c:pt>
                <c:pt idx="4">
                  <c:v>9.74</c:v>
                </c:pt>
                <c:pt idx="5">
                  <c:v>9.9</c:v>
                </c:pt>
                <c:pt idx="6">
                  <c:v>0</c:v>
                </c:pt>
                <c:pt idx="7">
                  <c:v>0.78</c:v>
                </c:pt>
                <c:pt idx="8">
                  <c:v>16</c:v>
                </c:pt>
                <c:pt idx="9">
                  <c:v>16</c:v>
                </c:pt>
                <c:pt idx="10">
                  <c:v>8.4</c:v>
                </c:pt>
                <c:pt idx="11">
                  <c:v>16.36</c:v>
                </c:pt>
                <c:pt idx="12">
                  <c:v>17.827999999999999</c:v>
                </c:pt>
                <c:pt idx="13">
                  <c:v>18</c:v>
                </c:pt>
                <c:pt idx="14">
                  <c:v>18.7</c:v>
                </c:pt>
                <c:pt idx="15">
                  <c:v>7.35</c:v>
                </c:pt>
                <c:pt idx="16">
                  <c:v>19.52</c:v>
                </c:pt>
                <c:pt idx="17">
                  <c:v>20</c:v>
                </c:pt>
                <c:pt idx="18">
                  <c:v>4.9000000000000004</c:v>
                </c:pt>
                <c:pt idx="19">
                  <c:v>15</c:v>
                </c:pt>
                <c:pt idx="20">
                  <c:v>18.38</c:v>
                </c:pt>
                <c:pt idx="21">
                  <c:v>7.5</c:v>
                </c:pt>
                <c:pt idx="22">
                  <c:v>25.2</c:v>
                </c:pt>
                <c:pt idx="23">
                  <c:v>17.649999999999999</c:v>
                </c:pt>
                <c:pt idx="24">
                  <c:v>28</c:v>
                </c:pt>
                <c:pt idx="25">
                  <c:v>30.75</c:v>
                </c:pt>
                <c:pt idx="26">
                  <c:v>33</c:v>
                </c:pt>
              </c:numCache>
            </c:numRef>
          </c:val>
          <c:extLst xmlns:c16r2="http://schemas.microsoft.com/office/drawing/2015/06/chart">
            <c:ext xmlns:c16="http://schemas.microsoft.com/office/drawing/2014/chart" uri="{C3380CC4-5D6E-409C-BE32-E72D297353CC}">
              <c16:uniqueId val="{00000002-CAE8-5B47-89FA-15247909E1FE}"/>
            </c:ext>
          </c:extLst>
        </c:ser>
        <c:ser>
          <c:idx val="1"/>
          <c:order val="1"/>
          <c:tx>
            <c:strRef>
              <c:f>Sheet1!$C$1</c:f>
              <c:strCache>
                <c:ptCount val="1"/>
                <c:pt idx="0">
                  <c:v>Total privado</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spc="-1" baseline="0">
                    <a:solidFill>
                      <a:srgbClr val="000000"/>
                    </a:solidFill>
                    <a:latin typeface="Calibri"/>
                    <a:ea typeface="+mn-ea"/>
                    <a:cs typeface="+mn-cs"/>
                  </a:defRPr>
                </a:pPr>
                <a:endParaRPr lang="es-CO"/>
              </a:p>
            </c:txPr>
            <c:dLblPos val="outEnd"/>
            <c:showLegendKey val="0"/>
            <c:showVal val="0"/>
            <c:showCatName val="0"/>
            <c:showSerName val="0"/>
            <c:showPercent val="0"/>
            <c:showBubbleSize val="1"/>
            <c:separator>; </c:separator>
            <c:showLeaderLines val="0"/>
            <c:extLst xmlns:c16r2="http://schemas.microsoft.com/office/drawing/2015/06/chart">
              <c:ext xmlns:c15="http://schemas.microsoft.com/office/drawing/2012/chart" uri="{CE6537A1-D6FC-4f65-9D91-7224C49458BB}">
                <c15:showLeaderLines val="0"/>
              </c:ext>
            </c:extLst>
          </c:dLbls>
          <c:cat>
            <c:strRef>
              <c:f>Sheet1!$A$2:$A$28</c:f>
              <c:strCache>
                <c:ptCount val="27"/>
                <c:pt idx="1">
                  <c:v>Mexico</c:v>
                </c:pt>
                <c:pt idx="2">
                  <c:v>Corea del Sur</c:v>
                </c:pt>
                <c:pt idx="3">
                  <c:v>Australia</c:v>
                </c:pt>
                <c:pt idx="4">
                  <c:v>Ecuador</c:v>
                </c:pt>
                <c:pt idx="5">
                  <c:v>Canadá</c:v>
                </c:pt>
                <c:pt idx="6">
                  <c:v>Chile</c:v>
                </c:pt>
                <c:pt idx="7">
                  <c:v>Dinamarca</c:v>
                </c:pt>
                <c:pt idx="8">
                  <c:v>Luxemburgo</c:v>
                </c:pt>
                <c:pt idx="9">
                  <c:v>Colombia</c:v>
                </c:pt>
                <c:pt idx="10">
                  <c:v>Suiza</c:v>
                </c:pt>
                <c:pt idx="11">
                  <c:v>Bélgica</c:v>
                </c:pt>
                <c:pt idx="12">
                  <c:v>Japón</c:v>
                </c:pt>
                <c:pt idx="13">
                  <c:v>Eslovaquia</c:v>
                </c:pt>
                <c:pt idx="14">
                  <c:v>Alemania</c:v>
                </c:pt>
                <c:pt idx="15">
                  <c:v>Islandia</c:v>
                </c:pt>
                <c:pt idx="16">
                  <c:v>Polonia</c:v>
                </c:pt>
                <c:pt idx="17">
                  <c:v>Turquía</c:v>
                </c:pt>
                <c:pt idx="18">
                  <c:v>Países Bajos</c:v>
                </c:pt>
                <c:pt idx="19">
                  <c:v>Uruguay</c:v>
                </c:pt>
                <c:pt idx="20">
                  <c:v>Suecia</c:v>
                </c:pt>
                <c:pt idx="21">
                  <c:v>Israel</c:v>
                </c:pt>
                <c:pt idx="22">
                  <c:v>Finlandia</c:v>
                </c:pt>
                <c:pt idx="23">
                  <c:v>Francia</c:v>
                </c:pt>
                <c:pt idx="24">
                  <c:v>Brasil</c:v>
                </c:pt>
                <c:pt idx="25">
                  <c:v>Hungría</c:v>
                </c:pt>
                <c:pt idx="26">
                  <c:v>Italia</c:v>
                </c:pt>
              </c:strCache>
            </c:strRef>
          </c:cat>
          <c:val>
            <c:numRef>
              <c:f>Sheet1!$C$2:$C$28</c:f>
              <c:numCache>
                <c:formatCode>General</c:formatCode>
                <c:ptCount val="27"/>
                <c:pt idx="1">
                  <c:v>6.2750000000000004</c:v>
                </c:pt>
                <c:pt idx="6">
                  <c:v>12.38</c:v>
                </c:pt>
                <c:pt idx="7">
                  <c:v>12</c:v>
                </c:pt>
                <c:pt idx="10">
                  <c:v>7.8</c:v>
                </c:pt>
                <c:pt idx="15">
                  <c:v>12</c:v>
                </c:pt>
                <c:pt idx="18">
                  <c:v>16</c:v>
                </c:pt>
                <c:pt idx="20">
                  <c:v>4.5</c:v>
                </c:pt>
                <c:pt idx="21">
                  <c:v>17.5</c:v>
                </c:pt>
                <c:pt idx="23">
                  <c:v>7.75</c:v>
                </c:pt>
              </c:numCache>
            </c:numRef>
          </c:val>
          <c:extLst xmlns:c16r2="http://schemas.microsoft.com/office/drawing/2015/06/chart">
            <c:ext xmlns:c16="http://schemas.microsoft.com/office/drawing/2014/chart" uri="{C3380CC4-5D6E-409C-BE32-E72D297353CC}">
              <c16:uniqueId val="{00000003-CAE8-5B47-89FA-15247909E1FE}"/>
            </c:ext>
          </c:extLst>
        </c:ser>
        <c:ser>
          <c:idx val="2"/>
          <c:order val="2"/>
          <c:tx>
            <c:strRef>
              <c:f>Sheet1!$D$1</c:f>
              <c:strCache>
                <c:ptCount val="1"/>
                <c:pt idx="0">
                  <c:v>Total general</c:v>
                </c:pt>
              </c:strCache>
            </c:strRef>
          </c:tx>
          <c:spPr>
            <a:solidFill>
              <a:schemeClr val="accent1">
                <a:lumMod val="40000"/>
                <a:lumOff val="60000"/>
              </a:schemeClr>
            </a:solidFill>
            <a:ln>
              <a:noFill/>
            </a:ln>
            <a:effectLst/>
          </c:spPr>
          <c:invertIfNegative val="0"/>
          <c:dPt>
            <c:idx val="21"/>
            <c:invertIfNegative val="0"/>
            <c:bubble3D val="0"/>
            <c:extLst xmlns:c16r2="http://schemas.microsoft.com/office/drawing/2015/06/chart">
              <c:ext xmlns:c16="http://schemas.microsoft.com/office/drawing/2014/chart" uri="{C3380CC4-5D6E-409C-BE32-E72D297353CC}">
                <c16:uniqueId val="{00000005-CAE8-5B47-89FA-15247909E1FE}"/>
              </c:ext>
            </c:extLst>
          </c:dPt>
          <c:dLbls>
            <c:dLbl>
              <c:idx val="21"/>
              <c:dLblPos val="outEnd"/>
              <c:showLegendKey val="0"/>
              <c:showVal val="0"/>
              <c:showCatName val="0"/>
              <c:showSerName val="0"/>
              <c:showPercent val="0"/>
              <c:showBubbleSize val="1"/>
              <c:extLst xmlns:c16r2="http://schemas.microsoft.com/office/drawing/2015/06/chart">
                <c:ext xmlns:c16="http://schemas.microsoft.com/office/drawing/2014/chart" uri="{C3380CC4-5D6E-409C-BE32-E72D297353CC}">
                  <c16:uniqueId val="{00000005-CAE8-5B47-89FA-15247909E1FE}"/>
                </c:ex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1000" b="0" i="0" u="none" strike="noStrike" kern="1200" spc="-1" baseline="0">
                    <a:solidFill>
                      <a:srgbClr val="000000"/>
                    </a:solidFill>
                    <a:latin typeface="Calibri"/>
                    <a:ea typeface="+mn-ea"/>
                    <a:cs typeface="+mn-cs"/>
                  </a:defRPr>
                </a:pPr>
                <a:endParaRPr lang="es-CO"/>
              </a:p>
            </c:txPr>
            <c:dLblPos val="outEnd"/>
            <c:showLegendKey val="0"/>
            <c:showVal val="0"/>
            <c:showCatName val="0"/>
            <c:showSerName val="0"/>
            <c:showPercent val="0"/>
            <c:showBubbleSize val="1"/>
            <c:separator>; </c:separator>
            <c:showLeaderLines val="0"/>
            <c:extLst xmlns:c16r2="http://schemas.microsoft.com/office/drawing/2015/06/chart">
              <c:ext xmlns:c15="http://schemas.microsoft.com/office/drawing/2012/chart" uri="{CE6537A1-D6FC-4f65-9D91-7224C49458BB}">
                <c15:showLeaderLines val="0"/>
              </c:ext>
            </c:extLst>
          </c:dLbls>
          <c:cat>
            <c:strRef>
              <c:f>Sheet1!$A$2:$A$28</c:f>
              <c:strCache>
                <c:ptCount val="27"/>
                <c:pt idx="1">
                  <c:v>Mexico</c:v>
                </c:pt>
                <c:pt idx="2">
                  <c:v>Corea del Sur</c:v>
                </c:pt>
                <c:pt idx="3">
                  <c:v>Australia</c:v>
                </c:pt>
                <c:pt idx="4">
                  <c:v>Ecuador</c:v>
                </c:pt>
                <c:pt idx="5">
                  <c:v>Canadá</c:v>
                </c:pt>
                <c:pt idx="6">
                  <c:v>Chile</c:v>
                </c:pt>
                <c:pt idx="7">
                  <c:v>Dinamarca</c:v>
                </c:pt>
                <c:pt idx="8">
                  <c:v>Luxemburgo</c:v>
                </c:pt>
                <c:pt idx="9">
                  <c:v>Colombia</c:v>
                </c:pt>
                <c:pt idx="10">
                  <c:v>Suiza</c:v>
                </c:pt>
                <c:pt idx="11">
                  <c:v>Bélgica</c:v>
                </c:pt>
                <c:pt idx="12">
                  <c:v>Japón</c:v>
                </c:pt>
                <c:pt idx="13">
                  <c:v>Eslovaquia</c:v>
                </c:pt>
                <c:pt idx="14">
                  <c:v>Alemania</c:v>
                </c:pt>
                <c:pt idx="15">
                  <c:v>Islandia</c:v>
                </c:pt>
                <c:pt idx="16">
                  <c:v>Polonia</c:v>
                </c:pt>
                <c:pt idx="17">
                  <c:v>Turquía</c:v>
                </c:pt>
                <c:pt idx="18">
                  <c:v>Países Bajos</c:v>
                </c:pt>
                <c:pt idx="19">
                  <c:v>Uruguay</c:v>
                </c:pt>
                <c:pt idx="20">
                  <c:v>Suecia</c:v>
                </c:pt>
                <c:pt idx="21">
                  <c:v>Israel</c:v>
                </c:pt>
                <c:pt idx="22">
                  <c:v>Finlandia</c:v>
                </c:pt>
                <c:pt idx="23">
                  <c:v>Francia</c:v>
                </c:pt>
                <c:pt idx="24">
                  <c:v>Brasil</c:v>
                </c:pt>
                <c:pt idx="25">
                  <c:v>Hungría</c:v>
                </c:pt>
                <c:pt idx="26">
                  <c:v>Italia</c:v>
                </c:pt>
              </c:strCache>
            </c:strRef>
          </c:cat>
          <c:val>
            <c:numRef>
              <c:f>Sheet1!$D$2:$D$28</c:f>
              <c:numCache>
                <c:formatCode>General</c:formatCode>
                <c:ptCount val="27"/>
                <c:pt idx="1">
                  <c:v>6.2750000000000004</c:v>
                </c:pt>
                <c:pt idx="2">
                  <c:v>9</c:v>
                </c:pt>
                <c:pt idx="3">
                  <c:v>9.5</c:v>
                </c:pt>
                <c:pt idx="4">
                  <c:v>9.74</c:v>
                </c:pt>
                <c:pt idx="5">
                  <c:v>9.9</c:v>
                </c:pt>
                <c:pt idx="6">
                  <c:v>12.38</c:v>
                </c:pt>
                <c:pt idx="7">
                  <c:v>12.78</c:v>
                </c:pt>
                <c:pt idx="8">
                  <c:v>16</c:v>
                </c:pt>
                <c:pt idx="9">
                  <c:v>16</c:v>
                </c:pt>
                <c:pt idx="10">
                  <c:v>16.2</c:v>
                </c:pt>
                <c:pt idx="11">
                  <c:v>16.36</c:v>
                </c:pt>
                <c:pt idx="12">
                  <c:v>17.827999999999999</c:v>
                </c:pt>
                <c:pt idx="13">
                  <c:v>18</c:v>
                </c:pt>
                <c:pt idx="14">
                  <c:v>18.7</c:v>
                </c:pt>
                <c:pt idx="15">
                  <c:v>19.350000000000001</c:v>
                </c:pt>
                <c:pt idx="16">
                  <c:v>19.52</c:v>
                </c:pt>
                <c:pt idx="17">
                  <c:v>20</c:v>
                </c:pt>
                <c:pt idx="18">
                  <c:v>20.9</c:v>
                </c:pt>
                <c:pt idx="19">
                  <c:v>22.5</c:v>
                </c:pt>
                <c:pt idx="20">
                  <c:v>22.88</c:v>
                </c:pt>
                <c:pt idx="21">
                  <c:v>25</c:v>
                </c:pt>
                <c:pt idx="22">
                  <c:v>25.2</c:v>
                </c:pt>
                <c:pt idx="23">
                  <c:v>25.4</c:v>
                </c:pt>
                <c:pt idx="24">
                  <c:v>28</c:v>
                </c:pt>
                <c:pt idx="25">
                  <c:v>30.75</c:v>
                </c:pt>
                <c:pt idx="26">
                  <c:v>33</c:v>
                </c:pt>
              </c:numCache>
            </c:numRef>
          </c:val>
          <c:extLst xmlns:c16r2="http://schemas.microsoft.com/office/drawing/2015/06/chart">
            <c:ext xmlns:c16="http://schemas.microsoft.com/office/drawing/2014/chart" uri="{C3380CC4-5D6E-409C-BE32-E72D297353CC}">
              <c16:uniqueId val="{00000006-CAE8-5B47-89FA-15247909E1FE}"/>
            </c:ext>
          </c:extLst>
        </c:ser>
        <c:dLbls>
          <c:showLegendKey val="0"/>
          <c:showVal val="0"/>
          <c:showCatName val="0"/>
          <c:showSerName val="0"/>
          <c:showPercent val="0"/>
          <c:showBubbleSize val="0"/>
        </c:dLbls>
        <c:gapWidth val="100"/>
        <c:overlap val="37"/>
        <c:axId val="1788284672"/>
        <c:axId val="1788286848"/>
      </c:barChart>
      <c:catAx>
        <c:axId val="1788284672"/>
        <c:scaling>
          <c:orientation val="minMax"/>
        </c:scaling>
        <c:delete val="0"/>
        <c:axPos val="b"/>
        <c:numFmt formatCode="General" sourceLinked="1"/>
        <c:majorTickMark val="none"/>
        <c:minorTickMark val="none"/>
        <c:tickLblPos val="nextTo"/>
        <c:spPr>
          <a:noFill/>
          <a:ln w="9360" cap="flat" cmpd="sng" algn="ctr">
            <a:solidFill>
              <a:srgbClr val="D9D9D9"/>
            </a:solidFill>
            <a:prstDash val="solid"/>
            <a:round/>
          </a:ln>
          <a:effectLst/>
        </c:spPr>
        <c:txPr>
          <a:bodyPr rot="-60000000" spcFirstLastPara="1" vertOverflow="ellipsis" vert="horz" wrap="square" anchor="ctr" anchorCtr="1"/>
          <a:lstStyle/>
          <a:p>
            <a:pPr>
              <a:defRPr sz="900" b="0" i="0" u="none" strike="noStrike" kern="1200" spc="-1" baseline="0">
                <a:solidFill>
                  <a:srgbClr val="595959"/>
                </a:solidFill>
                <a:latin typeface="Arial Narrow" panose="020B0606020202030204" pitchFamily="34" charset="0"/>
                <a:ea typeface="+mn-ea"/>
                <a:cs typeface="+mn-cs"/>
              </a:defRPr>
            </a:pPr>
            <a:endParaRPr lang="es-CO"/>
          </a:p>
        </c:txPr>
        <c:crossAx val="1788286848"/>
        <c:crosses val="autoZero"/>
        <c:auto val="1"/>
        <c:lblAlgn val="ctr"/>
        <c:lblOffset val="100"/>
        <c:noMultiLvlLbl val="1"/>
      </c:catAx>
      <c:valAx>
        <c:axId val="1788286848"/>
        <c:scaling>
          <c:orientation val="minMax"/>
        </c:scaling>
        <c:delete val="0"/>
        <c:axPos val="l"/>
        <c:majorGridlines>
          <c:spPr>
            <a:ln w="9360" cap="flat" cmpd="sng" algn="ctr">
              <a:solidFill>
                <a:srgbClr val="D9D9D9"/>
              </a:solidFill>
              <a:prstDash val="solid"/>
              <a:round/>
            </a:ln>
            <a:effectLst/>
          </c:spPr>
        </c:majorGridlines>
        <c:numFmt formatCode="General" sourceLinked="0"/>
        <c:majorTickMark val="none"/>
        <c:minorTickMark val="none"/>
        <c:tickLblPos val="nextTo"/>
        <c:spPr>
          <a:noFill/>
          <a:ln w="9360" cap="flat" cmpd="sng" algn="ctr">
            <a:noFill/>
            <a:prstDash val="solid"/>
            <a:round/>
          </a:ln>
          <a:effectLst/>
        </c:spPr>
        <c:txPr>
          <a:bodyPr rot="-60000000" spcFirstLastPara="1" vertOverflow="ellipsis" vert="horz" wrap="square" anchor="ctr" anchorCtr="1"/>
          <a:lstStyle/>
          <a:p>
            <a:pPr>
              <a:defRPr sz="900" b="0" i="0" u="none" strike="noStrike" kern="1200" spc="-1" baseline="0">
                <a:solidFill>
                  <a:srgbClr val="595959"/>
                </a:solidFill>
                <a:latin typeface="Calibri"/>
                <a:ea typeface="+mn-ea"/>
                <a:cs typeface="+mn-cs"/>
              </a:defRPr>
            </a:pPr>
            <a:endParaRPr lang="es-CO"/>
          </a:p>
        </c:txPr>
        <c:crossAx val="1788284672"/>
        <c:crosses val="autoZero"/>
        <c:crossBetween val="between"/>
      </c:valAx>
      <c:spPr>
        <a:noFill/>
        <a:ln>
          <a:noFill/>
        </a:ln>
        <a:effectLst/>
      </c:spPr>
    </c:plotArea>
    <c:legend>
      <c:legendPos val="b"/>
      <c:layout>
        <c:manualLayout>
          <c:xMode val="edge"/>
          <c:yMode val="edge"/>
          <c:x val="0.12216069817072196"/>
          <c:y val="0.19202860512001219"/>
          <c:w val="0.17533750920285926"/>
          <c:h val="0.17995207120849022"/>
        </c:manualLayout>
      </c:layout>
      <c:overlay val="0"/>
      <c:spPr>
        <a:noFill/>
        <a:ln>
          <a:noFill/>
        </a:ln>
        <a:effectLst/>
      </c:spPr>
      <c:txPr>
        <a:bodyPr rot="0" spcFirstLastPara="1" vertOverflow="ellipsis" vert="horz" wrap="square" anchor="ctr" anchorCtr="1"/>
        <a:lstStyle/>
        <a:p>
          <a:pPr>
            <a:defRPr sz="1200" b="0" i="0" u="none" strike="noStrike" kern="1200" spc="-1" baseline="0">
              <a:solidFill>
                <a:srgbClr val="595959"/>
              </a:solidFill>
              <a:latin typeface="Calibri"/>
              <a:ea typeface="+mn-ea"/>
              <a:cs typeface="+mn-cs"/>
            </a:defRPr>
          </a:pPr>
          <a:endParaRPr lang="es-CO"/>
        </a:p>
      </c:txPr>
    </c:legend>
    <c:plotVisOnly val="1"/>
    <c:dispBlanksAs val="gap"/>
    <c:showDLblsOverMax val="1"/>
  </c:chart>
  <c:spPr>
    <a:noFill/>
    <a:ln w="9525" cap="flat" cmpd="sng" algn="ctr">
      <a:noFill/>
      <a:prstDash val="solid"/>
    </a:ln>
    <a:effectLst/>
  </c:spPr>
  <c:txPr>
    <a:bodyPr/>
    <a:lstStyle/>
    <a:p>
      <a:pPr>
        <a:defRPr/>
      </a:pPr>
      <a:endParaRPr lang="es-CO"/>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3164545830668398E-2"/>
          <c:y val="4.0859040916478621E-2"/>
          <c:w val="0.86836303175573248"/>
          <c:h val="0.88963081017678403"/>
        </c:manualLayout>
      </c:layout>
      <c:scatterChart>
        <c:scatterStyle val="lineMarker"/>
        <c:varyColors val="0"/>
        <c:ser>
          <c:idx val="0"/>
          <c:order val="0"/>
          <c:tx>
            <c:strRef>
              <c:f>'graph ES'!$C$1</c:f>
              <c:strCache>
                <c:ptCount val="1"/>
                <c:pt idx="0">
                  <c:v>Expenditure on Old-age pensions</c:v>
                </c:pt>
              </c:strCache>
            </c:strRef>
          </c:tx>
          <c:spPr>
            <a:ln w="28575" cap="rnd">
              <a:noFill/>
              <a:round/>
            </a:ln>
            <a:effectLst/>
          </c:spPr>
          <c:marker>
            <c:symbol val="circle"/>
            <c:size val="7"/>
            <c:spPr>
              <a:solidFill>
                <a:schemeClr val="accent1">
                  <a:lumMod val="75000"/>
                </a:schemeClr>
              </a:solidFill>
              <a:ln w="9525">
                <a:noFill/>
              </a:ln>
              <a:effectLst/>
            </c:spPr>
          </c:marker>
          <c:dPt>
            <c:idx val="18"/>
            <c:marker>
              <c:symbol val="circle"/>
              <c:size val="7"/>
              <c:spPr>
                <a:solidFill>
                  <a:schemeClr val="accent1">
                    <a:lumMod val="75000"/>
                  </a:schemeClr>
                </a:solidFill>
                <a:ln w="9525">
                  <a:solidFill>
                    <a:schemeClr val="tx1"/>
                  </a:solidFill>
                </a:ln>
                <a:effectLst/>
              </c:spPr>
            </c:marker>
            <c:bubble3D val="0"/>
            <c:extLst xmlns:c16r2="http://schemas.microsoft.com/office/drawing/2015/06/chart">
              <c:ext xmlns:c16="http://schemas.microsoft.com/office/drawing/2014/chart" uri="{C3380CC4-5D6E-409C-BE32-E72D297353CC}">
                <c16:uniqueId val="{00000000-5AE3-41B8-B075-5E92309C9030}"/>
              </c:ext>
            </c:extLst>
          </c:dPt>
          <c:dPt>
            <c:idx val="32"/>
            <c:marker>
              <c:symbol val="circle"/>
              <c:size val="7"/>
              <c:spPr>
                <a:solidFill>
                  <a:schemeClr val="accent1">
                    <a:lumMod val="75000"/>
                  </a:schemeClr>
                </a:solidFill>
                <a:ln w="9525">
                  <a:noFill/>
                </a:ln>
                <a:effectLst/>
              </c:spPr>
            </c:marker>
            <c:bubble3D val="0"/>
            <c:extLst xmlns:c16r2="http://schemas.microsoft.com/office/drawing/2015/06/chart">
              <c:ext xmlns:c16="http://schemas.microsoft.com/office/drawing/2014/chart" uri="{C3380CC4-5D6E-409C-BE32-E72D297353CC}">
                <c16:uniqueId val="{00000001-5AE3-41B8-B075-5E92309C9030}"/>
              </c:ext>
            </c:extLst>
          </c:dPt>
          <c:dLbls>
            <c:dLbl>
              <c:idx val="0"/>
              <c:layout>
                <c:manualLayout>
                  <c:x val="-2.1038788817359155E-2"/>
                  <c:y val="2.1376085504342019E-2"/>
                </c:manualLayout>
              </c:layout>
              <c:tx>
                <c:rich>
                  <a:bodyPr/>
                  <a:lstStyle/>
                  <a:p>
                    <a:fld id="{3CBCF6FD-71BD-4CB0-9213-15CC6C31F098}" type="CELLRANGE">
                      <a:rPr lang="en-US"/>
                      <a:pPr/>
                      <a:t>[CELLRANGE]</a:t>
                    </a:fld>
                    <a:endParaRPr lang="es-CO"/>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2-5AE3-41B8-B075-5E92309C9030}"/>
                </c:ext>
                <c:ext xmlns:c15="http://schemas.microsoft.com/office/drawing/2012/chart" uri="{CE6537A1-D6FC-4f65-9D91-7224C49458BB}">
                  <c15:dlblFieldTable/>
                  <c15:showDataLabelsRange val="1"/>
                </c:ext>
              </c:extLst>
            </c:dLbl>
            <c:dLbl>
              <c:idx val="1"/>
              <c:layout>
                <c:manualLayout>
                  <c:x val="-5.2596972043397888E-3"/>
                  <c:y val="0"/>
                </c:manualLayout>
              </c:layout>
              <c:tx>
                <c:rich>
                  <a:bodyPr/>
                  <a:lstStyle/>
                  <a:p>
                    <a:fld id="{6E39AA45-AC1D-476C-8F4F-6CF8910A0802}" type="CELLRANGE">
                      <a:rPr lang="en-US"/>
                      <a:pPr/>
                      <a:t>[CELLRANGE]</a:t>
                    </a:fld>
                    <a:endParaRPr lang="es-CO"/>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3-5AE3-41B8-B075-5E92309C9030}"/>
                </c:ext>
                <c:ext xmlns:c15="http://schemas.microsoft.com/office/drawing/2012/chart" uri="{CE6537A1-D6FC-4f65-9D91-7224C49458BB}">
                  <c15:dlblFieldTable/>
                  <c15:showDataLabelsRange val="1"/>
                </c:ext>
              </c:extLst>
            </c:dLbl>
            <c:dLbl>
              <c:idx val="2"/>
              <c:layout>
                <c:manualLayout>
                  <c:x val="-7.012929605786449E-3"/>
                  <c:y val="2.5276461295418527E-2"/>
                </c:manualLayout>
              </c:layout>
              <c:tx>
                <c:rich>
                  <a:bodyPr/>
                  <a:lstStyle/>
                  <a:p>
                    <a:fld id="{18AFC1FF-1038-45A1-8A16-6CE524CBF102}" type="CELLRANGE">
                      <a:rPr lang="en-US"/>
                      <a:pPr/>
                      <a:t>[CELLRANGE]</a:t>
                    </a:fld>
                    <a:endParaRPr lang="es-CO"/>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4-5AE3-41B8-B075-5E92309C9030}"/>
                </c:ext>
                <c:ext xmlns:c15="http://schemas.microsoft.com/office/drawing/2012/chart" uri="{CE6537A1-D6FC-4f65-9D91-7224C49458BB}">
                  <c15:dlblFieldTable/>
                  <c15:showDataLabelsRange val="1"/>
                </c:ext>
              </c:extLst>
            </c:dLbl>
            <c:dLbl>
              <c:idx val="3"/>
              <c:tx>
                <c:rich>
                  <a:bodyPr/>
                  <a:lstStyle/>
                  <a:p>
                    <a:fld id="{8CDD6378-5DCA-4762-9008-BA6C696D215B}" type="CELLRANGE">
                      <a:rPr lang="es-CO"/>
                      <a:pPr/>
                      <a:t>[CELLRANGE]</a:t>
                    </a:fld>
                    <a:endParaRPr lang="es-CO"/>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4"/>
              <c:tx>
                <c:rich>
                  <a:bodyPr/>
                  <a:lstStyle/>
                  <a:p>
                    <a:fld id="{465CEA24-9D24-4490-A986-E7A134D38A6B}" type="CELLRANGE">
                      <a:rPr lang="es-CO"/>
                      <a:pPr/>
                      <a:t>[CELLRANGE]</a:t>
                    </a:fld>
                    <a:endParaRPr lang="es-CO"/>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5"/>
              <c:layout>
                <c:manualLayout>
                  <c:x val="-5.259697204339853E-3"/>
                  <c:y val="1.0941357781179058E-2"/>
                </c:manualLayout>
              </c:layout>
              <c:tx>
                <c:rich>
                  <a:bodyPr/>
                  <a:lstStyle/>
                  <a:p>
                    <a:fld id="{1729F9B6-8B0B-4A7C-BE9C-2F6669F2320A}" type="CELLRANGE">
                      <a:rPr lang="en-US"/>
                      <a:pPr/>
                      <a:t>[CELLRANGE]</a:t>
                    </a:fld>
                    <a:endParaRPr lang="es-CO"/>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7-5AE3-41B8-B075-5E92309C9030}"/>
                </c:ext>
                <c:ext xmlns:c15="http://schemas.microsoft.com/office/drawing/2012/chart" uri="{CE6537A1-D6FC-4f65-9D91-7224C49458BB}">
                  <c15:dlblFieldTable/>
                  <c15:showDataLabelsRange val="1"/>
                </c:ext>
              </c:extLst>
            </c:dLbl>
            <c:dLbl>
              <c:idx val="6"/>
              <c:layout>
                <c:manualLayout>
                  <c:x val="-8.5908387670883213E-2"/>
                  <c:y val="1.942593849115554E-2"/>
                </c:manualLayout>
              </c:layout>
              <c:tx>
                <c:rich>
                  <a:bodyPr/>
                  <a:lstStyle/>
                  <a:p>
                    <a:fld id="{7238BFA9-6550-4792-9365-B175C51A23F6}" type="CELLRANGE">
                      <a:rPr lang="en-US"/>
                      <a:pPr/>
                      <a:t>[CELLRANGE]</a:t>
                    </a:fld>
                    <a:endParaRPr lang="es-CO"/>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8-5AE3-41B8-B075-5E92309C9030}"/>
                </c:ext>
                <c:ext xmlns:c15="http://schemas.microsoft.com/office/drawing/2012/chart" uri="{CE6537A1-D6FC-4f65-9D91-7224C49458BB}">
                  <c15:dlblFieldTable/>
                  <c15:showDataLabelsRange val="1"/>
                </c:ext>
              </c:extLst>
            </c:dLbl>
            <c:dLbl>
              <c:idx val="7"/>
              <c:layout>
                <c:manualLayout>
                  <c:x val="-1.5779091613019366E-2"/>
                  <c:y val="1.8957345971563982E-2"/>
                </c:manualLayout>
              </c:layout>
              <c:tx>
                <c:rich>
                  <a:bodyPr/>
                  <a:lstStyle/>
                  <a:p>
                    <a:fld id="{2AA1C452-C06F-49A9-A34D-9CF44D956D14}" type="CELLRANGE">
                      <a:rPr lang="en-US"/>
                      <a:pPr/>
                      <a:t>[CELLRANGE]</a:t>
                    </a:fld>
                    <a:endParaRPr lang="es-CO"/>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9-5AE3-41B8-B075-5E92309C9030}"/>
                </c:ext>
                <c:ext xmlns:c15="http://schemas.microsoft.com/office/drawing/2012/chart" uri="{CE6537A1-D6FC-4f65-9D91-7224C49458BB}">
                  <c15:dlblFieldTable/>
                  <c15:showDataLabelsRange val="1"/>
                </c:ext>
              </c:extLst>
            </c:dLbl>
            <c:dLbl>
              <c:idx val="8"/>
              <c:layout>
                <c:manualLayout>
                  <c:x val="-1.9285556415912685E-2"/>
                  <c:y val="-2.52764612954187E-2"/>
                </c:manualLayout>
              </c:layout>
              <c:tx>
                <c:rich>
                  <a:bodyPr/>
                  <a:lstStyle/>
                  <a:p>
                    <a:fld id="{1A547E58-49EE-40D6-9A32-9A63AE403280}" type="CELLRANGE">
                      <a:rPr lang="en-US"/>
                      <a:pPr/>
                      <a:t>[CELLRANGE]</a:t>
                    </a:fld>
                    <a:endParaRPr lang="es-CO"/>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A-5AE3-41B8-B075-5E92309C9030}"/>
                </c:ext>
                <c:ext xmlns:c15="http://schemas.microsoft.com/office/drawing/2012/chart" uri="{CE6537A1-D6FC-4f65-9D91-7224C49458BB}">
                  <c15:dlblFieldTable/>
                  <c15:showDataLabelsRange val="1"/>
                </c:ext>
              </c:extLst>
            </c:dLbl>
            <c:dLbl>
              <c:idx val="9"/>
              <c:layout>
                <c:manualLayout>
                  <c:x val="-1.0519394408679706E-2"/>
                  <c:y val="-1.2638230647709379E-2"/>
                </c:manualLayout>
              </c:layout>
              <c:tx>
                <c:rich>
                  <a:bodyPr/>
                  <a:lstStyle/>
                  <a:p>
                    <a:fld id="{16253686-F5FB-4BA1-9BE7-49C2549F20C3}" type="CELLRANGE">
                      <a:rPr lang="en-US"/>
                      <a:pPr/>
                      <a:t>[CELLRANGE]</a:t>
                    </a:fld>
                    <a:endParaRPr lang="es-CO"/>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B-5AE3-41B8-B075-5E92309C9030}"/>
                </c:ext>
                <c:ext xmlns:c15="http://schemas.microsoft.com/office/drawing/2012/chart" uri="{CE6537A1-D6FC-4f65-9D91-7224C49458BB}">
                  <c15:dlblFieldTable/>
                  <c15:showDataLabelsRange val="1"/>
                </c:ext>
              </c:extLst>
            </c:dLbl>
            <c:dLbl>
              <c:idx val="10"/>
              <c:layout>
                <c:manualLayout>
                  <c:x val="-1.7532324014465962E-3"/>
                  <c:y val="6.3191153238546603E-3"/>
                </c:manualLayout>
              </c:layout>
              <c:tx>
                <c:rich>
                  <a:bodyPr/>
                  <a:lstStyle/>
                  <a:p>
                    <a:fld id="{AE942E19-ACC3-41B4-87C1-312EFC58D2C2}" type="CELLRANGE">
                      <a:rPr lang="en-US"/>
                      <a:pPr/>
                      <a:t>[CELLRANGE]</a:t>
                    </a:fld>
                    <a:endParaRPr lang="es-CO"/>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C-5AE3-41B8-B075-5E92309C9030}"/>
                </c:ext>
                <c:ext xmlns:c15="http://schemas.microsoft.com/office/drawing/2012/chart" uri="{CE6537A1-D6FC-4f65-9D91-7224C49458BB}">
                  <c15:dlblFieldTable/>
                  <c15:showDataLabelsRange val="1"/>
                </c:ext>
              </c:extLst>
            </c:dLbl>
            <c:dLbl>
              <c:idx val="11"/>
              <c:tx>
                <c:rich>
                  <a:bodyPr/>
                  <a:lstStyle/>
                  <a:p>
                    <a:fld id="{393648D8-4E53-404B-98A4-7538B3530F79}" type="CELLRANGE">
                      <a:rPr lang="es-CO"/>
                      <a:pPr/>
                      <a:t>[CELLRANGE]</a:t>
                    </a:fld>
                    <a:endParaRPr lang="es-CO"/>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12"/>
              <c:layout>
                <c:manualLayout>
                  <c:x val="-2.9804950824592134E-2"/>
                  <c:y val="-2.5098039215686273E-2"/>
                </c:manualLayout>
              </c:layout>
              <c:tx>
                <c:rich>
                  <a:bodyPr/>
                  <a:lstStyle/>
                  <a:p>
                    <a:fld id="{EB2C76C8-9D77-4933-844A-3A20170A6AA3}" type="CELLRANGE">
                      <a:rPr lang="en-US"/>
                      <a:pPr/>
                      <a:t>[CELLRANGE]</a:t>
                    </a:fld>
                    <a:endParaRPr lang="es-CO"/>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E-5AE3-41B8-B075-5E92309C9030}"/>
                </c:ext>
                <c:ext xmlns:c15="http://schemas.microsoft.com/office/drawing/2012/chart" uri="{CE6537A1-D6FC-4f65-9D91-7224C49458BB}">
                  <c15:dlblFieldTable/>
                  <c15:showDataLabelsRange val="1"/>
                </c:ext>
              </c:extLst>
            </c:dLbl>
            <c:dLbl>
              <c:idx val="13"/>
              <c:layout>
                <c:manualLayout>
                  <c:x val="-1.2856889086728521E-16"/>
                  <c:y val="-9.4786729857820485E-3"/>
                </c:manualLayout>
              </c:layout>
              <c:tx>
                <c:rich>
                  <a:bodyPr/>
                  <a:lstStyle/>
                  <a:p>
                    <a:fld id="{72352F25-D1B3-4FAF-8CE1-B88F41D383BA}" type="CELLRANGE">
                      <a:rPr lang="en-US"/>
                      <a:pPr/>
                      <a:t>[CELLRANGE]</a:t>
                    </a:fld>
                    <a:endParaRPr lang="es-CO"/>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F-5AE3-41B8-B075-5E92309C9030}"/>
                </c:ext>
                <c:ext xmlns:c15="http://schemas.microsoft.com/office/drawing/2012/chart" uri="{CE6537A1-D6FC-4f65-9D91-7224C49458BB}">
                  <c15:dlblFieldTable/>
                  <c15:showDataLabelsRange val="1"/>
                </c:ext>
              </c:extLst>
            </c:dLbl>
            <c:dLbl>
              <c:idx val="14"/>
              <c:tx>
                <c:rich>
                  <a:bodyPr/>
                  <a:lstStyle/>
                  <a:p>
                    <a:fld id="{F252D5A1-CB75-4732-950E-97E47EF4DD20}" type="CELLRANGE">
                      <a:rPr lang="es-CO"/>
                      <a:pPr/>
                      <a:t>[CELLRANGE]</a:t>
                    </a:fld>
                    <a:endParaRPr lang="es-CO"/>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15"/>
              <c:layout>
                <c:manualLayout>
                  <c:x val="-1.7532324014465962E-3"/>
                  <c:y val="7.547483418280228E-3"/>
                </c:manualLayout>
              </c:layout>
              <c:tx>
                <c:rich>
                  <a:bodyPr/>
                  <a:lstStyle/>
                  <a:p>
                    <a:fld id="{448C6AEA-0A3E-4BCE-972C-F42DB10A2DAA}" type="CELLRANGE">
                      <a:rPr lang="en-US"/>
                      <a:pPr/>
                      <a:t>[CELLRANGE]</a:t>
                    </a:fld>
                    <a:endParaRPr lang="es-CO"/>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11-5AE3-41B8-B075-5E92309C9030}"/>
                </c:ext>
                <c:ext xmlns:c15="http://schemas.microsoft.com/office/drawing/2012/chart" uri="{CE6537A1-D6FC-4f65-9D91-7224C49458BB}">
                  <c15:dlblFieldTable/>
                  <c15:showDataLabelsRange val="1"/>
                </c:ext>
              </c:extLst>
            </c:dLbl>
            <c:dLbl>
              <c:idx val="16"/>
              <c:layout>
                <c:manualLayout>
                  <c:x val="-6.3116366452077521E-2"/>
                  <c:y val="6.0848205597545816E-3"/>
                </c:manualLayout>
              </c:layout>
              <c:tx>
                <c:rich>
                  <a:bodyPr/>
                  <a:lstStyle/>
                  <a:p>
                    <a:fld id="{5E52A74B-DDA2-41B2-A668-91894502A727}" type="CELLRANGE">
                      <a:rPr lang="en-US"/>
                      <a:pPr/>
                      <a:t>[CELLRANGE]</a:t>
                    </a:fld>
                    <a:endParaRPr lang="es-CO"/>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12-5AE3-41B8-B075-5E92309C9030}"/>
                </c:ext>
                <c:ext xmlns:c15="http://schemas.microsoft.com/office/drawing/2012/chart" uri="{CE6537A1-D6FC-4f65-9D91-7224C49458BB}">
                  <c15:dlblFieldTable/>
                  <c15:showDataLabelsRange val="1"/>
                </c:ext>
              </c:extLst>
            </c:dLbl>
            <c:dLbl>
              <c:idx val="17"/>
              <c:tx>
                <c:rich>
                  <a:bodyPr/>
                  <a:lstStyle/>
                  <a:p>
                    <a:fld id="{AB688D8B-D851-444F-A4E5-613F7A00EE24}" type="CELLRANGE">
                      <a:rPr lang="es-CO"/>
                      <a:pPr/>
                      <a:t>[CELLRANGE]</a:t>
                    </a:fld>
                    <a:endParaRPr lang="es-CO"/>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18"/>
              <c:layout>
                <c:manualLayout>
                  <c:x val="-8.9414852473776466E-2"/>
                  <c:y val="-3.3039306960377449E-2"/>
                </c:manualLayout>
              </c:layout>
              <c:tx>
                <c:rich>
                  <a:bodyPr/>
                  <a:lstStyle/>
                  <a:p>
                    <a:fld id="{D4CF23F8-9853-46CC-A855-3BE995EC460A}" type="CELLRANGE">
                      <a:rPr lang="en-US"/>
                      <a:pPr/>
                      <a:t>[CELLRANGE]</a:t>
                    </a:fld>
                    <a:endParaRPr lang="es-CO"/>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0-5AE3-41B8-B075-5E92309C9030}"/>
                </c:ext>
                <c:ext xmlns:c15="http://schemas.microsoft.com/office/drawing/2012/chart" uri="{CE6537A1-D6FC-4f65-9D91-7224C49458BB}">
                  <c15:dlblFieldTable/>
                  <c15:showDataLabelsRange val="1"/>
                </c:ext>
              </c:extLst>
            </c:dLbl>
            <c:dLbl>
              <c:idx val="19"/>
              <c:layout>
                <c:manualLayout>
                  <c:x val="-1.2856889086728521E-16"/>
                  <c:y val="2.843601895734597E-2"/>
                </c:manualLayout>
              </c:layout>
              <c:tx>
                <c:rich>
                  <a:bodyPr/>
                  <a:lstStyle/>
                  <a:p>
                    <a:fld id="{6B4661E4-E78D-44DD-A3FC-A81D2ADA7969}" type="CELLRANGE">
                      <a:rPr lang="en-US"/>
                      <a:pPr/>
                      <a:t>[CELLRANGE]</a:t>
                    </a:fld>
                    <a:endParaRPr lang="es-CO"/>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14-5AE3-41B8-B075-5E92309C9030}"/>
                </c:ext>
                <c:ext xmlns:c15="http://schemas.microsoft.com/office/drawing/2012/chart" uri="{CE6537A1-D6FC-4f65-9D91-7224C49458BB}">
                  <c15:dlblFieldTable/>
                  <c15:showDataLabelsRange val="1"/>
                </c:ext>
              </c:extLst>
            </c:dLbl>
            <c:dLbl>
              <c:idx val="20"/>
              <c:layout>
                <c:manualLayout>
                  <c:x val="-7.0129296057863848E-3"/>
                  <c:y val="0"/>
                </c:manualLayout>
              </c:layout>
              <c:tx>
                <c:rich>
                  <a:bodyPr/>
                  <a:lstStyle/>
                  <a:p>
                    <a:fld id="{67FCAEAA-CD11-4C6B-B2C5-7AB0821D659B}" type="CELLRANGE">
                      <a:rPr lang="en-US"/>
                      <a:pPr/>
                      <a:t>[CELLRANGE]</a:t>
                    </a:fld>
                    <a:endParaRPr lang="es-CO"/>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15-5AE3-41B8-B075-5E92309C9030}"/>
                </c:ext>
                <c:ext xmlns:c15="http://schemas.microsoft.com/office/drawing/2012/chart" uri="{CE6537A1-D6FC-4f65-9D91-7224C49458BB}">
                  <c15:dlblFieldTable/>
                  <c15:showDataLabelsRange val="1"/>
                </c:ext>
              </c:extLst>
            </c:dLbl>
            <c:dLbl>
              <c:idx val="21"/>
              <c:tx>
                <c:rich>
                  <a:bodyPr/>
                  <a:lstStyle/>
                  <a:p>
                    <a:fld id="{A350EB45-3348-49B3-87D0-A1BC386DFCB4}" type="CELLRANGE">
                      <a:rPr lang="es-CO"/>
                      <a:pPr/>
                      <a:t>[CELLRANGE]</a:t>
                    </a:fld>
                    <a:endParaRPr lang="es-CO"/>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22"/>
              <c:tx>
                <c:rich>
                  <a:bodyPr/>
                  <a:lstStyle/>
                  <a:p>
                    <a:fld id="{1E8BD491-6FF7-4734-A14F-622267732D2D}" type="CELLRANGE">
                      <a:rPr lang="es-CO"/>
                      <a:pPr/>
                      <a:t>[CELLRANGE]</a:t>
                    </a:fld>
                    <a:endParaRPr lang="es-CO"/>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23"/>
              <c:layout>
                <c:manualLayout>
                  <c:x val="-8.7661620072329808E-3"/>
                  <c:y val="1.2638230647709321E-2"/>
                </c:manualLayout>
              </c:layout>
              <c:tx>
                <c:rich>
                  <a:bodyPr/>
                  <a:lstStyle/>
                  <a:p>
                    <a:fld id="{71CEE131-4783-4880-BB29-FD189A0F625F}" type="CELLRANGE">
                      <a:rPr lang="en-US"/>
                      <a:pPr/>
                      <a:t>[CELLRANGE]</a:t>
                    </a:fld>
                    <a:endParaRPr lang="es-CO"/>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18-5AE3-41B8-B075-5E92309C9030}"/>
                </c:ext>
                <c:ext xmlns:c15="http://schemas.microsoft.com/office/drawing/2012/chart" uri="{CE6537A1-D6FC-4f65-9D91-7224C49458BB}">
                  <c15:dlblFieldTable/>
                  <c15:showDataLabelsRange val="1"/>
                </c:ext>
              </c:extLst>
            </c:dLbl>
            <c:dLbl>
              <c:idx val="24"/>
              <c:layout>
                <c:manualLayout>
                  <c:x val="-7.7142225663650296E-2"/>
                  <c:y val="3.15955766192733E-2"/>
                </c:manualLayout>
              </c:layout>
              <c:tx>
                <c:rich>
                  <a:bodyPr/>
                  <a:lstStyle/>
                  <a:p>
                    <a:fld id="{2B089B69-D04F-40DA-B57B-F8EA17D71064}" type="CELLRANGE">
                      <a:rPr lang="en-US"/>
                      <a:pPr/>
                      <a:t>[CELLRANGE]</a:t>
                    </a:fld>
                    <a:endParaRPr lang="es-CO"/>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19-5AE3-41B8-B075-5E92309C9030}"/>
                </c:ext>
                <c:ext xmlns:c15="http://schemas.microsoft.com/office/drawing/2012/chart" uri="{CE6537A1-D6FC-4f65-9D91-7224C49458BB}">
                  <c15:dlblFieldTable/>
                  <c15:showDataLabelsRange val="1"/>
                </c:ext>
              </c:extLst>
            </c:dLbl>
            <c:dLbl>
              <c:idx val="25"/>
              <c:layout>
                <c:manualLayout>
                  <c:x val="-9.5751256628295339E-2"/>
                  <c:y val="-1.2666119679709051E-2"/>
                </c:manualLayout>
              </c:layout>
              <c:tx>
                <c:rich>
                  <a:bodyPr/>
                  <a:lstStyle/>
                  <a:p>
                    <a:fld id="{05C81419-1FF1-4B74-BE8B-3786FC67F90A}" type="CELLRANGE">
                      <a:rPr lang="en-US"/>
                      <a:pPr/>
                      <a:t>[CELLRANGE]</a:t>
                    </a:fld>
                    <a:endParaRPr lang="es-CO"/>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1A-5AE3-41B8-B075-5E92309C9030}"/>
                </c:ext>
                <c:ext xmlns:c15="http://schemas.microsoft.com/office/drawing/2012/chart" uri="{CE6537A1-D6FC-4f65-9D91-7224C49458BB}">
                  <c15:dlblFieldTable/>
                  <c15:showDataLabelsRange val="1"/>
                </c:ext>
              </c:extLst>
            </c:dLbl>
            <c:dLbl>
              <c:idx val="26"/>
              <c:layout>
                <c:manualLayout>
                  <c:x val="-1.402585921157277E-2"/>
                  <c:y val="-1.7963275632630088E-2"/>
                </c:manualLayout>
              </c:layout>
              <c:tx>
                <c:rich>
                  <a:bodyPr/>
                  <a:lstStyle/>
                  <a:p>
                    <a:fld id="{328E34C0-D350-44DB-8751-EAFF1B254730}" type="CELLRANGE">
                      <a:rPr lang="en-US"/>
                      <a:pPr/>
                      <a:t>[CELLRANGE]</a:t>
                    </a:fld>
                    <a:endParaRPr lang="es-CO"/>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1B-5AE3-41B8-B075-5E92309C9030}"/>
                </c:ext>
                <c:ext xmlns:c15="http://schemas.microsoft.com/office/drawing/2012/chart" uri="{CE6537A1-D6FC-4f65-9D91-7224C49458BB}">
                  <c15:dlblFieldTable/>
                  <c15:showDataLabelsRange val="1"/>
                </c:ext>
              </c:extLst>
            </c:dLbl>
            <c:dLbl>
              <c:idx val="27"/>
              <c:layout>
                <c:manualLayout>
                  <c:x val="-5.6103436846291141E-2"/>
                  <c:y val="-3.1461730790760159E-2"/>
                </c:manualLayout>
              </c:layout>
              <c:tx>
                <c:rich>
                  <a:bodyPr/>
                  <a:lstStyle/>
                  <a:p>
                    <a:fld id="{09CA1853-F2CE-44FB-8AEA-75623F40248F}" type="CELLRANGE">
                      <a:rPr lang="en-US"/>
                      <a:pPr/>
                      <a:t>[CELLRANGE]</a:t>
                    </a:fld>
                    <a:endParaRPr lang="es-CO"/>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1C-5AE3-41B8-B075-5E92309C9030}"/>
                </c:ext>
                <c:ext xmlns:c15="http://schemas.microsoft.com/office/drawing/2012/chart" uri="{CE6537A1-D6FC-4f65-9D91-7224C49458BB}">
                  <c15:dlblFieldTable/>
                  <c15:showDataLabelsRange val="1"/>
                </c:ext>
              </c:extLst>
            </c:dLbl>
            <c:dLbl>
              <c:idx val="28"/>
              <c:tx>
                <c:rich>
                  <a:bodyPr/>
                  <a:lstStyle/>
                  <a:p>
                    <a:fld id="{567E1327-270A-41ED-9F06-1BF8599A7636}" type="CELLRANGE">
                      <a:rPr lang="es-CO"/>
                      <a:pPr/>
                      <a:t>[CELLRANGE]</a:t>
                    </a:fld>
                    <a:endParaRPr lang="es-CO"/>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29"/>
              <c:layout>
                <c:manualLayout>
                  <c:x val="-7.3635760860757044E-2"/>
                  <c:y val="0"/>
                </c:manualLayout>
              </c:layout>
              <c:tx>
                <c:rich>
                  <a:bodyPr/>
                  <a:lstStyle/>
                  <a:p>
                    <a:fld id="{15F46967-4C9B-418A-B9F5-D0057DDC04CC}" type="CELLRANGE">
                      <a:rPr lang="en-US"/>
                      <a:pPr/>
                      <a:t>[CELLRANGE]</a:t>
                    </a:fld>
                    <a:endParaRPr lang="es-CO"/>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1E-5AE3-41B8-B075-5E92309C9030}"/>
                </c:ext>
                <c:ext xmlns:c15="http://schemas.microsoft.com/office/drawing/2012/chart" uri="{CE6537A1-D6FC-4f65-9D91-7224C49458BB}">
                  <c15:dlblFieldTable/>
                  <c15:showDataLabelsRange val="1"/>
                </c:ext>
              </c:extLst>
            </c:dLbl>
            <c:dLbl>
              <c:idx val="30"/>
              <c:layout>
                <c:manualLayout>
                  <c:x val="-3.3311415627485359E-2"/>
                  <c:y val="3.1595579610664899E-2"/>
                </c:manualLayout>
              </c:layout>
              <c:tx>
                <c:rich>
                  <a:bodyPr/>
                  <a:lstStyle/>
                  <a:p>
                    <a:fld id="{92B83823-F3B9-4BBE-A170-640B92319E82}" type="CELLRANGE">
                      <a:rPr lang="en-US"/>
                      <a:pPr/>
                      <a:t>[CELLRANGE]</a:t>
                    </a:fld>
                    <a:endParaRPr lang="es-CO"/>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1F-5AE3-41B8-B075-5E92309C9030}"/>
                </c:ext>
                <c:ext xmlns:c15="http://schemas.microsoft.com/office/drawing/2012/chart" uri="{CE6537A1-D6FC-4f65-9D91-7224C49458BB}">
                  <c15:dlblFieldTable/>
                  <c15:showDataLabelsRange val="1"/>
                </c:ext>
              </c:extLst>
            </c:dLbl>
            <c:dLbl>
              <c:idx val="31"/>
              <c:layout>
                <c:manualLayout>
                  <c:x val="-5.2596972043398209E-3"/>
                  <c:y val="8.0160320641283547E-3"/>
                </c:manualLayout>
              </c:layout>
              <c:tx>
                <c:rich>
                  <a:bodyPr/>
                  <a:lstStyle/>
                  <a:p>
                    <a:fld id="{CDCBA817-3F94-4F39-B4C8-11C4A5E07950}" type="CELLRANGE">
                      <a:rPr lang="en-US"/>
                      <a:pPr/>
                      <a:t>[CELLRANGE]</a:t>
                    </a:fld>
                    <a:endParaRPr lang="es-CO"/>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20-5AE3-41B8-B075-5E92309C9030}"/>
                </c:ext>
                <c:ext xmlns:c15="http://schemas.microsoft.com/office/drawing/2012/chart" uri="{CE6537A1-D6FC-4f65-9D91-7224C49458BB}">
                  <c15:dlblFieldTable/>
                  <c15:showDataLabelsRange val="1"/>
                </c:ext>
              </c:extLst>
            </c:dLbl>
            <c:dLbl>
              <c:idx val="32"/>
              <c:layout>
                <c:manualLayout>
                  <c:x val="-3.1558183226038761E-2"/>
                  <c:y val="-2.7226736938443866E-2"/>
                </c:manualLayout>
              </c:layout>
              <c:tx>
                <c:rich>
                  <a:bodyPr/>
                  <a:lstStyle/>
                  <a:p>
                    <a:fld id="{8E9C17E7-5FF6-43D6-82D9-C96E4BAF8387}" type="CELLRANGE">
                      <a:rPr lang="en-US"/>
                      <a:pPr/>
                      <a:t>[CELLRANGE]</a:t>
                    </a:fld>
                    <a:endParaRPr lang="es-CO"/>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1-5AE3-41B8-B075-5E92309C9030}"/>
                </c:ext>
                <c:ext xmlns:c15="http://schemas.microsoft.com/office/drawing/2012/chart" uri="{CE6537A1-D6FC-4f65-9D91-7224C49458BB}">
                  <c15:dlblFieldTable/>
                  <c15:showDataLabelsRange val="1"/>
                </c:ext>
              </c:extLst>
            </c:dLbl>
            <c:dLbl>
              <c:idx val="33"/>
              <c:tx>
                <c:rich>
                  <a:bodyPr/>
                  <a:lstStyle/>
                  <a:p>
                    <a:fld id="{9C5FB89A-1EB1-425D-9B2C-84532DA7B511}" type="CELLRANGE">
                      <a:rPr lang="es-CO"/>
                      <a:pPr/>
                      <a:t>[CELLRANGE]</a:t>
                    </a:fld>
                    <a:endParaRPr lang="es-CO"/>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34"/>
              <c:layout>
                <c:manualLayout>
                  <c:x val="-1.5779091613019366E-2"/>
                  <c:y val="-1.6032064128256612E-2"/>
                </c:manualLayout>
              </c:layout>
              <c:tx>
                <c:rich>
                  <a:bodyPr/>
                  <a:lstStyle/>
                  <a:p>
                    <a:fld id="{3872CC61-EAC8-4D71-9812-5384AD44112A}" type="CELLRANGE">
                      <a:rPr lang="en-US"/>
                      <a:pPr/>
                      <a:t>[CELLRANGE]</a:t>
                    </a:fld>
                    <a:endParaRPr lang="es-CO"/>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22-5AE3-41B8-B075-5E92309C9030}"/>
                </c:ext>
                <c:ext xmlns:c15="http://schemas.microsoft.com/office/drawing/2012/chart" uri="{CE6537A1-D6FC-4f65-9D91-7224C49458BB}">
                  <c15:dlblFieldTable/>
                  <c15:showDataLabelsRange val="1"/>
                </c:ext>
              </c:extLst>
            </c:dLbl>
            <c:dLbl>
              <c:idx val="35"/>
              <c:layout>
                <c:manualLayout>
                  <c:x val="-5.6103436846291141E-2"/>
                  <c:y val="-2.3813716672189525E-2"/>
                </c:manualLayout>
              </c:layout>
              <c:tx>
                <c:rich>
                  <a:bodyPr/>
                  <a:lstStyle/>
                  <a:p>
                    <a:fld id="{F443B423-11D4-41B9-890E-7D022F8DF277}" type="CELLRANGE">
                      <a:rPr lang="en-US"/>
                      <a:pPr/>
                      <a:t>[CELLRANGE]</a:t>
                    </a:fld>
                    <a:endParaRPr lang="es-CO"/>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23-5AE3-41B8-B075-5E92309C9030}"/>
                </c:ext>
                <c:ext xmlns:c15="http://schemas.microsoft.com/office/drawing/2012/chart" uri="{CE6537A1-D6FC-4f65-9D91-7224C49458BB}">
                  <c15:dlblFieldTable/>
                  <c15:showDataLabelsRange val="1"/>
                </c:ext>
              </c:extLst>
            </c:dLbl>
            <c:dLbl>
              <c:idx val="36"/>
              <c:tx>
                <c:rich>
                  <a:bodyPr/>
                  <a:lstStyle/>
                  <a:p>
                    <a:fld id="{CB7D8362-F0A7-4D3A-B879-56D2A925BD3D}" type="CELLRANGE">
                      <a:rPr lang="es-CO"/>
                      <a:pPr/>
                      <a:t>[CELLRANGE]</a:t>
                    </a:fld>
                    <a:endParaRPr lang="es-CO"/>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37"/>
              <c:layout>
                <c:manualLayout>
                  <c:x val="-5.2596972043397888E-3"/>
                  <c:y val="2.67201068804285E-3"/>
                </c:manualLayout>
              </c:layout>
              <c:tx>
                <c:rich>
                  <a:bodyPr/>
                  <a:lstStyle/>
                  <a:p>
                    <a:fld id="{30BC5FBA-C3A8-409E-B12B-CD338D743304}" type="CELLRANGE">
                      <a:rPr lang="en-US"/>
                      <a:pPr/>
                      <a:t>[CELLRANGE]</a:t>
                    </a:fld>
                    <a:endParaRPr lang="es-CO"/>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25-5AE3-41B8-B075-5E92309C9030}"/>
                </c:ext>
                <c:ext xmlns:c15="http://schemas.microsoft.com/office/drawing/2012/chart" uri="{CE6537A1-D6FC-4f65-9D91-7224C49458BB}">
                  <c15:dlblFieldTable/>
                  <c15:showDataLabelsRange val="1"/>
                </c:ext>
              </c:extLst>
            </c:dLbl>
            <c:dLbl>
              <c:idx val="38"/>
              <c:layout>
                <c:manualLayout>
                  <c:x val="3.5064350441668317E-3"/>
                  <c:y val="-2.9156546613152635E-2"/>
                </c:manualLayout>
              </c:layout>
              <c:tx>
                <c:rich>
                  <a:bodyPr/>
                  <a:lstStyle/>
                  <a:p>
                    <a:fld id="{6A26B03D-F940-4BE8-8BAD-77A533EA0AE0}" type="CELLRANGE">
                      <a:rPr lang="en-US"/>
                      <a:pPr/>
                      <a:t>[CELLRANGE]</a:t>
                    </a:fld>
                    <a:endParaRPr lang="es-CO"/>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26-5AE3-41B8-B075-5E92309C9030}"/>
                </c:ext>
                <c:ext xmlns:c15="http://schemas.microsoft.com/office/drawing/2012/chart" uri="{CE6537A1-D6FC-4f65-9D91-7224C49458BB}">
                  <c15:dlblFieldTable/>
                  <c15:showDataLabelsRange val="1"/>
                </c:ext>
              </c:extLst>
            </c:dLbl>
            <c:dLbl>
              <c:idx val="39"/>
              <c:layout>
                <c:manualLayout>
                  <c:x val="-3.1558183226038733E-2"/>
                  <c:y val="-2.260436884267222E-2"/>
                </c:manualLayout>
              </c:layout>
              <c:tx>
                <c:rich>
                  <a:bodyPr rot="0" spcFirstLastPara="1" vertOverflow="ellipsis" vert="horz" wrap="square" lIns="38100" tIns="19050" rIns="38100" bIns="19050" anchor="ctr" anchorCtr="1">
                    <a:spAutoFit/>
                  </a:bodyPr>
                  <a:lstStyle/>
                  <a:p>
                    <a:pPr>
                      <a:defRPr sz="700" b="1" i="0" u="none" strike="noStrike" kern="1200" baseline="0">
                        <a:solidFill>
                          <a:schemeClr val="tx1">
                            <a:lumMod val="75000"/>
                            <a:lumOff val="25000"/>
                          </a:schemeClr>
                        </a:solidFill>
                        <a:latin typeface="+mn-lt"/>
                        <a:ea typeface="+mn-ea"/>
                        <a:cs typeface="+mn-cs"/>
                      </a:defRPr>
                    </a:pPr>
                    <a:fld id="{950A833E-D69E-4723-91A2-35BB33DBBB46}" type="CELLRANGE">
                      <a:rPr lang="en-US"/>
                      <a:pPr>
                        <a:defRPr sz="700" b="1"/>
                      </a:pPr>
                      <a:t>[CELLRANGE]</a:t>
                    </a:fld>
                    <a:endParaRPr lang="es-CO"/>
                  </a:p>
                </c:rich>
              </c:tx>
              <c:spPr>
                <a:noFill/>
                <a:ln>
                  <a:noFill/>
                </a:ln>
                <a:effectLst/>
              </c:spPr>
              <c:txPr>
                <a:bodyPr rot="0" spcFirstLastPara="1" vertOverflow="ellipsis" vert="horz" wrap="square" lIns="38100" tIns="19050" rIns="38100" bIns="19050" anchor="ctr" anchorCtr="1">
                  <a:spAutoFit/>
                </a:bodyPr>
                <a:lstStyle/>
                <a:p>
                  <a:pPr>
                    <a:defRPr sz="700" b="1" i="0" u="none" strike="noStrike" kern="1200" baseline="0">
                      <a:solidFill>
                        <a:schemeClr val="tx1">
                          <a:lumMod val="75000"/>
                          <a:lumOff val="25000"/>
                        </a:schemeClr>
                      </a:solidFill>
                      <a:latin typeface="+mn-lt"/>
                      <a:ea typeface="+mn-ea"/>
                      <a:cs typeface="+mn-cs"/>
                    </a:defRPr>
                  </a:pPr>
                  <a:endParaRPr lang="es-CO"/>
                </a:p>
              </c:txP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27-5AE3-41B8-B075-5E92309C9030}"/>
                </c:ext>
                <c:ext xmlns:c15="http://schemas.microsoft.com/office/drawing/2012/chart" uri="{CE6537A1-D6FC-4f65-9D91-7224C49458BB}">
                  <c15:dlblFieldTable/>
                  <c15:showDataLabelsRange val="1"/>
                </c:ext>
              </c:extLst>
            </c:dLbl>
            <c:dLbl>
              <c:idx val="40"/>
              <c:tx>
                <c:rich>
                  <a:bodyPr rot="0" spcFirstLastPara="1" vertOverflow="ellipsis" vert="horz" wrap="square" lIns="38100" tIns="19050" rIns="38100" bIns="19050" anchor="ctr" anchorCtr="1">
                    <a:spAutoFit/>
                  </a:bodyPr>
                  <a:lstStyle/>
                  <a:p>
                    <a:pPr>
                      <a:defRPr sz="700" b="1" i="0" u="none" strike="noStrike" kern="1200" baseline="0">
                        <a:solidFill>
                          <a:schemeClr val="tx1">
                            <a:lumMod val="75000"/>
                            <a:lumOff val="25000"/>
                          </a:schemeClr>
                        </a:solidFill>
                        <a:latin typeface="+mn-lt"/>
                        <a:ea typeface="+mn-ea"/>
                        <a:cs typeface="+mn-cs"/>
                      </a:defRPr>
                    </a:pPr>
                    <a:fld id="{C36813BF-D3E5-40F4-8DEE-0B0FEF844AC8}" type="CELLRANGE">
                      <a:rPr lang="es-CO"/>
                      <a:pPr>
                        <a:defRPr sz="700" b="1"/>
                      </a:pPr>
                      <a:t>[CELLRANGE]</a:t>
                    </a:fld>
                    <a:endParaRPr lang="es-CO"/>
                  </a:p>
                </c:rich>
              </c:tx>
              <c:spPr>
                <a:noFill/>
                <a:ln>
                  <a:noFill/>
                </a:ln>
                <a:effectLst/>
              </c:spPr>
              <c:txPr>
                <a:bodyPr rot="0" spcFirstLastPara="1" vertOverflow="ellipsis" vert="horz" wrap="square" lIns="38100" tIns="19050" rIns="38100" bIns="19050" anchor="ctr" anchorCtr="1">
                  <a:spAutoFit/>
                </a:bodyPr>
                <a:lstStyle/>
                <a:p>
                  <a:pPr>
                    <a:defRPr sz="700" b="1" i="0" u="none" strike="noStrike" kern="1200" baseline="0">
                      <a:solidFill>
                        <a:schemeClr val="tx1">
                          <a:lumMod val="75000"/>
                          <a:lumOff val="25000"/>
                        </a:schemeClr>
                      </a:solidFill>
                      <a:latin typeface="+mn-lt"/>
                      <a:ea typeface="+mn-ea"/>
                      <a:cs typeface="+mn-cs"/>
                    </a:defRPr>
                  </a:pPr>
                  <a:endParaRPr lang="es-CO"/>
                </a:p>
              </c:txP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Lst>
            </c:dLbl>
            <c:dLbl>
              <c:idx val="41"/>
              <c:layout>
                <c:manualLayout>
                  <c:x val="-2.6298486021698944E-2"/>
                  <c:y val="1.8957345971563982E-2"/>
                </c:manualLayout>
              </c:layout>
              <c:tx>
                <c:rich>
                  <a:bodyPr rot="0" spcFirstLastPara="1" vertOverflow="ellipsis" vert="horz" wrap="square" lIns="38100" tIns="19050" rIns="38100" bIns="19050" anchor="ctr" anchorCtr="1">
                    <a:spAutoFit/>
                  </a:bodyPr>
                  <a:lstStyle/>
                  <a:p>
                    <a:pPr>
                      <a:defRPr sz="700" b="1" i="0" u="none" strike="noStrike" kern="1200" baseline="0">
                        <a:solidFill>
                          <a:schemeClr val="tx1">
                            <a:lumMod val="75000"/>
                            <a:lumOff val="25000"/>
                          </a:schemeClr>
                        </a:solidFill>
                        <a:latin typeface="+mn-lt"/>
                        <a:ea typeface="+mn-ea"/>
                        <a:cs typeface="+mn-cs"/>
                      </a:defRPr>
                    </a:pPr>
                    <a:fld id="{5332D991-BBE5-4EF2-926C-879DDDF340B7}" type="CELLRANGE">
                      <a:rPr lang="en-US"/>
                      <a:pPr>
                        <a:defRPr sz="700" b="1"/>
                      </a:pPr>
                      <a:t>[CELLRANGE]</a:t>
                    </a:fld>
                    <a:endParaRPr lang="es-CO"/>
                  </a:p>
                </c:rich>
              </c:tx>
              <c:spPr>
                <a:noFill/>
                <a:ln>
                  <a:noFill/>
                </a:ln>
                <a:effectLst/>
              </c:spPr>
              <c:txPr>
                <a:bodyPr rot="0" spcFirstLastPara="1" vertOverflow="ellipsis" vert="horz" wrap="square" lIns="38100" tIns="19050" rIns="38100" bIns="19050" anchor="ctr" anchorCtr="1">
                  <a:spAutoFit/>
                </a:bodyPr>
                <a:lstStyle/>
                <a:p>
                  <a:pPr>
                    <a:defRPr sz="700" b="1" i="0" u="none" strike="noStrike" kern="1200" baseline="0">
                      <a:solidFill>
                        <a:schemeClr val="tx1">
                          <a:lumMod val="75000"/>
                          <a:lumOff val="25000"/>
                        </a:schemeClr>
                      </a:solidFill>
                      <a:latin typeface="+mn-lt"/>
                      <a:ea typeface="+mn-ea"/>
                      <a:cs typeface="+mn-cs"/>
                    </a:defRPr>
                  </a:pPr>
                  <a:endParaRPr lang="es-CO"/>
                </a:p>
              </c:txP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29-5AE3-41B8-B075-5E92309C9030}"/>
                </c:ext>
                <c:ext xmlns:c15="http://schemas.microsoft.com/office/drawing/2012/chart" uri="{CE6537A1-D6FC-4f65-9D91-7224C49458BB}">
                  <c15:dlblFieldTable/>
                  <c15:showDataLabelsRange val="1"/>
                </c:ext>
              </c:extLst>
            </c:dLbl>
            <c:dLbl>
              <c:idx val="42"/>
              <c:delete val="1"/>
              <c:extLst xmlns:c16r2="http://schemas.microsoft.com/office/drawing/2015/06/chart">
                <c:ext xmlns:c16="http://schemas.microsoft.com/office/drawing/2014/chart" uri="{C3380CC4-5D6E-409C-BE32-E72D297353CC}">
                  <c16:uniqueId val="{0000002A-5AE3-41B8-B075-5E92309C9030}"/>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es-CO"/>
              </a:p>
            </c:txPr>
            <c:showLegendKey val="0"/>
            <c:showVal val="0"/>
            <c:showCatName val="0"/>
            <c:showSerName val="0"/>
            <c:showPercent val="0"/>
            <c:showBubbleSize val="0"/>
            <c:showLeaderLines val="0"/>
            <c:extLst xmlns:c16r2="http://schemas.microsoft.com/office/drawing/2015/06/chart">
              <c:ext xmlns:c15="http://schemas.microsoft.com/office/drawing/2012/chart" uri="{CE6537A1-D6FC-4f65-9D91-7224C49458BB}">
                <c15:showDataLabelsRange val="1"/>
                <c15:showLeaderLines val="0"/>
              </c:ext>
            </c:extLst>
          </c:dLbls>
          <c:xVal>
            <c:numRef>
              <c:f>'graph ES'!$B$2:$B$43</c:f>
              <c:numCache>
                <c:formatCode>0.0</c:formatCode>
                <c:ptCount val="42"/>
                <c:pt idx="0">
                  <c:v>10.419243581529164</c:v>
                </c:pt>
                <c:pt idx="1">
                  <c:v>6.4817765413778874</c:v>
                </c:pt>
                <c:pt idx="2">
                  <c:v>16.147699554396954</c:v>
                </c:pt>
                <c:pt idx="3">
                  <c:v>17.41333815978739</c:v>
                </c:pt>
                <c:pt idx="4">
                  <c:v>26.01536466220211</c:v>
                </c:pt>
                <c:pt idx="5">
                  <c:v>14.977027302526153</c:v>
                </c:pt>
                <c:pt idx="6">
                  <c:v>14.647162485816548</c:v>
                </c:pt>
                <c:pt idx="7">
                  <c:v>18.840484190122968</c:v>
                </c:pt>
                <c:pt idx="8">
                  <c:v>18.14230940277854</c:v>
                </c:pt>
                <c:pt idx="9">
                  <c:v>19.047444097459966</c:v>
                </c:pt>
                <c:pt idx="10">
                  <c:v>18.821793311290552</c:v>
                </c:pt>
                <c:pt idx="11">
                  <c:v>20.264463515461429</c:v>
                </c:pt>
                <c:pt idx="12">
                  <c:v>18.938445682740713</c:v>
                </c:pt>
                <c:pt idx="13">
                  <c:v>21.117563222766929</c:v>
                </c:pt>
                <c:pt idx="14">
                  <c:v>19.947832908413414</c:v>
                </c:pt>
                <c:pt idx="15">
                  <c:v>13.714143827424047</c:v>
                </c:pt>
                <c:pt idx="16">
                  <c:v>13.229869022130773</c:v>
                </c:pt>
                <c:pt idx="17">
                  <c:v>22.362870715773866</c:v>
                </c:pt>
                <c:pt idx="18">
                  <c:v>13.99422311073312</c:v>
                </c:pt>
                <c:pt idx="19">
                  <c:v>17.9201887959494</c:v>
                </c:pt>
                <c:pt idx="20">
                  <c:v>16.303033403361184</c:v>
                </c:pt>
                <c:pt idx="21">
                  <c:v>20.738634154928466</c:v>
                </c:pt>
                <c:pt idx="22">
                  <c:v>18.877525816816984</c:v>
                </c:pt>
                <c:pt idx="23">
                  <c:v>19.597749387646822</c:v>
                </c:pt>
                <c:pt idx="24">
                  <c:v>17.996581395469029</c:v>
                </c:pt>
                <c:pt idx="25">
                  <c:v>18.121515517206582</c:v>
                </c:pt>
                <c:pt idx="26">
                  <c:v>17.994538164851303</c:v>
                </c:pt>
                <c:pt idx="27">
                  <c:v>17.495688080192764</c:v>
                </c:pt>
                <c:pt idx="28">
                  <c:v>15.611636528685342</c:v>
                </c:pt>
                <c:pt idx="29">
                  <c:v>14.0572954182859</c:v>
                </c:pt>
                <c:pt idx="30">
                  <c:v>7.801754386323541</c:v>
                </c:pt>
                <c:pt idx="31">
                  <c:v>5.0812402872246007</c:v>
                </c:pt>
                <c:pt idx="32">
                  <c:v>7.9604229919806411</c:v>
                </c:pt>
                <c:pt idx="33">
                  <c:v>3.0533022886988759</c:v>
                </c:pt>
                <c:pt idx="34">
                  <c:v>9.6761446793421406</c:v>
                </c:pt>
                <c:pt idx="35">
                  <c:v>12.965465911520699</c:v>
                </c:pt>
                <c:pt idx="36">
                  <c:v>5.0950679195905089</c:v>
                </c:pt>
                <c:pt idx="37">
                  <c:v>5.6362453441377554</c:v>
                </c:pt>
                <c:pt idx="38">
                  <c:v>13.488624110735467</c:v>
                </c:pt>
                <c:pt idx="39">
                  <c:v>17</c:v>
                </c:pt>
                <c:pt idx="40">
                  <c:v>12.8</c:v>
                </c:pt>
                <c:pt idx="41">
                  <c:v>18.2</c:v>
                </c:pt>
              </c:numCache>
            </c:numRef>
          </c:xVal>
          <c:yVal>
            <c:numRef>
              <c:f>'graph ES'!$C$2:$C$43</c:f>
              <c:numCache>
                <c:formatCode>0.0</c:formatCode>
                <c:ptCount val="42"/>
                <c:pt idx="0">
                  <c:v>2.968</c:v>
                </c:pt>
                <c:pt idx="1">
                  <c:v>1.7</c:v>
                </c:pt>
                <c:pt idx="2">
                  <c:v>4.569</c:v>
                </c:pt>
                <c:pt idx="3">
                  <c:v>6.9710000000000001</c:v>
                </c:pt>
                <c:pt idx="4">
                  <c:v>12.105</c:v>
                </c:pt>
                <c:pt idx="5">
                  <c:v>5.23</c:v>
                </c:pt>
                <c:pt idx="6">
                  <c:v>5.0939999999999994</c:v>
                </c:pt>
                <c:pt idx="7">
                  <c:v>14.011000000000001</c:v>
                </c:pt>
                <c:pt idx="8">
                  <c:v>10.523</c:v>
                </c:pt>
                <c:pt idx="9">
                  <c:v>10.119999999999999</c:v>
                </c:pt>
                <c:pt idx="10">
                  <c:v>6.5220000000000002</c:v>
                </c:pt>
                <c:pt idx="11">
                  <c:v>12.304</c:v>
                </c:pt>
                <c:pt idx="12">
                  <c:v>14.265000000000001</c:v>
                </c:pt>
                <c:pt idx="13">
                  <c:v>10.133999999999999</c:v>
                </c:pt>
                <c:pt idx="14">
                  <c:v>17.481999999999999</c:v>
                </c:pt>
                <c:pt idx="15">
                  <c:v>2.4910000000000001</c:v>
                </c:pt>
                <c:pt idx="16">
                  <c:v>5.3919999999999995</c:v>
                </c:pt>
                <c:pt idx="17">
                  <c:v>16.358000000000001</c:v>
                </c:pt>
                <c:pt idx="18">
                  <c:v>8.5169999999999995</c:v>
                </c:pt>
                <c:pt idx="19">
                  <c:v>6.3860000000000001</c:v>
                </c:pt>
                <c:pt idx="20">
                  <c:v>7.8559999999999999</c:v>
                </c:pt>
                <c:pt idx="21">
                  <c:v>14.042999999999999</c:v>
                </c:pt>
                <c:pt idx="22">
                  <c:v>11.972999999999999</c:v>
                </c:pt>
                <c:pt idx="23">
                  <c:v>9.9559999999999995</c:v>
                </c:pt>
                <c:pt idx="24">
                  <c:v>6.6420000000000003</c:v>
                </c:pt>
                <c:pt idx="25">
                  <c:v>6.6040000000000001</c:v>
                </c:pt>
                <c:pt idx="26">
                  <c:v>8.8970000000000002</c:v>
                </c:pt>
                <c:pt idx="27">
                  <c:v>10.824999999999999</c:v>
                </c:pt>
                <c:pt idx="28">
                  <c:v>10.358000000000001</c:v>
                </c:pt>
                <c:pt idx="29">
                  <c:v>7.4849999999999994</c:v>
                </c:pt>
                <c:pt idx="30">
                  <c:v>8.2590000000000003</c:v>
                </c:pt>
                <c:pt idx="31">
                  <c:v>3.41</c:v>
                </c:pt>
                <c:pt idx="32">
                  <c:v>9.6</c:v>
                </c:pt>
                <c:pt idx="33">
                  <c:v>0.32</c:v>
                </c:pt>
                <c:pt idx="34">
                  <c:v>3.7228987329032144</c:v>
                </c:pt>
                <c:pt idx="35">
                  <c:v>2.7479999999999998</c:v>
                </c:pt>
                <c:pt idx="36">
                  <c:v>1</c:v>
                </c:pt>
                <c:pt idx="37">
                  <c:v>4.3</c:v>
                </c:pt>
                <c:pt idx="38">
                  <c:v>8.6985834095706807</c:v>
                </c:pt>
                <c:pt idx="39">
                  <c:v>8.9</c:v>
                </c:pt>
                <c:pt idx="40">
                  <c:v>6.8</c:v>
                </c:pt>
                <c:pt idx="41">
                  <c:v>10.4</c:v>
                </c:pt>
              </c:numCache>
            </c:numRef>
          </c:yVal>
          <c:smooth val="0"/>
          <c:extLst xmlns:c16r2="http://schemas.microsoft.com/office/drawing/2015/06/chart">
            <c:ext xmlns:c16="http://schemas.microsoft.com/office/drawing/2014/chart" uri="{C3380CC4-5D6E-409C-BE32-E72D297353CC}">
              <c16:uniqueId val="{0000002B-5AE3-41B8-B075-5E92309C9030}"/>
            </c:ext>
            <c:ext xmlns:c15="http://schemas.microsoft.com/office/drawing/2012/chart" uri="{02D57815-91ED-43cb-92C2-25804820EDAC}">
              <c15:datalabelsRange>
                <c15:f>'graph ES'!$A$2:$A$43</c15:f>
                <c15:dlblRangeCache>
                  <c:ptCount val="42"/>
                  <c:pt idx="0">
                    <c:v>Chile</c:v>
                  </c:pt>
                  <c:pt idx="1">
                    <c:v>México</c:v>
                  </c:pt>
                  <c:pt idx="2">
                    <c:v>Canadá</c:v>
                  </c:pt>
                  <c:pt idx="3">
                    <c:v>Estados Unidos</c:v>
                  </c:pt>
                  <c:pt idx="4">
                    <c:v>Japón</c:v>
                  </c:pt>
                  <c:pt idx="5">
                    <c:v>Australia</c:v>
                  </c:pt>
                  <c:pt idx="6">
                    <c:v>Nueva Zelanda</c:v>
                  </c:pt>
                  <c:pt idx="7">
                    <c:v>Austria</c:v>
                  </c:pt>
                  <c:pt idx="8">
                    <c:v>Bélgica</c:v>
                  </c:pt>
                  <c:pt idx="9">
                    <c:v>Dinamarca</c:v>
                  </c:pt>
                  <c:pt idx="10">
                    <c:v>Estonia</c:v>
                  </c:pt>
                  <c:pt idx="11">
                    <c:v>Finlandia</c:v>
                  </c:pt>
                  <c:pt idx="12">
                    <c:v>Francia</c:v>
                  </c:pt>
                  <c:pt idx="13">
                    <c:v>Alemania</c:v>
                  </c:pt>
                  <c:pt idx="14">
                    <c:v>Grecia</c:v>
                  </c:pt>
                  <c:pt idx="15">
                    <c:v>Islandia</c:v>
                  </c:pt>
                  <c:pt idx="16">
                    <c:v>Irlanda</c:v>
                  </c:pt>
                  <c:pt idx="17">
                    <c:v>Italia</c:v>
                  </c:pt>
                  <c:pt idx="18">
                    <c:v>Luxemburgo</c:v>
                  </c:pt>
                  <c:pt idx="19">
                    <c:v>Países Bajos</c:v>
                  </c:pt>
                  <c:pt idx="20">
                    <c:v>Noruega</c:v>
                  </c:pt>
                  <c:pt idx="21">
                    <c:v>Portugal</c:v>
                  </c:pt>
                  <c:pt idx="22">
                    <c:v>España</c:v>
                  </c:pt>
                  <c:pt idx="23">
                    <c:v>Suecia</c:v>
                  </c:pt>
                  <c:pt idx="24">
                    <c:v>Suiza</c:v>
                  </c:pt>
                  <c:pt idx="25">
                    <c:v>Reino Unido</c:v>
                  </c:pt>
                  <c:pt idx="26">
                    <c:v>Chequia</c:v>
                  </c:pt>
                  <c:pt idx="27">
                    <c:v>Hungría</c:v>
                  </c:pt>
                  <c:pt idx="28">
                    <c:v>Polonia</c:v>
                  </c:pt>
                  <c:pt idx="29">
                    <c:v>Eslovaquia</c:v>
                  </c:pt>
                  <c:pt idx="30">
                    <c:v>Turquía</c:v>
                  </c:pt>
                  <c:pt idx="31">
                    <c:v>Sudáfrica</c:v>
                  </c:pt>
                  <c:pt idx="32">
                    <c:v>Brasil</c:v>
                  </c:pt>
                  <c:pt idx="33">
                    <c:v>Arabia Saudita</c:v>
                  </c:pt>
                  <c:pt idx="34">
                    <c:v>China</c:v>
                  </c:pt>
                  <c:pt idx="35">
                    <c:v>Corea, Rep. de</c:v>
                  </c:pt>
                  <c:pt idx="36">
                    <c:v>Indonesia</c:v>
                  </c:pt>
                  <c:pt idx="37">
                    <c:v>India</c:v>
                  </c:pt>
                  <c:pt idx="38">
                    <c:v>Federación Rusa</c:v>
                  </c:pt>
                  <c:pt idx="39">
                    <c:v>OCDE</c:v>
                  </c:pt>
                  <c:pt idx="40">
                    <c:v>G20</c:v>
                  </c:pt>
                  <c:pt idx="41">
                    <c:v>UE</c:v>
                  </c:pt>
                </c15:dlblRangeCache>
              </c15:datalabelsRange>
            </c:ext>
          </c:extLst>
        </c:ser>
        <c:dLbls>
          <c:showLegendKey val="0"/>
          <c:showVal val="1"/>
          <c:showCatName val="0"/>
          <c:showSerName val="0"/>
          <c:showPercent val="0"/>
          <c:showBubbleSize val="0"/>
        </c:dLbls>
        <c:axId val="1788277056"/>
        <c:axId val="1788278144"/>
      </c:scatterChart>
      <c:valAx>
        <c:axId val="1788277056"/>
        <c:scaling>
          <c:orientation val="minMax"/>
        </c:scaling>
        <c:delete val="0"/>
        <c:axPos val="b"/>
        <c:numFmt formatCode="0" sourceLinked="0"/>
        <c:majorTickMark val="none"/>
        <c:minorTickMark val="none"/>
        <c:tickLblPos val="nextTo"/>
        <c:spPr>
          <a:noFill/>
          <a:ln w="15875" cap="flat" cmpd="sng" algn="ctr">
            <a:solidFill>
              <a:schemeClr val="tx1">
                <a:lumMod val="95000"/>
                <a:lumOff val="5000"/>
                <a:alpha val="47000"/>
              </a:schemeClr>
            </a:solidFill>
            <a:round/>
            <a:headEnd type="none"/>
            <a:tailEnd type="triangle" w="lg" len="lg"/>
          </a:ln>
          <a:effectLst/>
        </c:spPr>
        <c:txPr>
          <a:bodyPr rot="-60000000" spcFirstLastPara="1" vertOverflow="ellipsis" vert="horz" wrap="square" anchor="ctr" anchorCtr="1"/>
          <a:lstStyle/>
          <a:p>
            <a:pPr>
              <a:defRPr sz="700" b="0" i="0" u="none" strike="noStrike" kern="1200" baseline="0">
                <a:solidFill>
                  <a:schemeClr val="bg1">
                    <a:lumMod val="65000"/>
                  </a:schemeClr>
                </a:solidFill>
                <a:latin typeface="+mn-lt"/>
                <a:ea typeface="+mn-ea"/>
                <a:cs typeface="+mn-cs"/>
              </a:defRPr>
            </a:pPr>
            <a:endParaRPr lang="es-CO"/>
          </a:p>
        </c:txPr>
        <c:crossAx val="1788278144"/>
        <c:crossesAt val="9"/>
        <c:crossBetween val="midCat"/>
        <c:majorUnit val="2"/>
      </c:valAx>
      <c:valAx>
        <c:axId val="1788278144"/>
        <c:scaling>
          <c:orientation val="minMax"/>
          <c:max val="18"/>
        </c:scaling>
        <c:delete val="0"/>
        <c:axPos val="l"/>
        <c:numFmt formatCode="0" sourceLinked="0"/>
        <c:majorTickMark val="none"/>
        <c:minorTickMark val="none"/>
        <c:tickLblPos val="nextTo"/>
        <c:spPr>
          <a:noFill/>
          <a:ln w="15875" cap="flat" cmpd="sng" algn="ctr">
            <a:solidFill>
              <a:schemeClr val="tx1">
                <a:lumMod val="85000"/>
                <a:lumOff val="15000"/>
                <a:alpha val="47000"/>
              </a:schemeClr>
            </a:solidFill>
            <a:round/>
            <a:headEnd w="sm" len="med"/>
            <a:tailEnd type="triangle" w="lg" len="lg"/>
          </a:ln>
          <a:effectLst/>
        </c:spPr>
        <c:txPr>
          <a:bodyPr rot="-60000000" spcFirstLastPara="1" vertOverflow="ellipsis" vert="horz" wrap="square" anchor="ctr" anchorCtr="1"/>
          <a:lstStyle/>
          <a:p>
            <a:pPr>
              <a:defRPr sz="700" b="0" i="0" u="none" strike="noStrike" kern="1200" baseline="0">
                <a:solidFill>
                  <a:schemeClr val="bg1">
                    <a:lumMod val="65000"/>
                  </a:schemeClr>
                </a:solidFill>
                <a:latin typeface="+mn-lt"/>
                <a:ea typeface="+mn-ea"/>
                <a:cs typeface="+mn-cs"/>
              </a:defRPr>
            </a:pPr>
            <a:endParaRPr lang="es-CO"/>
          </a:p>
        </c:txPr>
        <c:crossAx val="1788277056"/>
        <c:crossesAt val="14"/>
        <c:crossBetween val="midCat"/>
      </c:valAx>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5436693780297"/>
          <c:y val="9.2572344923099403E-2"/>
          <c:w val="0.53800016432503495"/>
          <c:h val="0.80144325388147797"/>
        </c:manualLayout>
      </c:layout>
      <c:barChart>
        <c:barDir val="bar"/>
        <c:grouping val="stacked"/>
        <c:varyColors val="0"/>
        <c:ser>
          <c:idx val="0"/>
          <c:order val="0"/>
          <c:tx>
            <c:strRef>
              <c:f>label 0</c:f>
              <c:strCache>
                <c:ptCount val="1"/>
                <c:pt idx="0">
                  <c:v>Contração</c:v>
                </c:pt>
              </c:strCache>
            </c:strRef>
          </c:tx>
          <c:spPr>
            <a:solidFill>
              <a:srgbClr val="5B9BD5"/>
            </a:solidFill>
            <a:ln>
              <a:noFill/>
            </a:ln>
          </c:spPr>
          <c:invertIfNegative val="0"/>
          <c:dLbls>
            <c:spPr>
              <a:noFill/>
              <a:ln>
                <a:noFill/>
              </a:ln>
              <a:effectLst/>
            </c:spPr>
            <c:txPr>
              <a:bodyPr/>
              <a:lstStyle/>
              <a:p>
                <a:pPr>
                  <a:defRPr sz="1000" b="0" strike="noStrike" spc="-1">
                    <a:solidFill>
                      <a:srgbClr val="000000"/>
                    </a:solidFill>
                    <a:latin typeface="Calibri"/>
                  </a:defRPr>
                </a:pPr>
                <a:endParaRPr lang="es-CO"/>
              </a:p>
            </c:txPr>
            <c:dLblPos val="ctr"/>
            <c:showLegendKey val="0"/>
            <c:showVal val="0"/>
            <c:showCatName val="0"/>
            <c:showSerName val="0"/>
            <c:showPercent val="0"/>
            <c:showBubbleSize val="1"/>
            <c:separator>; </c:separator>
            <c:showLeaderLines val="0"/>
            <c:extLst xmlns:c16r2="http://schemas.microsoft.com/office/drawing/2015/06/chart">
              <c:ext xmlns:c15="http://schemas.microsoft.com/office/drawing/2012/chart" uri="{CE6537A1-D6FC-4f65-9D91-7224C49458BB}">
                <c15:showLeaderLines val="0"/>
              </c:ext>
            </c:extLst>
          </c:dLbls>
          <c:cat>
            <c:strRef>
              <c:f>categories</c:f>
              <c:strCache>
                <c:ptCount val="5"/>
                <c:pt idx="0">
                  <c:v>Estados Árabes</c:v>
                </c:pt>
                <c:pt idx="1">
                  <c:v>África</c:v>
                </c:pt>
                <c:pt idx="2">
                  <c:v>Ásia e Pacífico</c:v>
                </c:pt>
                <c:pt idx="3">
                  <c:v>Américas</c:v>
                </c:pt>
                <c:pt idx="4">
                  <c:v>Europa e Ásia Central</c:v>
                </c:pt>
              </c:strCache>
            </c:strRef>
          </c:cat>
          <c:val>
            <c:numRef>
              <c:f>0</c:f>
              <c:numCache>
                <c:formatCode>General</c:formatCode>
                <c:ptCount val="5"/>
                <c:pt idx="0">
                  <c:v>1</c:v>
                </c:pt>
                <c:pt idx="1">
                  <c:v>10</c:v>
                </c:pt>
                <c:pt idx="2">
                  <c:v>43</c:v>
                </c:pt>
                <c:pt idx="3">
                  <c:v>44</c:v>
                </c:pt>
                <c:pt idx="4">
                  <c:v>109</c:v>
                </c:pt>
              </c:numCache>
            </c:numRef>
          </c:val>
          <c:extLst xmlns:c16r2="http://schemas.microsoft.com/office/drawing/2015/06/chart">
            <c:ext xmlns:c16="http://schemas.microsoft.com/office/drawing/2014/chart" uri="{C3380CC4-5D6E-409C-BE32-E72D297353CC}">
              <c16:uniqueId val="{00000000-0BDF-4CA7-AF23-0B8AF3012C91}"/>
            </c:ext>
          </c:extLst>
        </c:ser>
        <c:ser>
          <c:idx val="1"/>
          <c:order val="1"/>
          <c:tx>
            <c:strRef>
              <c:f>label 1</c:f>
              <c:strCache>
                <c:ptCount val="1"/>
                <c:pt idx="0">
                  <c:v>Expansão</c:v>
                </c:pt>
              </c:strCache>
            </c:strRef>
          </c:tx>
          <c:spPr>
            <a:solidFill>
              <a:srgbClr val="ED7D31"/>
            </a:solidFill>
            <a:ln>
              <a:noFill/>
            </a:ln>
          </c:spPr>
          <c:invertIfNegative val="0"/>
          <c:dLbls>
            <c:spPr>
              <a:noFill/>
              <a:ln>
                <a:noFill/>
              </a:ln>
              <a:effectLst/>
            </c:spPr>
            <c:txPr>
              <a:bodyPr/>
              <a:lstStyle/>
              <a:p>
                <a:pPr>
                  <a:defRPr sz="1000" b="0" strike="noStrike" spc="-1">
                    <a:solidFill>
                      <a:srgbClr val="000000"/>
                    </a:solidFill>
                    <a:latin typeface="Calibri"/>
                  </a:defRPr>
                </a:pPr>
                <a:endParaRPr lang="es-CO"/>
              </a:p>
            </c:txPr>
            <c:dLblPos val="ctr"/>
            <c:showLegendKey val="0"/>
            <c:showVal val="0"/>
            <c:showCatName val="0"/>
            <c:showSerName val="0"/>
            <c:showPercent val="0"/>
            <c:showBubbleSize val="1"/>
            <c:separator>; </c:separator>
            <c:showLeaderLines val="0"/>
            <c:extLst xmlns:c16r2="http://schemas.microsoft.com/office/drawing/2015/06/chart">
              <c:ext xmlns:c15="http://schemas.microsoft.com/office/drawing/2012/chart" uri="{CE6537A1-D6FC-4f65-9D91-7224C49458BB}">
                <c15:showLeaderLines val="0"/>
              </c:ext>
            </c:extLst>
          </c:dLbls>
          <c:cat>
            <c:strRef>
              <c:f>categories</c:f>
              <c:strCache>
                <c:ptCount val="5"/>
                <c:pt idx="0">
                  <c:v>Estados Árabes</c:v>
                </c:pt>
                <c:pt idx="1">
                  <c:v>África</c:v>
                </c:pt>
                <c:pt idx="2">
                  <c:v>Ásia e Pacífico</c:v>
                </c:pt>
                <c:pt idx="3">
                  <c:v>Américas</c:v>
                </c:pt>
                <c:pt idx="4">
                  <c:v>Europa e Ásia Central</c:v>
                </c:pt>
              </c:strCache>
            </c:strRef>
          </c:cat>
          <c:val>
            <c:numRef>
              <c:f>1</c:f>
              <c:numCache>
                <c:formatCode>General</c:formatCode>
                <c:ptCount val="5"/>
                <c:pt idx="0">
                  <c:v>2</c:v>
                </c:pt>
                <c:pt idx="1">
                  <c:v>28</c:v>
                </c:pt>
                <c:pt idx="2">
                  <c:v>45</c:v>
                </c:pt>
                <c:pt idx="3">
                  <c:v>77</c:v>
                </c:pt>
                <c:pt idx="4">
                  <c:v>88</c:v>
                </c:pt>
              </c:numCache>
            </c:numRef>
          </c:val>
          <c:extLst xmlns:c16r2="http://schemas.microsoft.com/office/drawing/2015/06/chart">
            <c:ext xmlns:c16="http://schemas.microsoft.com/office/drawing/2014/chart" uri="{C3380CC4-5D6E-409C-BE32-E72D297353CC}">
              <c16:uniqueId val="{00000001-0BDF-4CA7-AF23-0B8AF3012C91}"/>
            </c:ext>
          </c:extLst>
        </c:ser>
        <c:ser>
          <c:idx val="2"/>
          <c:order val="2"/>
          <c:tx>
            <c:strRef>
              <c:f>label 2</c:f>
              <c:strCache>
                <c:ptCount val="1"/>
                <c:pt idx="0">
                  <c:v>Neutro/Indeterminado</c:v>
                </c:pt>
              </c:strCache>
            </c:strRef>
          </c:tx>
          <c:spPr>
            <a:solidFill>
              <a:srgbClr val="A5A5A5"/>
            </a:solidFill>
            <a:ln>
              <a:noFill/>
            </a:ln>
          </c:spPr>
          <c:invertIfNegative val="0"/>
          <c:dLbls>
            <c:spPr>
              <a:noFill/>
              <a:ln>
                <a:noFill/>
              </a:ln>
              <a:effectLst/>
            </c:spPr>
            <c:txPr>
              <a:bodyPr/>
              <a:lstStyle/>
              <a:p>
                <a:pPr>
                  <a:defRPr sz="1000" b="0" strike="noStrike" spc="-1">
                    <a:solidFill>
                      <a:srgbClr val="000000"/>
                    </a:solidFill>
                    <a:latin typeface="Calibri"/>
                  </a:defRPr>
                </a:pPr>
                <a:endParaRPr lang="es-CO"/>
              </a:p>
            </c:txPr>
            <c:dLblPos val="ctr"/>
            <c:showLegendKey val="0"/>
            <c:showVal val="0"/>
            <c:showCatName val="0"/>
            <c:showSerName val="0"/>
            <c:showPercent val="0"/>
            <c:showBubbleSize val="1"/>
            <c:separator>; </c:separator>
            <c:showLeaderLines val="0"/>
            <c:extLst xmlns:c16r2="http://schemas.microsoft.com/office/drawing/2015/06/chart">
              <c:ext xmlns:c15="http://schemas.microsoft.com/office/drawing/2012/chart" uri="{CE6537A1-D6FC-4f65-9D91-7224C49458BB}">
                <c15:showLeaderLines val="0"/>
              </c:ext>
            </c:extLst>
          </c:dLbls>
          <c:cat>
            <c:strRef>
              <c:f>categories</c:f>
              <c:strCache>
                <c:ptCount val="5"/>
                <c:pt idx="0">
                  <c:v>Estados Árabes</c:v>
                </c:pt>
                <c:pt idx="1">
                  <c:v>África</c:v>
                </c:pt>
                <c:pt idx="2">
                  <c:v>Ásia e Pacífico</c:v>
                </c:pt>
                <c:pt idx="3">
                  <c:v>Américas</c:v>
                </c:pt>
                <c:pt idx="4">
                  <c:v>Europa e Ásia Central</c:v>
                </c:pt>
              </c:strCache>
            </c:strRef>
          </c:cat>
          <c:val>
            <c:numRef>
              <c:f>2</c:f>
              <c:numCache>
                <c:formatCode>General</c:formatCode>
                <c:ptCount val="5"/>
                <c:pt idx="1">
                  <c:v>1</c:v>
                </c:pt>
                <c:pt idx="2">
                  <c:v>4</c:v>
                </c:pt>
                <c:pt idx="3">
                  <c:v>2</c:v>
                </c:pt>
                <c:pt idx="4">
                  <c:v>10</c:v>
                </c:pt>
              </c:numCache>
            </c:numRef>
          </c:val>
          <c:extLst xmlns:c16r2="http://schemas.microsoft.com/office/drawing/2015/06/chart">
            <c:ext xmlns:c16="http://schemas.microsoft.com/office/drawing/2014/chart" uri="{C3380CC4-5D6E-409C-BE32-E72D297353CC}">
              <c16:uniqueId val="{00000002-0BDF-4CA7-AF23-0B8AF3012C91}"/>
            </c:ext>
          </c:extLst>
        </c:ser>
        <c:dLbls>
          <c:showLegendKey val="0"/>
          <c:showVal val="0"/>
          <c:showCatName val="0"/>
          <c:showSerName val="0"/>
          <c:showPercent val="0"/>
          <c:showBubbleSize val="0"/>
        </c:dLbls>
        <c:gapWidth val="100"/>
        <c:overlap val="100"/>
        <c:axId val="1788281408"/>
        <c:axId val="1788289568"/>
      </c:barChart>
      <c:catAx>
        <c:axId val="1788281408"/>
        <c:scaling>
          <c:orientation val="minMax"/>
        </c:scaling>
        <c:delete val="0"/>
        <c:axPos val="l"/>
        <c:numFmt formatCode="General" sourceLinked="1"/>
        <c:majorTickMark val="none"/>
        <c:minorTickMark val="none"/>
        <c:tickLblPos val="nextTo"/>
        <c:spPr>
          <a:ln w="9360">
            <a:solidFill>
              <a:srgbClr val="D9D9D9"/>
            </a:solidFill>
            <a:round/>
          </a:ln>
        </c:spPr>
        <c:txPr>
          <a:bodyPr/>
          <a:lstStyle/>
          <a:p>
            <a:pPr>
              <a:defRPr sz="1400" b="0" strike="noStrike" spc="-1">
                <a:solidFill>
                  <a:srgbClr val="595959"/>
                </a:solidFill>
                <a:latin typeface="Calibri Light"/>
              </a:defRPr>
            </a:pPr>
            <a:endParaRPr lang="es-CO"/>
          </a:p>
        </c:txPr>
        <c:crossAx val="1788289568"/>
        <c:crosses val="autoZero"/>
        <c:auto val="1"/>
        <c:lblAlgn val="ctr"/>
        <c:lblOffset val="100"/>
        <c:noMultiLvlLbl val="1"/>
      </c:catAx>
      <c:valAx>
        <c:axId val="1788289568"/>
        <c:scaling>
          <c:orientation val="minMax"/>
          <c:max val="250"/>
        </c:scaling>
        <c:delete val="0"/>
        <c:axPos val="b"/>
        <c:majorGridlines>
          <c:spPr>
            <a:ln w="9360">
              <a:solidFill>
                <a:srgbClr val="D9D9D9"/>
              </a:solidFill>
              <a:round/>
            </a:ln>
          </c:spPr>
        </c:majorGridlines>
        <c:numFmt formatCode="General" sourceLinked="0"/>
        <c:majorTickMark val="none"/>
        <c:minorTickMark val="none"/>
        <c:tickLblPos val="nextTo"/>
        <c:spPr>
          <a:ln w="9360">
            <a:noFill/>
          </a:ln>
        </c:spPr>
        <c:txPr>
          <a:bodyPr/>
          <a:lstStyle/>
          <a:p>
            <a:pPr>
              <a:defRPr sz="900" b="0" strike="noStrike" spc="-1">
                <a:solidFill>
                  <a:srgbClr val="595959"/>
                </a:solidFill>
                <a:latin typeface="Calibri"/>
              </a:defRPr>
            </a:pPr>
            <a:endParaRPr lang="es-CO"/>
          </a:p>
        </c:txPr>
        <c:crossAx val="1788281408"/>
        <c:crosses val="autoZero"/>
        <c:crossBetween val="between"/>
        <c:majorUnit val="50"/>
      </c:valAx>
      <c:spPr>
        <a:noFill/>
        <a:ln>
          <a:noFill/>
        </a:ln>
      </c:spPr>
    </c:plotArea>
    <c:legend>
      <c:legendPos val="r"/>
      <c:layout>
        <c:manualLayout>
          <c:xMode val="edge"/>
          <c:yMode val="edge"/>
          <c:x val="0.77066723724751796"/>
          <c:y val="0.37061991061637101"/>
          <c:w val="0.229238845144357"/>
          <c:h val="0.24847409608011201"/>
        </c:manualLayout>
      </c:layout>
      <c:overlay val="1"/>
      <c:spPr>
        <a:noFill/>
        <a:ln>
          <a:noFill/>
        </a:ln>
      </c:spPr>
      <c:txPr>
        <a:bodyPr/>
        <a:lstStyle/>
        <a:p>
          <a:pPr>
            <a:defRPr sz="1400" b="0" strike="noStrike" spc="-1">
              <a:solidFill>
                <a:srgbClr val="595959"/>
              </a:solidFill>
              <a:latin typeface="Calibri Light"/>
            </a:defRPr>
          </a:pPr>
          <a:endParaRPr lang="es-CO"/>
        </a:p>
      </c:txPr>
    </c:legend>
    <c:plotVisOnly val="1"/>
    <c:dispBlanksAs val="gap"/>
    <c:showDLblsOverMax val="1"/>
  </c:chart>
  <c:spPr>
    <a:noFill/>
    <a:ln>
      <a:noFill/>
    </a:ln>
  </c:spPr>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4">
  <a:schemeClr val="accent1"/>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0.0593</cdr:x>
      <cdr:y>0.07287</cdr:y>
    </cdr:from>
    <cdr:to>
      <cdr:x>0.96255</cdr:x>
      <cdr:y>0.86286</cdr:y>
    </cdr:to>
    <cdr:cxnSp macro="">
      <cdr:nvCxnSpPr>
        <cdr:cNvPr id="2" name="Connecteur droit 2">
          <a:extLst xmlns:a="http://schemas.openxmlformats.org/drawingml/2006/main">
            <a:ext uri="{FF2B5EF4-FFF2-40B4-BE49-F238E27FC236}">
              <a16:creationId xmlns:a16="http://schemas.microsoft.com/office/drawing/2014/main" xmlns="" id="{EAA10FC4-DF1E-44B6-A4DD-DC5790A932DF}"/>
            </a:ext>
          </a:extLst>
        </cdr:cNvPr>
        <cdr:cNvCxnSpPr/>
      </cdr:nvCxnSpPr>
      <cdr:spPr>
        <a:xfrm xmlns:a="http://schemas.openxmlformats.org/drawingml/2006/main" flipV="1">
          <a:off x="512779" y="251263"/>
          <a:ext cx="7810500" cy="2724151"/>
        </a:xfrm>
        <a:prstGeom xmlns:a="http://schemas.openxmlformats.org/drawingml/2006/main" prst="line">
          <a:avLst/>
        </a:prstGeom>
        <a:ln xmlns:a="http://schemas.openxmlformats.org/drawingml/2006/main">
          <a:solidFill>
            <a:schemeClr val="accent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0.07363</cdr:x>
      <cdr:y>0.12076</cdr:y>
    </cdr:from>
    <cdr:to>
      <cdr:x>0.40574</cdr:x>
      <cdr:y>0.18623</cdr:y>
    </cdr:to>
    <cdr:sp macro="" textlink="">
      <cdr:nvSpPr>
        <cdr:cNvPr id="2" name="TextBox 1"/>
        <cdr:cNvSpPr txBox="1"/>
      </cdr:nvSpPr>
      <cdr:spPr>
        <a:xfrm xmlns:a="http://schemas.openxmlformats.org/drawingml/2006/main">
          <a:off x="419997" y="419984"/>
          <a:ext cx="1894578" cy="22771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s-ES" sz="750" b="0" i="0" dirty="0">
              <a:solidFill>
                <a:srgbClr val="000000"/>
              </a:solidFill>
              <a:latin typeface="Arial Narrow"/>
            </a:rPr>
            <a:t>(Proyectado) Tasas netas de reemplazo de pensiones</a:t>
          </a:r>
          <a:endParaRPr lang="en-GB" sz="750" b="0" i="0" dirty="0">
            <a:solidFill>
              <a:srgbClr val="000000"/>
            </a:solidFill>
            <a:latin typeface="Arial Narrow"/>
          </a:endParaRPr>
        </a:p>
      </cdr:txBody>
    </cdr:sp>
  </cdr:relSizeAnchor>
  <cdr:relSizeAnchor xmlns:cdr="http://schemas.openxmlformats.org/drawingml/2006/chartDrawing">
    <cdr:from>
      <cdr:x>0.07825</cdr:x>
      <cdr:y>0.00539</cdr:y>
    </cdr:from>
    <cdr:to>
      <cdr:x>0.98264</cdr:x>
      <cdr:y>0.06547</cdr:y>
    </cdr:to>
    <cdr:grpSp>
      <cdr:nvGrpSpPr>
        <cdr:cNvPr id="22" name="xlamLegendGroup0">
          <a:extLst xmlns:a="http://schemas.openxmlformats.org/drawingml/2006/main">
            <a:ext uri="{FF2B5EF4-FFF2-40B4-BE49-F238E27FC236}">
              <a16:creationId xmlns:a16="http://schemas.microsoft.com/office/drawing/2014/main" xmlns="" id="{E85663C0-B918-4417-91CD-E103F38A6A9D}"/>
            </a:ext>
          </a:extLst>
        </cdr:cNvPr>
        <cdr:cNvGrpSpPr/>
      </cdr:nvGrpSpPr>
      <cdr:grpSpPr>
        <a:xfrm xmlns:a="http://schemas.openxmlformats.org/drawingml/2006/main">
          <a:off x="532087" y="20978"/>
          <a:ext cx="6149706" cy="233828"/>
          <a:chOff x="0" y="-32062"/>
          <a:chExt cx="5254780" cy="208862"/>
        </a:xfrm>
      </cdr:grpSpPr>
      <cdr:sp macro="" textlink="">
        <cdr:nvSpPr>
          <cdr:cNvPr id="20" name="xlamLegend0"/>
          <cdr:cNvSpPr/>
        </cdr:nvSpPr>
        <cdr:spPr>
          <a:xfrm xmlns:a="http://schemas.openxmlformats.org/drawingml/2006/main">
            <a:off x="0" y="0"/>
            <a:ext cx="5254780" cy="176800"/>
          </a:xfrm>
          <a:prstGeom xmlns:a="http://schemas.openxmlformats.org/drawingml/2006/main" prst="rect">
            <a:avLst/>
          </a:prstGeom>
          <a:solidFill xmlns:a="http://schemas.openxmlformats.org/drawingml/2006/main">
            <a:srgbClr val="EAEAEA"/>
          </a:solidFill>
          <a:ln xmlns:a="http://schemas.openxmlformats.org/drawingml/2006/main" w="0" cap="flat" cmpd="sng" algn="ctr">
            <a:noFill/>
            <a:prstDash val="solid"/>
          </a:ln>
          <a:effectLst xmlns:a="http://schemas.openxmlformats.org/drawingml/2006/main"/>
          <a:extLst xmlns:a="http://schemas.openxmlformats.org/drawingml/2006/main">
            <a:ext uri="{91240B29-F687-4F45-9708-019B960494DF}">
              <a14:hiddenLine xmlns:a14="http://schemas.microsoft.com/office/drawing/2010/main" w="0" cap="flat" cmpd="sng" algn="ctr">
                <a:solidFill>
                  <a:schemeClr val="accent1">
                    <a:shade val="50000"/>
                  </a:schemeClr>
                </a:solidFill>
                <a:prstDash val="solid"/>
              </a14:hiddenLine>
            </a:ext>
          </a:extLst>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p xmlns:a="http://schemas.openxmlformats.org/drawingml/2006/main">
            <a:endParaRPr lang="en-GB"/>
          </a:p>
        </cdr:txBody>
      </cdr:sp>
      <cdr:grpSp>
        <cdr:nvGrpSpPr>
          <cdr:cNvPr id="28" name="xlamLegendEntry10">
            <a:extLst xmlns:a="http://schemas.openxmlformats.org/drawingml/2006/main">
              <a:ext uri="{FF2B5EF4-FFF2-40B4-BE49-F238E27FC236}">
                <a16:creationId xmlns:a16="http://schemas.microsoft.com/office/drawing/2014/main" xmlns="" id="{67F9B90F-5A80-4715-85DD-35B5B3B9BE63}"/>
              </a:ext>
            </a:extLst>
          </cdr:cNvPr>
          <cdr:cNvGrpSpPr>
            <a:grpSpLocks xmlns:a="http://schemas.openxmlformats.org/drawingml/2006/main"/>
          </cdr:cNvGrpSpPr>
        </cdr:nvGrpSpPr>
        <cdr:grpSpPr bwMode="auto">
          <a:xfrm xmlns:a="http://schemas.openxmlformats.org/drawingml/2006/main">
            <a:off x="1166400" y="43400"/>
            <a:ext cx="891481" cy="110415"/>
            <a:chOff x="1166400" y="43400"/>
            <a:chExt cx="891480" cy="110415"/>
          </a:xfrm>
        </cdr:grpSpPr>
      </cdr:grpSp>
      <cdr:grpSp>
        <cdr:nvGrpSpPr>
          <cdr:cNvPr id="654341" name="xlamLegendEntry10">
            <a:extLst xmlns:a="http://schemas.openxmlformats.org/drawingml/2006/main">
              <a:ext uri="{FF2B5EF4-FFF2-40B4-BE49-F238E27FC236}">
                <a16:creationId xmlns:a16="http://schemas.microsoft.com/office/drawing/2014/main" xmlns="" id="{A61727D3-E804-47ED-B853-6FE3E53B602A}"/>
              </a:ext>
            </a:extLst>
          </cdr:cNvPr>
          <cdr:cNvGrpSpPr>
            <a:grpSpLocks xmlns:a="http://schemas.openxmlformats.org/drawingml/2006/main"/>
          </cdr:cNvGrpSpPr>
        </cdr:nvGrpSpPr>
        <cdr:grpSpPr bwMode="auto">
          <a:xfrm xmlns:a="http://schemas.openxmlformats.org/drawingml/2006/main">
            <a:off x="1166399" y="43400"/>
            <a:ext cx="1867119" cy="103093"/>
            <a:chOff x="1166400" y="43400"/>
            <a:chExt cx="1867119" cy="103093"/>
          </a:xfrm>
        </cdr:grpSpPr>
        <cdr:sp macro="" textlink="">
          <cdr:nvSpPr>
            <cdr:cNvPr id="25" name="xlamLegendSymbol10"/>
            <cdr:cNvSpPr/>
          </cdr:nvSpPr>
          <cdr:spPr>
            <a:xfrm xmlns:a="http://schemas.openxmlformats.org/drawingml/2006/main">
              <a:off x="1166400" y="61400"/>
              <a:ext cx="72000" cy="72000"/>
            </a:xfrm>
            <a:prstGeom xmlns:a="http://schemas.openxmlformats.org/drawingml/2006/main" prst="ellipse">
              <a:avLst/>
            </a:prstGeom>
            <a:solidFill xmlns:a="http://schemas.openxmlformats.org/drawingml/2006/main">
              <a:schemeClr val="bg1">
                <a:lumMod val="75000"/>
              </a:schemeClr>
            </a:solidFill>
            <a:ln xmlns:a="http://schemas.openxmlformats.org/drawingml/2006/main" w="3175">
              <a:solidFill>
                <a:srgbClr val="00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p xmlns:a="http://schemas.openxmlformats.org/drawingml/2006/main">
              <a:endParaRPr lang="en-GB"/>
            </a:p>
          </cdr:txBody>
        </cdr:sp>
        <cdr:sp macro="" textlink="">
          <cdr:nvSpPr>
            <cdr:cNvPr id="26" name="xlamLegendText10"/>
            <cdr:cNvSpPr txBox="1"/>
          </cdr:nvSpPr>
          <cdr:spPr>
            <a:xfrm xmlns:a="http://schemas.openxmlformats.org/drawingml/2006/main">
              <a:off x="1310400" y="43400"/>
              <a:ext cx="1723119" cy="103093"/>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a:extLst xmlns:a="http://schemas.openxmlformats.org/drawingml/2006/main">
              <a:ext uri="{909E8E84-426E-40DD-AFC4-6F175D3DCCD1}">
                <a14:hiddenFill xmlns:a14="http://schemas.microsoft.com/office/drawing/2010/main">
                  <a:solidFill>
                    <a:schemeClr val="lt1"/>
                  </a:solidFill>
                </a14:hiddenFill>
              </a:ext>
              <a:ext uri="{91240B29-F687-4F45-9708-019B960494DF}">
                <a14:hiddenLine xmlns:a14="http://schemas.microsoft.com/office/drawing/2010/main" w="9525" cmpd="sng">
                  <a:solidFill>
                    <a:schemeClr val="lt1">
                      <a:shade val="50000"/>
                    </a:schemeClr>
                  </a:solidFill>
                </a14:hiddenLine>
              </a:ext>
            </a:extLst>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vert="horz" wrap="none" lIns="0" tIns="0" rIns="0" bIns="0" rtlCol="0" anchor="t">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l"/>
              <a:r>
                <a:rPr lang="en-GB" sz="750" b="0" i="0" dirty="0" err="1">
                  <a:solidFill>
                    <a:srgbClr val="000000"/>
                  </a:solidFill>
                  <a:latin typeface="Arial Narrow"/>
                </a:rPr>
                <a:t>Trabajadores</a:t>
              </a:r>
              <a:r>
                <a:rPr lang="en-GB" sz="750" b="0" i="0" dirty="0">
                  <a:solidFill>
                    <a:srgbClr val="000000"/>
                  </a:solidFill>
                  <a:latin typeface="Arial Narrow"/>
                </a:rPr>
                <a:t> de </a:t>
              </a:r>
              <a:r>
                <a:rPr lang="en-GB" sz="750" b="0" i="0" dirty="0" err="1">
                  <a:solidFill>
                    <a:srgbClr val="000000"/>
                  </a:solidFill>
                  <a:latin typeface="Arial Narrow"/>
                </a:rPr>
                <a:t>bajo</a:t>
              </a:r>
              <a:r>
                <a:rPr lang="en-GB" sz="750" b="0" i="0" dirty="0">
                  <a:solidFill>
                    <a:srgbClr val="000000"/>
                  </a:solidFill>
                  <a:latin typeface="Arial Narrow"/>
                </a:rPr>
                <a:t> </a:t>
              </a:r>
              <a:r>
                <a:rPr lang="en-GB" sz="750" b="0" i="0" dirty="0" err="1">
                  <a:solidFill>
                    <a:srgbClr val="000000"/>
                  </a:solidFill>
                  <a:latin typeface="Arial Narrow"/>
                </a:rPr>
                <a:t>ingresos</a:t>
              </a:r>
              <a:r>
                <a:rPr lang="en-GB" sz="750" b="0" i="0" dirty="0">
                  <a:solidFill>
                    <a:srgbClr val="000000"/>
                  </a:solidFill>
                  <a:latin typeface="Arial Narrow"/>
                </a:rPr>
                <a:t> (50% del </a:t>
              </a:r>
              <a:r>
                <a:rPr lang="en-GB" sz="750" b="0" i="0" dirty="0" err="1">
                  <a:solidFill>
                    <a:srgbClr val="000000"/>
                  </a:solidFill>
                  <a:latin typeface="Arial Narrow"/>
                </a:rPr>
                <a:t>salario</a:t>
              </a:r>
              <a:r>
                <a:rPr lang="en-GB" sz="750" b="0" i="0" dirty="0">
                  <a:solidFill>
                    <a:srgbClr val="000000"/>
                  </a:solidFill>
                  <a:latin typeface="Arial Narrow"/>
                </a:rPr>
                <a:t> </a:t>
              </a:r>
              <a:r>
                <a:rPr lang="en-GB" sz="750" b="0" i="0" dirty="0" err="1">
                  <a:solidFill>
                    <a:srgbClr val="000000"/>
                  </a:solidFill>
                  <a:latin typeface="Arial Narrow"/>
                </a:rPr>
                <a:t>promedio</a:t>
              </a:r>
              <a:r>
                <a:rPr lang="en-GB" sz="750" b="0" i="0" dirty="0">
                  <a:solidFill>
                    <a:srgbClr val="000000"/>
                  </a:solidFill>
                  <a:latin typeface="Arial Narrow"/>
                </a:rPr>
                <a:t>)</a:t>
              </a:r>
            </a:p>
          </cdr:txBody>
        </cdr:sp>
      </cdr:grpSp>
      <cdr:grpSp>
        <cdr:nvGrpSpPr>
          <cdr:cNvPr id="30" name="xlamLegendEntry20">
            <a:extLst xmlns:a="http://schemas.openxmlformats.org/drawingml/2006/main">
              <a:ext uri="{FF2B5EF4-FFF2-40B4-BE49-F238E27FC236}">
                <a16:creationId xmlns:a16="http://schemas.microsoft.com/office/drawing/2014/main" xmlns="" id="{9F5905E4-C5DB-4EB1-8DA8-0317A0E9B5EB}"/>
              </a:ext>
            </a:extLst>
          </cdr:cNvPr>
          <cdr:cNvGrpSpPr>
            <a:grpSpLocks xmlns:a="http://schemas.openxmlformats.org/drawingml/2006/main"/>
          </cdr:cNvGrpSpPr>
        </cdr:nvGrpSpPr>
        <cdr:grpSpPr bwMode="auto">
          <a:xfrm xmlns:a="http://schemas.openxmlformats.org/drawingml/2006/main">
            <a:off x="3341286" y="-32062"/>
            <a:ext cx="1023210" cy="124254"/>
            <a:chOff x="3392087" y="19188"/>
            <a:chExt cx="868852" cy="114212"/>
          </a:xfrm>
        </cdr:grpSpPr>
      </cdr:grpSp>
      <cdr:grpSp>
        <cdr:nvGrpSpPr>
          <cdr:cNvPr id="654343" name="xlamLegendEntry20">
            <a:extLst xmlns:a="http://schemas.openxmlformats.org/drawingml/2006/main">
              <a:ext uri="{FF2B5EF4-FFF2-40B4-BE49-F238E27FC236}">
                <a16:creationId xmlns:a16="http://schemas.microsoft.com/office/drawing/2014/main" xmlns="" id="{E57FC534-8642-40FA-9DA1-581202462B08}"/>
              </a:ext>
            </a:extLst>
          </cdr:cNvPr>
          <cdr:cNvGrpSpPr>
            <a:grpSpLocks xmlns:a="http://schemas.openxmlformats.org/drawingml/2006/main"/>
          </cdr:cNvGrpSpPr>
        </cdr:nvGrpSpPr>
        <cdr:grpSpPr bwMode="auto">
          <a:xfrm xmlns:a="http://schemas.openxmlformats.org/drawingml/2006/main">
            <a:off x="3392086" y="18738"/>
            <a:ext cx="1798815" cy="114662"/>
            <a:chOff x="3392087" y="18738"/>
            <a:chExt cx="1798815" cy="114662"/>
          </a:xfrm>
        </cdr:grpSpPr>
        <cdr:sp macro="" textlink="">
          <cdr:nvSpPr>
            <cdr:cNvPr id="23" name="xlamLegendSymbol20"/>
            <cdr:cNvSpPr/>
          </cdr:nvSpPr>
          <cdr:spPr>
            <a:xfrm xmlns:a="http://schemas.openxmlformats.org/drawingml/2006/main">
              <a:off x="3392087" y="61400"/>
              <a:ext cx="72000" cy="72000"/>
            </a:xfrm>
            <a:prstGeom xmlns:a="http://schemas.openxmlformats.org/drawingml/2006/main" prst="diamond">
              <a:avLst/>
            </a:prstGeom>
            <a:solidFill xmlns:a="http://schemas.openxmlformats.org/drawingml/2006/main">
              <a:schemeClr val="accent1"/>
            </a:solidFill>
            <a:ln xmlns:a="http://schemas.openxmlformats.org/drawingml/2006/main" w="3175">
              <a:solidFill>
                <a:srgbClr val="00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p xmlns:a="http://schemas.openxmlformats.org/drawingml/2006/main">
              <a:endParaRPr lang="en-GB"/>
            </a:p>
          </cdr:txBody>
        </cdr:sp>
        <cdr:sp macro="" textlink="">
          <cdr:nvSpPr>
            <cdr:cNvPr id="24" name="xlamLegendText20"/>
            <cdr:cNvSpPr txBox="1"/>
          </cdr:nvSpPr>
          <cdr:spPr>
            <a:xfrm xmlns:a="http://schemas.openxmlformats.org/drawingml/2006/main">
              <a:off x="3543118" y="18738"/>
              <a:ext cx="1647784" cy="103093"/>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a:extLst xmlns:a="http://schemas.openxmlformats.org/drawingml/2006/main">
              <a:ext uri="{909E8E84-426E-40DD-AFC4-6F175D3DCCD1}">
                <a14:hiddenFill xmlns:a14="http://schemas.microsoft.com/office/drawing/2010/main">
                  <a:solidFill>
                    <a:schemeClr val="lt1"/>
                  </a:solidFill>
                </a14:hiddenFill>
              </a:ext>
              <a:ext uri="{91240B29-F687-4F45-9708-019B960494DF}">
                <a14:hiddenLine xmlns:a14="http://schemas.microsoft.com/office/drawing/2010/main" w="9525" cmpd="sng">
                  <a:solidFill>
                    <a:schemeClr val="lt1">
                      <a:shade val="50000"/>
                    </a:schemeClr>
                  </a:solidFill>
                </a14:hiddenLine>
              </a:ext>
            </a:extLst>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vert="horz" wrap="none" lIns="0" tIns="0" rIns="0" bIns="0" rtlCol="0" anchor="t">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l"/>
              <a:r>
                <a:rPr lang="en-GB" sz="750" b="0" i="0" dirty="0" err="1">
                  <a:solidFill>
                    <a:srgbClr val="000000"/>
                  </a:solidFill>
                  <a:latin typeface="Arial Narrow"/>
                </a:rPr>
                <a:t>Trabajadores</a:t>
              </a:r>
              <a:r>
                <a:rPr lang="en-GB" sz="750" b="0" i="0" dirty="0">
                  <a:solidFill>
                    <a:srgbClr val="000000"/>
                  </a:solidFill>
                  <a:latin typeface="Arial Narrow"/>
                </a:rPr>
                <a:t> de </a:t>
              </a:r>
              <a:r>
                <a:rPr lang="en-GB" sz="750" b="0" i="0" dirty="0" err="1">
                  <a:solidFill>
                    <a:srgbClr val="000000"/>
                  </a:solidFill>
                  <a:latin typeface="Arial Narrow"/>
                </a:rPr>
                <a:t>ingresos</a:t>
              </a:r>
              <a:r>
                <a:rPr lang="en-GB" sz="750" b="0" i="0" dirty="0">
                  <a:solidFill>
                    <a:srgbClr val="000000"/>
                  </a:solidFill>
                  <a:latin typeface="Arial Narrow"/>
                </a:rPr>
                <a:t> </a:t>
              </a:r>
              <a:r>
                <a:rPr lang="en-GB" sz="750" b="0" i="0" dirty="0" err="1">
                  <a:solidFill>
                    <a:srgbClr val="000000"/>
                  </a:solidFill>
                  <a:latin typeface="Arial Narrow"/>
                </a:rPr>
                <a:t>promedios</a:t>
              </a:r>
              <a:r>
                <a:rPr lang="en-GB" sz="750" b="0" i="0" dirty="0">
                  <a:solidFill>
                    <a:srgbClr val="000000"/>
                  </a:solidFill>
                  <a:latin typeface="Arial Narrow"/>
                </a:rPr>
                <a:t> (</a:t>
              </a:r>
              <a:r>
                <a:rPr lang="en-GB" sz="750" b="0" i="0" dirty="0" err="1">
                  <a:solidFill>
                    <a:srgbClr val="000000"/>
                  </a:solidFill>
                  <a:latin typeface="Arial Narrow"/>
                </a:rPr>
                <a:t>salario</a:t>
              </a:r>
              <a:r>
                <a:rPr lang="en-GB" sz="750" b="0" i="0" dirty="0">
                  <a:solidFill>
                    <a:srgbClr val="000000"/>
                  </a:solidFill>
                  <a:latin typeface="Arial Narrow"/>
                </a:rPr>
                <a:t> </a:t>
              </a:r>
              <a:r>
                <a:rPr lang="en-GB" sz="750" b="0" i="0" dirty="0" err="1">
                  <a:solidFill>
                    <a:srgbClr val="000000"/>
                  </a:solidFill>
                  <a:latin typeface="Arial Narrow"/>
                </a:rPr>
                <a:t>promedio</a:t>
              </a:r>
              <a:r>
                <a:rPr lang="en-GB" sz="750" b="0" i="0" dirty="0">
                  <a:solidFill>
                    <a:srgbClr val="000000"/>
                  </a:solidFill>
                  <a:latin typeface="Arial Narrow"/>
                </a:rPr>
                <a:t>)</a:t>
              </a:r>
            </a:p>
          </cdr:txBody>
        </cdr:sp>
      </cdr:grpSp>
    </cdr:grpSp>
  </cdr:relSizeAnchor>
</c:userShapes>
</file>

<file path=ppt/drawings/drawing3.xml><?xml version="1.0" encoding="utf-8"?>
<c:userShapes xmlns:c="http://schemas.openxmlformats.org/drawingml/2006/chart">
  <cdr:relSizeAnchor xmlns:cdr="http://schemas.openxmlformats.org/drawingml/2006/chartDrawing">
    <cdr:from>
      <cdr:x>0</cdr:x>
      <cdr:y>0.24027</cdr:y>
    </cdr:from>
    <cdr:to>
      <cdr:x>0.05983</cdr:x>
      <cdr:y>0.66469</cdr:y>
    </cdr:to>
    <cdr:sp macro="" textlink="">
      <cdr:nvSpPr>
        <cdr:cNvPr id="2" name="TextBox 1"/>
        <cdr:cNvSpPr txBox="1"/>
      </cdr:nvSpPr>
      <cdr:spPr>
        <a:xfrm xmlns:a="http://schemas.openxmlformats.org/drawingml/2006/main" rot="16200000">
          <a:off x="-589392" y="1546670"/>
          <a:ext cx="1691014" cy="51222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GB" sz="900" dirty="0" err="1">
              <a:solidFill>
                <a:sysClr val="windowText" lastClr="000000"/>
              </a:solidFill>
            </a:rPr>
            <a:t>Población</a:t>
          </a:r>
          <a:r>
            <a:rPr lang="en-GB" sz="900" dirty="0">
              <a:solidFill>
                <a:sysClr val="windowText" lastClr="000000"/>
              </a:solidFill>
            </a:rPr>
            <a:t> de 65 </a:t>
          </a:r>
          <a:r>
            <a:rPr lang="en-GB" sz="900" dirty="0" err="1">
              <a:solidFill>
                <a:sysClr val="windowText" lastClr="000000"/>
              </a:solidFill>
            </a:rPr>
            <a:t>años</a:t>
          </a:r>
          <a:r>
            <a:rPr lang="en-GB" sz="900" dirty="0">
              <a:solidFill>
                <a:sysClr val="windowText" lastClr="000000"/>
              </a:solidFill>
            </a:rPr>
            <a:t> o </a:t>
          </a:r>
          <a:r>
            <a:rPr lang="en-GB" sz="900" dirty="0" err="1">
              <a:solidFill>
                <a:sysClr val="windowText" lastClr="000000"/>
              </a:solidFill>
            </a:rPr>
            <a:t>más</a:t>
          </a:r>
          <a:r>
            <a:rPr lang="en-GB" sz="900" dirty="0">
              <a:solidFill>
                <a:sysClr val="windowText" lastClr="000000"/>
              </a:solidFill>
            </a:rPr>
            <a:t>, % de la </a:t>
          </a:r>
          <a:r>
            <a:rPr lang="en-GB" sz="900" dirty="0" err="1">
              <a:solidFill>
                <a:sysClr val="windowText" lastClr="000000"/>
              </a:solidFill>
            </a:rPr>
            <a:t>población</a:t>
          </a:r>
          <a:r>
            <a:rPr lang="en-GB" sz="900" dirty="0">
              <a:solidFill>
                <a:sysClr val="windowText" lastClr="000000"/>
              </a:solidFill>
            </a:rPr>
            <a:t> total</a:t>
          </a:r>
        </a:p>
      </cdr:txBody>
    </cdr:sp>
  </cdr:relSizeAnchor>
  <cdr:relSizeAnchor xmlns:cdr="http://schemas.openxmlformats.org/drawingml/2006/chartDrawing">
    <cdr:from>
      <cdr:x>0.3659</cdr:x>
      <cdr:y>0.90067</cdr:y>
    </cdr:from>
    <cdr:to>
      <cdr:x>0.59864</cdr:x>
      <cdr:y>1</cdr:y>
    </cdr:to>
    <cdr:sp macro="" textlink="">
      <cdr:nvSpPr>
        <cdr:cNvPr id="3" name="TextBox 2"/>
        <cdr:cNvSpPr txBox="1"/>
      </cdr:nvSpPr>
      <cdr:spPr>
        <a:xfrm xmlns:a="http://schemas.openxmlformats.org/drawingml/2006/main">
          <a:off x="3132597" y="3588511"/>
          <a:ext cx="1992581" cy="39573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GB" sz="1000" dirty="0" err="1">
              <a:solidFill>
                <a:sysClr val="windowText" lastClr="000000"/>
              </a:solidFill>
            </a:rPr>
            <a:t>Gasto</a:t>
          </a:r>
          <a:r>
            <a:rPr lang="en-GB" sz="1000" dirty="0">
              <a:solidFill>
                <a:sysClr val="windowText" lastClr="000000"/>
              </a:solidFill>
            </a:rPr>
            <a:t> </a:t>
          </a:r>
          <a:r>
            <a:rPr lang="en-GB" sz="1000" dirty="0" err="1">
              <a:solidFill>
                <a:sysClr val="windowText" lastClr="000000"/>
              </a:solidFill>
            </a:rPr>
            <a:t>en</a:t>
          </a:r>
          <a:r>
            <a:rPr lang="en-GB" sz="1000" dirty="0">
              <a:solidFill>
                <a:sysClr val="windowText" lastClr="000000"/>
              </a:solidFill>
            </a:rPr>
            <a:t> </a:t>
          </a:r>
          <a:r>
            <a:rPr lang="en-GB" sz="1000" dirty="0" err="1">
              <a:solidFill>
                <a:sysClr val="windowText" lastClr="000000"/>
              </a:solidFill>
            </a:rPr>
            <a:t>pensiones</a:t>
          </a:r>
          <a:r>
            <a:rPr lang="en-GB" sz="1000" dirty="0">
              <a:solidFill>
                <a:sysClr val="windowText" lastClr="000000"/>
              </a:solidFill>
            </a:rPr>
            <a:t> de </a:t>
          </a:r>
          <a:r>
            <a:rPr lang="en-GB" sz="1000" dirty="0" err="1">
              <a:solidFill>
                <a:sysClr val="windowText" lastClr="000000"/>
              </a:solidFill>
            </a:rPr>
            <a:t>vejez</a:t>
          </a:r>
          <a:r>
            <a:rPr lang="en-GB" sz="1000" dirty="0">
              <a:solidFill>
                <a:sysClr val="windowText" lastClr="000000"/>
              </a:solidFill>
            </a:rPr>
            <a:t>, % del PIB</a:t>
          </a:r>
        </a:p>
      </cdr:txBody>
    </cdr:sp>
  </cdr:relSizeAnchor>
  <cdr:relSizeAnchor xmlns:cdr="http://schemas.openxmlformats.org/drawingml/2006/chartDrawing">
    <cdr:from>
      <cdr:x>0.02859</cdr:x>
      <cdr:y>0.02908</cdr:y>
    </cdr:from>
    <cdr:to>
      <cdr:x>0.20281</cdr:x>
      <cdr:y>0.11813</cdr:y>
    </cdr:to>
    <cdr:sp macro="" textlink="">
      <cdr:nvSpPr>
        <cdr:cNvPr id="4" name="TextBox 1"/>
        <cdr:cNvSpPr txBox="1"/>
      </cdr:nvSpPr>
      <cdr:spPr>
        <a:xfrm xmlns:a="http://schemas.openxmlformats.org/drawingml/2006/main">
          <a:off x="244770" y="115861"/>
          <a:ext cx="1491568" cy="354785"/>
        </a:xfrm>
        <a:prstGeom xmlns:a="http://schemas.openxmlformats.org/drawingml/2006/main" prst="rect">
          <a:avLst/>
        </a:prstGeom>
        <a:solidFill xmlns:a="http://schemas.openxmlformats.org/drawingml/2006/main">
          <a:schemeClr val="accent3">
            <a:lumMod val="40000"/>
            <a:lumOff val="60000"/>
          </a:schemeClr>
        </a:solidFill>
        <a:effectLst xmlns:a="http://schemas.openxmlformats.org/drawingml/2006/main">
          <a:softEdge rad="12700"/>
        </a:effectLst>
      </cdr:spPr>
      <cdr:txBody>
        <a:bodyPr xmlns:a="http://schemas.openxmlformats.org/drawingml/2006/main" wrap="square" rtlCol="0"/>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algn="ctr"/>
          <a:r>
            <a:rPr lang="en-GB" sz="900" dirty="0"/>
            <a:t>Países jóvenes que gastan más</a:t>
          </a:r>
        </a:p>
      </cdr:txBody>
    </cdr:sp>
  </cdr:relSizeAnchor>
  <cdr:relSizeAnchor xmlns:cdr="http://schemas.openxmlformats.org/drawingml/2006/chartDrawing">
    <cdr:from>
      <cdr:x>0.8008</cdr:x>
      <cdr:y>0.03687</cdr:y>
    </cdr:from>
    <cdr:to>
      <cdr:x>0.97502</cdr:x>
      <cdr:y>0.12994</cdr:y>
    </cdr:to>
    <cdr:sp macro="" textlink="">
      <cdr:nvSpPr>
        <cdr:cNvPr id="5" name="TextBox 1"/>
        <cdr:cNvSpPr txBox="1"/>
      </cdr:nvSpPr>
      <cdr:spPr>
        <a:xfrm xmlns:a="http://schemas.openxmlformats.org/drawingml/2006/main">
          <a:off x="6855971" y="146899"/>
          <a:ext cx="1491567" cy="370812"/>
        </a:xfrm>
        <a:prstGeom xmlns:a="http://schemas.openxmlformats.org/drawingml/2006/main" prst="rect">
          <a:avLst/>
        </a:prstGeom>
        <a:solidFill xmlns:a="http://schemas.openxmlformats.org/drawingml/2006/main">
          <a:schemeClr val="accent3">
            <a:lumMod val="40000"/>
            <a:lumOff val="60000"/>
          </a:schemeClr>
        </a:solidFill>
        <a:effectLst xmlns:a="http://schemas.openxmlformats.org/drawingml/2006/main">
          <a:softEdge rad="12700"/>
        </a:effectLst>
      </cdr:spPr>
      <cdr:txBody>
        <a:bodyPr xmlns:a="http://schemas.openxmlformats.org/drawingml/2006/main" wrap="square" rtlCol="0"/>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algn="ctr"/>
          <a:r>
            <a:rPr lang="en-GB" sz="900" dirty="0"/>
            <a:t>Países viejos que gastan más</a:t>
          </a:r>
        </a:p>
      </cdr:txBody>
    </cdr:sp>
  </cdr:relSizeAnchor>
  <cdr:relSizeAnchor xmlns:cdr="http://schemas.openxmlformats.org/drawingml/2006/chartDrawing">
    <cdr:from>
      <cdr:x>0.01938</cdr:x>
      <cdr:y>0.80285</cdr:y>
    </cdr:from>
    <cdr:to>
      <cdr:x>0.1936</cdr:x>
      <cdr:y>0.89439</cdr:y>
    </cdr:to>
    <cdr:sp macro="" textlink="">
      <cdr:nvSpPr>
        <cdr:cNvPr id="6" name="TextBox 1"/>
        <cdr:cNvSpPr txBox="1"/>
      </cdr:nvSpPr>
      <cdr:spPr>
        <a:xfrm xmlns:a="http://schemas.openxmlformats.org/drawingml/2006/main">
          <a:off x="165920" y="3198756"/>
          <a:ext cx="1491567" cy="364714"/>
        </a:xfrm>
        <a:prstGeom xmlns:a="http://schemas.openxmlformats.org/drawingml/2006/main" prst="rect">
          <a:avLst/>
        </a:prstGeom>
        <a:solidFill xmlns:a="http://schemas.openxmlformats.org/drawingml/2006/main">
          <a:schemeClr val="accent3">
            <a:lumMod val="40000"/>
            <a:lumOff val="60000"/>
          </a:schemeClr>
        </a:solidFill>
        <a:effectLst xmlns:a="http://schemas.openxmlformats.org/drawingml/2006/main">
          <a:softEdge rad="12700"/>
        </a:effectLst>
      </cdr:spPr>
      <cdr:txBody>
        <a:bodyPr xmlns:a="http://schemas.openxmlformats.org/drawingml/2006/main" wrap="square" rtlCol="0"/>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algn="ctr"/>
          <a:r>
            <a:rPr lang="en-GB" sz="900" dirty="0"/>
            <a:t>Países jóvenes que gastan menos</a:t>
          </a:r>
        </a:p>
      </cdr:txBody>
    </cdr:sp>
  </cdr:relSizeAnchor>
  <cdr:relSizeAnchor xmlns:cdr="http://schemas.openxmlformats.org/drawingml/2006/chartDrawing">
    <cdr:from>
      <cdr:x>0.81789</cdr:x>
      <cdr:y>0.80285</cdr:y>
    </cdr:from>
    <cdr:to>
      <cdr:x>0.99211</cdr:x>
      <cdr:y>0.87514</cdr:y>
    </cdr:to>
    <cdr:sp macro="" textlink="">
      <cdr:nvSpPr>
        <cdr:cNvPr id="7" name="TextBox 1"/>
        <cdr:cNvSpPr txBox="1"/>
      </cdr:nvSpPr>
      <cdr:spPr>
        <a:xfrm xmlns:a="http://schemas.openxmlformats.org/drawingml/2006/main">
          <a:off x="5924601" y="3930633"/>
          <a:ext cx="1262009" cy="353913"/>
        </a:xfrm>
        <a:prstGeom xmlns:a="http://schemas.openxmlformats.org/drawingml/2006/main" prst="rect">
          <a:avLst/>
        </a:prstGeom>
        <a:solidFill xmlns:a="http://schemas.openxmlformats.org/drawingml/2006/main">
          <a:schemeClr val="accent3">
            <a:lumMod val="40000"/>
            <a:lumOff val="60000"/>
          </a:schemeClr>
        </a:solidFill>
        <a:effectLst xmlns:a="http://schemas.openxmlformats.org/drawingml/2006/main">
          <a:softEdge rad="12700"/>
        </a:effectLst>
      </cdr:spPr>
      <cdr:txBody>
        <a:bodyPr xmlns:a="http://schemas.openxmlformats.org/drawingml/2006/main" wrap="square" tIns="0" bIns="0" rtlCol="0"/>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algn="ctr"/>
          <a:r>
            <a:rPr lang="en-GB" sz="900" dirty="0"/>
            <a:t>Países viejos que gastan menos</a:t>
          </a:r>
        </a:p>
      </cdr:txBody>
    </cdr:sp>
  </cdr:relSizeAnchor>
  <cdr:relSizeAnchor xmlns:cdr="http://schemas.openxmlformats.org/drawingml/2006/chartDrawing">
    <cdr:from>
      <cdr:x>0.49485</cdr:x>
      <cdr:y>0.02205</cdr:y>
    </cdr:from>
    <cdr:to>
      <cdr:x>0.52005</cdr:x>
      <cdr:y>0.1323</cdr:y>
    </cdr:to>
    <cdr:sp macro="" textlink="">
      <cdr:nvSpPr>
        <cdr:cNvPr id="8" name="TextBox 1"/>
        <cdr:cNvSpPr txBox="1"/>
      </cdr:nvSpPr>
      <cdr:spPr>
        <a:xfrm xmlns:a="http://schemas.openxmlformats.org/drawingml/2006/main" rot="16200000">
          <a:off x="3405984" y="286543"/>
          <a:ext cx="539749" cy="1825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a:t>Alto</a:t>
          </a:r>
        </a:p>
      </cdr:txBody>
    </cdr:sp>
  </cdr:relSizeAnchor>
  <cdr:relSizeAnchor xmlns:cdr="http://schemas.openxmlformats.org/drawingml/2006/chartDrawing">
    <cdr:from>
      <cdr:x>0.49485</cdr:x>
      <cdr:y>0.82296</cdr:y>
    </cdr:from>
    <cdr:to>
      <cdr:x>0.51479</cdr:x>
      <cdr:y>0.92185</cdr:y>
    </cdr:to>
    <cdr:sp macro="" textlink="">
      <cdr:nvSpPr>
        <cdr:cNvPr id="9" name="TextBox 1"/>
        <cdr:cNvSpPr txBox="1"/>
      </cdr:nvSpPr>
      <cdr:spPr>
        <a:xfrm xmlns:a="http://schemas.openxmlformats.org/drawingml/2006/main" rot="16200000">
          <a:off x="3414731" y="4198920"/>
          <a:ext cx="484154" cy="14446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a:t>Bajo</a:t>
          </a:r>
        </a:p>
      </cdr:txBody>
    </cdr:sp>
  </cdr:relSizeAnchor>
  <cdr:relSizeAnchor xmlns:cdr="http://schemas.openxmlformats.org/drawingml/2006/chartDrawing">
    <cdr:from>
      <cdr:x>0.05304</cdr:x>
      <cdr:y>0.43993</cdr:y>
    </cdr:from>
    <cdr:to>
      <cdr:x>0.19264</cdr:x>
      <cdr:y>0.48209</cdr:y>
    </cdr:to>
    <cdr:sp macro="" textlink="">
      <cdr:nvSpPr>
        <cdr:cNvPr id="10" name="TextBox 1"/>
        <cdr:cNvSpPr txBox="1"/>
      </cdr:nvSpPr>
      <cdr:spPr>
        <a:xfrm xmlns:a="http://schemas.openxmlformats.org/drawingml/2006/main">
          <a:off x="454097" y="1752792"/>
          <a:ext cx="1195171" cy="16797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err="1"/>
            <a:t>Países</a:t>
          </a:r>
          <a:r>
            <a:rPr lang="en-GB" sz="800" b="1" dirty="0"/>
            <a:t> </a:t>
          </a:r>
          <a:r>
            <a:rPr lang="en-GB" sz="800" b="1" dirty="0" err="1"/>
            <a:t>jóvenes</a:t>
          </a:r>
          <a:endParaRPr lang="en-GB" sz="800" b="1" dirty="0"/>
        </a:p>
      </cdr:txBody>
    </cdr:sp>
  </cdr:relSizeAnchor>
  <cdr:relSizeAnchor xmlns:cdr="http://schemas.openxmlformats.org/drawingml/2006/chartDrawing">
    <cdr:from>
      <cdr:x>0.82227</cdr:x>
      <cdr:y>0.43968</cdr:y>
    </cdr:from>
    <cdr:to>
      <cdr:x>0.94127</cdr:x>
      <cdr:y>0.48475</cdr:y>
    </cdr:to>
    <cdr:sp macro="" textlink="">
      <cdr:nvSpPr>
        <cdr:cNvPr id="11" name="TextBox 1"/>
        <cdr:cNvSpPr txBox="1"/>
      </cdr:nvSpPr>
      <cdr:spPr>
        <a:xfrm xmlns:a="http://schemas.openxmlformats.org/drawingml/2006/main">
          <a:off x="7039784" y="1751806"/>
          <a:ext cx="1018807" cy="17957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800" b="1" dirty="0" err="1"/>
            <a:t>Países</a:t>
          </a:r>
          <a:r>
            <a:rPr lang="en-GB" sz="800" b="1" dirty="0"/>
            <a:t> </a:t>
          </a:r>
          <a:r>
            <a:rPr lang="en-GB" sz="800" b="1" dirty="0" err="1"/>
            <a:t>viejos</a:t>
          </a:r>
          <a:endParaRPr lang="en-GB" sz="8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D012201-AA78-4C48-9272-ADB4934D1A32}" type="datetimeFigureOut">
              <a:rPr lang="en-GB" smtClean="0"/>
              <a:t>15/08/2019</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AE1ABD-526D-44F2-BF12-F4DCC4DF002C}" type="slidenum">
              <a:rPr lang="en-GB" smtClean="0"/>
              <a:t>‹Nº›</a:t>
            </a:fld>
            <a:endParaRPr lang="en-GB"/>
          </a:p>
        </p:txBody>
      </p:sp>
    </p:spTree>
    <p:extLst>
      <p:ext uri="{BB962C8B-B14F-4D97-AF65-F5344CB8AC3E}">
        <p14:creationId xmlns:p14="http://schemas.microsoft.com/office/powerpoint/2010/main" val="8608267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C92935-3804-44E5-A544-34CB37A4EE3C}" type="datetimeFigureOut">
              <a:rPr lang="en-GB" smtClean="0"/>
              <a:t>15/08/2019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C49DD7-2519-4EF8-BB96-3F6214E4B8D1}" type="slidenum">
              <a:rPr lang="en-GB" smtClean="0"/>
              <a:t>‹Nº›</a:t>
            </a:fld>
            <a:endParaRPr lang="en-GB"/>
          </a:p>
        </p:txBody>
      </p:sp>
    </p:spTree>
    <p:extLst>
      <p:ext uri="{BB962C8B-B14F-4D97-AF65-F5344CB8AC3E}">
        <p14:creationId xmlns:p14="http://schemas.microsoft.com/office/powerpoint/2010/main" val="3669691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C49DD7-2519-4EF8-BB96-3F6214E4B8D1}" type="slidenum">
              <a:rPr lang="en-GB" smtClean="0"/>
              <a:t>1</a:t>
            </a:fld>
            <a:endParaRPr lang="en-GB"/>
          </a:p>
        </p:txBody>
      </p:sp>
    </p:spTree>
    <p:extLst>
      <p:ext uri="{BB962C8B-B14F-4D97-AF65-F5344CB8AC3E}">
        <p14:creationId xmlns:p14="http://schemas.microsoft.com/office/powerpoint/2010/main" val="217582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 name="PlaceHolder 1"/>
          <p:cNvSpPr>
            <a:spLocks noGrp="1" noRot="1" noChangeAspect="1"/>
          </p:cNvSpPr>
          <p:nvPr>
            <p:ph type="sldImg"/>
          </p:nvPr>
        </p:nvSpPr>
        <p:spPr>
          <a:xfrm>
            <a:off x="92075" y="744538"/>
            <a:ext cx="6615113" cy="3722687"/>
          </a:xfrm>
          <a:prstGeom prst="rect">
            <a:avLst/>
          </a:prstGeom>
        </p:spPr>
      </p:sp>
      <p:sp>
        <p:nvSpPr>
          <p:cNvPr id="451" name="PlaceHolder 2"/>
          <p:cNvSpPr>
            <a:spLocks noGrp="1"/>
          </p:cNvSpPr>
          <p:nvPr>
            <p:ph type="body"/>
          </p:nvPr>
        </p:nvSpPr>
        <p:spPr>
          <a:xfrm>
            <a:off x="906480" y="4716000"/>
            <a:ext cx="4984560" cy="4466160"/>
          </a:xfrm>
          <a:prstGeom prst="rect">
            <a:avLst/>
          </a:prstGeom>
        </p:spPr>
        <p:txBody>
          <a:bodyPr lIns="92520" tIns="46080" rIns="92520" bIns="46080">
            <a:noAutofit/>
          </a:bodyPr>
          <a:lstStyle/>
          <a:p>
            <a:endParaRPr lang="en-US" sz="2000" b="0" strike="noStrike" spc="-1">
              <a:latin typeface="Arial"/>
            </a:endParaRPr>
          </a:p>
        </p:txBody>
      </p:sp>
      <p:sp>
        <p:nvSpPr>
          <p:cNvPr id="452" name="TextShape 3"/>
          <p:cNvSpPr txBox="1"/>
          <p:nvPr/>
        </p:nvSpPr>
        <p:spPr>
          <a:xfrm>
            <a:off x="3852720" y="9429840"/>
            <a:ext cx="2944440" cy="496440"/>
          </a:xfrm>
          <a:prstGeom prst="rect">
            <a:avLst/>
          </a:prstGeom>
          <a:noFill/>
          <a:ln w="9360">
            <a:noFill/>
          </a:ln>
        </p:spPr>
        <p:txBody>
          <a:bodyPr lIns="92520" tIns="46080" rIns="92520" bIns="46080" anchor="b">
            <a:noAutofit/>
          </a:bodyPr>
          <a:lstStyle/>
          <a:p>
            <a:pPr algn="r">
              <a:lnSpc>
                <a:spcPct val="100000"/>
              </a:lnSpc>
            </a:pPr>
            <a:fld id="{3DD23177-F8F7-43A3-804F-E44B3779836C}" type="slidenum">
              <a:rPr lang="en-US" sz="1200" b="0" strike="noStrike" spc="-1">
                <a:solidFill>
                  <a:srgbClr val="000000"/>
                </a:solidFill>
                <a:latin typeface="Arial"/>
                <a:ea typeface="ＭＳ Ｐゴシック"/>
              </a:rPr>
              <a:t>10</a:t>
            </a:fld>
            <a:endParaRPr lang="en-US" sz="1200" b="0" strike="noStrike" spc="-1">
              <a:latin typeface="Times New Roman"/>
            </a:endParaRPr>
          </a:p>
        </p:txBody>
      </p:sp>
    </p:spTree>
    <p:extLst>
      <p:ext uri="{BB962C8B-B14F-4D97-AF65-F5344CB8AC3E}">
        <p14:creationId xmlns:p14="http://schemas.microsoft.com/office/powerpoint/2010/main" val="41380637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 name="PlaceHolder 1"/>
          <p:cNvSpPr>
            <a:spLocks noGrp="1" noRot="1" noChangeAspect="1"/>
          </p:cNvSpPr>
          <p:nvPr>
            <p:ph type="sldImg"/>
          </p:nvPr>
        </p:nvSpPr>
        <p:spPr>
          <a:xfrm>
            <a:off x="92075" y="744538"/>
            <a:ext cx="6615113" cy="3722687"/>
          </a:xfrm>
          <a:prstGeom prst="rect">
            <a:avLst/>
          </a:prstGeom>
        </p:spPr>
      </p:sp>
      <p:sp>
        <p:nvSpPr>
          <p:cNvPr id="454" name="PlaceHolder 2"/>
          <p:cNvSpPr>
            <a:spLocks noGrp="1"/>
          </p:cNvSpPr>
          <p:nvPr>
            <p:ph type="body"/>
          </p:nvPr>
        </p:nvSpPr>
        <p:spPr>
          <a:xfrm>
            <a:off x="906480" y="4716000"/>
            <a:ext cx="4984560" cy="4466160"/>
          </a:xfrm>
          <a:prstGeom prst="rect">
            <a:avLst/>
          </a:prstGeom>
        </p:spPr>
        <p:txBody>
          <a:bodyPr lIns="92520" tIns="46080" rIns="92520" bIns="46080">
            <a:noAutofit/>
          </a:bodyPr>
          <a:lstStyle/>
          <a:p>
            <a:endParaRPr lang="en-US" sz="2000" b="0" strike="noStrike" spc="-1">
              <a:latin typeface="Arial"/>
            </a:endParaRPr>
          </a:p>
        </p:txBody>
      </p:sp>
      <p:sp>
        <p:nvSpPr>
          <p:cNvPr id="455" name="TextShape 3"/>
          <p:cNvSpPr txBox="1"/>
          <p:nvPr/>
        </p:nvSpPr>
        <p:spPr>
          <a:xfrm>
            <a:off x="3852720" y="9429840"/>
            <a:ext cx="2944440" cy="496440"/>
          </a:xfrm>
          <a:prstGeom prst="rect">
            <a:avLst/>
          </a:prstGeom>
          <a:noFill/>
          <a:ln w="9360">
            <a:noFill/>
          </a:ln>
        </p:spPr>
        <p:txBody>
          <a:bodyPr lIns="92520" tIns="46080" rIns="92520" bIns="46080" anchor="b">
            <a:noAutofit/>
          </a:bodyPr>
          <a:lstStyle/>
          <a:p>
            <a:pPr algn="r">
              <a:lnSpc>
                <a:spcPct val="100000"/>
              </a:lnSpc>
            </a:pPr>
            <a:fld id="{A7115F6F-9B31-48F7-98BD-EB82155C97E5}" type="slidenum">
              <a:rPr lang="en-US" sz="1200" b="0" strike="noStrike" spc="-1">
                <a:solidFill>
                  <a:srgbClr val="000000"/>
                </a:solidFill>
                <a:latin typeface="Arial"/>
                <a:ea typeface="ＭＳ Ｐゴシック"/>
              </a:rPr>
              <a:t>11</a:t>
            </a:fld>
            <a:endParaRPr lang="en-US" sz="1200" b="0" strike="noStrike" spc="-1">
              <a:latin typeface="Times New Roman"/>
            </a:endParaRPr>
          </a:p>
        </p:txBody>
      </p:sp>
    </p:spTree>
    <p:extLst>
      <p:ext uri="{BB962C8B-B14F-4D97-AF65-F5344CB8AC3E}">
        <p14:creationId xmlns:p14="http://schemas.microsoft.com/office/powerpoint/2010/main" val="2828214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C49DD7-2519-4EF8-BB96-3F6214E4B8D1}" type="slidenum">
              <a:rPr lang="en-GB" smtClean="0"/>
              <a:t>12</a:t>
            </a:fld>
            <a:endParaRPr lang="en-GB"/>
          </a:p>
        </p:txBody>
      </p:sp>
    </p:spTree>
    <p:extLst>
      <p:ext uri="{BB962C8B-B14F-4D97-AF65-F5344CB8AC3E}">
        <p14:creationId xmlns:p14="http://schemas.microsoft.com/office/powerpoint/2010/main" val="27202298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C49DD7-2519-4EF8-BB96-3F6214E4B8D1}" type="slidenum">
              <a:rPr lang="en-GB" smtClean="0"/>
              <a:t>13</a:t>
            </a:fld>
            <a:endParaRPr lang="en-GB"/>
          </a:p>
        </p:txBody>
      </p:sp>
    </p:spTree>
    <p:extLst>
      <p:ext uri="{BB962C8B-B14F-4D97-AF65-F5344CB8AC3E}">
        <p14:creationId xmlns:p14="http://schemas.microsoft.com/office/powerpoint/2010/main" val="18709768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C49DD7-2519-4EF8-BB96-3F6214E4B8D1}" type="slidenum">
              <a:rPr lang="en-GB" smtClean="0"/>
              <a:t>14</a:t>
            </a:fld>
            <a:endParaRPr lang="en-GB"/>
          </a:p>
        </p:txBody>
      </p:sp>
    </p:spTree>
    <p:extLst>
      <p:ext uri="{BB962C8B-B14F-4D97-AF65-F5344CB8AC3E}">
        <p14:creationId xmlns:p14="http://schemas.microsoft.com/office/powerpoint/2010/main" val="33806926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C49DD7-2519-4EF8-BB96-3F6214E4B8D1}" type="slidenum">
              <a:rPr lang="en-GB" smtClean="0"/>
              <a:t>15</a:t>
            </a:fld>
            <a:endParaRPr lang="en-GB"/>
          </a:p>
        </p:txBody>
      </p:sp>
    </p:spTree>
    <p:extLst>
      <p:ext uri="{BB962C8B-B14F-4D97-AF65-F5344CB8AC3E}">
        <p14:creationId xmlns:p14="http://schemas.microsoft.com/office/powerpoint/2010/main" val="11059222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C49DD7-2519-4EF8-BB96-3F6214E4B8D1}" type="slidenum">
              <a:rPr lang="en-GB" smtClean="0"/>
              <a:t>16</a:t>
            </a:fld>
            <a:endParaRPr lang="en-GB"/>
          </a:p>
        </p:txBody>
      </p:sp>
    </p:spTree>
    <p:extLst>
      <p:ext uri="{BB962C8B-B14F-4D97-AF65-F5344CB8AC3E}">
        <p14:creationId xmlns:p14="http://schemas.microsoft.com/office/powerpoint/2010/main" val="14142129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C49DD7-2519-4EF8-BB96-3F6214E4B8D1}" type="slidenum">
              <a:rPr lang="en-GB" smtClean="0"/>
              <a:t>17</a:t>
            </a:fld>
            <a:endParaRPr lang="en-GB"/>
          </a:p>
        </p:txBody>
      </p:sp>
    </p:spTree>
    <p:extLst>
      <p:ext uri="{BB962C8B-B14F-4D97-AF65-F5344CB8AC3E}">
        <p14:creationId xmlns:p14="http://schemas.microsoft.com/office/powerpoint/2010/main" val="4135857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C49DD7-2519-4EF8-BB96-3F6214E4B8D1}" type="slidenum">
              <a:rPr lang="en-GB" smtClean="0"/>
              <a:t>18</a:t>
            </a:fld>
            <a:endParaRPr lang="en-GB"/>
          </a:p>
        </p:txBody>
      </p:sp>
    </p:spTree>
    <p:extLst>
      <p:ext uri="{BB962C8B-B14F-4D97-AF65-F5344CB8AC3E}">
        <p14:creationId xmlns:p14="http://schemas.microsoft.com/office/powerpoint/2010/main" val="24874006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 name="PlaceHolder 1"/>
          <p:cNvSpPr>
            <a:spLocks noGrp="1" noRot="1" noChangeAspect="1"/>
          </p:cNvSpPr>
          <p:nvPr>
            <p:ph type="sldImg"/>
          </p:nvPr>
        </p:nvSpPr>
        <p:spPr>
          <a:xfrm>
            <a:off x="92075" y="744538"/>
            <a:ext cx="6615113" cy="3722687"/>
          </a:xfrm>
          <a:prstGeom prst="rect">
            <a:avLst/>
          </a:prstGeom>
        </p:spPr>
      </p:sp>
      <p:sp>
        <p:nvSpPr>
          <p:cNvPr id="460" name="PlaceHolder 2"/>
          <p:cNvSpPr>
            <a:spLocks noGrp="1"/>
          </p:cNvSpPr>
          <p:nvPr>
            <p:ph type="body"/>
          </p:nvPr>
        </p:nvSpPr>
        <p:spPr>
          <a:xfrm>
            <a:off x="906480" y="4716000"/>
            <a:ext cx="4984560" cy="4466160"/>
          </a:xfrm>
          <a:prstGeom prst="rect">
            <a:avLst/>
          </a:prstGeom>
        </p:spPr>
        <p:txBody>
          <a:bodyPr lIns="92520" tIns="46080" rIns="92520" bIns="46080">
            <a:noAutofit/>
          </a:bodyPr>
          <a:lstStyle/>
          <a:p>
            <a:endParaRPr lang="en-US" sz="2000" b="0" strike="noStrike" spc="-1">
              <a:latin typeface="Arial"/>
            </a:endParaRPr>
          </a:p>
        </p:txBody>
      </p:sp>
      <p:sp>
        <p:nvSpPr>
          <p:cNvPr id="461" name="TextShape 3"/>
          <p:cNvSpPr txBox="1"/>
          <p:nvPr/>
        </p:nvSpPr>
        <p:spPr>
          <a:xfrm>
            <a:off x="3852720" y="9429840"/>
            <a:ext cx="2944440" cy="496440"/>
          </a:xfrm>
          <a:prstGeom prst="rect">
            <a:avLst/>
          </a:prstGeom>
          <a:noFill/>
          <a:ln w="9360">
            <a:noFill/>
          </a:ln>
        </p:spPr>
        <p:txBody>
          <a:bodyPr lIns="92520" tIns="46080" rIns="92520" bIns="46080" anchor="b">
            <a:noAutofit/>
          </a:bodyPr>
          <a:lstStyle/>
          <a:p>
            <a:pPr algn="r">
              <a:lnSpc>
                <a:spcPct val="100000"/>
              </a:lnSpc>
            </a:pPr>
            <a:fld id="{132B13FD-5ECE-470F-9F99-B5121804E0B9}" type="slidenum">
              <a:rPr lang="en-US" sz="1200" b="0" strike="noStrike" spc="-1">
                <a:solidFill>
                  <a:srgbClr val="000000"/>
                </a:solidFill>
                <a:latin typeface="Arial"/>
                <a:ea typeface="ＭＳ Ｐゴシック"/>
              </a:rPr>
              <a:t>19</a:t>
            </a:fld>
            <a:endParaRPr lang="en-US" sz="1200" b="0" strike="noStrike" spc="-1">
              <a:latin typeface="Times New Roman"/>
            </a:endParaRPr>
          </a:p>
        </p:txBody>
      </p:sp>
    </p:spTree>
    <p:extLst>
      <p:ext uri="{BB962C8B-B14F-4D97-AF65-F5344CB8AC3E}">
        <p14:creationId xmlns:p14="http://schemas.microsoft.com/office/powerpoint/2010/main" val="3164680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b="0" i="0" u="none" strike="noStrike" kern="1200" baseline="0" dirty="0">
                <a:solidFill>
                  <a:schemeClr val="tx1"/>
                </a:solidFill>
                <a:latin typeface="Calibri Light" panose="020F0302020204030204" pitchFamily="34" charset="0"/>
                <a:ea typeface="+mn-ea"/>
                <a:cs typeface="+mn-cs"/>
              </a:rPr>
              <a:t>The vast majority of countries (186 out of 192 countries for which information is available) provide pensions in the form of a periodic cash benefit through at least one scheme and often through a combination of different types of contributory and non-contributory schemes (see figure 4.1). The remaining six countries do not offer periodic benefits; some provide lump-sum benefits through provident funds or similar </a:t>
            </a:r>
            <a:r>
              <a:rPr lang="en-US" sz="1200" b="0" i="0" u="none" strike="noStrike" kern="1200" baseline="0" dirty="0" err="1">
                <a:solidFill>
                  <a:schemeClr val="tx1"/>
                </a:solidFill>
                <a:latin typeface="Calibri Light" panose="020F0302020204030204" pitchFamily="34" charset="0"/>
                <a:ea typeface="+mn-ea"/>
                <a:cs typeface="+mn-cs"/>
              </a:rPr>
              <a:t>programmes</a:t>
            </a:r>
            <a:r>
              <a:rPr lang="en-US" sz="1200" b="0" i="0" u="none" strike="noStrike" kern="1200" baseline="0" dirty="0">
                <a:solidFill>
                  <a:schemeClr val="tx1"/>
                </a:solidFill>
                <a:latin typeface="Calibri Light" panose="020F0302020204030204" pitchFamily="34" charset="0"/>
                <a:ea typeface="+mn-ea"/>
                <a:cs typeface="+mn-cs"/>
              </a:rPr>
              <a:t>.</a:t>
            </a:r>
          </a:p>
          <a:p>
            <a:pPr marL="171450" indent="-171450">
              <a:buFont typeface="Arial" panose="020B0604020202020204" pitchFamily="34" charset="0"/>
              <a:buChar char="•"/>
            </a:pPr>
            <a:r>
              <a:rPr lang="en-US" sz="1200" kern="1200" dirty="0">
                <a:solidFill>
                  <a:schemeClr val="tx1"/>
                </a:solidFill>
                <a:effectLst/>
                <a:latin typeface="Calibri Light" panose="020F0302020204030204" pitchFamily="34" charset="0"/>
                <a:ea typeface="+mn-ea"/>
                <a:cs typeface="+mn-cs"/>
              </a:rPr>
              <a:t>The combination of contributory and non-contributory schemes is the most predominant form of</a:t>
            </a:r>
            <a:r>
              <a:rPr lang="en-US" sz="1200" kern="1200" baseline="0" dirty="0">
                <a:solidFill>
                  <a:schemeClr val="tx1"/>
                </a:solidFill>
                <a:effectLst/>
                <a:latin typeface="Calibri Light" panose="020F0302020204030204" pitchFamily="34" charset="0"/>
                <a:ea typeface="+mn-ea"/>
                <a:cs typeface="+mn-cs"/>
              </a:rPr>
              <a:t> </a:t>
            </a:r>
            <a:r>
              <a:rPr lang="en-US" sz="1200" kern="1200" dirty="0">
                <a:solidFill>
                  <a:schemeClr val="tx1"/>
                </a:solidFill>
                <a:effectLst/>
                <a:latin typeface="Calibri Light" panose="020F0302020204030204" pitchFamily="34" charset="0"/>
                <a:ea typeface="+mn-ea"/>
                <a:cs typeface="+mn-cs"/>
              </a:rPr>
              <a:t>organization of pension systems in the world: 101 countries feature both contributory and</a:t>
            </a:r>
            <a:r>
              <a:rPr lang="en-US" sz="1200" kern="1200" baseline="0" dirty="0">
                <a:solidFill>
                  <a:schemeClr val="tx1"/>
                </a:solidFill>
                <a:effectLst/>
                <a:latin typeface="Calibri Light" panose="020F0302020204030204" pitchFamily="34" charset="0"/>
                <a:ea typeface="+mn-ea"/>
                <a:cs typeface="+mn-cs"/>
              </a:rPr>
              <a:t> </a:t>
            </a:r>
            <a:r>
              <a:rPr lang="en-US" sz="1200" kern="1200" dirty="0">
                <a:solidFill>
                  <a:schemeClr val="tx1"/>
                </a:solidFill>
                <a:effectLst/>
                <a:latin typeface="Calibri Light" panose="020F0302020204030204" pitchFamily="34" charset="0"/>
                <a:ea typeface="+mn-ea"/>
                <a:cs typeface="+mn-cs"/>
              </a:rPr>
              <a:t>non-contributory pension schemes.</a:t>
            </a:r>
          </a:p>
          <a:p>
            <a:pPr marL="171450" indent="-171450">
              <a:buFont typeface="Arial" panose="020B0604020202020204" pitchFamily="34" charset="0"/>
              <a:buChar char="•"/>
            </a:pPr>
            <a:endParaRPr lang="en-GB" sz="1200" kern="1200" dirty="0">
              <a:solidFill>
                <a:schemeClr val="tx1"/>
              </a:solidFill>
              <a:effectLst/>
              <a:latin typeface="Calibri Light" panose="020F0302020204030204" pitchFamily="34" charset="0"/>
              <a:ea typeface="+mn-ea"/>
              <a:cs typeface="+mn-cs"/>
            </a:endParaRPr>
          </a:p>
        </p:txBody>
      </p:sp>
      <p:sp>
        <p:nvSpPr>
          <p:cNvPr id="4" name="Slide Number Placeholder 3"/>
          <p:cNvSpPr>
            <a:spLocks noGrp="1"/>
          </p:cNvSpPr>
          <p:nvPr>
            <p:ph type="sldNum" sz="quarter" idx="10"/>
          </p:nvPr>
        </p:nvSpPr>
        <p:spPr/>
        <p:txBody>
          <a:bodyPr/>
          <a:lstStyle/>
          <a:p>
            <a:pPr>
              <a:defRPr/>
            </a:pPr>
            <a:fld id="{32C18A25-ACB9-4962-B85A-E84B460E5B70}" type="slidenum">
              <a:rPr lang="en-GB" smtClean="0"/>
              <a:pPr>
                <a:defRPr/>
              </a:pPr>
              <a:t>2</a:t>
            </a:fld>
            <a:endParaRPr lang="en-GB" dirty="0"/>
          </a:p>
        </p:txBody>
      </p:sp>
    </p:spTree>
    <p:extLst>
      <p:ext uri="{BB962C8B-B14F-4D97-AF65-F5344CB8AC3E}">
        <p14:creationId xmlns:p14="http://schemas.microsoft.com/office/powerpoint/2010/main" val="3167686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 name="PlaceHolder 1"/>
          <p:cNvSpPr>
            <a:spLocks noGrp="1" noRot="1" noChangeAspect="1"/>
          </p:cNvSpPr>
          <p:nvPr>
            <p:ph type="sldImg"/>
          </p:nvPr>
        </p:nvSpPr>
        <p:spPr>
          <a:xfrm>
            <a:off x="92075" y="744538"/>
            <a:ext cx="6615113" cy="3722687"/>
          </a:xfrm>
          <a:prstGeom prst="rect">
            <a:avLst/>
          </a:prstGeom>
        </p:spPr>
      </p:sp>
      <p:sp>
        <p:nvSpPr>
          <p:cNvPr id="463" name="PlaceHolder 2"/>
          <p:cNvSpPr>
            <a:spLocks noGrp="1"/>
          </p:cNvSpPr>
          <p:nvPr>
            <p:ph type="body"/>
          </p:nvPr>
        </p:nvSpPr>
        <p:spPr>
          <a:xfrm>
            <a:off x="906480" y="4716000"/>
            <a:ext cx="4984560" cy="4466160"/>
          </a:xfrm>
          <a:prstGeom prst="rect">
            <a:avLst/>
          </a:prstGeom>
        </p:spPr>
        <p:txBody>
          <a:bodyPr lIns="92520" tIns="46080" rIns="92520" bIns="46080">
            <a:noAutofit/>
          </a:bodyPr>
          <a:lstStyle/>
          <a:p>
            <a:pPr>
              <a:lnSpc>
                <a:spcPct val="100000"/>
              </a:lnSpc>
            </a:pPr>
            <a:endParaRPr lang="en-US" sz="2000" b="0" strike="noStrike" spc="-1" dirty="0">
              <a:latin typeface="Arial"/>
            </a:endParaRPr>
          </a:p>
        </p:txBody>
      </p:sp>
      <p:sp>
        <p:nvSpPr>
          <p:cNvPr id="464" name="TextShape 3"/>
          <p:cNvSpPr txBox="1"/>
          <p:nvPr/>
        </p:nvSpPr>
        <p:spPr>
          <a:xfrm>
            <a:off x="3852720" y="9429840"/>
            <a:ext cx="2944440" cy="496440"/>
          </a:xfrm>
          <a:prstGeom prst="rect">
            <a:avLst/>
          </a:prstGeom>
          <a:noFill/>
          <a:ln w="9360">
            <a:noFill/>
          </a:ln>
        </p:spPr>
        <p:txBody>
          <a:bodyPr lIns="92520" tIns="46080" rIns="92520" bIns="46080" anchor="b">
            <a:noAutofit/>
          </a:bodyPr>
          <a:lstStyle/>
          <a:p>
            <a:pPr algn="r">
              <a:lnSpc>
                <a:spcPct val="100000"/>
              </a:lnSpc>
            </a:pPr>
            <a:fld id="{9831F3BF-A9D8-4D2C-BD99-49A3F4D242E1}" type="slidenum">
              <a:rPr lang="en-US" sz="1200" b="0" strike="noStrike" spc="-1">
                <a:solidFill>
                  <a:srgbClr val="000000"/>
                </a:solidFill>
                <a:latin typeface="Arial"/>
                <a:ea typeface="ＭＳ Ｐゴシック"/>
              </a:rPr>
              <a:t>20</a:t>
            </a:fld>
            <a:endParaRPr lang="en-US" sz="1200" b="0" strike="noStrike" spc="-1">
              <a:latin typeface="Times New Roman"/>
            </a:endParaRPr>
          </a:p>
        </p:txBody>
      </p:sp>
    </p:spTree>
    <p:extLst>
      <p:ext uri="{BB962C8B-B14F-4D97-AF65-F5344CB8AC3E}">
        <p14:creationId xmlns:p14="http://schemas.microsoft.com/office/powerpoint/2010/main" val="31085917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 name="PlaceHolder 1"/>
          <p:cNvSpPr>
            <a:spLocks noGrp="1" noRot="1" noChangeAspect="1"/>
          </p:cNvSpPr>
          <p:nvPr>
            <p:ph type="sldImg"/>
          </p:nvPr>
        </p:nvSpPr>
        <p:spPr>
          <a:xfrm>
            <a:off x="92075" y="744538"/>
            <a:ext cx="6615113" cy="3722687"/>
          </a:xfrm>
          <a:prstGeom prst="rect">
            <a:avLst/>
          </a:prstGeom>
        </p:spPr>
      </p:sp>
      <p:sp>
        <p:nvSpPr>
          <p:cNvPr id="475" name="PlaceHolder 2"/>
          <p:cNvSpPr>
            <a:spLocks noGrp="1"/>
          </p:cNvSpPr>
          <p:nvPr>
            <p:ph type="body"/>
          </p:nvPr>
        </p:nvSpPr>
        <p:spPr>
          <a:xfrm>
            <a:off x="906480" y="4716000"/>
            <a:ext cx="4984560" cy="4466160"/>
          </a:xfrm>
          <a:prstGeom prst="rect">
            <a:avLst/>
          </a:prstGeom>
        </p:spPr>
        <p:txBody>
          <a:bodyPr lIns="92520" tIns="46080" rIns="92520" bIns="46080">
            <a:noAutofit/>
          </a:bodyPr>
          <a:lstStyle/>
          <a:p>
            <a:endParaRPr lang="en-US" sz="2000" b="0" strike="noStrike" spc="-1">
              <a:latin typeface="Arial"/>
            </a:endParaRPr>
          </a:p>
        </p:txBody>
      </p:sp>
      <p:sp>
        <p:nvSpPr>
          <p:cNvPr id="476" name="TextShape 3"/>
          <p:cNvSpPr txBox="1"/>
          <p:nvPr/>
        </p:nvSpPr>
        <p:spPr>
          <a:xfrm>
            <a:off x="3852720" y="9429840"/>
            <a:ext cx="2944440" cy="496440"/>
          </a:xfrm>
          <a:prstGeom prst="rect">
            <a:avLst/>
          </a:prstGeom>
          <a:noFill/>
          <a:ln w="9360">
            <a:noFill/>
          </a:ln>
        </p:spPr>
        <p:txBody>
          <a:bodyPr lIns="92520" tIns="46080" rIns="92520" bIns="46080" anchor="b">
            <a:noAutofit/>
          </a:bodyPr>
          <a:lstStyle/>
          <a:p>
            <a:pPr algn="r">
              <a:lnSpc>
                <a:spcPct val="100000"/>
              </a:lnSpc>
            </a:pPr>
            <a:fld id="{BE8CF141-3079-4A9F-82A4-164EF1BE6CB8}" type="slidenum">
              <a:rPr lang="en-US" sz="1200" b="0" strike="noStrike" spc="-1">
                <a:solidFill>
                  <a:srgbClr val="000000"/>
                </a:solidFill>
                <a:latin typeface="Arial"/>
                <a:ea typeface="ＭＳ Ｐゴシック"/>
              </a:rPr>
              <a:t>21</a:t>
            </a:fld>
            <a:endParaRPr lang="en-US" sz="1200" b="0" strike="noStrike" spc="-1">
              <a:latin typeface="Times New Roman"/>
            </a:endParaRPr>
          </a:p>
        </p:txBody>
      </p:sp>
    </p:spTree>
    <p:extLst>
      <p:ext uri="{BB962C8B-B14F-4D97-AF65-F5344CB8AC3E}">
        <p14:creationId xmlns:p14="http://schemas.microsoft.com/office/powerpoint/2010/main" val="20020593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 name="PlaceHolder 1"/>
          <p:cNvSpPr>
            <a:spLocks noGrp="1" noRot="1" noChangeAspect="1"/>
          </p:cNvSpPr>
          <p:nvPr>
            <p:ph type="sldImg"/>
          </p:nvPr>
        </p:nvSpPr>
        <p:spPr>
          <a:xfrm>
            <a:off x="92075" y="744538"/>
            <a:ext cx="6615113" cy="3722687"/>
          </a:xfrm>
          <a:prstGeom prst="rect">
            <a:avLst/>
          </a:prstGeom>
        </p:spPr>
      </p:sp>
      <p:sp>
        <p:nvSpPr>
          <p:cNvPr id="478" name="PlaceHolder 2"/>
          <p:cNvSpPr>
            <a:spLocks noGrp="1"/>
          </p:cNvSpPr>
          <p:nvPr>
            <p:ph type="body"/>
          </p:nvPr>
        </p:nvSpPr>
        <p:spPr>
          <a:xfrm>
            <a:off x="906480" y="4716000"/>
            <a:ext cx="4984560" cy="4466160"/>
          </a:xfrm>
          <a:prstGeom prst="rect">
            <a:avLst/>
          </a:prstGeom>
        </p:spPr>
        <p:txBody>
          <a:bodyPr lIns="92520" tIns="46080" rIns="92520" bIns="46080">
            <a:noAutofit/>
          </a:bodyPr>
          <a:lstStyle/>
          <a:p>
            <a:pPr marL="216000" indent="-216000">
              <a:lnSpc>
                <a:spcPct val="100000"/>
              </a:lnSpc>
            </a:pPr>
            <a:endParaRPr lang="en-US" sz="2000" b="0" strike="noStrike" spc="-1" dirty="0">
              <a:latin typeface="Arial"/>
            </a:endParaRPr>
          </a:p>
        </p:txBody>
      </p:sp>
      <p:sp>
        <p:nvSpPr>
          <p:cNvPr id="479" name="TextShape 3"/>
          <p:cNvSpPr txBox="1"/>
          <p:nvPr/>
        </p:nvSpPr>
        <p:spPr>
          <a:xfrm>
            <a:off x="3852720" y="9429840"/>
            <a:ext cx="2944440" cy="496440"/>
          </a:xfrm>
          <a:prstGeom prst="rect">
            <a:avLst/>
          </a:prstGeom>
          <a:noFill/>
          <a:ln w="9360">
            <a:noFill/>
          </a:ln>
        </p:spPr>
        <p:txBody>
          <a:bodyPr lIns="92520" tIns="46080" rIns="92520" bIns="46080" anchor="b">
            <a:noAutofit/>
          </a:bodyPr>
          <a:lstStyle/>
          <a:p>
            <a:pPr algn="r">
              <a:lnSpc>
                <a:spcPct val="100000"/>
              </a:lnSpc>
            </a:pPr>
            <a:fld id="{DC6ECFC1-B394-4B93-8F48-B4B9F21C8D40}" type="slidenum">
              <a:rPr lang="en-US" sz="1200" b="0" strike="noStrike" spc="-1">
                <a:solidFill>
                  <a:srgbClr val="000000"/>
                </a:solidFill>
                <a:latin typeface="Arial"/>
                <a:ea typeface="ＭＳ Ｐゴシック"/>
              </a:rPr>
              <a:t>22</a:t>
            </a:fld>
            <a:endParaRPr lang="en-US" sz="1200" b="0" strike="noStrike" spc="-1">
              <a:latin typeface="Times New Roman"/>
            </a:endParaRPr>
          </a:p>
        </p:txBody>
      </p:sp>
    </p:spTree>
    <p:extLst>
      <p:ext uri="{BB962C8B-B14F-4D97-AF65-F5344CB8AC3E}">
        <p14:creationId xmlns:p14="http://schemas.microsoft.com/office/powerpoint/2010/main" val="9823736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C49DD7-2519-4EF8-BB96-3F6214E4B8D1}" type="slidenum">
              <a:rPr lang="en-GB" smtClean="0"/>
              <a:t>23</a:t>
            </a:fld>
            <a:endParaRPr lang="en-GB"/>
          </a:p>
        </p:txBody>
      </p:sp>
    </p:spTree>
    <p:extLst>
      <p:ext uri="{BB962C8B-B14F-4D97-AF65-F5344CB8AC3E}">
        <p14:creationId xmlns:p14="http://schemas.microsoft.com/office/powerpoint/2010/main" val="2900610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 name="PlaceHolder 1"/>
          <p:cNvSpPr>
            <a:spLocks noGrp="1" noRot="1" noChangeAspect="1"/>
          </p:cNvSpPr>
          <p:nvPr>
            <p:ph type="sldImg"/>
          </p:nvPr>
        </p:nvSpPr>
        <p:spPr>
          <a:xfrm>
            <a:off x="92075" y="744538"/>
            <a:ext cx="6615113" cy="3722687"/>
          </a:xfrm>
          <a:prstGeom prst="rect">
            <a:avLst/>
          </a:prstGeom>
        </p:spPr>
      </p:sp>
      <p:sp>
        <p:nvSpPr>
          <p:cNvPr id="442" name="PlaceHolder 2"/>
          <p:cNvSpPr>
            <a:spLocks noGrp="1"/>
          </p:cNvSpPr>
          <p:nvPr>
            <p:ph type="body"/>
          </p:nvPr>
        </p:nvSpPr>
        <p:spPr>
          <a:xfrm>
            <a:off x="906480" y="4716000"/>
            <a:ext cx="4984560" cy="4466160"/>
          </a:xfrm>
          <a:prstGeom prst="rect">
            <a:avLst/>
          </a:prstGeom>
        </p:spPr>
        <p:txBody>
          <a:bodyPr lIns="92520" tIns="46080" rIns="92520" bIns="46080">
            <a:noAutofit/>
          </a:bodyPr>
          <a:lstStyle/>
          <a:p>
            <a:pPr>
              <a:lnSpc>
                <a:spcPct val="100000"/>
              </a:lnSpc>
            </a:pPr>
            <a:endParaRPr lang="en-US" sz="2000" b="0" strike="noStrike" spc="-1" dirty="0">
              <a:latin typeface="Arial"/>
            </a:endParaRPr>
          </a:p>
        </p:txBody>
      </p:sp>
      <p:sp>
        <p:nvSpPr>
          <p:cNvPr id="443" name="TextShape 3"/>
          <p:cNvSpPr txBox="1"/>
          <p:nvPr/>
        </p:nvSpPr>
        <p:spPr>
          <a:xfrm>
            <a:off x="3852720" y="9429840"/>
            <a:ext cx="2944440" cy="496440"/>
          </a:xfrm>
          <a:prstGeom prst="rect">
            <a:avLst/>
          </a:prstGeom>
          <a:noFill/>
          <a:ln w="9360">
            <a:noFill/>
          </a:ln>
        </p:spPr>
        <p:txBody>
          <a:bodyPr lIns="92520" tIns="46080" rIns="92520" bIns="46080" anchor="b">
            <a:noAutofit/>
          </a:bodyPr>
          <a:lstStyle/>
          <a:p>
            <a:pPr algn="r">
              <a:lnSpc>
                <a:spcPct val="100000"/>
              </a:lnSpc>
            </a:pPr>
            <a:fld id="{265FA923-A825-4E97-AEDC-0E0DAE309851}" type="slidenum">
              <a:rPr lang="en-US" sz="1200" b="0" strike="noStrike" spc="-1">
                <a:solidFill>
                  <a:srgbClr val="000000"/>
                </a:solidFill>
                <a:latin typeface="Arial"/>
                <a:ea typeface="ＭＳ Ｐゴシック"/>
              </a:rPr>
              <a:t>3</a:t>
            </a:fld>
            <a:endParaRPr lang="en-US" sz="1200" b="0" strike="noStrike" spc="-1">
              <a:latin typeface="Times New Roman"/>
            </a:endParaRPr>
          </a:p>
        </p:txBody>
      </p:sp>
    </p:spTree>
    <p:extLst>
      <p:ext uri="{BB962C8B-B14F-4D97-AF65-F5344CB8AC3E}">
        <p14:creationId xmlns:p14="http://schemas.microsoft.com/office/powerpoint/2010/main" val="7397830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8" name="PlaceHolder 1"/>
          <p:cNvSpPr>
            <a:spLocks noGrp="1" noRot="1" noChangeAspect="1"/>
          </p:cNvSpPr>
          <p:nvPr>
            <p:ph type="sldImg"/>
          </p:nvPr>
        </p:nvSpPr>
        <p:spPr>
          <a:xfrm>
            <a:off x="92075" y="744538"/>
            <a:ext cx="6615113" cy="3722687"/>
          </a:xfrm>
          <a:prstGeom prst="rect">
            <a:avLst/>
          </a:prstGeom>
        </p:spPr>
      </p:sp>
      <p:sp>
        <p:nvSpPr>
          <p:cNvPr id="439" name="PlaceHolder 2"/>
          <p:cNvSpPr>
            <a:spLocks noGrp="1"/>
          </p:cNvSpPr>
          <p:nvPr>
            <p:ph type="body"/>
          </p:nvPr>
        </p:nvSpPr>
        <p:spPr>
          <a:xfrm>
            <a:off x="906480" y="4716000"/>
            <a:ext cx="4984560" cy="4466160"/>
          </a:xfrm>
          <a:prstGeom prst="rect">
            <a:avLst/>
          </a:prstGeom>
        </p:spPr>
        <p:txBody>
          <a:bodyPr lIns="92520" tIns="46080" rIns="92520" bIns="46080">
            <a:noAutofit/>
          </a:bodyPr>
          <a:lstStyle/>
          <a:p>
            <a:pPr marL="216000" indent="-216000">
              <a:lnSpc>
                <a:spcPct val="100000"/>
              </a:lnSpc>
            </a:pPr>
            <a:r>
              <a:rPr lang="en-US" sz="2000" b="0" strike="noStrike" spc="-1" dirty="0">
                <a:latin typeface="Arial"/>
              </a:rPr>
              <a:t>Nota: </a:t>
            </a:r>
            <a:r>
              <a:rPr lang="en-US" sz="2000" b="0" strike="noStrike" spc="-1" dirty="0" err="1">
                <a:latin typeface="Arial"/>
              </a:rPr>
              <a:t>Proporção</a:t>
            </a:r>
            <a:r>
              <a:rPr lang="en-US" sz="2000" b="0" strike="noStrike" spc="-1" dirty="0">
                <a:latin typeface="Arial"/>
              </a:rPr>
              <a:t> de </a:t>
            </a:r>
            <a:r>
              <a:rPr lang="en-US" sz="2000" b="0" strike="noStrike" spc="-1" dirty="0" err="1">
                <a:latin typeface="Arial"/>
              </a:rPr>
              <a:t>pessoas</a:t>
            </a:r>
            <a:r>
              <a:rPr lang="en-US" sz="2000" b="0" strike="noStrike" spc="-1" dirty="0">
                <a:latin typeface="Arial"/>
              </a:rPr>
              <a:t> </a:t>
            </a:r>
            <a:r>
              <a:rPr lang="en-US" sz="2000" b="0" strike="noStrike" spc="-1" dirty="0" err="1">
                <a:latin typeface="Arial"/>
              </a:rPr>
              <a:t>idosas</a:t>
            </a:r>
            <a:r>
              <a:rPr lang="en-US" sz="2000" b="0" strike="noStrike" spc="-1" dirty="0">
                <a:latin typeface="Arial"/>
              </a:rPr>
              <a:t> que </a:t>
            </a:r>
            <a:r>
              <a:rPr lang="en-US" sz="2000" b="0" strike="noStrike" spc="-1" dirty="0" err="1">
                <a:latin typeface="Arial"/>
              </a:rPr>
              <a:t>recebem</a:t>
            </a:r>
            <a:r>
              <a:rPr lang="en-US" sz="2000" b="0" strike="noStrike" spc="-1" dirty="0">
                <a:latin typeface="Arial"/>
              </a:rPr>
              <a:t> </a:t>
            </a:r>
            <a:r>
              <a:rPr lang="en-US" sz="2000" b="0" strike="noStrike" spc="-1" dirty="0" err="1">
                <a:latin typeface="Arial"/>
              </a:rPr>
              <a:t>uma</a:t>
            </a:r>
            <a:r>
              <a:rPr lang="en-US" sz="2000" b="0" strike="noStrike" spc="-1" dirty="0">
                <a:latin typeface="Arial"/>
              </a:rPr>
              <a:t> </a:t>
            </a:r>
            <a:r>
              <a:rPr lang="en-US" sz="2000" b="0" strike="noStrike" spc="-1" dirty="0" err="1">
                <a:latin typeface="Arial"/>
              </a:rPr>
              <a:t>pensão</a:t>
            </a:r>
            <a:r>
              <a:rPr lang="en-US" sz="2000" b="0" strike="noStrike" spc="-1" dirty="0">
                <a:latin typeface="Arial"/>
              </a:rPr>
              <a:t>: </a:t>
            </a:r>
            <a:r>
              <a:rPr lang="en-US" sz="2000" b="0" strike="noStrike" spc="-1" dirty="0" err="1">
                <a:latin typeface="Arial"/>
              </a:rPr>
              <a:t>proporção</a:t>
            </a:r>
            <a:r>
              <a:rPr lang="en-US" sz="2000" b="0" strike="noStrike" spc="-1" dirty="0">
                <a:latin typeface="Arial"/>
              </a:rPr>
              <a:t> de </a:t>
            </a:r>
            <a:r>
              <a:rPr lang="en-US" sz="2000" b="0" strike="noStrike" spc="-1" dirty="0" err="1">
                <a:latin typeface="Arial"/>
              </a:rPr>
              <a:t>pessoas</a:t>
            </a:r>
            <a:r>
              <a:rPr lang="en-US" sz="2000" b="0" strike="noStrike" spc="-1" dirty="0">
                <a:latin typeface="Arial"/>
              </a:rPr>
              <a:t> </a:t>
            </a:r>
            <a:r>
              <a:rPr lang="en-US" sz="2000" b="0" strike="noStrike" spc="-1" dirty="0" err="1">
                <a:latin typeface="Arial"/>
              </a:rPr>
              <a:t>acima</a:t>
            </a:r>
            <a:r>
              <a:rPr lang="en-US" sz="2000" b="0" strike="noStrike" spc="-1" dirty="0">
                <a:latin typeface="Arial"/>
              </a:rPr>
              <a:t> da </a:t>
            </a:r>
            <a:r>
              <a:rPr lang="en-US" sz="2000" b="0" strike="noStrike" spc="-1" dirty="0" err="1">
                <a:latin typeface="Arial"/>
              </a:rPr>
              <a:t>idade</a:t>
            </a:r>
            <a:r>
              <a:rPr lang="en-US" sz="2000" b="0" strike="noStrike" spc="-1" dirty="0">
                <a:latin typeface="Arial"/>
              </a:rPr>
              <a:t> legal de </a:t>
            </a:r>
            <a:r>
              <a:rPr lang="en-US" sz="2000" b="0" strike="noStrike" spc="-1" dirty="0" err="1">
                <a:latin typeface="Arial"/>
              </a:rPr>
              <a:t>reforma</a:t>
            </a:r>
            <a:r>
              <a:rPr lang="en-US" sz="2000" b="0" strike="noStrike" spc="-1" dirty="0">
                <a:latin typeface="Arial"/>
              </a:rPr>
              <a:t> que </a:t>
            </a:r>
            <a:r>
              <a:rPr lang="en-US" sz="2000" b="0" strike="noStrike" spc="-1" dirty="0" err="1">
                <a:latin typeface="Arial"/>
              </a:rPr>
              <a:t>recebem</a:t>
            </a:r>
            <a:r>
              <a:rPr lang="en-US" sz="2000" b="0" strike="noStrike" spc="-1" dirty="0">
                <a:latin typeface="Arial"/>
              </a:rPr>
              <a:t> </a:t>
            </a:r>
            <a:r>
              <a:rPr lang="en-US" sz="2000" b="0" strike="noStrike" spc="-1" dirty="0" err="1">
                <a:latin typeface="Arial"/>
              </a:rPr>
              <a:t>uma</a:t>
            </a:r>
            <a:r>
              <a:rPr lang="en-US" sz="2000" b="0" strike="noStrike" spc="-1" dirty="0">
                <a:latin typeface="Arial"/>
              </a:rPr>
              <a:t> </a:t>
            </a:r>
            <a:r>
              <a:rPr lang="en-US" sz="2000" b="0" strike="noStrike" spc="-1" dirty="0" err="1">
                <a:latin typeface="Arial"/>
              </a:rPr>
              <a:t>pensão</a:t>
            </a:r>
            <a:r>
              <a:rPr lang="en-US" sz="2000" b="0" strike="noStrike" spc="-1" dirty="0">
                <a:latin typeface="Arial"/>
              </a:rPr>
              <a:t> de </a:t>
            </a:r>
            <a:r>
              <a:rPr lang="en-US" sz="2000" b="0" strike="noStrike" spc="-1" dirty="0" err="1">
                <a:latin typeface="Arial"/>
              </a:rPr>
              <a:t>velhice</a:t>
            </a:r>
            <a:r>
              <a:rPr lang="en-US" sz="2000" b="0" strike="noStrike" spc="-1" dirty="0">
                <a:latin typeface="Arial"/>
              </a:rPr>
              <a:t> </a:t>
            </a:r>
            <a:r>
              <a:rPr lang="en-US" sz="2000" b="0" strike="noStrike" spc="-1" dirty="0" err="1">
                <a:latin typeface="Arial"/>
              </a:rPr>
              <a:t>em</a:t>
            </a:r>
            <a:r>
              <a:rPr lang="en-US" sz="2000" b="0" strike="noStrike" spc="-1" dirty="0">
                <a:latin typeface="Arial"/>
              </a:rPr>
              <a:t> </a:t>
            </a:r>
            <a:r>
              <a:rPr lang="en-US" sz="2000" b="0" strike="noStrike" spc="-1" dirty="0" err="1">
                <a:latin typeface="Arial"/>
              </a:rPr>
              <a:t>relação</a:t>
            </a:r>
            <a:r>
              <a:rPr lang="en-US" sz="2000" b="0" strike="noStrike" spc="-1" dirty="0">
                <a:latin typeface="Arial"/>
              </a:rPr>
              <a:t> </a:t>
            </a:r>
            <a:r>
              <a:rPr lang="en-US" sz="2000" b="0" strike="noStrike" spc="-1" dirty="0" err="1">
                <a:latin typeface="Arial"/>
              </a:rPr>
              <a:t>às</a:t>
            </a:r>
            <a:r>
              <a:rPr lang="en-US" sz="2000" b="0" strike="noStrike" spc="-1" dirty="0">
                <a:latin typeface="Arial"/>
              </a:rPr>
              <a:t> </a:t>
            </a:r>
            <a:r>
              <a:rPr lang="en-US" sz="2000" b="0" strike="noStrike" spc="-1" dirty="0" err="1">
                <a:latin typeface="Arial"/>
              </a:rPr>
              <a:t>pessoas</a:t>
            </a:r>
            <a:r>
              <a:rPr lang="en-US" sz="2000" b="0" strike="noStrike" spc="-1" dirty="0">
                <a:latin typeface="Arial"/>
              </a:rPr>
              <a:t> </a:t>
            </a:r>
            <a:r>
              <a:rPr lang="en-US" sz="2000" b="0" strike="noStrike" spc="-1" dirty="0" err="1">
                <a:latin typeface="Arial"/>
              </a:rPr>
              <a:t>acima</a:t>
            </a:r>
            <a:r>
              <a:rPr lang="en-US" sz="2000" b="0" strike="noStrike" spc="-1" dirty="0">
                <a:latin typeface="Arial"/>
              </a:rPr>
              <a:t> da </a:t>
            </a:r>
            <a:r>
              <a:rPr lang="en-US" sz="2000" b="0" strike="noStrike" spc="-1" dirty="0" err="1">
                <a:latin typeface="Arial"/>
              </a:rPr>
              <a:t>idade</a:t>
            </a:r>
            <a:r>
              <a:rPr lang="en-US" sz="2000" b="0" strike="noStrike" spc="-1" dirty="0">
                <a:latin typeface="Arial"/>
              </a:rPr>
              <a:t> legal de </a:t>
            </a:r>
            <a:r>
              <a:rPr lang="en-US" sz="2000" b="0" strike="noStrike" spc="-1" dirty="0" err="1">
                <a:latin typeface="Arial"/>
              </a:rPr>
              <a:t>reforma</a:t>
            </a:r>
            <a:r>
              <a:rPr lang="en-US" sz="2000" b="0" strike="noStrike" spc="-1" dirty="0">
                <a:latin typeface="Arial"/>
              </a:rPr>
              <a:t>. </a:t>
            </a:r>
            <a:r>
              <a:rPr lang="en-US" sz="2000" b="0" strike="noStrike" spc="-1" dirty="0" err="1">
                <a:latin typeface="Arial"/>
              </a:rPr>
              <a:t>Estimativas</a:t>
            </a:r>
            <a:r>
              <a:rPr lang="en-US" sz="2000" b="0" strike="noStrike" spc="-1" dirty="0">
                <a:latin typeface="Arial"/>
              </a:rPr>
              <a:t> </a:t>
            </a:r>
            <a:r>
              <a:rPr lang="en-US" sz="2000" b="0" strike="noStrike" spc="-1" dirty="0" err="1">
                <a:latin typeface="Arial"/>
              </a:rPr>
              <a:t>regionais</a:t>
            </a:r>
            <a:r>
              <a:rPr lang="en-US" sz="2000" b="0" strike="noStrike" spc="-1" dirty="0">
                <a:latin typeface="Arial"/>
              </a:rPr>
              <a:t> e </a:t>
            </a:r>
            <a:r>
              <a:rPr lang="en-US" sz="2000" b="0" strike="noStrike" spc="-1" dirty="0" err="1">
                <a:latin typeface="Arial"/>
              </a:rPr>
              <a:t>globais</a:t>
            </a:r>
            <a:r>
              <a:rPr lang="en-US" sz="2000" b="0" strike="noStrike" spc="-1" dirty="0">
                <a:latin typeface="Arial"/>
              </a:rPr>
              <a:t> </a:t>
            </a:r>
            <a:r>
              <a:rPr lang="en-US" sz="2000" b="0" strike="noStrike" spc="-1" dirty="0" err="1">
                <a:latin typeface="Arial"/>
              </a:rPr>
              <a:t>ponderadas</a:t>
            </a:r>
            <a:r>
              <a:rPr lang="en-US" sz="2000" b="0" strike="noStrike" spc="-1" dirty="0">
                <a:latin typeface="Arial"/>
              </a:rPr>
              <a:t> pela </a:t>
            </a:r>
            <a:r>
              <a:rPr lang="en-US" sz="2000" b="0" strike="noStrike" spc="-1" dirty="0" err="1">
                <a:latin typeface="Arial"/>
              </a:rPr>
              <a:t>população</a:t>
            </a:r>
            <a:r>
              <a:rPr lang="en-US" sz="2000" b="0" strike="noStrike" spc="-1" dirty="0">
                <a:latin typeface="Arial"/>
              </a:rPr>
              <a:t> </a:t>
            </a:r>
            <a:r>
              <a:rPr lang="en-US" sz="2000" b="0" strike="noStrike" spc="-1" dirty="0" err="1">
                <a:latin typeface="Arial"/>
              </a:rPr>
              <a:t>em</a:t>
            </a:r>
            <a:r>
              <a:rPr lang="en-US" sz="2000" b="0" strike="noStrike" spc="-1" dirty="0">
                <a:latin typeface="Arial"/>
              </a:rPr>
              <a:t> </a:t>
            </a:r>
            <a:r>
              <a:rPr lang="en-US" sz="2000" b="0" strike="noStrike" spc="-1" dirty="0" err="1">
                <a:latin typeface="Arial"/>
              </a:rPr>
              <a:t>Idade</a:t>
            </a:r>
            <a:r>
              <a:rPr lang="en-US" sz="2000" b="0" strike="noStrike" spc="-1" dirty="0">
                <a:latin typeface="Arial"/>
              </a:rPr>
              <a:t> de </a:t>
            </a:r>
            <a:r>
              <a:rPr lang="en-US" sz="2000" b="0" strike="noStrike" spc="-1" dirty="0" err="1">
                <a:latin typeface="Arial"/>
              </a:rPr>
              <a:t>aposentadoria</a:t>
            </a:r>
            <a:r>
              <a:rPr lang="en-US" sz="2000" b="0" strike="noStrike" spc="-1" dirty="0">
                <a:latin typeface="Arial"/>
              </a:rPr>
              <a:t>.</a:t>
            </a:r>
          </a:p>
        </p:txBody>
      </p:sp>
      <p:sp>
        <p:nvSpPr>
          <p:cNvPr id="440" name="TextShape 3"/>
          <p:cNvSpPr txBox="1"/>
          <p:nvPr/>
        </p:nvSpPr>
        <p:spPr>
          <a:xfrm>
            <a:off x="3852720" y="9429840"/>
            <a:ext cx="2944440" cy="496440"/>
          </a:xfrm>
          <a:prstGeom prst="rect">
            <a:avLst/>
          </a:prstGeom>
          <a:noFill/>
          <a:ln w="9360">
            <a:noFill/>
          </a:ln>
        </p:spPr>
        <p:txBody>
          <a:bodyPr lIns="92520" tIns="46080" rIns="92520" bIns="46080" anchor="b">
            <a:noAutofit/>
          </a:bodyPr>
          <a:lstStyle/>
          <a:p>
            <a:pPr algn="r">
              <a:lnSpc>
                <a:spcPct val="100000"/>
              </a:lnSpc>
            </a:pPr>
            <a:fld id="{4425189D-BF0E-4743-A67F-6D049013A6E4}" type="slidenum">
              <a:rPr lang="en-US" sz="1200" b="0" strike="noStrike" spc="-1">
                <a:solidFill>
                  <a:srgbClr val="000000"/>
                </a:solidFill>
                <a:latin typeface="Arial"/>
                <a:ea typeface="ＭＳ Ｐゴシック"/>
              </a:rPr>
              <a:t>4</a:t>
            </a:fld>
            <a:endParaRPr lang="en-US" sz="1200" b="0" strike="noStrike" spc="-1">
              <a:latin typeface="Times New Roman"/>
            </a:endParaRPr>
          </a:p>
        </p:txBody>
      </p:sp>
    </p:spTree>
    <p:extLst>
      <p:ext uri="{BB962C8B-B14F-4D97-AF65-F5344CB8AC3E}">
        <p14:creationId xmlns:p14="http://schemas.microsoft.com/office/powerpoint/2010/main" val="1174385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C49DD7-2519-4EF8-BB96-3F6214E4B8D1}" type="slidenum">
              <a:rPr lang="en-GB" smtClean="0"/>
              <a:t>5</a:t>
            </a:fld>
            <a:endParaRPr lang="en-GB"/>
          </a:p>
        </p:txBody>
      </p:sp>
    </p:spTree>
    <p:extLst>
      <p:ext uri="{BB962C8B-B14F-4D97-AF65-F5344CB8AC3E}">
        <p14:creationId xmlns:p14="http://schemas.microsoft.com/office/powerpoint/2010/main" val="26082897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C49DD7-2519-4EF8-BB96-3F6214E4B8D1}" type="slidenum">
              <a:rPr lang="en-GB" smtClean="0"/>
              <a:t>6</a:t>
            </a:fld>
            <a:endParaRPr lang="en-GB"/>
          </a:p>
        </p:txBody>
      </p:sp>
    </p:spTree>
    <p:extLst>
      <p:ext uri="{BB962C8B-B14F-4D97-AF65-F5344CB8AC3E}">
        <p14:creationId xmlns:p14="http://schemas.microsoft.com/office/powerpoint/2010/main" val="4179337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C49DD7-2519-4EF8-BB96-3F6214E4B8D1}" type="slidenum">
              <a:rPr lang="en-GB" smtClean="0"/>
              <a:t>7</a:t>
            </a:fld>
            <a:endParaRPr lang="en-GB"/>
          </a:p>
        </p:txBody>
      </p:sp>
    </p:spTree>
    <p:extLst>
      <p:ext uri="{BB962C8B-B14F-4D97-AF65-F5344CB8AC3E}">
        <p14:creationId xmlns:p14="http://schemas.microsoft.com/office/powerpoint/2010/main" val="5751462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C49DD7-2519-4EF8-BB96-3F6214E4B8D1}" type="slidenum">
              <a:rPr lang="en-GB" smtClean="0"/>
              <a:t>8</a:t>
            </a:fld>
            <a:endParaRPr lang="en-GB"/>
          </a:p>
        </p:txBody>
      </p:sp>
    </p:spTree>
    <p:extLst>
      <p:ext uri="{BB962C8B-B14F-4D97-AF65-F5344CB8AC3E}">
        <p14:creationId xmlns:p14="http://schemas.microsoft.com/office/powerpoint/2010/main" val="1976046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 name="PlaceHolder 1"/>
          <p:cNvSpPr>
            <a:spLocks noGrp="1" noRot="1" noChangeAspect="1"/>
          </p:cNvSpPr>
          <p:nvPr>
            <p:ph type="sldImg"/>
          </p:nvPr>
        </p:nvSpPr>
        <p:spPr>
          <a:xfrm>
            <a:off x="92075" y="744538"/>
            <a:ext cx="6615113" cy="3722687"/>
          </a:xfrm>
          <a:prstGeom prst="rect">
            <a:avLst/>
          </a:prstGeom>
        </p:spPr>
      </p:sp>
      <p:sp>
        <p:nvSpPr>
          <p:cNvPr id="448" name="PlaceHolder 2"/>
          <p:cNvSpPr>
            <a:spLocks noGrp="1"/>
          </p:cNvSpPr>
          <p:nvPr>
            <p:ph type="body"/>
          </p:nvPr>
        </p:nvSpPr>
        <p:spPr>
          <a:xfrm>
            <a:off x="906480" y="4716000"/>
            <a:ext cx="4984560" cy="4466160"/>
          </a:xfrm>
          <a:prstGeom prst="rect">
            <a:avLst/>
          </a:prstGeom>
        </p:spPr>
        <p:txBody>
          <a:bodyPr lIns="92520" tIns="46080" rIns="92520" bIns="46080">
            <a:noAutofit/>
          </a:bodyPr>
          <a:lstStyle/>
          <a:p>
            <a:endParaRPr lang="en-US" sz="2000" b="0" strike="noStrike" spc="-1">
              <a:latin typeface="Arial"/>
            </a:endParaRPr>
          </a:p>
        </p:txBody>
      </p:sp>
      <p:sp>
        <p:nvSpPr>
          <p:cNvPr id="449" name="TextShape 3"/>
          <p:cNvSpPr txBox="1"/>
          <p:nvPr/>
        </p:nvSpPr>
        <p:spPr>
          <a:xfrm>
            <a:off x="3852720" y="9429840"/>
            <a:ext cx="2944440" cy="496440"/>
          </a:xfrm>
          <a:prstGeom prst="rect">
            <a:avLst/>
          </a:prstGeom>
          <a:noFill/>
          <a:ln w="9360">
            <a:noFill/>
          </a:ln>
        </p:spPr>
        <p:txBody>
          <a:bodyPr lIns="92520" tIns="46080" rIns="92520" bIns="46080" anchor="b">
            <a:noAutofit/>
          </a:bodyPr>
          <a:lstStyle/>
          <a:p>
            <a:pPr algn="r">
              <a:lnSpc>
                <a:spcPct val="100000"/>
              </a:lnSpc>
            </a:pPr>
            <a:fld id="{2ACC2325-3C68-4F0A-9DB6-E8EEB9731CFF}" type="slidenum">
              <a:rPr lang="en-US" sz="1200" b="0" strike="noStrike" spc="-1">
                <a:solidFill>
                  <a:srgbClr val="000000"/>
                </a:solidFill>
                <a:latin typeface="Arial"/>
                <a:ea typeface="ＭＳ Ｐゴシック"/>
              </a:rPr>
              <a:t>9</a:t>
            </a:fld>
            <a:endParaRPr lang="en-US" sz="1200" b="0" strike="noStrike" spc="-1">
              <a:latin typeface="Times New Roman"/>
            </a:endParaRPr>
          </a:p>
        </p:txBody>
      </p:sp>
    </p:spTree>
    <p:extLst>
      <p:ext uri="{BB962C8B-B14F-4D97-AF65-F5344CB8AC3E}">
        <p14:creationId xmlns:p14="http://schemas.microsoft.com/office/powerpoint/2010/main" val="3814068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a:lstStyle>
            <a:lvl1pPr>
              <a:defRPr sz="3200">
                <a:latin typeface="Arial Black" panose="020B0A04020102020204" pitchFamily="34" charset="0"/>
              </a:defRPr>
            </a:lvl1p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ACDB3CC-F982-40F9-8DD6-BCC9AFBF44BD}" type="datetime1">
              <a:rPr lang="en-US" smtClean="0"/>
              <a:pPr/>
              <a:t>8/15/2019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88E988-FB04-AB4E-BE5A-59F242AF7F7A}" type="slidenum">
              <a:rPr lang="en-US" smtClean="0"/>
              <a:t>‹Nº›</a:t>
            </a:fld>
            <a:endParaRPr lang="en-US"/>
          </a:p>
        </p:txBody>
      </p:sp>
    </p:spTree>
    <p:extLst>
      <p:ext uri="{BB962C8B-B14F-4D97-AF65-F5344CB8AC3E}">
        <p14:creationId xmlns:p14="http://schemas.microsoft.com/office/powerpoint/2010/main" val="1728351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anchor="t"/>
          <a:lstStyle>
            <a:lvl1pPr algn="l">
              <a:defRPr sz="2000" b="1" cap="all">
                <a:latin typeface="Arial Black" panose="020B0A04020102020204" pitchFamily="34" charset="0"/>
              </a:defRPr>
            </a:lvl1pPr>
          </a:lstStyle>
          <a:p>
            <a:r>
              <a:rPr lang="en-US" dirty="0"/>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E7B99-7C3F-4BC3-B7B8-7E1F8C620B24}" type="datetime1">
              <a:rPr lang="en-US" smtClean="0"/>
              <a:pPr/>
              <a:t>8/15/2019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AF2B4D-6B12-4EDF-87BB-2B55CECB6611}" type="slidenum">
              <a:rPr lang="en-US" smtClean="0"/>
              <a:pPr/>
              <a:t>‹Nº›</a:t>
            </a:fld>
            <a:endParaRPr lang="en-US"/>
          </a:p>
        </p:txBody>
      </p:sp>
    </p:spTree>
    <p:extLst>
      <p:ext uri="{BB962C8B-B14F-4D97-AF65-F5344CB8AC3E}">
        <p14:creationId xmlns:p14="http://schemas.microsoft.com/office/powerpoint/2010/main" val="1122394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39697" y="1400175"/>
            <a:ext cx="8447103" cy="3194448"/>
          </a:xfrm>
        </p:spPr>
        <p:txBody>
          <a:bodyPr>
            <a:normAutofit/>
          </a:bodyPr>
          <a:lstStyle>
            <a:lvl1pPr>
              <a:spcBef>
                <a:spcPts val="0"/>
              </a:spcBef>
              <a:spcAft>
                <a:spcPts val="600"/>
              </a:spcAft>
              <a:defRPr sz="1800"/>
            </a:lvl1pPr>
            <a:lvl2pPr>
              <a:spcBef>
                <a:spcPts val="0"/>
              </a:spcBef>
              <a:spcAft>
                <a:spcPts val="600"/>
              </a:spcAft>
              <a:defRPr sz="1600"/>
            </a:lvl2pPr>
            <a:lvl3pPr>
              <a:spcBef>
                <a:spcPts val="0"/>
              </a:spcBef>
              <a:spcAft>
                <a:spcPts val="600"/>
              </a:spcAft>
              <a:defRPr sz="1400"/>
            </a:lvl3pPr>
            <a:lvl4pPr>
              <a:spcBef>
                <a:spcPts val="0"/>
              </a:spcBef>
              <a:spcAft>
                <a:spcPts val="600"/>
              </a:spcAft>
              <a:defRPr sz="1200"/>
            </a:lvl4pPr>
            <a:lvl5pPr>
              <a:spcBef>
                <a:spcPts val="0"/>
              </a:spcBef>
              <a:spcAft>
                <a:spcPts val="600"/>
              </a:spcAft>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C2560D-EC28-3B41-86E8-18F1CE0113B4}" type="datetimeFigureOut">
              <a:rPr lang="en-US" smtClean="0"/>
              <a:t>8/15/2019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‹Nº›</a:t>
            </a:fld>
            <a:endParaRPr lang="en-US"/>
          </a:p>
        </p:txBody>
      </p:sp>
      <p:sp>
        <p:nvSpPr>
          <p:cNvPr id="7" name="Title 1"/>
          <p:cNvSpPr>
            <a:spLocks noGrp="1"/>
          </p:cNvSpPr>
          <p:nvPr>
            <p:ph type="title"/>
          </p:nvPr>
        </p:nvSpPr>
        <p:spPr>
          <a:xfrm>
            <a:off x="239697" y="205978"/>
            <a:ext cx="6684886" cy="1089421"/>
          </a:xfrm>
          <a:prstGeom prst="rect">
            <a:avLst/>
          </a:prstGeom>
        </p:spPr>
        <p:txBody>
          <a:bodyPr anchor="ctr"/>
          <a:lstStyle>
            <a:lvl1pPr algn="l">
              <a:defRPr sz="1800">
                <a:latin typeface="Arial Black" panose="020B0A04020102020204" pitchFamily="34" charset="0"/>
              </a:defRPr>
            </a:lvl1pPr>
          </a:lstStyle>
          <a:p>
            <a:r>
              <a:rPr lang="en-US" dirty="0"/>
              <a:t>Click to edit Master title style</a:t>
            </a:r>
          </a:p>
        </p:txBody>
      </p:sp>
    </p:spTree>
    <p:extLst>
      <p:ext uri="{BB962C8B-B14F-4D97-AF65-F5344CB8AC3E}">
        <p14:creationId xmlns:p14="http://schemas.microsoft.com/office/powerpoint/2010/main" val="3143321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raph">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8C2560D-EC28-3B41-86E8-18F1CE0113B4}" type="datetimeFigureOut">
              <a:rPr lang="en-US" smtClean="0"/>
              <a:t>8/15/2019</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‹Nº›</a:t>
            </a:fld>
            <a:endParaRPr lang="en-US"/>
          </a:p>
        </p:txBody>
      </p:sp>
      <p:sp>
        <p:nvSpPr>
          <p:cNvPr id="9" name="Text Placeholder 8"/>
          <p:cNvSpPr>
            <a:spLocks noGrp="1"/>
          </p:cNvSpPr>
          <p:nvPr>
            <p:ph type="body" sz="quarter" idx="13"/>
          </p:nvPr>
        </p:nvSpPr>
        <p:spPr>
          <a:xfrm>
            <a:off x="239696" y="1127463"/>
            <a:ext cx="8447103" cy="496549"/>
          </a:xfrm>
        </p:spPr>
        <p:txBody>
          <a:bodyPr anchor="ctr">
            <a:noAutofit/>
          </a:bodyPr>
          <a:lstStyle>
            <a:lvl1pPr marL="0" indent="0" algn="l">
              <a:spcBef>
                <a:spcPts val="0"/>
              </a:spcBef>
              <a:buNone/>
              <a:defRPr sz="12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a:t>
            </a:r>
          </a:p>
          <a:p>
            <a:pPr lvl="0"/>
            <a:r>
              <a:rPr lang="en-US" dirty="0"/>
              <a:t>Graph title</a:t>
            </a:r>
            <a:endParaRPr lang="en-GB" dirty="0"/>
          </a:p>
        </p:txBody>
      </p:sp>
      <p:sp>
        <p:nvSpPr>
          <p:cNvPr id="10" name="Title 1"/>
          <p:cNvSpPr>
            <a:spLocks noGrp="1"/>
          </p:cNvSpPr>
          <p:nvPr>
            <p:ph type="title"/>
          </p:nvPr>
        </p:nvSpPr>
        <p:spPr>
          <a:xfrm>
            <a:off x="239697" y="205979"/>
            <a:ext cx="6684886" cy="857250"/>
          </a:xfrm>
          <a:prstGeom prst="rect">
            <a:avLst/>
          </a:prstGeom>
        </p:spPr>
        <p:txBody>
          <a:bodyPr anchor="ctr"/>
          <a:lstStyle>
            <a:lvl1pPr algn="l">
              <a:defRPr sz="1800">
                <a:latin typeface="Arial Black" panose="020B0A04020102020204" pitchFamily="34" charset="0"/>
              </a:defRPr>
            </a:lvl1pPr>
          </a:lstStyle>
          <a:p>
            <a:r>
              <a:rPr lang="en-US" dirty="0"/>
              <a:t>Click to edit Master title style</a:t>
            </a:r>
          </a:p>
        </p:txBody>
      </p:sp>
    </p:spTree>
    <p:extLst>
      <p:ext uri="{BB962C8B-B14F-4D97-AF65-F5344CB8AC3E}">
        <p14:creationId xmlns:p14="http://schemas.microsoft.com/office/powerpoint/2010/main" val="32203822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8C2560D-EC28-3B41-86E8-18F1CE0113B4}" type="datetimeFigureOut">
              <a:rPr lang="en-US" smtClean="0"/>
              <a:t>8/15/2019</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066355A-084C-D24E-9AD2-7E4FC41EA627}" type="slidenum">
              <a:rPr lang="en-US" smtClean="0"/>
              <a:t>‹Nº›</a:t>
            </a:fld>
            <a:endParaRPr lang="en-US"/>
          </a:p>
        </p:txBody>
      </p:sp>
      <p:pic>
        <p:nvPicPr>
          <p:cNvPr id="7" name="Picture 6">
            <a:extLst>
              <a:ext uri="{FF2B5EF4-FFF2-40B4-BE49-F238E27FC236}">
                <a16:creationId xmlns:a16="http://schemas.microsoft.com/office/drawing/2014/main" xmlns="" id="{0213DAE6-3F79-4C54-82AB-7A0F4351487E}"/>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599866" y="104110"/>
            <a:ext cx="1468007" cy="614350"/>
          </a:xfrm>
          <a:prstGeom prst="rect">
            <a:avLst/>
          </a:prstGeom>
        </p:spPr>
      </p:pic>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58" r:id="rId2"/>
    <p:sldLayoutId id="2147493459" r:id="rId3"/>
    <p:sldLayoutId id="2147493457"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18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16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2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www.social-protection.org/" TargetMode="External"/><Relationship Id="rId2" Type="http://schemas.openxmlformats.org/officeDocument/2006/relationships/hyperlink" Target="mailto:socpro@ilo.org" TargetMode="External"/><Relationship Id="rId1" Type="http://schemas.openxmlformats.org/officeDocument/2006/relationships/slideLayout" Target="../slideLayouts/slideLayout3.xml"/><Relationship Id="rId4" Type="http://schemas.openxmlformats.org/officeDocument/2006/relationships/hyperlink" Target="http://www.ilo.org/" TargetMode="Externa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43754" y="1358302"/>
            <a:ext cx="8148916" cy="1777392"/>
          </a:xfrm>
        </p:spPr>
        <p:txBody>
          <a:bodyPr/>
          <a:lstStyle/>
          <a:p>
            <a:r>
              <a:rPr lang="es-CR" dirty="0">
                <a:solidFill>
                  <a:schemeClr val="tx2"/>
                </a:solidFill>
              </a:rPr>
              <a:t>Tendencias de los sistemas de pensiones a nivel mundial y los principios normativos de la OIT</a:t>
            </a:r>
            <a:r>
              <a:rPr lang="en-US" dirty="0"/>
              <a:t/>
            </a:r>
            <a:br>
              <a:rPr lang="en-US" dirty="0"/>
            </a:br>
            <a:r>
              <a:rPr lang="en-US" altLang="zh-CN" dirty="0"/>
              <a:t/>
            </a:r>
            <a:br>
              <a:rPr lang="en-US" altLang="zh-CN" dirty="0"/>
            </a:br>
            <a:r>
              <a:rPr lang="en-US" altLang="zh-CN" sz="1400" b="1" dirty="0">
                <a:latin typeface="+mj-lt"/>
              </a:rPr>
              <a:t>Fabio Durán-Valverde</a:t>
            </a:r>
            <a:br>
              <a:rPr lang="en-US" altLang="zh-CN" sz="1400" b="1" dirty="0">
                <a:latin typeface="+mj-lt"/>
              </a:rPr>
            </a:br>
            <a:r>
              <a:rPr lang="en-US" altLang="zh-CN" sz="1400" b="1" dirty="0" err="1">
                <a:latin typeface="+mj-lt"/>
              </a:rPr>
              <a:t>Departamento</a:t>
            </a:r>
            <a:r>
              <a:rPr lang="en-US" altLang="zh-CN" sz="1400" b="1" dirty="0">
                <a:latin typeface="+mj-lt"/>
              </a:rPr>
              <a:t> de </a:t>
            </a:r>
            <a:r>
              <a:rPr lang="en-US" altLang="zh-CN" sz="1400" b="1" dirty="0" err="1">
                <a:latin typeface="+mj-lt"/>
              </a:rPr>
              <a:t>Protección</a:t>
            </a:r>
            <a:r>
              <a:rPr lang="en-US" altLang="zh-CN" sz="1400" b="1" dirty="0">
                <a:latin typeface="+mj-lt"/>
              </a:rPr>
              <a:t> Social, OIT </a:t>
            </a:r>
            <a:r>
              <a:rPr lang="en-US" altLang="zh-CN" sz="1400" b="1" dirty="0" err="1">
                <a:latin typeface="+mj-lt"/>
              </a:rPr>
              <a:t>Ginebra</a:t>
            </a:r>
            <a:r>
              <a:rPr lang="pt-BR" altLang="zh-CN" sz="1400" b="1" dirty="0">
                <a:latin typeface="+mj-lt"/>
              </a:rPr>
              <a:t/>
            </a:r>
            <a:br>
              <a:rPr lang="pt-BR" altLang="zh-CN" sz="1400" b="1" dirty="0">
                <a:latin typeface="+mj-lt"/>
              </a:rPr>
            </a:br>
            <a:r>
              <a:rPr lang="pt-BR" altLang="zh-CN" sz="1400" b="1" dirty="0">
                <a:latin typeface="+mj-lt"/>
              </a:rPr>
              <a:t/>
            </a:r>
            <a:br>
              <a:rPr lang="pt-BR" altLang="zh-CN" sz="1400" b="1" dirty="0">
                <a:latin typeface="+mj-lt"/>
              </a:rPr>
            </a:br>
            <a:r>
              <a:rPr lang="pt-BR" altLang="zh-CN" sz="1400" dirty="0"/>
              <a:t/>
            </a:r>
            <a:br>
              <a:rPr lang="pt-BR" altLang="zh-CN" sz="1400" dirty="0"/>
            </a:br>
            <a:r>
              <a:rPr lang="pt-BR" altLang="zh-CN" sz="1600" b="1" dirty="0">
                <a:latin typeface="+mj-lt"/>
              </a:rPr>
              <a:t>Presentación a los representantes de los </a:t>
            </a:r>
            <a:br>
              <a:rPr lang="pt-BR" altLang="zh-CN" sz="1600" b="1" dirty="0">
                <a:latin typeface="+mj-lt"/>
              </a:rPr>
            </a:br>
            <a:r>
              <a:rPr lang="pt-BR" altLang="zh-CN" sz="1600" b="1" dirty="0">
                <a:latin typeface="+mj-lt"/>
              </a:rPr>
              <a:t>Comités Ejecutivos de las centrales sindicales</a:t>
            </a:r>
            <a:br>
              <a:rPr lang="pt-BR" altLang="zh-CN" sz="1600" b="1" dirty="0">
                <a:latin typeface="+mj-lt"/>
              </a:rPr>
            </a:br>
            <a:r>
              <a:rPr lang="es-PE" sz="1600" b="1" dirty="0">
                <a:latin typeface="+mj-lt"/>
              </a:rPr>
              <a:t>Bogotá, 15 de agosto 2019</a:t>
            </a:r>
            <a:endParaRPr lang="pt-BR" sz="1400" b="1" dirty="0">
              <a:latin typeface="+mj-lt"/>
            </a:endParaRPr>
          </a:p>
        </p:txBody>
      </p:sp>
    </p:spTree>
    <p:extLst>
      <p:ext uri="{BB962C8B-B14F-4D97-AF65-F5344CB8AC3E}">
        <p14:creationId xmlns:p14="http://schemas.microsoft.com/office/powerpoint/2010/main" val="1505073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39696" y="60059"/>
            <a:ext cx="6910133" cy="1089421"/>
          </a:xfrm>
          <a:prstGeom prst="rect">
            <a:avLst/>
          </a:prstGeom>
        </p:spPr>
        <p:txBody>
          <a:bodyPr/>
          <a:lstStyle/>
          <a:p>
            <a:r>
              <a:rPr lang="pt-BR" sz="2100" b="1" i="1" dirty="0">
                <a:solidFill>
                  <a:srgbClr val="C00000"/>
                </a:solidFill>
                <a:latin typeface="+mn-lt"/>
              </a:rPr>
              <a:t>Las medidas de reforma incluyen, por ejemplo, el aumento de la edad de retiro, extensión de la cobertura, aumento de beneficios, entre otras...</a:t>
            </a:r>
            <a:endParaRPr lang="en-GB" sz="2100" b="1" i="1" dirty="0">
              <a:solidFill>
                <a:srgbClr val="C00000"/>
              </a:solidFill>
              <a:latin typeface="+mn-lt"/>
            </a:endParaRPr>
          </a:p>
        </p:txBody>
      </p:sp>
      <p:graphicFrame>
        <p:nvGraphicFramePr>
          <p:cNvPr id="2" name="Table 1"/>
          <p:cNvGraphicFramePr>
            <a:graphicFrameLocks noGrp="1"/>
          </p:cNvGraphicFramePr>
          <p:nvPr>
            <p:extLst>
              <p:ext uri="{D42A27DB-BD31-4B8C-83A1-F6EECF244321}">
                <p14:modId xmlns:p14="http://schemas.microsoft.com/office/powerpoint/2010/main" val="3925052484"/>
              </p:ext>
            </p:extLst>
          </p:nvPr>
        </p:nvGraphicFramePr>
        <p:xfrm>
          <a:off x="719417" y="1290915"/>
          <a:ext cx="7866530" cy="3247470"/>
        </p:xfrm>
        <a:graphic>
          <a:graphicData uri="http://schemas.openxmlformats.org/drawingml/2006/table">
            <a:tbl>
              <a:tblPr>
                <a:tableStyleId>{2D5ABB26-0587-4C30-8999-92F81FD0307C}</a:tableStyleId>
              </a:tblPr>
              <a:tblGrid>
                <a:gridCol w="6031006">
                  <a:extLst>
                    <a:ext uri="{9D8B030D-6E8A-4147-A177-3AD203B41FA5}">
                      <a16:colId xmlns:a16="http://schemas.microsoft.com/office/drawing/2014/main" xmlns="" val="3015728351"/>
                    </a:ext>
                  </a:extLst>
                </a:gridCol>
                <a:gridCol w="1835524">
                  <a:extLst>
                    <a:ext uri="{9D8B030D-6E8A-4147-A177-3AD203B41FA5}">
                      <a16:colId xmlns:a16="http://schemas.microsoft.com/office/drawing/2014/main" xmlns="" val="3294252784"/>
                    </a:ext>
                  </a:extLst>
                </a:gridCol>
              </a:tblGrid>
              <a:tr h="477490">
                <a:tc>
                  <a:txBody>
                    <a:bodyPr/>
                    <a:lstStyle/>
                    <a:p>
                      <a:pPr algn="l" rtl="0" fontAlgn="ctr"/>
                      <a:endParaRPr lang="es-ES" sz="1200" u="none" strike="noStrike" dirty="0">
                        <a:solidFill>
                          <a:schemeClr val="bg1"/>
                        </a:solidFill>
                        <a:effectLst/>
                      </a:endParaRPr>
                    </a:p>
                    <a:p>
                      <a:pPr algn="l" rtl="0" fontAlgn="ctr"/>
                      <a:r>
                        <a:rPr lang="es-ES" sz="1200" u="none" strike="noStrike" dirty="0">
                          <a:solidFill>
                            <a:schemeClr val="bg1"/>
                          </a:solidFill>
                          <a:effectLst/>
                        </a:rPr>
                        <a:t>10 principales tipos de medidas</a:t>
                      </a:r>
                      <a:endParaRPr lang="es-ES" sz="1200" b="1" i="0" u="none" strike="noStrike" dirty="0">
                        <a:solidFill>
                          <a:schemeClr val="bg1"/>
                        </a:solidFill>
                        <a:effectLst/>
                        <a:latin typeface="Calibri Light" panose="020F0302020204030204" pitchFamily="34" charset="0"/>
                      </a:endParaRPr>
                    </a:p>
                  </a:txBody>
                  <a:tcPr marL="322215" marR="7160" marT="71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l" rtl="0" fontAlgn="ctr"/>
                      <a:r>
                        <a:rPr lang="en-GB" sz="1200" u="none" strike="noStrike" dirty="0" err="1">
                          <a:solidFill>
                            <a:schemeClr val="bg1"/>
                          </a:solidFill>
                          <a:effectLst/>
                        </a:rPr>
                        <a:t>Número</a:t>
                      </a:r>
                      <a:r>
                        <a:rPr lang="en-GB" sz="1200" u="none" strike="noStrike" dirty="0">
                          <a:solidFill>
                            <a:schemeClr val="bg1"/>
                          </a:solidFill>
                          <a:effectLst/>
                        </a:rPr>
                        <a:t> de </a:t>
                      </a:r>
                      <a:r>
                        <a:rPr lang="en-GB" sz="1200" u="none" strike="noStrike" dirty="0" err="1">
                          <a:solidFill>
                            <a:schemeClr val="bg1"/>
                          </a:solidFill>
                          <a:effectLst/>
                        </a:rPr>
                        <a:t>medidas</a:t>
                      </a:r>
                      <a:endParaRPr lang="en-GB" sz="1200" b="1" i="0" u="none" strike="noStrike" dirty="0">
                        <a:solidFill>
                          <a:schemeClr val="bg1"/>
                        </a:solidFill>
                        <a:effectLst/>
                        <a:latin typeface="Calibri Light" panose="020F0302020204030204" pitchFamily="34" charset="0"/>
                      </a:endParaRPr>
                    </a:p>
                  </a:txBody>
                  <a:tcPr marL="322215" marR="7160" marT="71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xmlns="" val="377263711"/>
                  </a:ext>
                </a:extLst>
              </a:tr>
              <a:tr h="276998">
                <a:tc>
                  <a:txBody>
                    <a:bodyPr/>
                    <a:lstStyle/>
                    <a:p>
                      <a:pPr algn="l" rtl="0" fontAlgn="ctr"/>
                      <a:r>
                        <a:rPr lang="es-ES" sz="900" u="none" strike="noStrike">
                          <a:effectLst/>
                        </a:rPr>
                        <a:t>Aumento de la edad de jubilación</a:t>
                      </a:r>
                      <a:endParaRPr lang="es-ES" sz="900" b="0" i="0" u="none" strike="noStrike">
                        <a:solidFill>
                          <a:srgbClr val="000000"/>
                        </a:solidFill>
                        <a:effectLst/>
                        <a:latin typeface="Calibri Light" panose="020F0302020204030204" pitchFamily="34" charset="0"/>
                      </a:endParaRPr>
                    </a:p>
                  </a:txBody>
                  <a:tcPr marL="322215" marR="7160" marT="71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GB" sz="900" u="none" strike="noStrike" dirty="0">
                          <a:effectLst/>
                        </a:rPr>
                        <a:t>81</a:t>
                      </a:r>
                      <a:endParaRPr lang="en-GB" sz="900" b="0" i="0" u="none" strike="noStrike" dirty="0">
                        <a:solidFill>
                          <a:srgbClr val="000000"/>
                        </a:solidFill>
                        <a:effectLst/>
                        <a:latin typeface="Calibri Light" panose="020F0302020204030204" pitchFamily="34" charset="0"/>
                      </a:endParaRPr>
                    </a:p>
                  </a:txBody>
                  <a:tcPr marL="322215" marR="7160" marT="71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507993000"/>
                  </a:ext>
                </a:extLst>
              </a:tr>
              <a:tr h="276998">
                <a:tc>
                  <a:txBody>
                    <a:bodyPr/>
                    <a:lstStyle/>
                    <a:p>
                      <a:pPr algn="l" rtl="0" fontAlgn="ctr"/>
                      <a:r>
                        <a:rPr lang="en-GB" sz="900" u="none" strike="noStrike" dirty="0" err="1">
                          <a:effectLst/>
                        </a:rPr>
                        <a:t>Extensión</a:t>
                      </a:r>
                      <a:r>
                        <a:rPr lang="en-GB" sz="900" u="none" strike="noStrike" dirty="0">
                          <a:effectLst/>
                        </a:rPr>
                        <a:t> de </a:t>
                      </a:r>
                      <a:r>
                        <a:rPr lang="en-GB" sz="900" u="none" strike="noStrike" dirty="0" err="1">
                          <a:effectLst/>
                        </a:rPr>
                        <a:t>cobertura</a:t>
                      </a:r>
                      <a:endParaRPr lang="en-GB" sz="900" b="0" i="0" u="none" strike="noStrike" dirty="0">
                        <a:solidFill>
                          <a:srgbClr val="000000"/>
                        </a:solidFill>
                        <a:effectLst/>
                        <a:latin typeface="Calibri Light" panose="020F0302020204030204" pitchFamily="34" charset="0"/>
                      </a:endParaRPr>
                    </a:p>
                  </a:txBody>
                  <a:tcPr marL="322215" marR="7160" marT="71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GB" sz="900" u="none" strike="noStrike" dirty="0">
                          <a:effectLst/>
                        </a:rPr>
                        <a:t>36</a:t>
                      </a:r>
                      <a:endParaRPr lang="en-GB" sz="900" b="0" i="0" u="none" strike="noStrike" dirty="0">
                        <a:solidFill>
                          <a:srgbClr val="000000"/>
                        </a:solidFill>
                        <a:effectLst/>
                        <a:latin typeface="Calibri Light" panose="020F0302020204030204" pitchFamily="34" charset="0"/>
                      </a:endParaRPr>
                    </a:p>
                  </a:txBody>
                  <a:tcPr marL="322215" marR="7160" marT="71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203226140"/>
                  </a:ext>
                </a:extLst>
              </a:tr>
              <a:tr h="276998">
                <a:tc>
                  <a:txBody>
                    <a:bodyPr/>
                    <a:lstStyle/>
                    <a:p>
                      <a:pPr algn="l" rtl="0" fontAlgn="ctr"/>
                      <a:r>
                        <a:rPr lang="es-ES" sz="900" u="none" strike="noStrike" dirty="0">
                          <a:effectLst/>
                        </a:rPr>
                        <a:t>Aumento del nivel de beneficio</a:t>
                      </a:r>
                      <a:endParaRPr lang="es-ES" sz="900" b="0" i="0" u="none" strike="noStrike" dirty="0">
                        <a:solidFill>
                          <a:srgbClr val="000000"/>
                        </a:solidFill>
                        <a:effectLst/>
                        <a:latin typeface="Calibri Light" panose="020F0302020204030204" pitchFamily="34" charset="0"/>
                      </a:endParaRPr>
                    </a:p>
                  </a:txBody>
                  <a:tcPr marL="322215" marR="7160" marT="71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GB" sz="900" u="none" strike="noStrike" dirty="0">
                          <a:effectLst/>
                        </a:rPr>
                        <a:t>58</a:t>
                      </a:r>
                      <a:endParaRPr lang="en-GB" sz="900" b="0" i="0" u="none" strike="noStrike" dirty="0">
                        <a:solidFill>
                          <a:srgbClr val="000000"/>
                        </a:solidFill>
                        <a:effectLst/>
                        <a:latin typeface="Calibri Light" panose="020F0302020204030204" pitchFamily="34" charset="0"/>
                      </a:endParaRPr>
                    </a:p>
                  </a:txBody>
                  <a:tcPr marL="322215" marR="7160" marT="71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524611580"/>
                  </a:ext>
                </a:extLst>
              </a:tr>
              <a:tr h="276998">
                <a:tc>
                  <a:txBody>
                    <a:bodyPr/>
                    <a:lstStyle/>
                    <a:p>
                      <a:pPr algn="l" rtl="0" fontAlgn="ctr"/>
                      <a:r>
                        <a:rPr lang="es-ES" sz="900" u="none" strike="noStrike" dirty="0">
                          <a:effectLst/>
                        </a:rPr>
                        <a:t>Modificación de la fórmula de cálculo</a:t>
                      </a:r>
                      <a:endParaRPr lang="es-ES" sz="900" b="0" i="0" u="none" strike="noStrike" dirty="0">
                        <a:solidFill>
                          <a:srgbClr val="000000"/>
                        </a:solidFill>
                        <a:effectLst/>
                        <a:latin typeface="Calibri Light" panose="020F0302020204030204" pitchFamily="34" charset="0"/>
                      </a:endParaRPr>
                    </a:p>
                  </a:txBody>
                  <a:tcPr marL="322215" marR="7160" marT="71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GB" sz="900" u="none" strike="noStrike" dirty="0">
                          <a:effectLst/>
                        </a:rPr>
                        <a:t>24</a:t>
                      </a:r>
                      <a:endParaRPr lang="en-GB" sz="900" b="0" i="0" u="none" strike="noStrike" dirty="0">
                        <a:solidFill>
                          <a:srgbClr val="000000"/>
                        </a:solidFill>
                        <a:effectLst/>
                        <a:latin typeface="Calibri Light" panose="020F0302020204030204" pitchFamily="34" charset="0"/>
                      </a:endParaRPr>
                    </a:p>
                  </a:txBody>
                  <a:tcPr marL="322215" marR="7160" marT="71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57483634"/>
                  </a:ext>
                </a:extLst>
              </a:tr>
              <a:tr h="276998">
                <a:tc>
                  <a:txBody>
                    <a:bodyPr/>
                    <a:lstStyle/>
                    <a:p>
                      <a:pPr algn="l" rtl="0" fontAlgn="ctr"/>
                      <a:r>
                        <a:rPr lang="es-ES" sz="900" u="none" strike="noStrike" dirty="0">
                          <a:effectLst/>
                        </a:rPr>
                        <a:t>Aumento de las tasas de contribución</a:t>
                      </a:r>
                      <a:endParaRPr lang="es-ES" sz="900" b="0" i="0" u="none" strike="noStrike" dirty="0">
                        <a:solidFill>
                          <a:srgbClr val="000000"/>
                        </a:solidFill>
                        <a:effectLst/>
                        <a:latin typeface="Calibri Light" panose="020F0302020204030204" pitchFamily="34" charset="0"/>
                      </a:endParaRPr>
                    </a:p>
                  </a:txBody>
                  <a:tcPr marL="322215" marR="7160" marT="71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GB" sz="900" u="none" strike="noStrike" dirty="0">
                          <a:effectLst/>
                        </a:rPr>
                        <a:t>23</a:t>
                      </a:r>
                      <a:endParaRPr lang="en-GB" sz="900" b="0" i="0" u="none" strike="noStrike" dirty="0">
                        <a:solidFill>
                          <a:srgbClr val="000000"/>
                        </a:solidFill>
                        <a:effectLst/>
                        <a:latin typeface="Calibri Light" panose="020F0302020204030204" pitchFamily="34" charset="0"/>
                      </a:endParaRPr>
                    </a:p>
                  </a:txBody>
                  <a:tcPr marL="322215" marR="7160" marT="71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013128609"/>
                  </a:ext>
                </a:extLst>
              </a:tr>
              <a:tr h="276998">
                <a:tc>
                  <a:txBody>
                    <a:bodyPr/>
                    <a:lstStyle/>
                    <a:p>
                      <a:pPr algn="l" rtl="0" fontAlgn="ctr"/>
                      <a:r>
                        <a:rPr lang="es-ES" sz="900" u="none" strike="noStrike">
                          <a:effectLst/>
                        </a:rPr>
                        <a:t>Introducción de nuevos programas o beneficios</a:t>
                      </a:r>
                      <a:endParaRPr lang="es-ES" sz="900" b="0" i="0" u="none" strike="noStrike">
                        <a:solidFill>
                          <a:srgbClr val="000000"/>
                        </a:solidFill>
                        <a:effectLst/>
                        <a:latin typeface="Calibri Light" panose="020F0302020204030204" pitchFamily="34" charset="0"/>
                      </a:endParaRPr>
                    </a:p>
                  </a:txBody>
                  <a:tcPr marL="322215" marR="7160" marT="71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GB" sz="900" u="none" strike="noStrike" dirty="0">
                          <a:effectLst/>
                        </a:rPr>
                        <a:t>17</a:t>
                      </a:r>
                      <a:endParaRPr lang="en-GB" sz="900" b="0" i="0" u="none" strike="noStrike" dirty="0">
                        <a:solidFill>
                          <a:srgbClr val="000000"/>
                        </a:solidFill>
                        <a:effectLst/>
                        <a:latin typeface="Calibri Light" panose="020F0302020204030204" pitchFamily="34" charset="0"/>
                      </a:endParaRPr>
                    </a:p>
                  </a:txBody>
                  <a:tcPr marL="322215" marR="7160" marT="71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233912667"/>
                  </a:ext>
                </a:extLst>
              </a:tr>
              <a:tr h="276998">
                <a:tc>
                  <a:txBody>
                    <a:bodyPr/>
                    <a:lstStyle/>
                    <a:p>
                      <a:pPr algn="l" rtl="0" fontAlgn="ctr"/>
                      <a:r>
                        <a:rPr lang="es-ES" sz="900" u="none" strike="noStrike" dirty="0">
                          <a:effectLst/>
                        </a:rPr>
                        <a:t>Reducción de la edad de jubilación</a:t>
                      </a:r>
                      <a:endParaRPr lang="es-ES" sz="900" b="0" i="0" u="none" strike="noStrike" dirty="0">
                        <a:solidFill>
                          <a:srgbClr val="000000"/>
                        </a:solidFill>
                        <a:effectLst/>
                        <a:latin typeface="Calibri Light" panose="020F0302020204030204" pitchFamily="34" charset="0"/>
                      </a:endParaRPr>
                    </a:p>
                  </a:txBody>
                  <a:tcPr marL="322215" marR="7160" marT="71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GB" sz="900" u="none" strike="noStrike" dirty="0">
                          <a:effectLst/>
                        </a:rPr>
                        <a:t>13</a:t>
                      </a:r>
                      <a:endParaRPr lang="en-GB" sz="900" b="0" i="0" u="none" strike="noStrike" dirty="0">
                        <a:solidFill>
                          <a:srgbClr val="000000"/>
                        </a:solidFill>
                        <a:effectLst/>
                        <a:latin typeface="Calibri Light" panose="020F0302020204030204" pitchFamily="34" charset="0"/>
                      </a:endParaRPr>
                    </a:p>
                  </a:txBody>
                  <a:tcPr marL="322215" marR="7160" marT="71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581059551"/>
                  </a:ext>
                </a:extLst>
              </a:tr>
              <a:tr h="276998">
                <a:tc>
                  <a:txBody>
                    <a:bodyPr/>
                    <a:lstStyle/>
                    <a:p>
                      <a:pPr algn="l" rtl="0" fontAlgn="ctr"/>
                      <a:r>
                        <a:rPr lang="es-ES" sz="900" u="none" strike="noStrike" dirty="0">
                          <a:effectLst/>
                        </a:rPr>
                        <a:t>Introducción o aumento de incentivos de jubilación tardía</a:t>
                      </a:r>
                      <a:endParaRPr lang="es-ES" sz="900" b="0" i="0" u="none" strike="noStrike" dirty="0">
                        <a:solidFill>
                          <a:srgbClr val="000000"/>
                        </a:solidFill>
                        <a:effectLst/>
                        <a:latin typeface="Calibri Light" panose="020F0302020204030204" pitchFamily="34" charset="0"/>
                      </a:endParaRPr>
                    </a:p>
                  </a:txBody>
                  <a:tcPr marL="322215" marR="7160" marT="71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GB" sz="900" u="none" strike="noStrike" dirty="0">
                          <a:effectLst/>
                        </a:rPr>
                        <a:t>13</a:t>
                      </a:r>
                      <a:endParaRPr lang="en-GB" sz="900" b="0" i="0" u="none" strike="noStrike" dirty="0">
                        <a:solidFill>
                          <a:srgbClr val="000000"/>
                        </a:solidFill>
                        <a:effectLst/>
                        <a:latin typeface="Calibri Light" panose="020F0302020204030204" pitchFamily="34" charset="0"/>
                      </a:endParaRPr>
                    </a:p>
                  </a:txBody>
                  <a:tcPr marL="322215" marR="7160" marT="71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85941166"/>
                  </a:ext>
                </a:extLst>
              </a:tr>
              <a:tr h="276998">
                <a:tc>
                  <a:txBody>
                    <a:bodyPr/>
                    <a:lstStyle/>
                    <a:p>
                      <a:pPr algn="l" rtl="0" fontAlgn="ctr"/>
                      <a:r>
                        <a:rPr lang="es-ES" sz="900" u="none" strike="noStrike" dirty="0">
                          <a:effectLst/>
                        </a:rPr>
                        <a:t>Reforma del método de indexación</a:t>
                      </a:r>
                      <a:endParaRPr lang="es-ES" sz="900" b="0" i="0" u="none" strike="noStrike" dirty="0">
                        <a:solidFill>
                          <a:srgbClr val="000000"/>
                        </a:solidFill>
                        <a:effectLst/>
                        <a:latin typeface="Calibri Light" panose="020F0302020204030204" pitchFamily="34" charset="0"/>
                      </a:endParaRPr>
                    </a:p>
                  </a:txBody>
                  <a:tcPr marL="322215" marR="7160" marT="71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GB" sz="900" u="none" strike="noStrike" dirty="0">
                          <a:effectLst/>
                        </a:rPr>
                        <a:t>11</a:t>
                      </a:r>
                      <a:endParaRPr lang="en-GB" sz="900" b="0" i="0" u="none" strike="noStrike" dirty="0">
                        <a:solidFill>
                          <a:srgbClr val="000000"/>
                        </a:solidFill>
                        <a:effectLst/>
                        <a:latin typeface="Calibri Light" panose="020F0302020204030204" pitchFamily="34" charset="0"/>
                      </a:endParaRPr>
                    </a:p>
                  </a:txBody>
                  <a:tcPr marL="322215" marR="7160" marT="71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341996036"/>
                  </a:ext>
                </a:extLst>
              </a:tr>
              <a:tr h="276998">
                <a:tc>
                  <a:txBody>
                    <a:bodyPr/>
                    <a:lstStyle/>
                    <a:p>
                      <a:pPr algn="l" rtl="0" fontAlgn="ctr"/>
                      <a:r>
                        <a:rPr lang="es-ES" sz="900" u="none" strike="noStrike" dirty="0">
                          <a:effectLst/>
                        </a:rPr>
                        <a:t>Reducción del nivel de beneficio </a:t>
                      </a:r>
                      <a:endParaRPr lang="es-ES" sz="900" b="0" i="0" u="none" strike="noStrike" dirty="0">
                        <a:solidFill>
                          <a:srgbClr val="000000"/>
                        </a:solidFill>
                        <a:effectLst/>
                        <a:latin typeface="Calibri Light" panose="020F0302020204030204" pitchFamily="34" charset="0"/>
                      </a:endParaRPr>
                    </a:p>
                  </a:txBody>
                  <a:tcPr marL="322215" marR="7160" marT="71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GB" sz="900" u="none" strike="noStrike" dirty="0">
                          <a:effectLst/>
                        </a:rPr>
                        <a:t>11</a:t>
                      </a:r>
                      <a:endParaRPr lang="en-GB" sz="900" b="0" i="0" u="none" strike="noStrike" dirty="0">
                        <a:solidFill>
                          <a:srgbClr val="000000"/>
                        </a:solidFill>
                        <a:effectLst/>
                        <a:latin typeface="Calibri Light" panose="020F0302020204030204" pitchFamily="34" charset="0"/>
                      </a:endParaRPr>
                    </a:p>
                  </a:txBody>
                  <a:tcPr marL="322215" marR="7160" marT="71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10148271"/>
                  </a:ext>
                </a:extLst>
              </a:tr>
            </a:tbl>
          </a:graphicData>
        </a:graphic>
      </p:graphicFrame>
      <p:sp>
        <p:nvSpPr>
          <p:cNvPr id="7" name="CustomShape 2"/>
          <p:cNvSpPr/>
          <p:nvPr/>
        </p:nvSpPr>
        <p:spPr>
          <a:xfrm>
            <a:off x="719417" y="4593803"/>
            <a:ext cx="4457430" cy="172034"/>
          </a:xfrm>
          <a:prstGeom prst="rect">
            <a:avLst/>
          </a:prstGeom>
          <a:noFill/>
          <a:ln>
            <a:noFill/>
          </a:ln>
        </p:spPr>
        <p:style>
          <a:lnRef idx="0">
            <a:scrgbClr r="0" g="0" b="0"/>
          </a:lnRef>
          <a:fillRef idx="0">
            <a:scrgbClr r="0" g="0" b="0"/>
          </a:fillRef>
          <a:effectRef idx="0">
            <a:scrgbClr r="0" g="0" b="0"/>
          </a:effectRef>
          <a:fontRef idx="minor"/>
        </p:style>
        <p:txBody>
          <a:bodyPr lIns="67500" tIns="33750" rIns="67500" bIns="33750">
            <a:spAutoFit/>
          </a:bodyPr>
          <a:lstStyle/>
          <a:p>
            <a:pPr>
              <a:lnSpc>
                <a:spcPct val="100000"/>
              </a:lnSpc>
            </a:pPr>
            <a:r>
              <a:rPr lang="es-ES" sz="675" spc="-1" dirty="0">
                <a:solidFill>
                  <a:srgbClr val="000000"/>
                </a:solidFill>
                <a:latin typeface="Calibri Light"/>
                <a:ea typeface="ＭＳ Ｐゴシック"/>
              </a:rPr>
              <a:t>Fuente: Monitor de Protección Social de la OIT, 2010-2020.</a:t>
            </a:r>
            <a:endParaRPr lang="en-US" sz="675" spc="-1" dirty="0">
              <a:latin typeface="Arial"/>
            </a:endParaRPr>
          </a:p>
        </p:txBody>
      </p:sp>
    </p:spTree>
    <p:extLst>
      <p:ext uri="{BB962C8B-B14F-4D97-AF65-F5344CB8AC3E}">
        <p14:creationId xmlns:p14="http://schemas.microsoft.com/office/powerpoint/2010/main" val="477132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69094" y="233380"/>
            <a:ext cx="6684886" cy="1089421"/>
          </a:xfrm>
          <a:prstGeom prst="rect">
            <a:avLst/>
          </a:prstGeom>
        </p:spPr>
        <p:txBody>
          <a:bodyPr/>
          <a:lstStyle/>
          <a:p>
            <a:r>
              <a:rPr lang="pt-BR" sz="2100" b="1" i="1" dirty="0">
                <a:solidFill>
                  <a:srgbClr val="C00000"/>
                </a:solidFill>
                <a:latin typeface="+mn-lt"/>
              </a:rPr>
              <a:t>232 medidas anunciadas por los gobiernos en materia de reforma de pensiones</a:t>
            </a:r>
            <a:endParaRPr lang="en-GB" sz="2100" b="1" i="1" dirty="0">
              <a:solidFill>
                <a:srgbClr val="C00000"/>
              </a:solidFill>
              <a:latin typeface="+mn-lt"/>
            </a:endParaRPr>
          </a:p>
        </p:txBody>
      </p:sp>
      <p:graphicFrame>
        <p:nvGraphicFramePr>
          <p:cNvPr id="2" name="Table 1"/>
          <p:cNvGraphicFramePr>
            <a:graphicFrameLocks noGrp="1"/>
          </p:cNvGraphicFramePr>
          <p:nvPr>
            <p:extLst>
              <p:ext uri="{D42A27DB-BD31-4B8C-83A1-F6EECF244321}">
                <p14:modId xmlns:p14="http://schemas.microsoft.com/office/powerpoint/2010/main" val="3993473877"/>
              </p:ext>
            </p:extLst>
          </p:nvPr>
        </p:nvGraphicFramePr>
        <p:xfrm>
          <a:off x="831850" y="1516062"/>
          <a:ext cx="7480300" cy="3143344"/>
        </p:xfrm>
        <a:graphic>
          <a:graphicData uri="http://schemas.openxmlformats.org/drawingml/2006/table">
            <a:tbl>
              <a:tblPr>
                <a:tableStyleId>{5940675A-B579-460E-94D1-54222C63F5DA}</a:tableStyleId>
              </a:tblPr>
              <a:tblGrid>
                <a:gridCol w="6235700">
                  <a:extLst>
                    <a:ext uri="{9D8B030D-6E8A-4147-A177-3AD203B41FA5}">
                      <a16:colId xmlns:a16="http://schemas.microsoft.com/office/drawing/2014/main" xmlns="" val="4104979644"/>
                    </a:ext>
                  </a:extLst>
                </a:gridCol>
                <a:gridCol w="1244600">
                  <a:extLst>
                    <a:ext uri="{9D8B030D-6E8A-4147-A177-3AD203B41FA5}">
                      <a16:colId xmlns:a16="http://schemas.microsoft.com/office/drawing/2014/main" xmlns="" val="3414782738"/>
                    </a:ext>
                  </a:extLst>
                </a:gridCol>
              </a:tblGrid>
              <a:tr h="190500">
                <a:tc>
                  <a:txBody>
                    <a:bodyPr/>
                    <a:lstStyle/>
                    <a:p>
                      <a:pPr algn="ctr" rtl="0" fontAlgn="ctr"/>
                      <a:r>
                        <a:rPr lang="en-GB" sz="1000" u="none" strike="noStrike" dirty="0" err="1">
                          <a:solidFill>
                            <a:schemeClr val="bg1"/>
                          </a:solidFill>
                          <a:effectLst/>
                        </a:rPr>
                        <a:t>Tipo</a:t>
                      </a:r>
                      <a:r>
                        <a:rPr lang="en-GB" sz="1000" u="none" strike="noStrike" dirty="0">
                          <a:solidFill>
                            <a:schemeClr val="bg1"/>
                          </a:solidFill>
                          <a:effectLst/>
                        </a:rPr>
                        <a:t> de </a:t>
                      </a:r>
                      <a:r>
                        <a:rPr lang="en-GB" sz="1000" u="none" strike="noStrike" dirty="0" err="1">
                          <a:solidFill>
                            <a:schemeClr val="bg1"/>
                          </a:solidFill>
                          <a:effectLst/>
                        </a:rPr>
                        <a:t>medidas</a:t>
                      </a:r>
                      <a:r>
                        <a:rPr lang="en-GB" sz="1000" u="none" strike="noStrike" dirty="0">
                          <a:solidFill>
                            <a:schemeClr val="bg1"/>
                          </a:solidFill>
                          <a:effectLst/>
                        </a:rPr>
                        <a:t> </a:t>
                      </a:r>
                      <a:r>
                        <a:rPr lang="en-GB" sz="1000" u="none" strike="noStrike" dirty="0" err="1">
                          <a:solidFill>
                            <a:schemeClr val="bg1"/>
                          </a:solidFill>
                          <a:effectLst/>
                        </a:rPr>
                        <a:t>anunciadas</a:t>
                      </a:r>
                      <a:endParaRPr lang="en-GB" sz="1000" b="1" i="0" u="none" strike="noStrike" dirty="0">
                        <a:solidFill>
                          <a:schemeClr val="bg1"/>
                        </a:solidFill>
                        <a:effectLst/>
                        <a:latin typeface="Calibri Light" panose="020F0302020204030204" pitchFamily="34" charset="0"/>
                      </a:endParaRPr>
                    </a:p>
                  </a:txBody>
                  <a:tcPr marL="9525" marR="9525" marT="9525" marB="0" anchor="ctr">
                    <a:solidFill>
                      <a:schemeClr val="tx2"/>
                    </a:solidFill>
                  </a:tcPr>
                </a:tc>
                <a:tc>
                  <a:txBody>
                    <a:bodyPr/>
                    <a:lstStyle/>
                    <a:p>
                      <a:pPr algn="ctr" rtl="0" fontAlgn="ctr"/>
                      <a:r>
                        <a:rPr lang="en-GB" sz="1000" u="none" strike="noStrike" dirty="0" err="1">
                          <a:solidFill>
                            <a:schemeClr val="bg1"/>
                          </a:solidFill>
                          <a:effectLst/>
                        </a:rPr>
                        <a:t>Número</a:t>
                      </a:r>
                      <a:r>
                        <a:rPr lang="en-GB" sz="1000" u="none" strike="noStrike" dirty="0">
                          <a:solidFill>
                            <a:schemeClr val="bg1"/>
                          </a:solidFill>
                          <a:effectLst/>
                        </a:rPr>
                        <a:t> de </a:t>
                      </a:r>
                      <a:r>
                        <a:rPr lang="en-GB" sz="1000" u="none" strike="noStrike" dirty="0" err="1">
                          <a:solidFill>
                            <a:schemeClr val="bg1"/>
                          </a:solidFill>
                          <a:effectLst/>
                        </a:rPr>
                        <a:t>casos</a:t>
                      </a:r>
                      <a:endParaRPr lang="en-GB" sz="1000" b="1" i="0" u="none" strike="noStrike" dirty="0">
                        <a:solidFill>
                          <a:schemeClr val="bg1"/>
                        </a:solidFill>
                        <a:effectLst/>
                        <a:latin typeface="Calibri Light" panose="020F0302020204030204" pitchFamily="34" charset="0"/>
                      </a:endParaRPr>
                    </a:p>
                  </a:txBody>
                  <a:tcPr marL="9525" marR="9525" marT="9525" marB="0" anchor="ctr">
                    <a:solidFill>
                      <a:schemeClr val="tx2"/>
                    </a:solidFill>
                  </a:tcPr>
                </a:tc>
                <a:extLst>
                  <a:ext uri="{0D108BD9-81ED-4DB2-BD59-A6C34878D82A}">
                    <a16:rowId xmlns:a16="http://schemas.microsoft.com/office/drawing/2014/main" xmlns="" val="2546312355"/>
                  </a:ext>
                </a:extLst>
              </a:tr>
              <a:tr h="733425">
                <a:tc>
                  <a:txBody>
                    <a:bodyPr/>
                    <a:lstStyle/>
                    <a:p>
                      <a:pPr algn="l" rtl="0" fontAlgn="ctr"/>
                      <a:r>
                        <a:rPr lang="es-ES" sz="1000" b="1" u="none" strike="noStrike" dirty="0">
                          <a:effectLst/>
                        </a:rPr>
                        <a:t>• Aumento de la edad de jubilación (81 casos); </a:t>
                      </a:r>
                      <a:r>
                        <a:rPr lang="es-ES" sz="1000" u="none" strike="noStrike" dirty="0">
                          <a:effectLst/>
                        </a:rPr>
                        <a:t>Eliminación de la jubilación anticipada; Aumento del período de elegibilidad; Introducción o aumento de incentivos para la jubilación tardía; Introducción o aumento de las sanciones por jubilación anticipada; Estrechamiento de los criterios de elegibilidad</a:t>
                      </a:r>
                      <a:endParaRPr lang="es-ES" sz="10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en-GB" sz="1000" u="none" strike="noStrike">
                          <a:effectLst/>
                        </a:rPr>
                        <a:t>120</a:t>
                      </a:r>
                      <a:endParaRPr lang="en-GB" sz="1000" b="0" i="0" u="none" strike="noStrike">
                        <a:solidFill>
                          <a:srgbClr val="000000"/>
                        </a:solidFill>
                        <a:effectLst/>
                        <a:latin typeface="Calibri Light" panose="020F0302020204030204" pitchFamily="34" charset="0"/>
                      </a:endParaRPr>
                    </a:p>
                  </a:txBody>
                  <a:tcPr marL="9525" marR="9525" marT="9525" marB="0" anchor="ctr"/>
                </a:tc>
                <a:extLst>
                  <a:ext uri="{0D108BD9-81ED-4DB2-BD59-A6C34878D82A}">
                    <a16:rowId xmlns:a16="http://schemas.microsoft.com/office/drawing/2014/main" xmlns="" val="2627584172"/>
                  </a:ext>
                </a:extLst>
              </a:tr>
              <a:tr h="542925">
                <a:tc>
                  <a:txBody>
                    <a:bodyPr/>
                    <a:lstStyle/>
                    <a:p>
                      <a:pPr algn="l" rtl="0" fontAlgn="ctr"/>
                      <a:r>
                        <a:rPr lang="es-ES" sz="1000" u="none" strike="noStrike" dirty="0">
                          <a:effectLst/>
                        </a:rPr>
                        <a:t>• Congelación de la indexación de jubilación; Modificación de la fórmula de cálculo; Racionalización y estrechamiento de programas o beneficios; Reducción de beneficios; Reducción de la tasa de reemplazo; Reforma del método de indexación</a:t>
                      </a:r>
                      <a:endParaRPr lang="es-ES" sz="10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en-GB" sz="1000" u="none" strike="noStrike">
                          <a:effectLst/>
                        </a:rPr>
                        <a:t>39</a:t>
                      </a:r>
                      <a:endParaRPr lang="en-GB" sz="1000" b="0" i="0" u="none" strike="noStrike">
                        <a:solidFill>
                          <a:srgbClr val="000000"/>
                        </a:solidFill>
                        <a:effectLst/>
                        <a:latin typeface="Calibri Light" panose="020F0302020204030204" pitchFamily="34" charset="0"/>
                      </a:endParaRPr>
                    </a:p>
                  </a:txBody>
                  <a:tcPr marL="9525" marR="9525" marT="9525" marB="0" anchor="ctr"/>
                </a:tc>
                <a:extLst>
                  <a:ext uri="{0D108BD9-81ED-4DB2-BD59-A6C34878D82A}">
                    <a16:rowId xmlns:a16="http://schemas.microsoft.com/office/drawing/2014/main" xmlns="" val="496408768"/>
                  </a:ext>
                </a:extLst>
              </a:tr>
              <a:tr h="372129">
                <a:tc>
                  <a:txBody>
                    <a:bodyPr/>
                    <a:lstStyle/>
                    <a:p>
                      <a:pPr algn="l" rtl="0" fontAlgn="ctr"/>
                      <a:r>
                        <a:rPr lang="es-ES" sz="1000" u="none" strike="noStrike">
                          <a:effectLst/>
                        </a:rPr>
                        <a:t>• Aumento del límite máximo de contribución; Aumento de las tasas de cotización (29 casos)</a:t>
                      </a:r>
                      <a:endParaRPr lang="es-ES" sz="10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en-GB" sz="1000" u="none" strike="noStrike">
                          <a:effectLst/>
                        </a:rPr>
                        <a:t>36</a:t>
                      </a:r>
                      <a:endParaRPr lang="en-GB" sz="1000" b="0" i="0" u="none" strike="noStrike">
                        <a:solidFill>
                          <a:srgbClr val="000000"/>
                        </a:solidFill>
                        <a:effectLst/>
                        <a:latin typeface="Calibri Light" panose="020F0302020204030204" pitchFamily="34" charset="0"/>
                      </a:endParaRPr>
                    </a:p>
                  </a:txBody>
                  <a:tcPr marL="9525" marR="9525" marT="9525" marB="0" anchor="ctr"/>
                </a:tc>
                <a:extLst>
                  <a:ext uri="{0D108BD9-81ED-4DB2-BD59-A6C34878D82A}">
                    <a16:rowId xmlns:a16="http://schemas.microsoft.com/office/drawing/2014/main" xmlns="" val="1538270722"/>
                  </a:ext>
                </a:extLst>
              </a:tr>
              <a:tr h="389965">
                <a:tc>
                  <a:txBody>
                    <a:bodyPr/>
                    <a:lstStyle/>
                    <a:p>
                      <a:pPr algn="l" rtl="0" fontAlgn="ctr"/>
                      <a:r>
                        <a:rPr lang="es-ES" sz="1000" u="none" strike="noStrike" dirty="0">
                          <a:effectLst/>
                        </a:rPr>
                        <a:t>• Contracción de la cobertura; Revocación de pensiones; Introducción de cuentas individuales</a:t>
                      </a:r>
                      <a:endParaRPr lang="es-ES" sz="10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en-GB" sz="1000" u="none" strike="noStrike">
                          <a:effectLst/>
                        </a:rPr>
                        <a:t>19</a:t>
                      </a:r>
                      <a:endParaRPr lang="en-GB" sz="1000" b="0" i="0" u="none" strike="noStrike">
                        <a:solidFill>
                          <a:srgbClr val="000000"/>
                        </a:solidFill>
                        <a:effectLst/>
                        <a:latin typeface="Calibri Light" panose="020F0302020204030204" pitchFamily="34" charset="0"/>
                      </a:endParaRPr>
                    </a:p>
                  </a:txBody>
                  <a:tcPr marL="9525" marR="9525" marT="9525" marB="0" anchor="ctr"/>
                </a:tc>
                <a:extLst>
                  <a:ext uri="{0D108BD9-81ED-4DB2-BD59-A6C34878D82A}">
                    <a16:rowId xmlns:a16="http://schemas.microsoft.com/office/drawing/2014/main" xmlns="" val="2197853882"/>
                  </a:ext>
                </a:extLst>
              </a:tr>
              <a:tr h="723900">
                <a:tc>
                  <a:txBody>
                    <a:bodyPr/>
                    <a:lstStyle/>
                    <a:p>
                      <a:pPr algn="l" rtl="0" fontAlgn="ctr"/>
                      <a:r>
                        <a:rPr lang="es-ES" sz="1000" u="none" strike="noStrike" dirty="0">
                          <a:effectLst/>
                        </a:rPr>
                        <a:t>• Eliminar o disminuir los subsidios de beneficios; Introducir o aumentar los impuestos de beneficios; introducir la opción del</a:t>
                      </a:r>
                      <a:r>
                        <a:rPr lang="es-ES" sz="1000" u="none" strike="noStrike" baseline="0" dirty="0">
                          <a:effectLst/>
                        </a:rPr>
                        <a:t> reembolso </a:t>
                      </a:r>
                      <a:r>
                        <a:rPr lang="es-ES" sz="1000" u="none" strike="noStrike" dirty="0">
                          <a:effectLst/>
                        </a:rPr>
                        <a:t>voluntario; Fusión de varios programas; Cierre parcial o total de un programa; Reducción o eliminación</a:t>
                      </a:r>
                      <a:r>
                        <a:rPr lang="es-ES" sz="1000" u="none" strike="noStrike" baseline="0" dirty="0">
                          <a:effectLst/>
                        </a:rPr>
                        <a:t> de</a:t>
                      </a:r>
                      <a:r>
                        <a:rPr lang="es-ES" sz="1000" u="none" strike="noStrike" dirty="0">
                          <a:effectLst/>
                        </a:rPr>
                        <a:t> la tasa de interés subsidiada sobre los ahorros; Reducción</a:t>
                      </a:r>
                      <a:r>
                        <a:rPr lang="es-ES" sz="1000" u="none" strike="noStrike" baseline="0" dirty="0">
                          <a:effectLst/>
                        </a:rPr>
                        <a:t> de</a:t>
                      </a:r>
                      <a:r>
                        <a:rPr lang="es-ES" sz="1000" u="none" strike="noStrike" dirty="0">
                          <a:effectLst/>
                        </a:rPr>
                        <a:t> los subsidios a las contribuciones.</a:t>
                      </a:r>
                      <a:endParaRPr lang="es-ES" sz="10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en-GB" sz="1000" u="none" strike="noStrike">
                          <a:effectLst/>
                        </a:rPr>
                        <a:t>18</a:t>
                      </a:r>
                      <a:endParaRPr lang="en-GB" sz="1000" b="0" i="0" u="none" strike="noStrike">
                        <a:solidFill>
                          <a:srgbClr val="000000"/>
                        </a:solidFill>
                        <a:effectLst/>
                        <a:latin typeface="Calibri Light" panose="020F0302020204030204" pitchFamily="34" charset="0"/>
                      </a:endParaRPr>
                    </a:p>
                  </a:txBody>
                  <a:tcPr marL="9525" marR="9525" marT="9525" marB="0" anchor="ctr"/>
                </a:tc>
                <a:extLst>
                  <a:ext uri="{0D108BD9-81ED-4DB2-BD59-A6C34878D82A}">
                    <a16:rowId xmlns:a16="http://schemas.microsoft.com/office/drawing/2014/main" xmlns="" val="19169322"/>
                  </a:ext>
                </a:extLst>
              </a:tr>
              <a:tr h="190500">
                <a:tc>
                  <a:txBody>
                    <a:bodyPr/>
                    <a:lstStyle/>
                    <a:p>
                      <a:pPr algn="ctr" rtl="0" fontAlgn="ctr"/>
                      <a:r>
                        <a:rPr lang="en-GB" sz="1000" b="1" u="none" strike="noStrike" dirty="0" err="1">
                          <a:effectLst/>
                        </a:rPr>
                        <a:t>Número</a:t>
                      </a:r>
                      <a:r>
                        <a:rPr lang="en-GB" sz="1000" b="1" u="none" strike="noStrike" dirty="0">
                          <a:effectLst/>
                        </a:rPr>
                        <a:t> total de </a:t>
                      </a:r>
                      <a:r>
                        <a:rPr lang="en-GB" sz="1000" b="1" u="none" strike="noStrike" dirty="0" err="1">
                          <a:effectLst/>
                        </a:rPr>
                        <a:t>medidas</a:t>
                      </a:r>
                      <a:r>
                        <a:rPr lang="en-GB" sz="1000" b="1" u="none" strike="noStrike" dirty="0">
                          <a:effectLst/>
                        </a:rPr>
                        <a:t> de </a:t>
                      </a:r>
                      <a:r>
                        <a:rPr lang="en-GB" sz="1000" b="1" u="none" strike="noStrike" dirty="0" err="1">
                          <a:effectLst/>
                        </a:rPr>
                        <a:t>contracción</a:t>
                      </a:r>
                      <a:r>
                        <a:rPr lang="en-GB" sz="1000" b="1" u="none" strike="noStrike" dirty="0">
                          <a:effectLst/>
                        </a:rPr>
                        <a:t> </a:t>
                      </a:r>
                      <a:r>
                        <a:rPr lang="en-GB" sz="1000" b="1" u="none" strike="noStrike" dirty="0" err="1">
                          <a:effectLst/>
                        </a:rPr>
                        <a:t>anunciadas</a:t>
                      </a:r>
                      <a:endParaRPr lang="en-GB" sz="1000" b="1" i="0" u="none" strike="noStrike" dirty="0">
                        <a:solidFill>
                          <a:srgbClr val="000000"/>
                        </a:solidFill>
                        <a:effectLst/>
                        <a:latin typeface="Calibri Light" panose="020F0302020204030204" pitchFamily="34" charset="0"/>
                      </a:endParaRPr>
                    </a:p>
                  </a:txBody>
                  <a:tcPr marL="9525" marR="9525" marT="9525" marB="0" anchor="ctr"/>
                </a:tc>
                <a:tc>
                  <a:txBody>
                    <a:bodyPr/>
                    <a:lstStyle/>
                    <a:p>
                      <a:pPr algn="ctr" rtl="0" fontAlgn="ctr"/>
                      <a:r>
                        <a:rPr lang="en-GB" sz="1000" u="none" strike="noStrike" dirty="0">
                          <a:effectLst/>
                        </a:rPr>
                        <a:t>232</a:t>
                      </a:r>
                      <a:endParaRPr lang="en-GB" sz="1000" b="0" i="0" u="none" strike="noStrike" dirty="0">
                        <a:solidFill>
                          <a:srgbClr val="000000"/>
                        </a:solidFill>
                        <a:effectLst/>
                        <a:latin typeface="Calibri Light" panose="020F0302020204030204" pitchFamily="34" charset="0"/>
                      </a:endParaRPr>
                    </a:p>
                  </a:txBody>
                  <a:tcPr marL="9525" marR="9525" marT="9525" marB="0" anchor="ctr"/>
                </a:tc>
                <a:extLst>
                  <a:ext uri="{0D108BD9-81ED-4DB2-BD59-A6C34878D82A}">
                    <a16:rowId xmlns:a16="http://schemas.microsoft.com/office/drawing/2014/main" xmlns="" val="2620589663"/>
                  </a:ext>
                </a:extLst>
              </a:tr>
            </a:tbl>
          </a:graphicData>
        </a:graphic>
      </p:graphicFrame>
      <p:sp>
        <p:nvSpPr>
          <p:cNvPr id="7" name="CustomShape 2"/>
          <p:cNvSpPr/>
          <p:nvPr/>
        </p:nvSpPr>
        <p:spPr>
          <a:xfrm>
            <a:off x="831850" y="4742776"/>
            <a:ext cx="4457430" cy="172034"/>
          </a:xfrm>
          <a:prstGeom prst="rect">
            <a:avLst/>
          </a:prstGeom>
          <a:noFill/>
          <a:ln>
            <a:noFill/>
          </a:ln>
        </p:spPr>
        <p:style>
          <a:lnRef idx="0">
            <a:scrgbClr r="0" g="0" b="0"/>
          </a:lnRef>
          <a:fillRef idx="0">
            <a:scrgbClr r="0" g="0" b="0"/>
          </a:fillRef>
          <a:effectRef idx="0">
            <a:scrgbClr r="0" g="0" b="0"/>
          </a:effectRef>
          <a:fontRef idx="minor"/>
        </p:style>
        <p:txBody>
          <a:bodyPr lIns="67500" tIns="33750" rIns="67500" bIns="33750">
            <a:spAutoFit/>
          </a:bodyPr>
          <a:lstStyle/>
          <a:p>
            <a:pPr>
              <a:lnSpc>
                <a:spcPct val="100000"/>
              </a:lnSpc>
            </a:pPr>
            <a:r>
              <a:rPr lang="es-ES" sz="675" spc="-1" dirty="0">
                <a:solidFill>
                  <a:srgbClr val="000000"/>
                </a:solidFill>
                <a:latin typeface="Calibri Light"/>
                <a:ea typeface="ＭＳ Ｐゴシック"/>
              </a:rPr>
              <a:t>Fuente: Monitor de Protección Social de la OIT, 2010-2020.</a:t>
            </a:r>
            <a:endParaRPr lang="en-US" sz="675" spc="-1" dirty="0">
              <a:latin typeface="Arial"/>
            </a:endParaRPr>
          </a:p>
        </p:txBody>
      </p:sp>
    </p:spTree>
    <p:extLst>
      <p:ext uri="{BB962C8B-B14F-4D97-AF65-F5344CB8AC3E}">
        <p14:creationId xmlns:p14="http://schemas.microsoft.com/office/powerpoint/2010/main" val="8258921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39697" y="83579"/>
            <a:ext cx="7008268" cy="902821"/>
          </a:xfrm>
        </p:spPr>
        <p:txBody>
          <a:bodyPr/>
          <a:lstStyle/>
          <a:p>
            <a:r>
              <a:rPr lang="en-GB" sz="2100" b="1" i="1" dirty="0" err="1">
                <a:solidFill>
                  <a:srgbClr val="C00000"/>
                </a:solidFill>
                <a:latin typeface="+mn-lt"/>
              </a:rPr>
              <a:t>Introducción</a:t>
            </a:r>
            <a:r>
              <a:rPr lang="en-GB" sz="2100" b="1" i="1" dirty="0">
                <a:solidFill>
                  <a:srgbClr val="C00000"/>
                </a:solidFill>
                <a:latin typeface="+mn-lt"/>
              </a:rPr>
              <a:t> </a:t>
            </a:r>
            <a:r>
              <a:rPr lang="en-GB" sz="2100" b="1" i="1" dirty="0" err="1">
                <a:solidFill>
                  <a:srgbClr val="C00000"/>
                </a:solidFill>
                <a:latin typeface="+mn-lt"/>
              </a:rPr>
              <a:t>parcial</a:t>
            </a:r>
            <a:r>
              <a:rPr lang="en-GB" sz="2100" b="1" i="1" dirty="0">
                <a:solidFill>
                  <a:srgbClr val="C00000"/>
                </a:solidFill>
                <a:latin typeface="+mn-lt"/>
              </a:rPr>
              <a:t> o total de </a:t>
            </a:r>
            <a:r>
              <a:rPr lang="en-GB" sz="2100" b="1" i="1" dirty="0" err="1">
                <a:solidFill>
                  <a:srgbClr val="C00000"/>
                </a:solidFill>
                <a:latin typeface="+mn-lt"/>
              </a:rPr>
              <a:t>sistemas</a:t>
            </a:r>
            <a:r>
              <a:rPr lang="en-GB" sz="2100" b="1" i="1" dirty="0">
                <a:solidFill>
                  <a:srgbClr val="C00000"/>
                </a:solidFill>
                <a:latin typeface="+mn-lt"/>
              </a:rPr>
              <a:t> de </a:t>
            </a:r>
            <a:r>
              <a:rPr lang="en-GB" sz="2100" b="1" i="1" dirty="0" err="1">
                <a:solidFill>
                  <a:srgbClr val="C00000"/>
                </a:solidFill>
                <a:latin typeface="+mn-lt"/>
              </a:rPr>
              <a:t>capitalización</a:t>
            </a:r>
            <a:r>
              <a:rPr lang="en-GB" sz="2100" b="1" i="1" dirty="0">
                <a:solidFill>
                  <a:srgbClr val="C00000"/>
                </a:solidFill>
                <a:latin typeface="+mn-lt"/>
              </a:rPr>
              <a:t> individual (</a:t>
            </a:r>
            <a:r>
              <a:rPr lang="en-GB" sz="2100" b="1" i="1" dirty="0" err="1">
                <a:solidFill>
                  <a:srgbClr val="C00000"/>
                </a:solidFill>
                <a:latin typeface="+mn-lt"/>
              </a:rPr>
              <a:t>reformas</a:t>
            </a:r>
            <a:r>
              <a:rPr lang="en-GB" sz="2100" b="1" i="1" dirty="0">
                <a:solidFill>
                  <a:srgbClr val="C00000"/>
                </a:solidFill>
                <a:latin typeface="+mn-lt"/>
              </a:rPr>
              <a:t> </a:t>
            </a:r>
            <a:r>
              <a:rPr lang="en-GB" sz="2100" b="1" i="1" dirty="0" err="1">
                <a:solidFill>
                  <a:srgbClr val="C00000"/>
                </a:solidFill>
                <a:latin typeface="+mn-lt"/>
              </a:rPr>
              <a:t>estructurales</a:t>
            </a:r>
            <a:r>
              <a:rPr lang="en-GB" sz="2100" b="1" i="1" dirty="0">
                <a:solidFill>
                  <a:srgbClr val="C00000"/>
                </a:solidFill>
                <a:latin typeface="+mn-lt"/>
              </a:rPr>
              <a:t>)</a:t>
            </a:r>
          </a:p>
        </p:txBody>
      </p:sp>
      <p:sp>
        <p:nvSpPr>
          <p:cNvPr id="7" name="Text Box 4">
            <a:extLst>
              <a:ext uri="{FF2B5EF4-FFF2-40B4-BE49-F238E27FC236}">
                <a16:creationId xmlns:a16="http://schemas.microsoft.com/office/drawing/2014/main" xmlns="" id="{FEBC5C89-3170-45AF-A027-11F91FE38173}"/>
              </a:ext>
            </a:extLst>
          </p:cNvPr>
          <p:cNvSpPr txBox="1">
            <a:spLocks noChangeArrowheads="1"/>
          </p:cNvSpPr>
          <p:nvPr/>
        </p:nvSpPr>
        <p:spPr>
          <a:xfrm>
            <a:off x="265575" y="1106327"/>
            <a:ext cx="8040303" cy="3992345"/>
          </a:xfrm>
          <a:prstGeom prst="rect">
            <a:avLst/>
          </a:prstGeom>
        </p:spPr>
        <p:txBody>
          <a:bodyPr vert="horz" lIns="91440" tIns="45720" rIns="91440" bIns="45720" rtlCol="0">
            <a:noAutofit/>
          </a:bodyPr>
          <a:lstStyle>
            <a:lvl1pPr marL="342900" indent="-342900" algn="l" defTabSz="457200" rtl="0" eaLnBrk="1" latinLnBrk="0" hangingPunct="1">
              <a:spcBef>
                <a:spcPts val="0"/>
              </a:spcBef>
              <a:spcAft>
                <a:spcPts val="600"/>
              </a:spcAft>
              <a:buFont typeface="Arial"/>
              <a:buChar char="•"/>
              <a:defRPr sz="1800" kern="1200">
                <a:solidFill>
                  <a:schemeClr val="tx1"/>
                </a:solidFill>
                <a:latin typeface="+mn-lt"/>
                <a:ea typeface="+mn-ea"/>
                <a:cs typeface="+mn-cs"/>
              </a:defRPr>
            </a:lvl1pPr>
            <a:lvl2pPr marL="742950" indent="-285750" algn="l" defTabSz="457200" rtl="0" eaLnBrk="1" latinLnBrk="0" hangingPunct="1">
              <a:spcBef>
                <a:spcPts val="0"/>
              </a:spcBef>
              <a:spcAft>
                <a:spcPts val="600"/>
              </a:spcAft>
              <a:buFont typeface="Arial"/>
              <a:buChar char="–"/>
              <a:defRPr sz="1600" kern="1200">
                <a:solidFill>
                  <a:schemeClr val="tx1"/>
                </a:solidFill>
                <a:latin typeface="+mn-lt"/>
                <a:ea typeface="+mn-ea"/>
                <a:cs typeface="+mn-cs"/>
              </a:defRPr>
            </a:lvl2pPr>
            <a:lvl3pPr marL="1143000" indent="-228600" algn="l" defTabSz="457200" rtl="0" eaLnBrk="1" latinLnBrk="0" hangingPunct="1">
              <a:spcBef>
                <a:spcPts val="0"/>
              </a:spcBef>
              <a:spcAft>
                <a:spcPts val="600"/>
              </a:spcAft>
              <a:buFont typeface="Arial"/>
              <a:buChar char="•"/>
              <a:defRPr sz="1400" kern="1200">
                <a:solidFill>
                  <a:schemeClr val="tx1"/>
                </a:solidFill>
                <a:latin typeface="+mn-lt"/>
                <a:ea typeface="+mn-ea"/>
                <a:cs typeface="+mn-cs"/>
              </a:defRPr>
            </a:lvl3pPr>
            <a:lvl4pPr marL="1600200" indent="-228600" algn="l" defTabSz="457200" rtl="0" eaLnBrk="1" latinLnBrk="0" hangingPunct="1">
              <a:spcBef>
                <a:spcPts val="0"/>
              </a:spcBef>
              <a:spcAft>
                <a:spcPts val="600"/>
              </a:spcAft>
              <a:buFont typeface="Arial"/>
              <a:buChar char="–"/>
              <a:defRPr sz="1200" kern="1200">
                <a:solidFill>
                  <a:schemeClr val="tx1"/>
                </a:solidFill>
                <a:latin typeface="+mn-lt"/>
                <a:ea typeface="+mn-ea"/>
                <a:cs typeface="+mn-cs"/>
              </a:defRPr>
            </a:lvl4pPr>
            <a:lvl5pPr marL="2057400" indent="-228600" algn="l" defTabSz="457200" rtl="0" eaLnBrk="1" latinLnBrk="0" hangingPunct="1">
              <a:spcBef>
                <a:spcPts val="0"/>
              </a:spcBef>
              <a:spcAft>
                <a:spcPts val="600"/>
              </a:spcAft>
              <a:buFont typeface="Arial"/>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00038" lvl="1" indent="0">
              <a:buClr>
                <a:srgbClr val="00B0F0"/>
              </a:buClr>
              <a:buFont typeface="Arial"/>
              <a:buNone/>
            </a:pPr>
            <a:r>
              <a:rPr lang="en-GB" altLang="en-US" sz="1350" b="1" noProof="1">
                <a:solidFill>
                  <a:srgbClr val="000000"/>
                </a:solidFill>
                <a:latin typeface="Calibri" panose="020F0502020204030204" pitchFamily="34" charset="0"/>
              </a:rPr>
              <a:t>1981-2014: 30 países implementaron reformas estructurales:</a:t>
            </a:r>
          </a:p>
          <a:p>
            <a:pPr marL="557213" lvl="2" indent="-257175" algn="just">
              <a:lnSpc>
                <a:spcPct val="80000"/>
              </a:lnSpc>
              <a:spcBef>
                <a:spcPct val="20000"/>
              </a:spcBef>
              <a:spcAft>
                <a:spcPct val="0"/>
              </a:spcAft>
            </a:pPr>
            <a:r>
              <a:rPr lang="en-GB" sz="1350" b="1" noProof="1">
                <a:latin typeface="Calibri" panose="020F0502020204030204" pitchFamily="34" charset="0"/>
              </a:rPr>
              <a:t>En América Latina (14): </a:t>
            </a:r>
            <a:r>
              <a:rPr lang="en-US" sz="1350" noProof="1">
                <a:latin typeface="Calibri" panose="020F0502020204030204" pitchFamily="34" charset="0"/>
              </a:rPr>
              <a:t>Chile (primero, en 1981), Perú (1993), Argentina y Colombia (1994), Uruguay (1996), Bolivia, México y Venezuela (1997), El Salvador (1998), Nicaragua (2000), Costa Rica y Ecuador (2001), República Dominicana (2003) y Panamá (2008)</a:t>
            </a:r>
            <a:r>
              <a:rPr lang="en-GB" sz="1350" noProof="1">
                <a:latin typeface="Calibri" panose="020F0502020204030204" pitchFamily="34" charset="0"/>
              </a:rPr>
              <a:t>. </a:t>
            </a:r>
          </a:p>
          <a:p>
            <a:pPr marL="557213" lvl="2" indent="-257175" algn="just">
              <a:lnSpc>
                <a:spcPct val="80000"/>
              </a:lnSpc>
              <a:spcBef>
                <a:spcPct val="20000"/>
              </a:spcBef>
              <a:spcAft>
                <a:spcPct val="0"/>
              </a:spcAft>
            </a:pPr>
            <a:r>
              <a:rPr lang="en-GB" sz="1350" b="1" noProof="1">
                <a:latin typeface="Calibri" panose="020F0502020204030204" pitchFamily="34" charset="0"/>
              </a:rPr>
              <a:t>En Europa Oriental y la ex Unión Soviética (14):</a:t>
            </a:r>
            <a:r>
              <a:rPr lang="en-US" sz="1350" b="1" noProof="1">
                <a:latin typeface="Calibri" panose="020F0502020204030204" pitchFamily="34" charset="0"/>
              </a:rPr>
              <a:t> </a:t>
            </a:r>
            <a:r>
              <a:rPr lang="en-US" sz="1350" noProof="1">
                <a:latin typeface="Calibri" panose="020F0502020204030204" pitchFamily="34" charset="0"/>
              </a:rPr>
              <a:t>Hungría y Kazajistán (1998), Croacia y Polonia (1999), Letonia (2001), Bulgaria, Estonia y la Federación de Rusia (2002), Lituania y Rumania (2004), Eslovaquia (2005), Macedonia (2006), la República Checa (2013) y Armenia (2014).</a:t>
            </a:r>
          </a:p>
          <a:p>
            <a:pPr marL="557213" lvl="2" indent="-257175" algn="just">
              <a:lnSpc>
                <a:spcPct val="80000"/>
              </a:lnSpc>
              <a:spcBef>
                <a:spcPct val="20000"/>
              </a:spcBef>
              <a:spcAft>
                <a:spcPct val="0"/>
              </a:spcAft>
            </a:pPr>
            <a:r>
              <a:rPr lang="en-US" sz="1350" noProof="1">
                <a:latin typeface="Calibri" panose="020F0502020204030204" pitchFamily="34" charset="0"/>
              </a:rPr>
              <a:t>En África: Nigeria (2004) y Ghana (2010)</a:t>
            </a:r>
            <a:r>
              <a:rPr lang="en-GB" sz="1350" noProof="1">
                <a:latin typeface="Calibri" panose="020F0502020204030204" pitchFamily="34" charset="0"/>
              </a:rPr>
              <a:t>.</a:t>
            </a:r>
          </a:p>
          <a:p>
            <a:pPr marL="300038" lvl="2" indent="0" algn="just">
              <a:lnSpc>
                <a:spcPct val="80000"/>
              </a:lnSpc>
              <a:spcBef>
                <a:spcPct val="20000"/>
              </a:spcBef>
              <a:spcAft>
                <a:spcPct val="0"/>
              </a:spcAft>
              <a:buFont typeface="Arial"/>
              <a:buNone/>
            </a:pPr>
            <a:r>
              <a:rPr lang="en-US" altLang="en-US" sz="1200" i="1" noProof="1">
                <a:latin typeface="Calibri" panose="020F0502020204030204" pitchFamily="34" charset="0"/>
              </a:rPr>
              <a:t>Nota: esta es una cantidad pequeña de países (30 de los 192 países del mundo).</a:t>
            </a:r>
            <a:r>
              <a:rPr lang="en-US" altLang="en-US" sz="1350" i="1" noProof="1">
                <a:latin typeface="Calibri" panose="020F0502020204030204" pitchFamily="34" charset="0"/>
              </a:rPr>
              <a:t> </a:t>
            </a:r>
            <a:br>
              <a:rPr lang="en-US" altLang="en-US" sz="1350" i="1" noProof="1">
                <a:latin typeface="Calibri" panose="020F0502020204030204" pitchFamily="34" charset="0"/>
              </a:rPr>
            </a:br>
            <a:endParaRPr lang="en-GB" altLang="en-US" sz="1350" i="1" noProof="1">
              <a:latin typeface="Calibri" panose="020F0502020204030204" pitchFamily="34" charset="0"/>
            </a:endParaRPr>
          </a:p>
          <a:p>
            <a:pPr marL="300038" lvl="1" indent="0" algn="just">
              <a:buFont typeface="Arial"/>
              <a:buNone/>
            </a:pPr>
            <a:r>
              <a:rPr lang="en-GB" altLang="en-US" sz="1350" b="1" noProof="1">
                <a:latin typeface="Calibri" panose="020F0502020204030204" pitchFamily="34" charset="0"/>
              </a:rPr>
              <a:t>Situación en 2018: 18 países han revertido las reformas estructurales: </a:t>
            </a:r>
          </a:p>
          <a:p>
            <a:pPr marL="557213" lvl="2" indent="-257175" algn="just"/>
            <a:r>
              <a:rPr lang="en-US" sz="1350" noProof="1">
                <a:latin typeface="Calibri" panose="020F0502020204030204" pitchFamily="34" charset="0"/>
              </a:rPr>
              <a:t>Venezuela (2000), Ecuador (2002), Nicaragua (2005), Bulgaria (2007), Argentina (2008), Eslovaquia (2008), Estonia, Letonia y Lituania (2009), Bolivia (2009), Hungría (2010), Croacia y Macedonia (2011), Polonia (2011), la Federación de Rusia (2012), Kazajistán (2013), la República Checa (2016) y Rumania (2017).</a:t>
            </a:r>
            <a:r>
              <a:rPr lang="en-US" altLang="en-US" sz="1350" noProof="1">
                <a:latin typeface="Calibri" panose="020F0502020204030204" pitchFamily="34" charset="0"/>
              </a:rPr>
              <a:t> </a:t>
            </a:r>
          </a:p>
          <a:p>
            <a:pPr marL="300038" lvl="2" indent="0" algn="just">
              <a:buFont typeface="Arial"/>
              <a:buNone/>
            </a:pPr>
            <a:r>
              <a:rPr lang="en-US" altLang="en-US" sz="1350" noProof="1">
                <a:latin typeface="Calibri" panose="020F0502020204030204" pitchFamily="34" charset="0"/>
              </a:rPr>
              <a:t>La mayoría de las privatizaciones fueron respaldadas por el Banco Mundial, FMI, la OCDE, USAID y los Bancos Asiático o Interamericano de Desarrollo, a pesar de las advertencias de la OIT.</a:t>
            </a:r>
            <a:endParaRPr lang="en-GB" altLang="en-US" sz="1350" noProof="1">
              <a:latin typeface="Calibri" panose="020F0502020204030204" pitchFamily="34" charset="0"/>
            </a:endParaRPr>
          </a:p>
        </p:txBody>
      </p:sp>
    </p:spTree>
    <p:extLst>
      <p:ext uri="{BB962C8B-B14F-4D97-AF65-F5344CB8AC3E}">
        <p14:creationId xmlns:p14="http://schemas.microsoft.com/office/powerpoint/2010/main" val="3564489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6177" y="99737"/>
            <a:ext cx="6790764" cy="857250"/>
          </a:xfrm>
        </p:spPr>
        <p:txBody>
          <a:bodyPr>
            <a:noAutofit/>
          </a:bodyPr>
          <a:lstStyle/>
          <a:p>
            <a:r>
              <a:rPr lang="pt-BR" sz="2400" b="1" i="1" dirty="0">
                <a:solidFill>
                  <a:srgbClr val="C00000"/>
                </a:solidFill>
                <a:latin typeface="+mn-lt"/>
              </a:rPr>
              <a:t>Tipología de las reformas estructurales de pensiones 1981-2014</a:t>
            </a:r>
            <a:endParaRPr lang="en-GB" sz="2400" b="1" i="1" dirty="0">
              <a:solidFill>
                <a:srgbClr val="C00000"/>
              </a:solidFill>
              <a:latin typeface="+mn-lt"/>
            </a:endParaRPr>
          </a:p>
        </p:txBody>
      </p:sp>
      <p:graphicFrame>
        <p:nvGraphicFramePr>
          <p:cNvPr id="6" name="Table 5">
            <a:extLst>
              <a:ext uri="{FF2B5EF4-FFF2-40B4-BE49-F238E27FC236}">
                <a16:creationId xmlns:a16="http://schemas.microsoft.com/office/drawing/2014/main" xmlns="" id="{38639A25-AB68-4FB4-95CF-7B6125160AC8}"/>
              </a:ext>
            </a:extLst>
          </p:cNvPr>
          <p:cNvGraphicFramePr>
            <a:graphicFrameLocks noGrp="1"/>
          </p:cNvGraphicFramePr>
          <p:nvPr>
            <p:extLst>
              <p:ext uri="{D42A27DB-BD31-4B8C-83A1-F6EECF244321}">
                <p14:modId xmlns:p14="http://schemas.microsoft.com/office/powerpoint/2010/main" val="3842879377"/>
              </p:ext>
            </p:extLst>
          </p:nvPr>
        </p:nvGraphicFramePr>
        <p:xfrm>
          <a:off x="586596" y="966634"/>
          <a:ext cx="8074325" cy="4116836"/>
        </p:xfrm>
        <a:graphic>
          <a:graphicData uri="http://schemas.openxmlformats.org/drawingml/2006/table">
            <a:tbl>
              <a:tblPr firstRow="1" firstCol="1" bandRow="1">
                <a:tableStyleId>{5C22544A-7EE6-4342-B048-85BDC9FD1C3A}</a:tableStyleId>
              </a:tblPr>
              <a:tblGrid>
                <a:gridCol w="1140939">
                  <a:extLst>
                    <a:ext uri="{9D8B030D-6E8A-4147-A177-3AD203B41FA5}">
                      <a16:colId xmlns:a16="http://schemas.microsoft.com/office/drawing/2014/main" xmlns="" val="20000"/>
                    </a:ext>
                  </a:extLst>
                </a:gridCol>
                <a:gridCol w="2899847">
                  <a:extLst>
                    <a:ext uri="{9D8B030D-6E8A-4147-A177-3AD203B41FA5}">
                      <a16:colId xmlns:a16="http://schemas.microsoft.com/office/drawing/2014/main" xmlns="" val="20001"/>
                    </a:ext>
                  </a:extLst>
                </a:gridCol>
                <a:gridCol w="4033539">
                  <a:extLst>
                    <a:ext uri="{9D8B030D-6E8A-4147-A177-3AD203B41FA5}">
                      <a16:colId xmlns:a16="http://schemas.microsoft.com/office/drawing/2014/main" xmlns="" val="20002"/>
                    </a:ext>
                  </a:extLst>
                </a:gridCol>
              </a:tblGrid>
              <a:tr h="319111">
                <a:tc>
                  <a:txBody>
                    <a:bodyPr/>
                    <a:lstStyle/>
                    <a:p>
                      <a:pPr>
                        <a:lnSpc>
                          <a:spcPct val="115000"/>
                        </a:lnSpc>
                      </a:pPr>
                      <a:endParaRPr lang="en-GB" sz="1200" dirty="0">
                        <a:effectLst/>
                        <a:latin typeface="+mn-lt"/>
                      </a:endParaRPr>
                    </a:p>
                  </a:txBody>
                  <a:tcPr marL="68580" marR="68580" marT="0" marB="0" anchor="ctr">
                    <a:solidFill>
                      <a:srgbClr val="234173"/>
                    </a:solidFill>
                  </a:tcPr>
                </a:tc>
                <a:tc>
                  <a:txBody>
                    <a:bodyPr/>
                    <a:lstStyle/>
                    <a:p>
                      <a:pPr algn="ctr">
                        <a:lnSpc>
                          <a:spcPct val="115000"/>
                        </a:lnSpc>
                        <a:spcAft>
                          <a:spcPts val="1000"/>
                        </a:spcAft>
                      </a:pPr>
                      <a:r>
                        <a:rPr lang="es-ES" sz="1400" b="1" kern="1200" dirty="0">
                          <a:solidFill>
                            <a:schemeClr val="lt1"/>
                          </a:solidFill>
                          <a:effectLst/>
                          <a:latin typeface="+mn-lt"/>
                          <a:ea typeface="+mn-ea"/>
                          <a:cs typeface="+mn-cs"/>
                        </a:rPr>
                        <a:t>Sustitución total</a:t>
                      </a:r>
                      <a:endParaRPr lang="en-GB" sz="1400" dirty="0">
                        <a:effectLst/>
                        <a:latin typeface="+mn-lt"/>
                        <a:ea typeface="MS Mincho" panose="02020609040205080304" pitchFamily="49" charset="-128"/>
                        <a:cs typeface="Arial" panose="020B0604020202020204" pitchFamily="34" charset="0"/>
                      </a:endParaRPr>
                    </a:p>
                  </a:txBody>
                  <a:tcPr marL="68580" marR="68580" marT="0" marB="0" anchor="ctr">
                    <a:solidFill>
                      <a:srgbClr val="234173"/>
                    </a:solidFill>
                  </a:tcPr>
                </a:tc>
                <a:tc>
                  <a:txBody>
                    <a:bodyPr/>
                    <a:lstStyle/>
                    <a:p>
                      <a:pPr algn="ctr">
                        <a:lnSpc>
                          <a:spcPct val="115000"/>
                        </a:lnSpc>
                        <a:spcAft>
                          <a:spcPts val="1000"/>
                        </a:spcAft>
                      </a:pPr>
                      <a:r>
                        <a:rPr lang="es-ES" sz="1400" b="1" kern="1200" dirty="0">
                          <a:solidFill>
                            <a:schemeClr val="lt1"/>
                          </a:solidFill>
                          <a:effectLst/>
                          <a:latin typeface="+mn-lt"/>
                          <a:ea typeface="+mn-ea"/>
                          <a:cs typeface="+mn-cs"/>
                        </a:rPr>
                        <a:t>Sistemas paralelos o sustitución parcial</a:t>
                      </a:r>
                      <a:endParaRPr lang="en-GB" sz="1400" dirty="0">
                        <a:effectLst/>
                        <a:latin typeface="+mn-lt"/>
                        <a:ea typeface="MS Mincho" panose="02020609040205080304" pitchFamily="49" charset="-128"/>
                        <a:cs typeface="Arial" panose="020B0604020202020204" pitchFamily="34" charset="0"/>
                      </a:endParaRPr>
                    </a:p>
                  </a:txBody>
                  <a:tcPr marL="68580" marR="68580" marT="0" marB="0" anchor="ctr">
                    <a:solidFill>
                      <a:srgbClr val="234173"/>
                    </a:solidFill>
                  </a:tcPr>
                </a:tc>
                <a:extLst>
                  <a:ext uri="{0D108BD9-81ED-4DB2-BD59-A6C34878D82A}">
                    <a16:rowId xmlns:a16="http://schemas.microsoft.com/office/drawing/2014/main" xmlns="" val="10000"/>
                  </a:ext>
                </a:extLst>
              </a:tr>
              <a:tr h="2578139">
                <a:tc>
                  <a:txBody>
                    <a:bodyPr/>
                    <a:lstStyle/>
                    <a:p>
                      <a:pPr algn="ctr">
                        <a:lnSpc>
                          <a:spcPct val="115000"/>
                        </a:lnSpc>
                        <a:spcAft>
                          <a:spcPts val="0"/>
                        </a:spcAft>
                      </a:pPr>
                      <a:r>
                        <a:rPr lang="es-ES_tradnl" sz="1400" b="1" kern="1200" noProof="1">
                          <a:solidFill>
                            <a:schemeClr val="lt1"/>
                          </a:solidFill>
                          <a:effectLst/>
                          <a:latin typeface="+mn-lt"/>
                          <a:ea typeface="+mn-ea"/>
                          <a:cs typeface="+mn-cs"/>
                        </a:rPr>
                        <a:t>Caracte-rísticas principales</a:t>
                      </a:r>
                      <a:endParaRPr lang="es-ES_tradnl" sz="1400" noProof="1">
                        <a:effectLst/>
                        <a:latin typeface="+mn-lt"/>
                        <a:ea typeface="MS Mincho" panose="02020609040205080304" pitchFamily="49" charset="-128"/>
                        <a:cs typeface="Arial" panose="020B0604020202020204" pitchFamily="34" charset="0"/>
                      </a:endParaRPr>
                    </a:p>
                  </a:txBody>
                  <a:tcPr marL="68580" marR="68580" marT="0" marB="0" anchor="ctr">
                    <a:solidFill>
                      <a:srgbClr val="234173"/>
                    </a:solidFill>
                  </a:tcPr>
                </a:tc>
                <a:tc>
                  <a:txBody>
                    <a:bodyPr/>
                    <a:lstStyle/>
                    <a:p>
                      <a:pPr algn="just">
                        <a:lnSpc>
                          <a:spcPct val="115000"/>
                        </a:lnSpc>
                        <a:spcAft>
                          <a:spcPts val="1000"/>
                        </a:spcAft>
                      </a:pPr>
                      <a:r>
                        <a:rPr lang="es-ES" sz="1200" kern="1200" dirty="0">
                          <a:solidFill>
                            <a:schemeClr val="dk1"/>
                          </a:solidFill>
                          <a:effectLst/>
                          <a:latin typeface="+mn-lt"/>
                          <a:ea typeface="+mn-ea"/>
                          <a:cs typeface="+mn-cs"/>
                        </a:rPr>
                        <a:t>Sustitución del sistema público de reparto </a:t>
                      </a:r>
                      <a:r>
                        <a:rPr lang="en-GB" sz="1200" dirty="0">
                          <a:effectLst/>
                          <a:latin typeface="+mn-lt"/>
                        </a:rPr>
                        <a:t>(PAYG)</a:t>
                      </a:r>
                      <a:r>
                        <a:rPr lang="es-ES" sz="1200" kern="1200" dirty="0">
                          <a:solidFill>
                            <a:schemeClr val="dk1"/>
                          </a:solidFill>
                          <a:effectLst/>
                          <a:latin typeface="+mn-lt"/>
                          <a:ea typeface="+mn-ea"/>
                          <a:cs typeface="+mn-cs"/>
                        </a:rPr>
                        <a:t> con un sistema de pensiones de gestión privada, basado en cuentas individuales</a:t>
                      </a:r>
                      <a:r>
                        <a:rPr lang="es-ES" sz="1200" u="none" kern="1200" dirty="0">
                          <a:solidFill>
                            <a:schemeClr val="dk1"/>
                          </a:solidFill>
                          <a:effectLst/>
                          <a:latin typeface="+mn-lt"/>
                          <a:ea typeface="+mn-ea"/>
                          <a:cs typeface="+mn-cs"/>
                        </a:rPr>
                        <a:t>, de capitalización plena</a:t>
                      </a:r>
                      <a:r>
                        <a:rPr lang="es-ES" sz="1200" kern="1200" dirty="0">
                          <a:solidFill>
                            <a:schemeClr val="dk1"/>
                          </a:solidFill>
                          <a:effectLst/>
                          <a:latin typeface="+mn-lt"/>
                          <a:ea typeface="+mn-ea"/>
                          <a:cs typeface="+mn-cs"/>
                        </a:rPr>
                        <a:t> y </a:t>
                      </a:r>
                      <a:r>
                        <a:rPr lang="es-ES" sz="1200" u="none" kern="1200" dirty="0">
                          <a:solidFill>
                            <a:schemeClr val="dk1"/>
                          </a:solidFill>
                          <a:effectLst/>
                          <a:latin typeface="+mn-lt"/>
                          <a:ea typeface="+mn-ea"/>
                          <a:cs typeface="+mn-cs"/>
                        </a:rPr>
                        <a:t>contribución definida </a:t>
                      </a:r>
                      <a:r>
                        <a:rPr lang="en-GB" sz="1200" u="none" dirty="0">
                          <a:effectLst/>
                          <a:latin typeface="+mn-lt"/>
                        </a:rPr>
                        <a:t>(CD).   </a:t>
                      </a:r>
                      <a:endParaRPr lang="en-GB" sz="1200" u="none" dirty="0">
                        <a:effectLst/>
                        <a:latin typeface="+mn-lt"/>
                        <a:ea typeface="MS Mincho" panose="02020609040205080304" pitchFamily="49" charset="-128"/>
                        <a:cs typeface="Arial" panose="020B0604020202020204" pitchFamily="34" charset="0"/>
                      </a:endParaRPr>
                    </a:p>
                  </a:txBody>
                  <a:tcPr marL="68580" marR="68580" marT="0" marB="0" anchor="ctr">
                    <a:solidFill>
                      <a:schemeClr val="bg1">
                        <a:lumMod val="95000"/>
                      </a:schemeClr>
                    </a:solidFill>
                  </a:tcPr>
                </a:tc>
                <a:tc>
                  <a:txBody>
                    <a:bodyPr/>
                    <a:lstStyle/>
                    <a:p>
                      <a:pPr marL="85725" indent="0" algn="just">
                        <a:lnSpc>
                          <a:spcPct val="115000"/>
                        </a:lnSpc>
                        <a:spcAft>
                          <a:spcPts val="0"/>
                        </a:spcAft>
                      </a:pPr>
                      <a:r>
                        <a:rPr lang="es-ES" sz="1200" u="none" kern="1200" dirty="0">
                          <a:solidFill>
                            <a:schemeClr val="dk1"/>
                          </a:solidFill>
                          <a:effectLst/>
                          <a:latin typeface="+mn-lt"/>
                          <a:ea typeface="+mn-ea"/>
                          <a:cs typeface="+mn-cs"/>
                        </a:rPr>
                        <a:t>Introducción de un componente complementario de capitalización plena dentro de un sistema más amplio basado en cuentas individuales, dando como resultado un sistema compuesto por varios regímenes de pensiones, algunos públicos (con beneficio definido, financiamiento por reparto y administración pública) y otros de administración privada (de contribución definida y cuentas individuales de capitalización plena). La ponderación de cada pilar difiere significativamente de un país a otro. Cuanto mayor sea el pilar privado, menor será la capacidad del pilar público para ofrecer una seguridad de ingresos adecuada en la vejez.</a:t>
                      </a:r>
                    </a:p>
                    <a:p>
                      <a:pPr marL="85725" indent="0" algn="just">
                        <a:lnSpc>
                          <a:spcPct val="115000"/>
                        </a:lnSpc>
                        <a:spcAft>
                          <a:spcPts val="1000"/>
                        </a:spcAft>
                      </a:pPr>
                      <a:endParaRPr lang="es-ES" sz="1100" u="none" kern="1200" dirty="0">
                        <a:solidFill>
                          <a:schemeClr val="dk1"/>
                        </a:solidFill>
                        <a:effectLst/>
                        <a:latin typeface="+mn-lt"/>
                        <a:ea typeface="+mn-ea"/>
                        <a:cs typeface="+mn-cs"/>
                      </a:endParaRPr>
                    </a:p>
                  </a:txBody>
                  <a:tcPr marL="68580" marR="68580" marT="0" marB="0" anchor="ctr">
                    <a:solidFill>
                      <a:schemeClr val="bg1">
                        <a:lumMod val="95000"/>
                      </a:schemeClr>
                    </a:solidFill>
                  </a:tcPr>
                </a:tc>
                <a:extLst>
                  <a:ext uri="{0D108BD9-81ED-4DB2-BD59-A6C34878D82A}">
                    <a16:rowId xmlns:a16="http://schemas.microsoft.com/office/drawing/2014/main" xmlns="" val="10001"/>
                  </a:ext>
                </a:extLst>
              </a:tr>
              <a:tr h="1219586">
                <a:tc>
                  <a:txBody>
                    <a:bodyPr/>
                    <a:lstStyle/>
                    <a:p>
                      <a:r>
                        <a:rPr lang="es-ES" sz="1400" b="1" kern="1200" dirty="0">
                          <a:solidFill>
                            <a:schemeClr val="lt1"/>
                          </a:solidFill>
                          <a:effectLst/>
                          <a:latin typeface="+mn-lt"/>
                          <a:ea typeface="+mn-ea"/>
                          <a:cs typeface="+mn-cs"/>
                        </a:rPr>
                        <a:t>Ejemplos de países</a:t>
                      </a:r>
                      <a:endParaRPr lang="en-US" sz="1400" b="1" kern="1200" dirty="0">
                        <a:solidFill>
                          <a:schemeClr val="lt1"/>
                        </a:solidFill>
                        <a:effectLst/>
                        <a:latin typeface="+mn-lt"/>
                        <a:ea typeface="+mn-ea"/>
                        <a:cs typeface="+mn-cs"/>
                      </a:endParaRPr>
                    </a:p>
                  </a:txBody>
                  <a:tcPr marL="68580" marR="68580" marT="0" marB="0" anchor="ctr">
                    <a:solidFill>
                      <a:srgbClr val="234173"/>
                    </a:solidFill>
                  </a:tcPr>
                </a:tc>
                <a:tc>
                  <a:txBody>
                    <a:bodyPr/>
                    <a:lstStyle/>
                    <a:p>
                      <a:pPr algn="just">
                        <a:lnSpc>
                          <a:spcPct val="115000"/>
                        </a:lnSpc>
                        <a:spcBef>
                          <a:spcPts val="1200"/>
                        </a:spcBef>
                        <a:spcAft>
                          <a:spcPts val="1000"/>
                        </a:spcAft>
                      </a:pPr>
                      <a:r>
                        <a:rPr lang="es-ES" sz="1200" kern="1200" dirty="0">
                          <a:solidFill>
                            <a:schemeClr val="dk1"/>
                          </a:solidFill>
                          <a:effectLst/>
                          <a:latin typeface="+mn-lt"/>
                          <a:ea typeface="+mn-ea"/>
                          <a:cs typeface="+mn-cs"/>
                        </a:rPr>
                        <a:t>Chile (1981), Estado Plurinacional de Bolivia (1997), México (1997), El Salvador (1998), Kazajstán (1998), Nicaragua (2000), República Dominicana (2003), Nigeria (2004).</a:t>
                      </a:r>
                      <a:endParaRPr lang="en-GB" sz="1200" dirty="0">
                        <a:effectLst/>
                        <a:latin typeface="+mn-lt"/>
                        <a:ea typeface="MS Mincho" panose="02020609040205080304" pitchFamily="49" charset="-128"/>
                        <a:cs typeface="Arial" panose="020B0604020202020204" pitchFamily="34" charset="0"/>
                      </a:endParaRPr>
                    </a:p>
                  </a:txBody>
                  <a:tcPr marL="68580" marR="68580" marT="0" marB="0" anchor="ctr">
                    <a:solidFill>
                      <a:schemeClr val="bg1">
                        <a:lumMod val="85000"/>
                      </a:schemeClr>
                    </a:solidFill>
                  </a:tcPr>
                </a:tc>
                <a:tc>
                  <a:txBody>
                    <a:bodyPr/>
                    <a:lstStyle/>
                    <a:p>
                      <a:pPr marL="85725" indent="0" algn="just">
                        <a:lnSpc>
                          <a:spcPct val="115000"/>
                        </a:lnSpc>
                        <a:spcAft>
                          <a:spcPts val="1000"/>
                        </a:spcAft>
                      </a:pPr>
                      <a:r>
                        <a:rPr lang="es-ES" sz="1200" kern="1200" dirty="0">
                          <a:solidFill>
                            <a:schemeClr val="dk1"/>
                          </a:solidFill>
                          <a:effectLst/>
                          <a:latin typeface="+mn-lt"/>
                          <a:ea typeface="+mn-ea"/>
                          <a:cs typeface="+mn-cs"/>
                        </a:rPr>
                        <a:t>Argentina (1994), Colombia (1994), Uruguay (1996), Hungría (1998), Polonia (1999), Costa Rica (2001), Letonia (2001), Bulgaria (2002), Croacia (1999), Estonia (2002), Federación de Rusia (2002), Lituania (2004), Rumania (2004), Eslovaquia (2005), Macedonia (2006), Ghana (2010).</a:t>
                      </a:r>
                      <a:endParaRPr lang="en-GB" sz="1200" dirty="0">
                        <a:effectLst/>
                        <a:latin typeface="+mn-lt"/>
                        <a:ea typeface="MS Mincho" panose="02020609040205080304" pitchFamily="49" charset="-128"/>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3104659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569" y="121926"/>
            <a:ext cx="6614809" cy="857250"/>
          </a:xfrm>
        </p:spPr>
        <p:txBody>
          <a:bodyPr>
            <a:noAutofit/>
          </a:bodyPr>
          <a:lstStyle/>
          <a:p>
            <a:pPr>
              <a:spcBef>
                <a:spcPts val="450"/>
              </a:spcBef>
            </a:pPr>
            <a:r>
              <a:rPr lang="es-ES_tradnl" sz="2100" b="1" i="1" noProof="1">
                <a:solidFill>
                  <a:srgbClr val="C00000"/>
                </a:solidFill>
                <a:latin typeface="Calibri" panose="020F0502020204030204" pitchFamily="34" charset="0"/>
              </a:rPr>
              <a:t>Puntos para reflexión: </a:t>
            </a:r>
            <a:br>
              <a:rPr lang="es-ES_tradnl" sz="2100" b="1" i="1" noProof="1">
                <a:solidFill>
                  <a:srgbClr val="C00000"/>
                </a:solidFill>
                <a:latin typeface="Calibri" panose="020F0502020204030204" pitchFamily="34" charset="0"/>
              </a:rPr>
            </a:br>
            <a:r>
              <a:rPr lang="es-ES_tradnl" sz="2100" b="1" i="1" noProof="1">
                <a:solidFill>
                  <a:srgbClr val="C00000"/>
                </a:solidFill>
                <a:latin typeface="Calibri" panose="020F0502020204030204" pitchFamily="34" charset="0"/>
              </a:rPr>
              <a:t>1. Las tasas de cobertura se estancaron o disminuyeron</a:t>
            </a:r>
            <a:endParaRPr lang="pt-BR" sz="2400" b="1" dirty="0">
              <a:solidFill>
                <a:srgbClr val="C00000"/>
              </a:solidFill>
              <a:latin typeface="Calibri" panose="020F0502020204030204" pitchFamily="34" charset="0"/>
            </a:endParaRPr>
          </a:p>
        </p:txBody>
      </p:sp>
      <p:graphicFrame>
        <p:nvGraphicFramePr>
          <p:cNvPr id="5" name="Table 4">
            <a:extLst>
              <a:ext uri="{FF2B5EF4-FFF2-40B4-BE49-F238E27FC236}">
                <a16:creationId xmlns:a16="http://schemas.microsoft.com/office/drawing/2014/main" xmlns="" id="{E570AE3F-5E42-48A6-859B-47954C7C1CEF}"/>
              </a:ext>
            </a:extLst>
          </p:cNvPr>
          <p:cNvGraphicFramePr>
            <a:graphicFrameLocks noGrp="1"/>
          </p:cNvGraphicFramePr>
          <p:nvPr>
            <p:extLst>
              <p:ext uri="{D42A27DB-BD31-4B8C-83A1-F6EECF244321}">
                <p14:modId xmlns:p14="http://schemas.microsoft.com/office/powerpoint/2010/main" val="555407099"/>
              </p:ext>
            </p:extLst>
          </p:nvPr>
        </p:nvGraphicFramePr>
        <p:xfrm>
          <a:off x="522515" y="1201783"/>
          <a:ext cx="7707086" cy="3750114"/>
        </p:xfrm>
        <a:graphic>
          <a:graphicData uri="http://schemas.openxmlformats.org/drawingml/2006/table">
            <a:tbl>
              <a:tblPr firstCol="1" bandRow="1">
                <a:tableStyleId>{5C22544A-7EE6-4342-B048-85BDC9FD1C3A}</a:tableStyleId>
              </a:tblPr>
              <a:tblGrid>
                <a:gridCol w="1384662">
                  <a:extLst>
                    <a:ext uri="{9D8B030D-6E8A-4147-A177-3AD203B41FA5}">
                      <a16:colId xmlns:a16="http://schemas.microsoft.com/office/drawing/2014/main" xmlns="" val="20000"/>
                    </a:ext>
                  </a:extLst>
                </a:gridCol>
                <a:gridCol w="6322424">
                  <a:extLst>
                    <a:ext uri="{9D8B030D-6E8A-4147-A177-3AD203B41FA5}">
                      <a16:colId xmlns:a16="http://schemas.microsoft.com/office/drawing/2014/main" xmlns="" val="20001"/>
                    </a:ext>
                  </a:extLst>
                </a:gridCol>
              </a:tblGrid>
              <a:tr h="654301">
                <a:tc>
                  <a:txBody>
                    <a:bodyPr/>
                    <a:lstStyle/>
                    <a:p>
                      <a:r>
                        <a:rPr lang="es-ES_tradnl" sz="1600" noProof="1">
                          <a:latin typeface="Calibri" panose="020F0502020204030204" pitchFamily="34" charset="0"/>
                        </a:rPr>
                        <a:t>Argentina</a:t>
                      </a:r>
                    </a:p>
                  </a:txBody>
                  <a:tcPr marL="68580" marR="68580" marT="34290" marB="34290">
                    <a:solidFill>
                      <a:srgbClr val="234173"/>
                    </a:solidFill>
                  </a:tcPr>
                </a:tc>
                <a:tc>
                  <a:txBody>
                    <a:bodyPr/>
                    <a:lstStyle/>
                    <a:p>
                      <a:r>
                        <a:rPr lang="es-ES_tradnl" sz="1400" kern="1200" noProof="1">
                          <a:effectLst/>
                          <a:latin typeface="Calibri" panose="020F0502020204030204" pitchFamily="34" charset="0"/>
                        </a:rPr>
                        <a:t>Hombres: 46 % (antes de la reforma, 1993) a 35 % (en 2002)  </a:t>
                      </a:r>
                    </a:p>
                    <a:p>
                      <a:r>
                        <a:rPr lang="es-ES_tradnl" sz="1400" kern="1200" noProof="1">
                          <a:effectLst/>
                          <a:latin typeface="Calibri" panose="020F0502020204030204" pitchFamily="34" charset="0"/>
                        </a:rPr>
                        <a:t>Mujeres: 42% (antes de la reforma, 1993) a 31% (en 2002)</a:t>
                      </a:r>
                      <a:endParaRPr lang="es-ES_tradnl" sz="1400" noProof="1">
                        <a:latin typeface="Calibri" panose="020F0502020204030204" pitchFamily="34" charset="0"/>
                      </a:endParaRPr>
                    </a:p>
                  </a:txBody>
                  <a:tcPr marL="68580" marR="68580" marT="34290" marB="34290">
                    <a:solidFill>
                      <a:schemeClr val="bg1">
                        <a:lumMod val="85000"/>
                      </a:schemeClr>
                    </a:solidFill>
                  </a:tcPr>
                </a:tc>
                <a:extLst>
                  <a:ext uri="{0D108BD9-81ED-4DB2-BD59-A6C34878D82A}">
                    <a16:rowId xmlns:a16="http://schemas.microsoft.com/office/drawing/2014/main" xmlns="" val="10000"/>
                  </a:ext>
                </a:extLst>
              </a:tr>
              <a:tr h="442259">
                <a:tc>
                  <a:txBody>
                    <a:bodyPr/>
                    <a:lstStyle/>
                    <a:p>
                      <a:r>
                        <a:rPr lang="es-ES_tradnl" sz="1600" noProof="1">
                          <a:latin typeface="Calibri" panose="020F0502020204030204" pitchFamily="34" charset="0"/>
                        </a:rPr>
                        <a:t>Chile</a:t>
                      </a:r>
                    </a:p>
                  </a:txBody>
                  <a:tcPr marL="68580" marR="68580" marT="34290" marB="34290">
                    <a:solidFill>
                      <a:srgbClr val="234173"/>
                    </a:solidFill>
                  </a:tcPr>
                </a:tc>
                <a:tc>
                  <a:txBody>
                    <a:bodyPr/>
                    <a:lstStyle/>
                    <a:p>
                      <a:r>
                        <a:rPr lang="es-ES_tradnl" sz="1400" kern="1200" noProof="1">
                          <a:effectLst/>
                          <a:latin typeface="Calibri" panose="020F0502020204030204" pitchFamily="34" charset="0"/>
                        </a:rPr>
                        <a:t>64% (antes de la reforma, 1980) a 61% (en 2007)</a:t>
                      </a:r>
                      <a:endParaRPr lang="es-ES_tradnl" sz="1400" noProof="1">
                        <a:latin typeface="Calibri" panose="020F0502020204030204" pitchFamily="34" charset="0"/>
                      </a:endParaRPr>
                    </a:p>
                  </a:txBody>
                  <a:tcPr marL="68580" marR="68580" marT="34290" marB="34290">
                    <a:solidFill>
                      <a:schemeClr val="bg1">
                        <a:lumMod val="95000"/>
                      </a:schemeClr>
                    </a:solidFill>
                  </a:tcPr>
                </a:tc>
                <a:extLst>
                  <a:ext uri="{0D108BD9-81ED-4DB2-BD59-A6C34878D82A}">
                    <a16:rowId xmlns:a16="http://schemas.microsoft.com/office/drawing/2014/main" xmlns="" val="10001"/>
                  </a:ext>
                </a:extLst>
              </a:tr>
              <a:tr h="442259">
                <a:tc>
                  <a:txBody>
                    <a:bodyPr/>
                    <a:lstStyle/>
                    <a:p>
                      <a:r>
                        <a:rPr lang="es-ES_tradnl" sz="1600" noProof="1">
                          <a:latin typeface="Calibri" panose="020F0502020204030204" pitchFamily="34" charset="0"/>
                        </a:rPr>
                        <a:t>Hungría</a:t>
                      </a:r>
                    </a:p>
                  </a:txBody>
                  <a:tcPr marL="68580" marR="68580" marT="34290" marB="34290">
                    <a:solidFill>
                      <a:srgbClr val="234173"/>
                    </a:solidFill>
                  </a:tcPr>
                </a:tc>
                <a:tc>
                  <a:txBody>
                    <a:bodyPr/>
                    <a:lstStyle/>
                    <a:p>
                      <a:r>
                        <a:rPr lang="es-ES_tradnl" sz="1400" kern="1200" noProof="1">
                          <a:effectLst/>
                          <a:latin typeface="Calibri" panose="020F0502020204030204" pitchFamily="34" charset="0"/>
                        </a:rPr>
                        <a:t>75% (antes de 1998) a 71.8% (en 2009)</a:t>
                      </a:r>
                      <a:endParaRPr lang="es-ES_tradnl" sz="1400" noProof="1">
                        <a:latin typeface="Calibri" panose="020F0502020204030204" pitchFamily="34" charset="0"/>
                      </a:endParaRPr>
                    </a:p>
                  </a:txBody>
                  <a:tcPr marL="68580" marR="68580" marT="34290" marB="34290">
                    <a:solidFill>
                      <a:schemeClr val="bg1">
                        <a:lumMod val="85000"/>
                      </a:schemeClr>
                    </a:solidFill>
                  </a:tcPr>
                </a:tc>
                <a:extLst>
                  <a:ext uri="{0D108BD9-81ED-4DB2-BD59-A6C34878D82A}">
                    <a16:rowId xmlns:a16="http://schemas.microsoft.com/office/drawing/2014/main" xmlns="" val="10002"/>
                  </a:ext>
                </a:extLst>
              </a:tr>
              <a:tr h="442259">
                <a:tc>
                  <a:txBody>
                    <a:bodyPr/>
                    <a:lstStyle/>
                    <a:p>
                      <a:r>
                        <a:rPr lang="es-ES_tradnl" sz="1600" noProof="1">
                          <a:latin typeface="Calibri" panose="020F0502020204030204" pitchFamily="34" charset="0"/>
                        </a:rPr>
                        <a:t>Kazajistán</a:t>
                      </a:r>
                    </a:p>
                  </a:txBody>
                  <a:tcPr marL="68580" marR="68580" marT="34290" marB="34290">
                    <a:solidFill>
                      <a:srgbClr val="234173"/>
                    </a:solidFill>
                  </a:tcPr>
                </a:tc>
                <a:tc>
                  <a:txBody>
                    <a:bodyPr/>
                    <a:lstStyle/>
                    <a:p>
                      <a:r>
                        <a:rPr lang="es-ES_tradnl" sz="1400" kern="1200" noProof="1">
                          <a:effectLst/>
                          <a:latin typeface="Calibri" panose="020F0502020204030204" pitchFamily="34" charset="0"/>
                        </a:rPr>
                        <a:t>66% (antes de 1998) a 63% (en 2013)</a:t>
                      </a:r>
                      <a:endParaRPr lang="es-ES_tradnl" sz="1400" noProof="1">
                        <a:latin typeface="Calibri" panose="020F0502020204030204" pitchFamily="34" charset="0"/>
                      </a:endParaRPr>
                    </a:p>
                  </a:txBody>
                  <a:tcPr marL="68580" marR="68580" marT="34290" marB="34290">
                    <a:solidFill>
                      <a:schemeClr val="bg1">
                        <a:lumMod val="95000"/>
                      </a:schemeClr>
                    </a:solidFill>
                  </a:tcPr>
                </a:tc>
                <a:extLst>
                  <a:ext uri="{0D108BD9-81ED-4DB2-BD59-A6C34878D82A}">
                    <a16:rowId xmlns:a16="http://schemas.microsoft.com/office/drawing/2014/main" xmlns="" val="10003"/>
                  </a:ext>
                </a:extLst>
              </a:tr>
              <a:tr h="442259">
                <a:tc>
                  <a:txBody>
                    <a:bodyPr/>
                    <a:lstStyle/>
                    <a:p>
                      <a:r>
                        <a:rPr lang="es-ES_tradnl" sz="1600" noProof="1">
                          <a:latin typeface="Calibri" panose="020F0502020204030204" pitchFamily="34" charset="0"/>
                        </a:rPr>
                        <a:t>México</a:t>
                      </a:r>
                    </a:p>
                  </a:txBody>
                  <a:tcPr marL="68580" marR="68580" marT="34290" marB="34290">
                    <a:solidFill>
                      <a:srgbClr val="234173"/>
                    </a:solidFill>
                  </a:tcPr>
                </a:tc>
                <a:tc>
                  <a:txBody>
                    <a:bodyPr/>
                    <a:lstStyle/>
                    <a:p>
                      <a:r>
                        <a:rPr lang="es-ES_tradnl" sz="1400" kern="1200" noProof="1">
                          <a:effectLst/>
                          <a:latin typeface="Calibri" panose="020F0502020204030204" pitchFamily="34" charset="0"/>
                        </a:rPr>
                        <a:t>37% (1996) a 30% (2004) </a:t>
                      </a:r>
                      <a:endParaRPr lang="es-ES_tradnl" sz="1400" noProof="1">
                        <a:latin typeface="Calibri" panose="020F0502020204030204" pitchFamily="34" charset="0"/>
                      </a:endParaRPr>
                    </a:p>
                  </a:txBody>
                  <a:tcPr marL="68580" marR="68580" marT="34290" marB="34290">
                    <a:solidFill>
                      <a:schemeClr val="bg1">
                        <a:lumMod val="85000"/>
                      </a:schemeClr>
                    </a:solidFill>
                  </a:tcPr>
                </a:tc>
                <a:extLst>
                  <a:ext uri="{0D108BD9-81ED-4DB2-BD59-A6C34878D82A}">
                    <a16:rowId xmlns:a16="http://schemas.microsoft.com/office/drawing/2014/main" xmlns="" val="10004"/>
                  </a:ext>
                </a:extLst>
              </a:tr>
              <a:tr h="442259">
                <a:tc>
                  <a:txBody>
                    <a:bodyPr/>
                    <a:lstStyle/>
                    <a:p>
                      <a:r>
                        <a:rPr lang="es-ES_tradnl" sz="1600" kern="1200" noProof="1">
                          <a:effectLst/>
                          <a:latin typeface="Calibri" panose="020F0502020204030204" pitchFamily="34" charset="0"/>
                        </a:rPr>
                        <a:t>Bolivia </a:t>
                      </a:r>
                      <a:endParaRPr lang="es-ES_tradnl" sz="1600" noProof="1">
                        <a:latin typeface="Calibri" panose="020F0502020204030204" pitchFamily="34" charset="0"/>
                      </a:endParaRPr>
                    </a:p>
                  </a:txBody>
                  <a:tcPr marL="68580" marR="68580" marT="34290" marB="34290">
                    <a:solidFill>
                      <a:srgbClr val="234173"/>
                    </a:solidFill>
                  </a:tcPr>
                </a:tc>
                <a:tc>
                  <a:txBody>
                    <a:bodyPr/>
                    <a:lstStyle/>
                    <a:p>
                      <a:r>
                        <a:rPr lang="es-ES_tradnl" sz="1400" kern="1200" noProof="1">
                          <a:effectLst/>
                          <a:latin typeface="Calibri" panose="020F0502020204030204" pitchFamily="34" charset="0"/>
                        </a:rPr>
                        <a:t>Las tasas de cobertura se estancaron entre 1997 y 2009 (12%) </a:t>
                      </a:r>
                      <a:endParaRPr lang="es-ES_tradnl" sz="1400" noProof="1">
                        <a:latin typeface="Calibri" panose="020F0502020204030204" pitchFamily="34" charset="0"/>
                      </a:endParaRPr>
                    </a:p>
                  </a:txBody>
                  <a:tcPr marL="68580" marR="68580" marT="34290" marB="34290">
                    <a:solidFill>
                      <a:schemeClr val="bg1">
                        <a:lumMod val="95000"/>
                      </a:schemeClr>
                    </a:solidFill>
                  </a:tcPr>
                </a:tc>
                <a:extLst>
                  <a:ext uri="{0D108BD9-81ED-4DB2-BD59-A6C34878D82A}">
                    <a16:rowId xmlns:a16="http://schemas.microsoft.com/office/drawing/2014/main" xmlns="" val="10005"/>
                  </a:ext>
                </a:extLst>
              </a:tr>
              <a:tr h="442259">
                <a:tc>
                  <a:txBody>
                    <a:bodyPr/>
                    <a:lstStyle/>
                    <a:p>
                      <a:r>
                        <a:rPr lang="es-ES_tradnl" sz="1600" noProof="1">
                          <a:latin typeface="Calibri" panose="020F0502020204030204" pitchFamily="34" charset="0"/>
                        </a:rPr>
                        <a:t>Polonia</a:t>
                      </a:r>
                    </a:p>
                  </a:txBody>
                  <a:tcPr marL="68580" marR="68580" marT="34290" marB="34290">
                    <a:solidFill>
                      <a:srgbClr val="234173"/>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kern="1200" noProof="1">
                          <a:effectLst/>
                          <a:latin typeface="Calibri" panose="020F0502020204030204" pitchFamily="34" charset="0"/>
                        </a:rPr>
                        <a:t>Las tasas de cobertura se estancaron entre 1999 y 2013 (78%) </a:t>
                      </a:r>
                      <a:endParaRPr lang="es-ES_tradnl" sz="1400" noProof="1">
                        <a:latin typeface="Calibri" panose="020F0502020204030204" pitchFamily="34" charset="0"/>
                      </a:endParaRPr>
                    </a:p>
                  </a:txBody>
                  <a:tcPr marL="68580" marR="68580" marT="34290" marB="34290">
                    <a:solidFill>
                      <a:schemeClr val="bg1">
                        <a:lumMod val="85000"/>
                      </a:schemeClr>
                    </a:solidFill>
                  </a:tcPr>
                </a:tc>
                <a:extLst>
                  <a:ext uri="{0D108BD9-81ED-4DB2-BD59-A6C34878D82A}">
                    <a16:rowId xmlns:a16="http://schemas.microsoft.com/office/drawing/2014/main" xmlns="" val="10006"/>
                  </a:ext>
                </a:extLst>
              </a:tr>
              <a:tr h="442259">
                <a:tc>
                  <a:txBody>
                    <a:bodyPr/>
                    <a:lstStyle/>
                    <a:p>
                      <a:r>
                        <a:rPr lang="es-ES_tradnl" sz="1600" noProof="1">
                          <a:latin typeface="Calibri" panose="020F0502020204030204" pitchFamily="34" charset="0"/>
                        </a:rPr>
                        <a:t>Uruguay</a:t>
                      </a:r>
                    </a:p>
                  </a:txBody>
                  <a:tcPr marL="68580" marR="68580" marT="34290" marB="34290">
                    <a:solidFill>
                      <a:srgbClr val="234173"/>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kern="1200" noProof="1">
                          <a:effectLst/>
                          <a:latin typeface="Calibri" panose="020F0502020204030204" pitchFamily="34" charset="0"/>
                        </a:rPr>
                        <a:t>Las tasas de cobertura se estancaron entre  1995 y 2003 (70%) </a:t>
                      </a:r>
                      <a:endParaRPr lang="es-ES_tradnl" sz="1400" noProof="1">
                        <a:latin typeface="Calibri" panose="020F0502020204030204" pitchFamily="34" charset="0"/>
                      </a:endParaRPr>
                    </a:p>
                  </a:txBody>
                  <a:tcPr marL="68580" marR="68580" marT="34290" marB="34290">
                    <a:solidFill>
                      <a:schemeClr val="bg1">
                        <a:lumMod val="95000"/>
                      </a:schemeClr>
                    </a:solidFill>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745225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050" y="148557"/>
            <a:ext cx="6730324" cy="855529"/>
          </a:xfrm>
        </p:spPr>
        <p:txBody>
          <a:bodyPr>
            <a:normAutofit/>
          </a:bodyPr>
          <a:lstStyle/>
          <a:p>
            <a:r>
              <a:rPr lang="es-ES_tradnl" sz="2100" b="1" i="1" noProof="1">
                <a:solidFill>
                  <a:srgbClr val="C00000"/>
                </a:solidFill>
                <a:latin typeface="Calibri" panose="020F0502020204030204" pitchFamily="34" charset="0"/>
              </a:rPr>
              <a:t>…puntos para reflexión </a:t>
            </a:r>
            <a:br>
              <a:rPr lang="es-ES_tradnl" sz="2100" b="1" i="1" noProof="1">
                <a:solidFill>
                  <a:srgbClr val="C00000"/>
                </a:solidFill>
                <a:latin typeface="Calibri" panose="020F0502020204030204" pitchFamily="34" charset="0"/>
              </a:rPr>
            </a:br>
            <a:r>
              <a:rPr lang="pt-BR" sz="2100" b="1" i="1" noProof="1">
                <a:solidFill>
                  <a:srgbClr val="C00000"/>
                </a:solidFill>
                <a:latin typeface="Calibri" panose="020F0502020204030204" pitchFamily="34" charset="0"/>
              </a:rPr>
              <a:t>2. Los niveles de beneficios se deterioraron</a:t>
            </a:r>
            <a:endParaRPr lang="es-ES_tradnl" sz="2100" b="1" i="1" noProof="1">
              <a:solidFill>
                <a:srgbClr val="C00000"/>
              </a:solidFill>
              <a:latin typeface="Calibri" panose="020F0502020204030204" pitchFamily="34" charset="0"/>
            </a:endParaRPr>
          </a:p>
        </p:txBody>
      </p:sp>
      <p:graphicFrame>
        <p:nvGraphicFramePr>
          <p:cNvPr id="5" name="Table 4">
            <a:extLst>
              <a:ext uri="{FF2B5EF4-FFF2-40B4-BE49-F238E27FC236}">
                <a16:creationId xmlns:a16="http://schemas.microsoft.com/office/drawing/2014/main" xmlns="" id="{6CE1D8E2-F415-4F13-99CF-C82CA2636051}"/>
              </a:ext>
            </a:extLst>
          </p:cNvPr>
          <p:cNvGraphicFramePr>
            <a:graphicFrameLocks noGrp="1"/>
          </p:cNvGraphicFramePr>
          <p:nvPr>
            <p:extLst>
              <p:ext uri="{D42A27DB-BD31-4B8C-83A1-F6EECF244321}">
                <p14:modId xmlns:p14="http://schemas.microsoft.com/office/powerpoint/2010/main" val="225396868"/>
              </p:ext>
            </p:extLst>
          </p:nvPr>
        </p:nvGraphicFramePr>
        <p:xfrm>
          <a:off x="400050" y="1214471"/>
          <a:ext cx="7986304" cy="3688453"/>
        </p:xfrm>
        <a:graphic>
          <a:graphicData uri="http://schemas.openxmlformats.org/drawingml/2006/table">
            <a:tbl>
              <a:tblPr firstCol="1" bandRow="1">
                <a:tableStyleId>{5C22544A-7EE6-4342-B048-85BDC9FD1C3A}</a:tableStyleId>
              </a:tblPr>
              <a:tblGrid>
                <a:gridCol w="1533253">
                  <a:extLst>
                    <a:ext uri="{9D8B030D-6E8A-4147-A177-3AD203B41FA5}">
                      <a16:colId xmlns:a16="http://schemas.microsoft.com/office/drawing/2014/main" xmlns="" val="20000"/>
                    </a:ext>
                  </a:extLst>
                </a:gridCol>
                <a:gridCol w="6453051">
                  <a:extLst>
                    <a:ext uri="{9D8B030D-6E8A-4147-A177-3AD203B41FA5}">
                      <a16:colId xmlns:a16="http://schemas.microsoft.com/office/drawing/2014/main" xmlns="" val="20001"/>
                    </a:ext>
                  </a:extLst>
                </a:gridCol>
              </a:tblGrid>
              <a:tr h="835122">
                <a:tc>
                  <a:txBody>
                    <a:bodyPr/>
                    <a:lstStyle/>
                    <a:p>
                      <a:r>
                        <a:rPr lang="es-ES_tradnl" sz="1600" noProof="1"/>
                        <a:t>Chile</a:t>
                      </a:r>
                    </a:p>
                  </a:txBody>
                  <a:tcPr>
                    <a:solidFill>
                      <a:srgbClr val="234173"/>
                    </a:solidFill>
                  </a:tcPr>
                </a:tc>
                <a:tc>
                  <a:txBody>
                    <a:bodyPr/>
                    <a:lstStyle/>
                    <a:p>
                      <a:r>
                        <a:rPr lang="es-ES_tradnl" sz="1400" kern="1200" noProof="1">
                          <a:solidFill>
                            <a:schemeClr val="dk1"/>
                          </a:solidFill>
                          <a:effectLst/>
                          <a:latin typeface="Calibri" panose="020F0502020204030204" pitchFamily="34" charset="0"/>
                          <a:ea typeface="+mn-ea"/>
                          <a:cs typeface="Calibri" panose="020F0502020204030204" pitchFamily="34" charset="0"/>
                        </a:rPr>
                        <a:t>La </a:t>
                      </a:r>
                      <a:r>
                        <a:rPr lang="es-ES_tradnl" sz="1400" u="none" kern="1200" noProof="1">
                          <a:solidFill>
                            <a:schemeClr val="dk1"/>
                          </a:solidFill>
                          <a:effectLst/>
                          <a:latin typeface="Calibri" panose="020F0502020204030204" pitchFamily="34" charset="0"/>
                          <a:ea typeface="+mn-ea"/>
                          <a:cs typeface="Calibri" panose="020F0502020204030204" pitchFamily="34" charset="0"/>
                        </a:rPr>
                        <a:t>tasa de reemplazo</a:t>
                      </a:r>
                      <a:r>
                        <a:rPr lang="es-ES_tradnl" sz="1400" kern="1200" noProof="1">
                          <a:solidFill>
                            <a:schemeClr val="dk1"/>
                          </a:solidFill>
                          <a:effectLst/>
                          <a:latin typeface="Calibri" panose="020F0502020204030204" pitchFamily="34" charset="0"/>
                          <a:ea typeface="+mn-ea"/>
                          <a:cs typeface="Calibri" panose="020F0502020204030204" pitchFamily="34" charset="0"/>
                        </a:rPr>
                        <a:t> proyectada a mediano plazo es del 15 por ciento, (y sólo del 3.8 para los trabajadores de bajos ingresos). Muy por debajo de las normas de la OIT y carente de respaldo público importante.</a:t>
                      </a:r>
                      <a:endParaRPr lang="es-ES_tradnl" sz="1400" noProof="1">
                        <a:latin typeface="Calibri" panose="020F0502020204030204" pitchFamily="34" charset="0"/>
                        <a:cs typeface="Calibri" panose="020F0502020204030204" pitchFamily="34" charset="0"/>
                      </a:endParaRPr>
                    </a:p>
                  </a:txBody>
                  <a:tcPr>
                    <a:solidFill>
                      <a:schemeClr val="bg1">
                        <a:lumMod val="85000"/>
                      </a:schemeClr>
                    </a:solidFill>
                  </a:tcPr>
                </a:tc>
                <a:extLst>
                  <a:ext uri="{0D108BD9-81ED-4DB2-BD59-A6C34878D82A}">
                    <a16:rowId xmlns:a16="http://schemas.microsoft.com/office/drawing/2014/main" xmlns="" val="10000"/>
                  </a:ext>
                </a:extLst>
              </a:tr>
              <a:tr h="1078699">
                <a:tc>
                  <a:txBody>
                    <a:bodyPr/>
                    <a:lstStyle/>
                    <a:p>
                      <a:r>
                        <a:rPr lang="es-ES_tradnl" sz="1600" noProof="1"/>
                        <a:t>Hungría</a:t>
                      </a:r>
                    </a:p>
                  </a:txBody>
                  <a:tcPr>
                    <a:solidFill>
                      <a:srgbClr val="234173"/>
                    </a:solidFill>
                  </a:tcPr>
                </a:tc>
                <a:tc>
                  <a:txBody>
                    <a:bodyPr/>
                    <a:lstStyle/>
                    <a:p>
                      <a:r>
                        <a:rPr lang="es-ES_tradnl" sz="1400" u="none" kern="1200" noProof="1">
                          <a:solidFill>
                            <a:schemeClr val="dk1"/>
                          </a:solidFill>
                          <a:effectLst/>
                          <a:latin typeface="Calibri" panose="020F0502020204030204" pitchFamily="34" charset="0"/>
                          <a:ea typeface="+mn-ea"/>
                          <a:cs typeface="Calibri" panose="020F0502020204030204" pitchFamily="34" charset="0"/>
                        </a:rPr>
                        <a:t>La tasa de reemplazo para las personas con 20 años de cotización se estimó entre un 9.8 y un 12.5 por ciento por debajo de los niveles previos a la reforma y en más de un 18 por ciento más bajo para personas con 30 años de servicio. </a:t>
                      </a:r>
                      <a:endParaRPr lang="es-ES_tradnl" sz="1400" u="none" noProof="1">
                        <a:latin typeface="Calibri" panose="020F0502020204030204" pitchFamily="34" charset="0"/>
                        <a:cs typeface="Calibri" panose="020F0502020204030204" pitchFamily="34" charset="0"/>
                      </a:endParaRPr>
                    </a:p>
                  </a:txBody>
                  <a:tcPr>
                    <a:solidFill>
                      <a:schemeClr val="bg1">
                        <a:lumMod val="95000"/>
                      </a:schemeClr>
                    </a:solidFill>
                  </a:tcPr>
                </a:tc>
                <a:extLst>
                  <a:ext uri="{0D108BD9-81ED-4DB2-BD59-A6C34878D82A}">
                    <a16:rowId xmlns:a16="http://schemas.microsoft.com/office/drawing/2014/main" xmlns="" val="10001"/>
                  </a:ext>
                </a:extLst>
              </a:tr>
              <a:tr h="591544">
                <a:tc>
                  <a:txBody>
                    <a:bodyPr/>
                    <a:lstStyle/>
                    <a:p>
                      <a:r>
                        <a:rPr lang="es-ES_tradnl" sz="1600" noProof="1"/>
                        <a:t>Kazajistán</a:t>
                      </a:r>
                    </a:p>
                  </a:txBody>
                  <a:tcPr>
                    <a:solidFill>
                      <a:srgbClr val="234173"/>
                    </a:solidFill>
                  </a:tcPr>
                </a:tc>
                <a:tc>
                  <a:txBody>
                    <a:bodyPr/>
                    <a:lstStyle/>
                    <a:p>
                      <a:r>
                        <a:rPr lang="es-ES_tradnl" sz="1400" u="none" kern="1200" noProof="1">
                          <a:solidFill>
                            <a:schemeClr val="dk1"/>
                          </a:solidFill>
                          <a:effectLst/>
                          <a:latin typeface="Calibri" panose="020F0502020204030204" pitchFamily="34" charset="0"/>
                          <a:ea typeface="+mn-ea"/>
                          <a:cs typeface="Calibri" panose="020F0502020204030204" pitchFamily="34" charset="0"/>
                        </a:rPr>
                        <a:t>La tasa de reemplazo cayó del 60 por ciento antes de la reforma al 29.27 por ciento en 2013 después de la reforma. </a:t>
                      </a:r>
                      <a:endParaRPr lang="es-ES_tradnl" sz="1400" u="none" noProof="1">
                        <a:latin typeface="Calibri" panose="020F0502020204030204" pitchFamily="34" charset="0"/>
                        <a:cs typeface="Calibri" panose="020F0502020204030204" pitchFamily="34" charset="0"/>
                      </a:endParaRPr>
                    </a:p>
                  </a:txBody>
                  <a:tcPr>
                    <a:solidFill>
                      <a:schemeClr val="bg1">
                        <a:lumMod val="85000"/>
                      </a:schemeClr>
                    </a:solidFill>
                  </a:tcPr>
                </a:tc>
                <a:extLst>
                  <a:ext uri="{0D108BD9-81ED-4DB2-BD59-A6C34878D82A}">
                    <a16:rowId xmlns:a16="http://schemas.microsoft.com/office/drawing/2014/main" xmlns="" val="10002"/>
                  </a:ext>
                </a:extLst>
              </a:tr>
              <a:tr h="591544">
                <a:tc>
                  <a:txBody>
                    <a:bodyPr/>
                    <a:lstStyle/>
                    <a:p>
                      <a:r>
                        <a:rPr lang="es-ES_tradnl" sz="1600" kern="1200" noProof="1">
                          <a:effectLst/>
                        </a:rPr>
                        <a:t>Bolivia </a:t>
                      </a:r>
                      <a:endParaRPr lang="es-ES_tradnl" sz="1600" noProof="1"/>
                    </a:p>
                  </a:txBody>
                  <a:tcPr>
                    <a:solidFill>
                      <a:srgbClr val="234173"/>
                    </a:solidFill>
                  </a:tcPr>
                </a:tc>
                <a:tc>
                  <a:txBody>
                    <a:bodyPr/>
                    <a:lstStyle/>
                    <a:p>
                      <a:r>
                        <a:rPr lang="es-ES_tradnl" sz="1400" u="none" kern="1200" noProof="1">
                          <a:solidFill>
                            <a:schemeClr val="dk1"/>
                          </a:solidFill>
                          <a:effectLst/>
                          <a:latin typeface="Calibri" panose="020F0502020204030204" pitchFamily="34" charset="0"/>
                          <a:ea typeface="+mn-ea"/>
                          <a:cs typeface="Calibri" panose="020F0502020204030204" pitchFamily="34" charset="0"/>
                        </a:rPr>
                        <a:t>Después de la reforma, la tasa de reemplazo llegó a un promedio del 20 por ciento del salario promedio ganado durante la vida laboral activa.</a:t>
                      </a:r>
                      <a:endParaRPr lang="es-ES_tradnl" sz="1400" u="none" noProof="1">
                        <a:latin typeface="Calibri" panose="020F0502020204030204" pitchFamily="34" charset="0"/>
                        <a:cs typeface="Calibri" panose="020F0502020204030204" pitchFamily="34" charset="0"/>
                      </a:endParaRPr>
                    </a:p>
                  </a:txBody>
                  <a:tcPr>
                    <a:solidFill>
                      <a:schemeClr val="bg1">
                        <a:lumMod val="95000"/>
                      </a:schemeClr>
                    </a:solidFill>
                  </a:tcPr>
                </a:tc>
                <a:extLst>
                  <a:ext uri="{0D108BD9-81ED-4DB2-BD59-A6C34878D82A}">
                    <a16:rowId xmlns:a16="http://schemas.microsoft.com/office/drawing/2014/main" xmlns="" val="10003"/>
                  </a:ext>
                </a:extLst>
              </a:tr>
              <a:tr h="591544">
                <a:tc>
                  <a:txBody>
                    <a:bodyPr/>
                    <a:lstStyle/>
                    <a:p>
                      <a:r>
                        <a:rPr lang="es-ES_tradnl" sz="1600" noProof="1"/>
                        <a:t>Polonia</a:t>
                      </a:r>
                    </a:p>
                  </a:txBody>
                  <a:tcPr>
                    <a:solidFill>
                      <a:srgbClr val="234173"/>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kern="1200" noProof="1">
                          <a:solidFill>
                            <a:schemeClr val="dk1"/>
                          </a:solidFill>
                          <a:effectLst/>
                          <a:latin typeface="Calibri" panose="020F0502020204030204" pitchFamily="34" charset="0"/>
                          <a:ea typeface="+mn-ea"/>
                          <a:cs typeface="Calibri" panose="020F0502020204030204" pitchFamily="34" charset="0"/>
                        </a:rPr>
                        <a:t>La </a:t>
                      </a:r>
                      <a:r>
                        <a:rPr lang="es-ES_tradnl" sz="1400" u="none" kern="1200" noProof="1">
                          <a:solidFill>
                            <a:schemeClr val="dk1"/>
                          </a:solidFill>
                          <a:effectLst/>
                          <a:latin typeface="Calibri" panose="020F0502020204030204" pitchFamily="34" charset="0"/>
                          <a:ea typeface="+mn-ea"/>
                          <a:cs typeface="Calibri" panose="020F0502020204030204" pitchFamily="34" charset="0"/>
                        </a:rPr>
                        <a:t>tasa de reemplazo </a:t>
                      </a:r>
                      <a:r>
                        <a:rPr lang="es-ES_tradnl" sz="1400" kern="1200" noProof="1">
                          <a:solidFill>
                            <a:schemeClr val="dk1"/>
                          </a:solidFill>
                          <a:effectLst/>
                          <a:latin typeface="Calibri" panose="020F0502020204030204" pitchFamily="34" charset="0"/>
                          <a:ea typeface="+mn-ea"/>
                          <a:cs typeface="Calibri" panose="020F0502020204030204" pitchFamily="34" charset="0"/>
                        </a:rPr>
                        <a:t>cayó de un promedio del 67 por ciento a menos del 40 por ciento después de la  privatización.</a:t>
                      </a:r>
                      <a:endParaRPr lang="es-ES_tradnl" sz="1400" noProof="1">
                        <a:latin typeface="Calibri" panose="020F0502020204030204" pitchFamily="34" charset="0"/>
                        <a:cs typeface="Calibri" panose="020F0502020204030204" pitchFamily="34" charset="0"/>
                      </a:endParaRPr>
                    </a:p>
                  </a:txBody>
                  <a:tcPr>
                    <a:solidFill>
                      <a:schemeClr val="bg1">
                        <a:lumMod val="85000"/>
                      </a:schemeClr>
                    </a:solid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1472872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559" y="227422"/>
            <a:ext cx="7572375" cy="619772"/>
          </a:xfrm>
        </p:spPr>
        <p:txBody>
          <a:bodyPr/>
          <a:lstStyle/>
          <a:p>
            <a:r>
              <a:rPr lang="es-ES_tradnl" sz="2100" b="1" i="1" noProof="1">
                <a:solidFill>
                  <a:srgbClr val="C00000"/>
                </a:solidFill>
                <a:latin typeface="Calibri" panose="020F0502020204030204" pitchFamily="34" charset="0"/>
              </a:rPr>
              <a:t>…puntos para reflexión</a:t>
            </a:r>
            <a:r>
              <a:rPr lang="es-ES_tradnl" sz="2100" b="1" i="1" noProof="1">
                <a:solidFill>
                  <a:srgbClr val="C00000"/>
                </a:solidFill>
                <a:latin typeface="+mn-lt"/>
              </a:rPr>
              <a:t/>
            </a:r>
            <a:br>
              <a:rPr lang="es-ES_tradnl" sz="2100" b="1" i="1" noProof="1">
                <a:solidFill>
                  <a:srgbClr val="C00000"/>
                </a:solidFill>
                <a:latin typeface="+mn-lt"/>
              </a:rPr>
            </a:br>
            <a:r>
              <a:rPr lang="es-ES_tradnl" sz="2100" b="1" i="1" noProof="1">
                <a:solidFill>
                  <a:srgbClr val="C00000"/>
                </a:solidFill>
                <a:latin typeface="+mn-lt"/>
              </a:rPr>
              <a:t>3. Elevados costos de transición</a:t>
            </a:r>
          </a:p>
        </p:txBody>
      </p:sp>
      <p:graphicFrame>
        <p:nvGraphicFramePr>
          <p:cNvPr id="5" name="Table 4">
            <a:extLst>
              <a:ext uri="{FF2B5EF4-FFF2-40B4-BE49-F238E27FC236}">
                <a16:creationId xmlns:a16="http://schemas.microsoft.com/office/drawing/2014/main" xmlns="" id="{375C6027-FCD2-4A63-B0ED-DF325426EC75}"/>
              </a:ext>
            </a:extLst>
          </p:cNvPr>
          <p:cNvGraphicFramePr>
            <a:graphicFrameLocks noGrp="1"/>
          </p:cNvGraphicFramePr>
          <p:nvPr>
            <p:extLst>
              <p:ext uri="{D42A27DB-BD31-4B8C-83A1-F6EECF244321}">
                <p14:modId xmlns:p14="http://schemas.microsoft.com/office/powerpoint/2010/main" val="3039459884"/>
              </p:ext>
            </p:extLst>
          </p:nvPr>
        </p:nvGraphicFramePr>
        <p:xfrm>
          <a:off x="485687" y="1081535"/>
          <a:ext cx="7726661" cy="3812681"/>
        </p:xfrm>
        <a:graphic>
          <a:graphicData uri="http://schemas.openxmlformats.org/drawingml/2006/table">
            <a:tbl>
              <a:tblPr firstCol="1" bandRow="1">
                <a:tableStyleId>{5C22544A-7EE6-4342-B048-85BDC9FD1C3A}</a:tableStyleId>
              </a:tblPr>
              <a:tblGrid>
                <a:gridCol w="1622346">
                  <a:extLst>
                    <a:ext uri="{9D8B030D-6E8A-4147-A177-3AD203B41FA5}">
                      <a16:colId xmlns:a16="http://schemas.microsoft.com/office/drawing/2014/main" xmlns="" val="20000"/>
                    </a:ext>
                  </a:extLst>
                </a:gridCol>
                <a:gridCol w="6104315">
                  <a:extLst>
                    <a:ext uri="{9D8B030D-6E8A-4147-A177-3AD203B41FA5}">
                      <a16:colId xmlns:a16="http://schemas.microsoft.com/office/drawing/2014/main" xmlns="" val="20001"/>
                    </a:ext>
                  </a:extLst>
                </a:gridCol>
              </a:tblGrid>
              <a:tr h="841761">
                <a:tc>
                  <a:txBody>
                    <a:bodyPr/>
                    <a:lstStyle/>
                    <a:p>
                      <a:r>
                        <a:rPr lang="es-ES_tradnl" sz="1500" noProof="1"/>
                        <a:t>Argentina</a:t>
                      </a:r>
                    </a:p>
                  </a:txBody>
                  <a:tcPr>
                    <a:solidFill>
                      <a:srgbClr val="234173"/>
                    </a:solidFill>
                  </a:tcPr>
                </a:tc>
                <a:tc>
                  <a:txBody>
                    <a:bodyPr/>
                    <a:lstStyle/>
                    <a:p>
                      <a:r>
                        <a:rPr lang="es-ES_tradnl" sz="1400" b="0" kern="1200" noProof="1">
                          <a:solidFill>
                            <a:schemeClr val="dk1"/>
                          </a:solidFill>
                          <a:effectLst/>
                          <a:latin typeface="+mn-lt"/>
                          <a:ea typeface="+mn-ea"/>
                          <a:cs typeface="+mn-cs"/>
                        </a:rPr>
                        <a:t>Inicialmente se estimó el costo en 0.2 del PIB.</a:t>
                      </a:r>
                      <a:r>
                        <a:rPr lang="es-ES_tradnl" sz="1400" b="0" kern="1200" baseline="0" noProof="1">
                          <a:solidFill>
                            <a:schemeClr val="dk1"/>
                          </a:solidFill>
                          <a:effectLst/>
                          <a:latin typeface="+mn-lt"/>
                          <a:ea typeface="+mn-ea"/>
                          <a:cs typeface="+mn-cs"/>
                        </a:rPr>
                        <a:t> Luego, el </a:t>
                      </a:r>
                      <a:r>
                        <a:rPr lang="es-ES_tradnl" sz="1400" b="0" kern="1200" noProof="1">
                          <a:solidFill>
                            <a:schemeClr val="dk1"/>
                          </a:solidFill>
                          <a:effectLst/>
                          <a:latin typeface="+mn-lt"/>
                          <a:ea typeface="+mn-ea"/>
                          <a:cs typeface="+mn-cs"/>
                        </a:rPr>
                        <a:t>Banco Mundial lo aumentó</a:t>
                      </a:r>
                      <a:r>
                        <a:rPr lang="es-ES_tradnl" sz="1400" b="0" kern="1200" baseline="0" noProof="1">
                          <a:solidFill>
                            <a:schemeClr val="dk1"/>
                          </a:solidFill>
                          <a:effectLst/>
                          <a:latin typeface="+mn-lt"/>
                          <a:ea typeface="+mn-ea"/>
                          <a:cs typeface="+mn-cs"/>
                        </a:rPr>
                        <a:t> a un </a:t>
                      </a:r>
                      <a:r>
                        <a:rPr lang="es-ES_tradnl" sz="1400" b="0" kern="1200" noProof="1">
                          <a:solidFill>
                            <a:schemeClr val="dk1"/>
                          </a:solidFill>
                          <a:effectLst/>
                          <a:latin typeface="+mn-lt"/>
                          <a:ea typeface="+mn-ea"/>
                          <a:cs typeface="+mn-cs"/>
                        </a:rPr>
                        <a:t>3.6 % del PIB, o sea, 18 veces mayor al estimado original. </a:t>
                      </a:r>
                      <a:endParaRPr lang="es-ES_tradnl" sz="1400" b="0" noProof="1"/>
                    </a:p>
                  </a:txBody>
                  <a:tcPr>
                    <a:solidFill>
                      <a:schemeClr val="bg1">
                        <a:lumMod val="85000"/>
                      </a:schemeClr>
                    </a:solidFill>
                  </a:tcPr>
                </a:tc>
                <a:extLst>
                  <a:ext uri="{0D108BD9-81ED-4DB2-BD59-A6C34878D82A}">
                    <a16:rowId xmlns:a16="http://schemas.microsoft.com/office/drawing/2014/main" xmlns="" val="10000"/>
                  </a:ext>
                </a:extLst>
              </a:tr>
              <a:tr h="594184">
                <a:tc>
                  <a:txBody>
                    <a:bodyPr/>
                    <a:lstStyle/>
                    <a:p>
                      <a:r>
                        <a:rPr lang="es-ES_tradnl" sz="1500" noProof="1"/>
                        <a:t>Chile</a:t>
                      </a:r>
                    </a:p>
                  </a:txBody>
                  <a:tcPr>
                    <a:solidFill>
                      <a:srgbClr val="234173"/>
                    </a:solidFill>
                  </a:tcPr>
                </a:tc>
                <a:tc>
                  <a:txBody>
                    <a:bodyPr/>
                    <a:lstStyle/>
                    <a:p>
                      <a:r>
                        <a:rPr lang="es-ES_tradnl" sz="1400" b="0" kern="1200" noProof="1">
                          <a:solidFill>
                            <a:schemeClr val="dk1"/>
                          </a:solidFill>
                          <a:effectLst/>
                          <a:latin typeface="+mn-lt"/>
                          <a:ea typeface="+mn-ea"/>
                          <a:cs typeface="+mn-cs"/>
                        </a:rPr>
                        <a:t>Treinta años después de la reforma, en 2010, los costos de transición representaban todavía el 4.7 % del PIB. </a:t>
                      </a:r>
                      <a:endParaRPr lang="es-ES_tradnl" sz="1400" b="0" noProof="1"/>
                    </a:p>
                  </a:txBody>
                  <a:tcPr>
                    <a:solidFill>
                      <a:schemeClr val="bg1">
                        <a:lumMod val="95000"/>
                      </a:schemeClr>
                    </a:solidFill>
                  </a:tcPr>
                </a:tc>
                <a:extLst>
                  <a:ext uri="{0D108BD9-81ED-4DB2-BD59-A6C34878D82A}">
                    <a16:rowId xmlns:a16="http://schemas.microsoft.com/office/drawing/2014/main" xmlns="" val="10001"/>
                  </a:ext>
                </a:extLst>
              </a:tr>
              <a:tr h="594184">
                <a:tc>
                  <a:txBody>
                    <a:bodyPr/>
                    <a:lstStyle/>
                    <a:p>
                      <a:r>
                        <a:rPr lang="es-ES_tradnl" sz="1500" noProof="1"/>
                        <a:t>Hungría</a:t>
                      </a:r>
                    </a:p>
                  </a:txBody>
                  <a:tcPr>
                    <a:solidFill>
                      <a:srgbClr val="234173"/>
                    </a:solidFill>
                  </a:tcPr>
                </a:tc>
                <a:tc>
                  <a:txBody>
                    <a:bodyPr/>
                    <a:lstStyle/>
                    <a:p>
                      <a:r>
                        <a:rPr lang="es-ES_tradnl" sz="1400" b="0" kern="1200" noProof="1">
                          <a:solidFill>
                            <a:schemeClr val="dk1"/>
                          </a:solidFill>
                          <a:effectLst/>
                          <a:latin typeface="+mn-lt"/>
                          <a:ea typeface="+mn-ea"/>
                          <a:cs typeface="+mn-cs"/>
                        </a:rPr>
                        <a:t>El presupuesto estatal necesario para cubrir el déficit fiscal aumentó del 0.19 % del PIB en 1998 al 1.36 % del PIB en 2009.</a:t>
                      </a:r>
                      <a:endParaRPr lang="es-ES_tradnl" sz="1400" b="0" noProof="1"/>
                    </a:p>
                  </a:txBody>
                  <a:tcPr>
                    <a:solidFill>
                      <a:schemeClr val="bg1">
                        <a:lumMod val="85000"/>
                      </a:schemeClr>
                    </a:solidFill>
                  </a:tcPr>
                </a:tc>
                <a:extLst>
                  <a:ext uri="{0D108BD9-81ED-4DB2-BD59-A6C34878D82A}">
                    <a16:rowId xmlns:a16="http://schemas.microsoft.com/office/drawing/2014/main" xmlns="" val="10002"/>
                  </a:ext>
                </a:extLst>
              </a:tr>
              <a:tr h="594184">
                <a:tc>
                  <a:txBody>
                    <a:bodyPr/>
                    <a:lstStyle/>
                    <a:p>
                      <a:r>
                        <a:rPr lang="es-ES_tradnl" sz="1500" noProof="1"/>
                        <a:t>Kazajistán</a:t>
                      </a:r>
                    </a:p>
                  </a:txBody>
                  <a:tcPr>
                    <a:solidFill>
                      <a:srgbClr val="234173"/>
                    </a:solidFill>
                  </a:tcPr>
                </a:tc>
                <a:tc>
                  <a:txBody>
                    <a:bodyPr/>
                    <a:lstStyle/>
                    <a:p>
                      <a:r>
                        <a:rPr lang="es-ES_tradnl" sz="1400" b="0" kern="1200" noProof="1">
                          <a:solidFill>
                            <a:schemeClr val="dk1"/>
                          </a:solidFill>
                          <a:effectLst/>
                          <a:latin typeface="+mn-lt"/>
                          <a:ea typeface="+mn-ea"/>
                          <a:cs typeface="+mn-cs"/>
                        </a:rPr>
                        <a:t>El costo acumulado (1998-2025) se estimó en un 36.5 por ciento del PIB de 1997. </a:t>
                      </a:r>
                      <a:endParaRPr lang="es-ES_tradnl" sz="1400" b="0" noProof="1"/>
                    </a:p>
                  </a:txBody>
                  <a:tcPr>
                    <a:solidFill>
                      <a:schemeClr val="bg1">
                        <a:lumMod val="95000"/>
                      </a:schemeClr>
                    </a:solidFill>
                  </a:tcPr>
                </a:tc>
                <a:extLst>
                  <a:ext uri="{0D108BD9-81ED-4DB2-BD59-A6C34878D82A}">
                    <a16:rowId xmlns:a16="http://schemas.microsoft.com/office/drawing/2014/main" xmlns="" val="10003"/>
                  </a:ext>
                </a:extLst>
              </a:tr>
              <a:tr h="594184">
                <a:tc>
                  <a:txBody>
                    <a:bodyPr/>
                    <a:lstStyle/>
                    <a:p>
                      <a:r>
                        <a:rPr lang="es-ES_tradnl" sz="1500" kern="1200" noProof="1">
                          <a:effectLst/>
                        </a:rPr>
                        <a:t>Bolivia </a:t>
                      </a:r>
                      <a:endParaRPr lang="es-ES_tradnl" sz="1500" noProof="1"/>
                    </a:p>
                  </a:txBody>
                  <a:tcPr>
                    <a:solidFill>
                      <a:srgbClr val="234173"/>
                    </a:solidFill>
                  </a:tcPr>
                </a:tc>
                <a:tc>
                  <a:txBody>
                    <a:bodyPr/>
                    <a:lstStyle/>
                    <a:p>
                      <a:r>
                        <a:rPr lang="es-ES_tradnl" sz="1400" b="0" kern="1200" noProof="1">
                          <a:solidFill>
                            <a:schemeClr val="dk1"/>
                          </a:solidFill>
                          <a:effectLst/>
                          <a:latin typeface="+mn-lt"/>
                          <a:ea typeface="+mn-ea"/>
                          <a:cs typeface="+mn-cs"/>
                        </a:rPr>
                        <a:t>Los costos de transición reales de la reforma fueron 2.5 veces superiores a las proyecciones iniciales.</a:t>
                      </a:r>
                      <a:endParaRPr lang="es-ES_tradnl" sz="1400" b="0" noProof="1"/>
                    </a:p>
                  </a:txBody>
                  <a:tcPr>
                    <a:solidFill>
                      <a:schemeClr val="bg1">
                        <a:lumMod val="85000"/>
                      </a:schemeClr>
                    </a:solidFill>
                  </a:tcPr>
                </a:tc>
                <a:extLst>
                  <a:ext uri="{0D108BD9-81ED-4DB2-BD59-A6C34878D82A}">
                    <a16:rowId xmlns:a16="http://schemas.microsoft.com/office/drawing/2014/main" xmlns="" val="10004"/>
                  </a:ext>
                </a:extLst>
              </a:tr>
              <a:tr h="594184">
                <a:tc>
                  <a:txBody>
                    <a:bodyPr/>
                    <a:lstStyle/>
                    <a:p>
                      <a:r>
                        <a:rPr lang="es-ES_tradnl" sz="1500" noProof="1"/>
                        <a:t>Polonia</a:t>
                      </a:r>
                    </a:p>
                  </a:txBody>
                  <a:tcPr>
                    <a:solidFill>
                      <a:srgbClr val="234173"/>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b="0" kern="1200" noProof="1">
                          <a:solidFill>
                            <a:schemeClr val="dk1"/>
                          </a:solidFill>
                          <a:effectLst/>
                          <a:latin typeface="+mn-lt"/>
                          <a:ea typeface="+mn-ea"/>
                          <a:cs typeface="+mn-cs"/>
                        </a:rPr>
                        <a:t>Entre 1999 y 2012, los costos de transición acumulados se estimaron en un 14.4 % del PIB.</a:t>
                      </a:r>
                      <a:endParaRPr lang="es-ES_tradnl" sz="1400" b="0" noProof="1"/>
                    </a:p>
                  </a:txBody>
                  <a:tcPr>
                    <a:solidFill>
                      <a:schemeClr val="bg1">
                        <a:lumMod val="95000"/>
                      </a:schemeClr>
                    </a:solid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3746428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1671" y="158448"/>
            <a:ext cx="6172200" cy="571500"/>
          </a:xfrm>
        </p:spPr>
        <p:txBody>
          <a:bodyPr/>
          <a:lstStyle/>
          <a:p>
            <a:r>
              <a:rPr lang="es-ES_tradnl" sz="2100" b="1" i="1" noProof="1">
                <a:solidFill>
                  <a:srgbClr val="C00000"/>
                </a:solidFill>
                <a:latin typeface="Calibri" panose="020F0502020204030204" pitchFamily="34" charset="0"/>
              </a:rPr>
              <a:t>…puntos para reflexión</a:t>
            </a:r>
            <a:br>
              <a:rPr lang="es-ES_tradnl" sz="2100" b="1" i="1" noProof="1">
                <a:solidFill>
                  <a:srgbClr val="C00000"/>
                </a:solidFill>
                <a:latin typeface="Calibri" panose="020F0502020204030204" pitchFamily="34" charset="0"/>
              </a:rPr>
            </a:br>
            <a:r>
              <a:rPr lang="es-ES_tradnl" sz="2100" b="1" i="1" noProof="1">
                <a:solidFill>
                  <a:srgbClr val="C00000"/>
                </a:solidFill>
                <a:latin typeface="Calibri" panose="020F0502020204030204" pitchFamily="34" charset="0"/>
              </a:rPr>
              <a:t>4. Aumento de los costos administrativos</a:t>
            </a:r>
          </a:p>
        </p:txBody>
      </p:sp>
      <p:sp>
        <p:nvSpPr>
          <p:cNvPr id="7" name="TextBox 6">
            <a:extLst>
              <a:ext uri="{FF2B5EF4-FFF2-40B4-BE49-F238E27FC236}">
                <a16:creationId xmlns:a16="http://schemas.microsoft.com/office/drawing/2014/main" xmlns="" id="{9A026847-C320-433B-BC98-D43267E4B140}"/>
              </a:ext>
            </a:extLst>
          </p:cNvPr>
          <p:cNvSpPr txBox="1"/>
          <p:nvPr/>
        </p:nvSpPr>
        <p:spPr>
          <a:xfrm>
            <a:off x="35948" y="901912"/>
            <a:ext cx="6439103" cy="584775"/>
          </a:xfrm>
          <a:prstGeom prst="rect">
            <a:avLst/>
          </a:prstGeom>
          <a:noFill/>
        </p:spPr>
        <p:txBody>
          <a:bodyPr wrap="square" rtlCol="0">
            <a:spAutoFit/>
          </a:bodyPr>
          <a:lstStyle/>
          <a:p>
            <a:pPr lvl="1"/>
            <a:r>
              <a:rPr lang="pt-BR" sz="1600" b="1" dirty="0">
                <a:latin typeface="Calibri" panose="020F0502020204030204" pitchFamily="34" charset="0"/>
                <a:cs typeface="Calibri" panose="020F0502020204030204" pitchFamily="34" charset="0"/>
              </a:rPr>
              <a:t>Costos administrativos antes y después de las reformas estructurales en países seleccionados (en % de las cotizaciones)</a:t>
            </a:r>
            <a:endParaRPr lang="en-GB" dirty="0">
              <a:latin typeface="Calibri" panose="020F0502020204030204" pitchFamily="34" charset="0"/>
              <a:cs typeface="Calibri" panose="020F0502020204030204" pitchFamily="34" charset="0"/>
            </a:endParaRPr>
          </a:p>
        </p:txBody>
      </p:sp>
      <p:graphicFrame>
        <p:nvGraphicFramePr>
          <p:cNvPr id="6" name="Table 5">
            <a:extLst>
              <a:ext uri="{FF2B5EF4-FFF2-40B4-BE49-F238E27FC236}">
                <a16:creationId xmlns:a16="http://schemas.microsoft.com/office/drawing/2014/main" xmlns="" id="{3FC51298-E94D-4230-9239-C99E2E473CF4}"/>
              </a:ext>
            </a:extLst>
          </p:cNvPr>
          <p:cNvGraphicFramePr>
            <a:graphicFrameLocks noGrp="1"/>
          </p:cNvGraphicFramePr>
          <p:nvPr>
            <p:extLst>
              <p:ext uri="{D42A27DB-BD31-4B8C-83A1-F6EECF244321}">
                <p14:modId xmlns:p14="http://schemas.microsoft.com/office/powerpoint/2010/main" val="4000224889"/>
              </p:ext>
            </p:extLst>
          </p:nvPr>
        </p:nvGraphicFramePr>
        <p:xfrm>
          <a:off x="472987" y="1679303"/>
          <a:ext cx="7686947" cy="3162672"/>
        </p:xfrm>
        <a:graphic>
          <a:graphicData uri="http://schemas.openxmlformats.org/drawingml/2006/table">
            <a:tbl>
              <a:tblPr firstRow="1" firstCol="1">
                <a:tableStyleId>{5C22544A-7EE6-4342-B048-85BDC9FD1C3A}</a:tableStyleId>
              </a:tblPr>
              <a:tblGrid>
                <a:gridCol w="2317863">
                  <a:extLst>
                    <a:ext uri="{9D8B030D-6E8A-4147-A177-3AD203B41FA5}">
                      <a16:colId xmlns:a16="http://schemas.microsoft.com/office/drawing/2014/main" xmlns="" val="20000"/>
                    </a:ext>
                  </a:extLst>
                </a:gridCol>
                <a:gridCol w="2319911">
                  <a:extLst>
                    <a:ext uri="{9D8B030D-6E8A-4147-A177-3AD203B41FA5}">
                      <a16:colId xmlns:a16="http://schemas.microsoft.com/office/drawing/2014/main" xmlns="" val="20001"/>
                    </a:ext>
                  </a:extLst>
                </a:gridCol>
                <a:gridCol w="3049173">
                  <a:extLst>
                    <a:ext uri="{9D8B030D-6E8A-4147-A177-3AD203B41FA5}">
                      <a16:colId xmlns:a16="http://schemas.microsoft.com/office/drawing/2014/main" xmlns="" val="20002"/>
                    </a:ext>
                  </a:extLst>
                </a:gridCol>
              </a:tblGrid>
              <a:tr h="316278">
                <a:tc>
                  <a:txBody>
                    <a:bodyPr/>
                    <a:lstStyle/>
                    <a:p>
                      <a:pPr algn="just">
                        <a:lnSpc>
                          <a:spcPct val="115000"/>
                        </a:lnSpc>
                        <a:spcAft>
                          <a:spcPts val="0"/>
                        </a:spcAft>
                      </a:pPr>
                      <a:r>
                        <a:rPr lang="es-ES_tradnl" sz="1600" noProof="1">
                          <a:effectLst/>
                          <a:latin typeface="+mn-lt"/>
                        </a:rPr>
                        <a:t> País</a:t>
                      </a:r>
                      <a:endParaRPr lang="es-ES_tradnl" sz="1600" noProof="1">
                        <a:effectLst/>
                        <a:latin typeface="+mn-lt"/>
                        <a:ea typeface="MS Mincho" panose="02020609040205080304" pitchFamily="49" charset="-128"/>
                        <a:cs typeface="Arial" panose="020B0604020202020204" pitchFamily="34" charset="0"/>
                      </a:endParaRPr>
                    </a:p>
                  </a:txBody>
                  <a:tcPr marL="68580" marR="68580" marT="0" marB="0">
                    <a:solidFill>
                      <a:srgbClr val="234173"/>
                    </a:solidFill>
                  </a:tcPr>
                </a:tc>
                <a:tc>
                  <a:txBody>
                    <a:bodyPr/>
                    <a:lstStyle/>
                    <a:p>
                      <a:pPr algn="ctr">
                        <a:lnSpc>
                          <a:spcPct val="115000"/>
                        </a:lnSpc>
                        <a:spcAft>
                          <a:spcPts val="0"/>
                        </a:spcAft>
                      </a:pPr>
                      <a:r>
                        <a:rPr lang="es-ES_tradnl" sz="1600" noProof="1">
                          <a:effectLst/>
                          <a:latin typeface="+mn-lt"/>
                        </a:rPr>
                        <a:t>Antes de</a:t>
                      </a:r>
                      <a:r>
                        <a:rPr lang="es-ES_tradnl" sz="1600" baseline="0" noProof="1">
                          <a:effectLst/>
                          <a:latin typeface="+mn-lt"/>
                        </a:rPr>
                        <a:t> la reforma</a:t>
                      </a:r>
                      <a:endParaRPr lang="es-ES_tradnl" sz="1600" noProof="1">
                        <a:effectLst/>
                        <a:latin typeface="+mn-lt"/>
                        <a:ea typeface="MS Mincho" panose="02020609040205080304" pitchFamily="49" charset="-128"/>
                        <a:cs typeface="Arial" panose="020B0604020202020204" pitchFamily="34" charset="0"/>
                      </a:endParaRPr>
                    </a:p>
                  </a:txBody>
                  <a:tcPr marL="68580" marR="68580" marT="0" marB="0">
                    <a:solidFill>
                      <a:srgbClr val="234173"/>
                    </a:solidFill>
                  </a:tcPr>
                </a:tc>
                <a:tc>
                  <a:txBody>
                    <a:bodyPr/>
                    <a:lstStyle/>
                    <a:p>
                      <a:pPr algn="ctr">
                        <a:lnSpc>
                          <a:spcPct val="115000"/>
                        </a:lnSpc>
                        <a:spcAft>
                          <a:spcPts val="0"/>
                        </a:spcAft>
                      </a:pPr>
                      <a:r>
                        <a:rPr lang="es-ES_tradnl" sz="1600" noProof="1">
                          <a:effectLst/>
                          <a:latin typeface="+mn-lt"/>
                        </a:rPr>
                        <a:t>Después de la </a:t>
                      </a:r>
                      <a:r>
                        <a:rPr lang="es-ES_tradnl" sz="1600" baseline="0" noProof="1">
                          <a:effectLst/>
                          <a:latin typeface="+mn-lt"/>
                        </a:rPr>
                        <a:t>reforma</a:t>
                      </a:r>
                      <a:endParaRPr lang="es-ES_tradnl" sz="1600" noProof="1">
                        <a:effectLst/>
                        <a:latin typeface="+mn-lt"/>
                        <a:ea typeface="MS Mincho" panose="02020609040205080304" pitchFamily="49" charset="-128"/>
                        <a:cs typeface="Arial" panose="020B0604020202020204" pitchFamily="34" charset="0"/>
                      </a:endParaRPr>
                    </a:p>
                  </a:txBody>
                  <a:tcPr marL="68580" marR="68580" marT="0" marB="0">
                    <a:solidFill>
                      <a:srgbClr val="234173"/>
                    </a:solidFill>
                  </a:tcPr>
                </a:tc>
                <a:extLst>
                  <a:ext uri="{0D108BD9-81ED-4DB2-BD59-A6C34878D82A}">
                    <a16:rowId xmlns:a16="http://schemas.microsoft.com/office/drawing/2014/main" xmlns="" val="10000"/>
                  </a:ext>
                </a:extLst>
              </a:tr>
              <a:tr h="316266">
                <a:tc>
                  <a:txBody>
                    <a:bodyPr/>
                    <a:lstStyle/>
                    <a:p>
                      <a:pPr algn="just">
                        <a:lnSpc>
                          <a:spcPct val="115000"/>
                        </a:lnSpc>
                        <a:spcAft>
                          <a:spcPts val="0"/>
                        </a:spcAft>
                      </a:pPr>
                      <a:r>
                        <a:rPr lang="es-ES_tradnl" sz="1600" noProof="1">
                          <a:effectLst/>
                          <a:latin typeface="+mn-lt"/>
                        </a:rPr>
                        <a:t>Argentina</a:t>
                      </a:r>
                      <a:endParaRPr lang="es-ES_tradnl" sz="1600" noProof="1">
                        <a:effectLst/>
                        <a:latin typeface="+mn-lt"/>
                        <a:ea typeface="MS Mincho" panose="02020609040205080304" pitchFamily="49" charset="-128"/>
                        <a:cs typeface="Arial" panose="020B0604020202020204" pitchFamily="34" charset="0"/>
                      </a:endParaRPr>
                    </a:p>
                  </a:txBody>
                  <a:tcPr marL="68580" marR="68580" marT="0" marB="0">
                    <a:solidFill>
                      <a:srgbClr val="234173"/>
                    </a:solidFill>
                  </a:tcPr>
                </a:tc>
                <a:tc>
                  <a:txBody>
                    <a:bodyPr/>
                    <a:lstStyle/>
                    <a:p>
                      <a:pPr algn="ctr">
                        <a:lnSpc>
                          <a:spcPct val="115000"/>
                        </a:lnSpc>
                        <a:spcAft>
                          <a:spcPts val="0"/>
                        </a:spcAft>
                      </a:pPr>
                      <a:r>
                        <a:rPr lang="es-ES_tradnl" sz="1600" noProof="1">
                          <a:effectLst/>
                          <a:latin typeface="+mn-lt"/>
                        </a:rPr>
                        <a:t>6.6 (1990)</a:t>
                      </a:r>
                      <a:endParaRPr lang="es-ES_tradnl" sz="1600" noProof="1">
                        <a:effectLst/>
                        <a:latin typeface="+mn-lt"/>
                        <a:ea typeface="MS Mincho" panose="02020609040205080304" pitchFamily="49" charset="-128"/>
                        <a:cs typeface="Arial" panose="020B0604020202020204" pitchFamily="34" charset="0"/>
                      </a:endParaRPr>
                    </a:p>
                  </a:txBody>
                  <a:tcPr marL="68580" marR="68580" marT="0" marB="0">
                    <a:solidFill>
                      <a:schemeClr val="bg1">
                        <a:lumMod val="85000"/>
                      </a:schemeClr>
                    </a:solidFill>
                  </a:tcPr>
                </a:tc>
                <a:tc>
                  <a:txBody>
                    <a:bodyPr/>
                    <a:lstStyle/>
                    <a:p>
                      <a:pPr algn="ctr">
                        <a:lnSpc>
                          <a:spcPct val="115000"/>
                        </a:lnSpc>
                        <a:spcAft>
                          <a:spcPts val="0"/>
                        </a:spcAft>
                      </a:pPr>
                      <a:r>
                        <a:rPr lang="es-ES_tradnl" sz="1600" noProof="1">
                          <a:effectLst/>
                          <a:latin typeface="+mn-lt"/>
                        </a:rPr>
                        <a:t>50.8 (2002)</a:t>
                      </a:r>
                      <a:endParaRPr lang="es-ES_tradnl" sz="1600" noProof="1">
                        <a:effectLst/>
                        <a:latin typeface="+mn-lt"/>
                        <a:ea typeface="MS Mincho" panose="02020609040205080304" pitchFamily="49" charset="-128"/>
                        <a:cs typeface="Arial" panose="020B0604020202020204" pitchFamily="34" charset="0"/>
                      </a:endParaRPr>
                    </a:p>
                  </a:txBody>
                  <a:tcPr marL="68580" marR="68580" marT="0" marB="0">
                    <a:solidFill>
                      <a:schemeClr val="bg1">
                        <a:lumMod val="85000"/>
                      </a:schemeClr>
                    </a:solidFill>
                  </a:tcPr>
                </a:tc>
                <a:extLst>
                  <a:ext uri="{0D108BD9-81ED-4DB2-BD59-A6C34878D82A}">
                    <a16:rowId xmlns:a16="http://schemas.microsoft.com/office/drawing/2014/main" xmlns="" val="10001"/>
                  </a:ext>
                </a:extLst>
              </a:tr>
              <a:tr h="316266">
                <a:tc>
                  <a:txBody>
                    <a:bodyPr/>
                    <a:lstStyle/>
                    <a:p>
                      <a:pPr algn="just">
                        <a:lnSpc>
                          <a:spcPct val="115000"/>
                        </a:lnSpc>
                        <a:spcAft>
                          <a:spcPts val="0"/>
                        </a:spcAft>
                      </a:pPr>
                      <a:r>
                        <a:rPr lang="es-ES_tradnl" sz="1600" noProof="1">
                          <a:effectLst/>
                          <a:latin typeface="+mn-lt"/>
                        </a:rPr>
                        <a:t>Bolivia</a:t>
                      </a:r>
                      <a:endParaRPr lang="es-ES_tradnl" sz="1600" noProof="1">
                        <a:effectLst/>
                        <a:latin typeface="+mn-lt"/>
                        <a:ea typeface="MS Mincho" panose="02020609040205080304" pitchFamily="49" charset="-128"/>
                        <a:cs typeface="Arial" panose="020B0604020202020204" pitchFamily="34" charset="0"/>
                      </a:endParaRPr>
                    </a:p>
                  </a:txBody>
                  <a:tcPr marL="68580" marR="68580" marT="0" marB="0">
                    <a:solidFill>
                      <a:srgbClr val="234173"/>
                    </a:solidFill>
                  </a:tcPr>
                </a:tc>
                <a:tc>
                  <a:txBody>
                    <a:bodyPr/>
                    <a:lstStyle/>
                    <a:p>
                      <a:pPr algn="ctr">
                        <a:lnSpc>
                          <a:spcPct val="115000"/>
                        </a:lnSpc>
                        <a:spcAft>
                          <a:spcPts val="0"/>
                        </a:spcAft>
                      </a:pPr>
                      <a:r>
                        <a:rPr lang="es-ES_tradnl" sz="1600" noProof="1">
                          <a:effectLst/>
                          <a:latin typeface="+mn-lt"/>
                        </a:rPr>
                        <a:t>8.6 (1992)</a:t>
                      </a:r>
                      <a:endParaRPr lang="es-ES_tradnl" sz="1600" noProof="1">
                        <a:effectLst/>
                        <a:latin typeface="+mn-lt"/>
                        <a:ea typeface="MS Mincho" panose="02020609040205080304" pitchFamily="49" charset="-128"/>
                        <a:cs typeface="Arial" panose="020B0604020202020204" pitchFamily="34" charset="0"/>
                      </a:endParaRPr>
                    </a:p>
                  </a:txBody>
                  <a:tcPr marL="68580" marR="68580" marT="0" marB="0">
                    <a:solidFill>
                      <a:schemeClr val="bg1">
                        <a:lumMod val="85000"/>
                      </a:schemeClr>
                    </a:solidFill>
                  </a:tcPr>
                </a:tc>
                <a:tc>
                  <a:txBody>
                    <a:bodyPr/>
                    <a:lstStyle/>
                    <a:p>
                      <a:pPr algn="ctr">
                        <a:lnSpc>
                          <a:spcPct val="115000"/>
                        </a:lnSpc>
                        <a:spcAft>
                          <a:spcPts val="0"/>
                        </a:spcAft>
                      </a:pPr>
                      <a:r>
                        <a:rPr lang="es-ES_tradnl" sz="1600" noProof="1">
                          <a:effectLst/>
                          <a:latin typeface="+mn-lt"/>
                        </a:rPr>
                        <a:t>18.1 (2002)</a:t>
                      </a:r>
                      <a:endParaRPr lang="es-ES_tradnl" sz="1600" noProof="1">
                        <a:effectLst/>
                        <a:latin typeface="+mn-lt"/>
                        <a:ea typeface="MS Mincho" panose="02020609040205080304" pitchFamily="49" charset="-128"/>
                        <a:cs typeface="Arial" panose="020B0604020202020204" pitchFamily="34" charset="0"/>
                      </a:endParaRPr>
                    </a:p>
                  </a:txBody>
                  <a:tcPr marL="68580" marR="68580" marT="0" marB="0">
                    <a:solidFill>
                      <a:schemeClr val="bg1">
                        <a:lumMod val="85000"/>
                      </a:schemeClr>
                    </a:solidFill>
                  </a:tcPr>
                </a:tc>
                <a:extLst>
                  <a:ext uri="{0D108BD9-81ED-4DB2-BD59-A6C34878D82A}">
                    <a16:rowId xmlns:a16="http://schemas.microsoft.com/office/drawing/2014/main" xmlns="" val="10002"/>
                  </a:ext>
                </a:extLst>
              </a:tr>
              <a:tr h="316266">
                <a:tc>
                  <a:txBody>
                    <a:bodyPr/>
                    <a:lstStyle/>
                    <a:p>
                      <a:pPr algn="just">
                        <a:lnSpc>
                          <a:spcPct val="115000"/>
                        </a:lnSpc>
                        <a:spcAft>
                          <a:spcPts val="0"/>
                        </a:spcAft>
                      </a:pPr>
                      <a:r>
                        <a:rPr lang="es-ES_tradnl" sz="1600" noProof="1">
                          <a:effectLst/>
                          <a:latin typeface="+mn-lt"/>
                        </a:rPr>
                        <a:t>Hungría</a:t>
                      </a:r>
                      <a:endParaRPr lang="es-ES_tradnl" sz="1600" noProof="1">
                        <a:effectLst/>
                        <a:latin typeface="+mn-lt"/>
                        <a:ea typeface="MS Mincho" panose="02020609040205080304" pitchFamily="49" charset="-128"/>
                        <a:cs typeface="Arial" panose="020B0604020202020204" pitchFamily="34" charset="0"/>
                      </a:endParaRPr>
                    </a:p>
                  </a:txBody>
                  <a:tcPr marL="68580" marR="68580" marT="0" marB="0">
                    <a:solidFill>
                      <a:srgbClr val="234173"/>
                    </a:solidFill>
                  </a:tcPr>
                </a:tc>
                <a:tc>
                  <a:txBody>
                    <a:bodyPr/>
                    <a:lstStyle/>
                    <a:p>
                      <a:pPr algn="ctr">
                        <a:lnSpc>
                          <a:spcPct val="115000"/>
                        </a:lnSpc>
                        <a:spcAft>
                          <a:spcPts val="0"/>
                        </a:spcAft>
                      </a:pPr>
                      <a:r>
                        <a:rPr lang="es-ES_tradnl" sz="1600" noProof="1">
                          <a:effectLst/>
                          <a:latin typeface="+mn-lt"/>
                        </a:rPr>
                        <a:t>2.0 (1998)</a:t>
                      </a:r>
                      <a:endParaRPr lang="es-ES_tradnl" sz="1600" noProof="1">
                        <a:effectLst/>
                        <a:latin typeface="+mn-lt"/>
                        <a:ea typeface="MS Mincho" panose="02020609040205080304" pitchFamily="49" charset="-128"/>
                        <a:cs typeface="Arial" panose="020B0604020202020204" pitchFamily="34" charset="0"/>
                      </a:endParaRPr>
                    </a:p>
                  </a:txBody>
                  <a:tcPr marL="68580" marR="68580" marT="0" marB="0">
                    <a:solidFill>
                      <a:schemeClr val="bg1">
                        <a:lumMod val="85000"/>
                      </a:schemeClr>
                    </a:solidFill>
                  </a:tcPr>
                </a:tc>
                <a:tc>
                  <a:txBody>
                    <a:bodyPr/>
                    <a:lstStyle/>
                    <a:p>
                      <a:pPr algn="ctr">
                        <a:lnSpc>
                          <a:spcPct val="115000"/>
                        </a:lnSpc>
                        <a:spcAft>
                          <a:spcPts val="0"/>
                        </a:spcAft>
                      </a:pPr>
                      <a:r>
                        <a:rPr lang="es-ES_tradnl" sz="1600" noProof="1">
                          <a:effectLst/>
                          <a:latin typeface="+mn-lt"/>
                        </a:rPr>
                        <a:t>14.5 (2007)</a:t>
                      </a:r>
                      <a:endParaRPr lang="es-ES_tradnl" sz="1600" noProof="1">
                        <a:effectLst/>
                        <a:latin typeface="+mn-lt"/>
                        <a:ea typeface="MS Mincho" panose="02020609040205080304" pitchFamily="49" charset="-128"/>
                        <a:cs typeface="Arial" panose="020B0604020202020204" pitchFamily="34" charset="0"/>
                      </a:endParaRPr>
                    </a:p>
                  </a:txBody>
                  <a:tcPr marL="68580" marR="68580" marT="0" marB="0">
                    <a:solidFill>
                      <a:schemeClr val="bg1">
                        <a:lumMod val="85000"/>
                      </a:schemeClr>
                    </a:solidFill>
                  </a:tcPr>
                </a:tc>
                <a:extLst>
                  <a:ext uri="{0D108BD9-81ED-4DB2-BD59-A6C34878D82A}">
                    <a16:rowId xmlns:a16="http://schemas.microsoft.com/office/drawing/2014/main" xmlns="" val="10003"/>
                  </a:ext>
                </a:extLst>
              </a:tr>
              <a:tr h="316266">
                <a:tc>
                  <a:txBody>
                    <a:bodyPr/>
                    <a:lstStyle/>
                    <a:p>
                      <a:pPr algn="just">
                        <a:lnSpc>
                          <a:spcPct val="115000"/>
                        </a:lnSpc>
                        <a:spcAft>
                          <a:spcPts val="0"/>
                        </a:spcAft>
                      </a:pPr>
                      <a:r>
                        <a:rPr lang="es-ES_tradnl" sz="1600" noProof="1">
                          <a:effectLst/>
                          <a:latin typeface="+mn-lt"/>
                        </a:rPr>
                        <a:t>Colombia</a:t>
                      </a:r>
                      <a:endParaRPr lang="es-ES_tradnl" sz="1600" noProof="1">
                        <a:effectLst/>
                        <a:latin typeface="+mn-lt"/>
                        <a:ea typeface="MS Mincho" panose="02020609040205080304" pitchFamily="49" charset="-128"/>
                        <a:cs typeface="Arial" panose="020B0604020202020204" pitchFamily="34" charset="0"/>
                      </a:endParaRPr>
                    </a:p>
                  </a:txBody>
                  <a:tcPr marL="68580" marR="68580" marT="0" marB="0">
                    <a:solidFill>
                      <a:srgbClr val="234173"/>
                    </a:solidFill>
                  </a:tcPr>
                </a:tc>
                <a:tc>
                  <a:txBody>
                    <a:bodyPr/>
                    <a:lstStyle/>
                    <a:p>
                      <a:pPr algn="ctr">
                        <a:lnSpc>
                          <a:spcPct val="115000"/>
                        </a:lnSpc>
                        <a:spcAft>
                          <a:spcPts val="0"/>
                        </a:spcAft>
                      </a:pPr>
                      <a:r>
                        <a:rPr lang="es-ES_tradnl" sz="1600" noProof="1">
                          <a:effectLst/>
                          <a:latin typeface="+mn-lt"/>
                        </a:rPr>
                        <a:t>2.6 (1993)</a:t>
                      </a:r>
                      <a:endParaRPr lang="es-ES_tradnl" sz="1600" noProof="1">
                        <a:effectLst/>
                        <a:latin typeface="+mn-lt"/>
                        <a:ea typeface="MS Mincho" panose="02020609040205080304" pitchFamily="49" charset="-128"/>
                        <a:cs typeface="Arial" panose="020B0604020202020204" pitchFamily="34" charset="0"/>
                      </a:endParaRPr>
                    </a:p>
                  </a:txBody>
                  <a:tcPr marL="68580" marR="68580" marT="0" marB="0">
                    <a:solidFill>
                      <a:schemeClr val="bg1">
                        <a:lumMod val="85000"/>
                      </a:schemeClr>
                    </a:solidFill>
                  </a:tcPr>
                </a:tc>
                <a:tc>
                  <a:txBody>
                    <a:bodyPr/>
                    <a:lstStyle/>
                    <a:p>
                      <a:pPr algn="ctr">
                        <a:lnSpc>
                          <a:spcPct val="115000"/>
                        </a:lnSpc>
                        <a:spcAft>
                          <a:spcPts val="0"/>
                        </a:spcAft>
                      </a:pPr>
                      <a:r>
                        <a:rPr lang="es-ES_tradnl" sz="1600" noProof="1">
                          <a:effectLst/>
                          <a:latin typeface="+mn-lt"/>
                        </a:rPr>
                        <a:t>25.9 (2002)</a:t>
                      </a:r>
                      <a:endParaRPr lang="es-ES_tradnl" sz="1600" noProof="1">
                        <a:effectLst/>
                        <a:latin typeface="+mn-lt"/>
                        <a:ea typeface="MS Mincho" panose="02020609040205080304" pitchFamily="49" charset="-128"/>
                        <a:cs typeface="Arial" panose="020B0604020202020204" pitchFamily="34" charset="0"/>
                      </a:endParaRPr>
                    </a:p>
                  </a:txBody>
                  <a:tcPr marL="68580" marR="68580" marT="0" marB="0">
                    <a:solidFill>
                      <a:schemeClr val="bg1">
                        <a:lumMod val="85000"/>
                      </a:schemeClr>
                    </a:solidFill>
                  </a:tcPr>
                </a:tc>
                <a:extLst>
                  <a:ext uri="{0D108BD9-81ED-4DB2-BD59-A6C34878D82A}">
                    <a16:rowId xmlns:a16="http://schemas.microsoft.com/office/drawing/2014/main" xmlns="" val="10004"/>
                  </a:ext>
                </a:extLst>
              </a:tr>
              <a:tr h="316266">
                <a:tc>
                  <a:txBody>
                    <a:bodyPr/>
                    <a:lstStyle/>
                    <a:p>
                      <a:pPr algn="just">
                        <a:lnSpc>
                          <a:spcPct val="115000"/>
                        </a:lnSpc>
                        <a:spcAft>
                          <a:spcPts val="0"/>
                        </a:spcAft>
                      </a:pPr>
                      <a:r>
                        <a:rPr lang="es-ES_tradnl" sz="1600" noProof="1">
                          <a:effectLst/>
                          <a:latin typeface="+mn-lt"/>
                        </a:rPr>
                        <a:t>Chile</a:t>
                      </a:r>
                      <a:endParaRPr lang="es-ES_tradnl" sz="1600" noProof="1">
                        <a:effectLst/>
                        <a:latin typeface="+mn-lt"/>
                        <a:ea typeface="MS Mincho" panose="02020609040205080304" pitchFamily="49" charset="-128"/>
                        <a:cs typeface="Arial" panose="020B0604020202020204" pitchFamily="34" charset="0"/>
                      </a:endParaRPr>
                    </a:p>
                  </a:txBody>
                  <a:tcPr marL="68580" marR="68580" marT="0" marB="0">
                    <a:solidFill>
                      <a:srgbClr val="234173"/>
                    </a:solidFill>
                  </a:tcPr>
                </a:tc>
                <a:tc>
                  <a:txBody>
                    <a:bodyPr/>
                    <a:lstStyle/>
                    <a:p>
                      <a:pPr algn="ctr">
                        <a:lnSpc>
                          <a:spcPct val="115000"/>
                        </a:lnSpc>
                        <a:spcAft>
                          <a:spcPts val="0"/>
                        </a:spcAft>
                      </a:pPr>
                      <a:r>
                        <a:rPr lang="es-ES_tradnl" sz="1600" noProof="1">
                          <a:effectLst/>
                          <a:latin typeface="+mn-lt"/>
                        </a:rPr>
                        <a:t>8.0 (1980)</a:t>
                      </a:r>
                      <a:endParaRPr lang="es-ES_tradnl" sz="1600" noProof="1">
                        <a:effectLst/>
                        <a:latin typeface="+mn-lt"/>
                        <a:ea typeface="MS Mincho" panose="02020609040205080304" pitchFamily="49" charset="-128"/>
                        <a:cs typeface="Arial" panose="020B0604020202020204" pitchFamily="34" charset="0"/>
                      </a:endParaRPr>
                    </a:p>
                  </a:txBody>
                  <a:tcPr marL="68580" marR="68580" marT="0" marB="0">
                    <a:solidFill>
                      <a:schemeClr val="bg1">
                        <a:lumMod val="85000"/>
                      </a:schemeClr>
                    </a:solidFill>
                  </a:tcPr>
                </a:tc>
                <a:tc>
                  <a:txBody>
                    <a:bodyPr/>
                    <a:lstStyle/>
                    <a:p>
                      <a:pPr algn="ctr">
                        <a:lnSpc>
                          <a:spcPct val="115000"/>
                        </a:lnSpc>
                        <a:spcAft>
                          <a:spcPts val="0"/>
                        </a:spcAft>
                      </a:pPr>
                      <a:r>
                        <a:rPr lang="es-ES_tradnl" sz="1600" noProof="1">
                          <a:effectLst/>
                          <a:latin typeface="+mn-lt"/>
                        </a:rPr>
                        <a:t>19.5 (2002)</a:t>
                      </a:r>
                      <a:endParaRPr lang="es-ES_tradnl" sz="1600" noProof="1">
                        <a:effectLst/>
                        <a:latin typeface="+mn-lt"/>
                        <a:ea typeface="MS Mincho" panose="02020609040205080304" pitchFamily="49" charset="-128"/>
                        <a:cs typeface="Arial" panose="020B0604020202020204" pitchFamily="34" charset="0"/>
                      </a:endParaRPr>
                    </a:p>
                  </a:txBody>
                  <a:tcPr marL="68580" marR="68580" marT="0" marB="0">
                    <a:solidFill>
                      <a:schemeClr val="bg1">
                        <a:lumMod val="85000"/>
                      </a:schemeClr>
                    </a:solidFill>
                  </a:tcPr>
                </a:tc>
                <a:extLst>
                  <a:ext uri="{0D108BD9-81ED-4DB2-BD59-A6C34878D82A}">
                    <a16:rowId xmlns:a16="http://schemas.microsoft.com/office/drawing/2014/main" xmlns="" val="10005"/>
                  </a:ext>
                </a:extLst>
              </a:tr>
              <a:tr h="316266">
                <a:tc>
                  <a:txBody>
                    <a:bodyPr/>
                    <a:lstStyle/>
                    <a:p>
                      <a:pPr algn="just">
                        <a:lnSpc>
                          <a:spcPct val="115000"/>
                        </a:lnSpc>
                        <a:spcAft>
                          <a:spcPts val="0"/>
                        </a:spcAft>
                      </a:pPr>
                      <a:r>
                        <a:rPr lang="es-ES_tradnl" sz="1600" noProof="1">
                          <a:effectLst/>
                          <a:latin typeface="+mn-lt"/>
                        </a:rPr>
                        <a:t>El Salvador</a:t>
                      </a:r>
                      <a:endParaRPr lang="es-ES_tradnl" sz="1600" noProof="1">
                        <a:effectLst/>
                        <a:latin typeface="+mn-lt"/>
                        <a:ea typeface="MS Mincho" panose="02020609040205080304" pitchFamily="49" charset="-128"/>
                        <a:cs typeface="Arial" panose="020B0604020202020204" pitchFamily="34" charset="0"/>
                      </a:endParaRPr>
                    </a:p>
                  </a:txBody>
                  <a:tcPr marL="68580" marR="68580" marT="0" marB="0">
                    <a:solidFill>
                      <a:srgbClr val="234173"/>
                    </a:solidFill>
                  </a:tcPr>
                </a:tc>
                <a:tc>
                  <a:txBody>
                    <a:bodyPr/>
                    <a:lstStyle/>
                    <a:p>
                      <a:pPr algn="ctr">
                        <a:lnSpc>
                          <a:spcPct val="115000"/>
                        </a:lnSpc>
                        <a:spcAft>
                          <a:spcPts val="0"/>
                        </a:spcAft>
                      </a:pPr>
                      <a:r>
                        <a:rPr lang="es-ES_tradnl" sz="1600" noProof="1">
                          <a:effectLst/>
                          <a:latin typeface="+mn-lt"/>
                        </a:rPr>
                        <a:t>7.8 (1996)</a:t>
                      </a:r>
                      <a:endParaRPr lang="es-ES_tradnl" sz="1600" noProof="1">
                        <a:effectLst/>
                        <a:latin typeface="+mn-lt"/>
                        <a:ea typeface="MS Mincho" panose="02020609040205080304" pitchFamily="49" charset="-128"/>
                        <a:cs typeface="Arial" panose="020B0604020202020204" pitchFamily="34" charset="0"/>
                      </a:endParaRPr>
                    </a:p>
                  </a:txBody>
                  <a:tcPr marL="68580" marR="68580" marT="0" marB="0">
                    <a:solidFill>
                      <a:schemeClr val="bg1">
                        <a:lumMod val="85000"/>
                      </a:schemeClr>
                    </a:solidFill>
                  </a:tcPr>
                </a:tc>
                <a:tc>
                  <a:txBody>
                    <a:bodyPr/>
                    <a:lstStyle/>
                    <a:p>
                      <a:pPr algn="ctr">
                        <a:lnSpc>
                          <a:spcPct val="115000"/>
                        </a:lnSpc>
                        <a:spcAft>
                          <a:spcPts val="0"/>
                        </a:spcAft>
                      </a:pPr>
                      <a:r>
                        <a:rPr lang="es-ES_tradnl" sz="1600" noProof="1">
                          <a:effectLst/>
                          <a:latin typeface="+mn-lt"/>
                        </a:rPr>
                        <a:t>21.3 (2002)</a:t>
                      </a:r>
                      <a:endParaRPr lang="es-ES_tradnl" sz="1600" noProof="1">
                        <a:effectLst/>
                        <a:latin typeface="+mn-lt"/>
                        <a:ea typeface="MS Mincho" panose="02020609040205080304" pitchFamily="49" charset="-128"/>
                        <a:cs typeface="Arial" panose="020B0604020202020204" pitchFamily="34" charset="0"/>
                      </a:endParaRPr>
                    </a:p>
                  </a:txBody>
                  <a:tcPr marL="68580" marR="68580" marT="0" marB="0">
                    <a:solidFill>
                      <a:schemeClr val="bg1">
                        <a:lumMod val="85000"/>
                      </a:schemeClr>
                    </a:solidFill>
                  </a:tcPr>
                </a:tc>
                <a:extLst>
                  <a:ext uri="{0D108BD9-81ED-4DB2-BD59-A6C34878D82A}">
                    <a16:rowId xmlns:a16="http://schemas.microsoft.com/office/drawing/2014/main" xmlns="" val="10006"/>
                  </a:ext>
                </a:extLst>
              </a:tr>
              <a:tr h="316266">
                <a:tc>
                  <a:txBody>
                    <a:bodyPr/>
                    <a:lstStyle/>
                    <a:p>
                      <a:pPr algn="just">
                        <a:lnSpc>
                          <a:spcPct val="115000"/>
                        </a:lnSpc>
                        <a:spcAft>
                          <a:spcPts val="0"/>
                        </a:spcAft>
                      </a:pPr>
                      <a:r>
                        <a:rPr lang="es-ES_tradnl" sz="1600" noProof="1">
                          <a:effectLst/>
                          <a:latin typeface="+mn-lt"/>
                        </a:rPr>
                        <a:t>Perú</a:t>
                      </a:r>
                      <a:endParaRPr lang="es-ES_tradnl" sz="1600" noProof="1">
                        <a:effectLst/>
                        <a:latin typeface="+mn-lt"/>
                        <a:ea typeface="MS Mincho" panose="02020609040205080304" pitchFamily="49" charset="-128"/>
                        <a:cs typeface="Arial" panose="020B0604020202020204" pitchFamily="34" charset="0"/>
                      </a:endParaRPr>
                    </a:p>
                  </a:txBody>
                  <a:tcPr marL="68580" marR="68580" marT="0" marB="0">
                    <a:solidFill>
                      <a:srgbClr val="234173"/>
                    </a:solidFill>
                  </a:tcPr>
                </a:tc>
                <a:tc>
                  <a:txBody>
                    <a:bodyPr/>
                    <a:lstStyle/>
                    <a:p>
                      <a:pPr algn="ctr">
                        <a:lnSpc>
                          <a:spcPct val="115000"/>
                        </a:lnSpc>
                        <a:spcAft>
                          <a:spcPts val="0"/>
                        </a:spcAft>
                      </a:pPr>
                      <a:r>
                        <a:rPr lang="es-ES_tradnl" sz="1600" noProof="1">
                          <a:effectLst/>
                          <a:latin typeface="+mn-lt"/>
                        </a:rPr>
                        <a:t>nd</a:t>
                      </a:r>
                      <a:endParaRPr lang="es-ES_tradnl" sz="1600" noProof="1">
                        <a:effectLst/>
                        <a:latin typeface="+mn-lt"/>
                        <a:ea typeface="MS Mincho" panose="02020609040205080304" pitchFamily="49" charset="-128"/>
                        <a:cs typeface="Arial" panose="020B0604020202020204" pitchFamily="34" charset="0"/>
                      </a:endParaRPr>
                    </a:p>
                  </a:txBody>
                  <a:tcPr marL="68580" marR="68580" marT="0" marB="0">
                    <a:solidFill>
                      <a:schemeClr val="bg1">
                        <a:lumMod val="85000"/>
                      </a:schemeClr>
                    </a:solidFill>
                  </a:tcPr>
                </a:tc>
                <a:tc>
                  <a:txBody>
                    <a:bodyPr/>
                    <a:lstStyle/>
                    <a:p>
                      <a:pPr algn="ctr">
                        <a:lnSpc>
                          <a:spcPct val="115000"/>
                        </a:lnSpc>
                        <a:spcAft>
                          <a:spcPts val="0"/>
                        </a:spcAft>
                      </a:pPr>
                      <a:r>
                        <a:rPr lang="es-ES_tradnl" sz="1600" noProof="1">
                          <a:effectLst/>
                          <a:latin typeface="+mn-lt"/>
                        </a:rPr>
                        <a:t>30.5 (2002)</a:t>
                      </a:r>
                      <a:endParaRPr lang="es-ES_tradnl" sz="1600" noProof="1">
                        <a:effectLst/>
                        <a:latin typeface="+mn-lt"/>
                        <a:ea typeface="MS Mincho" panose="02020609040205080304" pitchFamily="49" charset="-128"/>
                        <a:cs typeface="Arial" panose="020B0604020202020204" pitchFamily="34" charset="0"/>
                      </a:endParaRPr>
                    </a:p>
                  </a:txBody>
                  <a:tcPr marL="68580" marR="68580" marT="0" marB="0">
                    <a:solidFill>
                      <a:schemeClr val="bg1">
                        <a:lumMod val="85000"/>
                      </a:schemeClr>
                    </a:solidFill>
                  </a:tcPr>
                </a:tc>
                <a:extLst>
                  <a:ext uri="{0D108BD9-81ED-4DB2-BD59-A6C34878D82A}">
                    <a16:rowId xmlns:a16="http://schemas.microsoft.com/office/drawing/2014/main" xmlns="" val="10007"/>
                  </a:ext>
                </a:extLst>
              </a:tr>
              <a:tr h="316266">
                <a:tc>
                  <a:txBody>
                    <a:bodyPr/>
                    <a:lstStyle/>
                    <a:p>
                      <a:pPr algn="just">
                        <a:lnSpc>
                          <a:spcPct val="115000"/>
                        </a:lnSpc>
                        <a:spcAft>
                          <a:spcPts val="0"/>
                        </a:spcAft>
                      </a:pPr>
                      <a:r>
                        <a:rPr lang="es-ES_tradnl" sz="1600" noProof="1">
                          <a:effectLst/>
                          <a:latin typeface="+mn-lt"/>
                        </a:rPr>
                        <a:t>México</a:t>
                      </a:r>
                      <a:endParaRPr lang="es-ES_tradnl" sz="1600" noProof="1">
                        <a:effectLst/>
                        <a:latin typeface="+mn-lt"/>
                        <a:ea typeface="MS Mincho" panose="02020609040205080304" pitchFamily="49" charset="-128"/>
                        <a:cs typeface="Arial" panose="020B0604020202020204" pitchFamily="34" charset="0"/>
                      </a:endParaRPr>
                    </a:p>
                  </a:txBody>
                  <a:tcPr marL="68580" marR="68580" marT="0" marB="0">
                    <a:solidFill>
                      <a:srgbClr val="234173"/>
                    </a:solidFill>
                  </a:tcPr>
                </a:tc>
                <a:tc>
                  <a:txBody>
                    <a:bodyPr/>
                    <a:lstStyle/>
                    <a:p>
                      <a:pPr algn="ctr">
                        <a:lnSpc>
                          <a:spcPct val="115000"/>
                        </a:lnSpc>
                        <a:spcAft>
                          <a:spcPts val="0"/>
                        </a:spcAft>
                      </a:pPr>
                      <a:r>
                        <a:rPr lang="es-ES_tradnl" sz="1600" noProof="1">
                          <a:effectLst/>
                          <a:latin typeface="+mn-lt"/>
                        </a:rPr>
                        <a:t>nd</a:t>
                      </a:r>
                      <a:endParaRPr lang="es-ES_tradnl" sz="1600" noProof="1">
                        <a:effectLst/>
                        <a:latin typeface="+mn-lt"/>
                        <a:ea typeface="MS Mincho" panose="02020609040205080304" pitchFamily="49" charset="-128"/>
                        <a:cs typeface="Arial" panose="020B0604020202020204" pitchFamily="34" charset="0"/>
                      </a:endParaRPr>
                    </a:p>
                  </a:txBody>
                  <a:tcPr marL="68580" marR="68580" marT="0" marB="0">
                    <a:solidFill>
                      <a:schemeClr val="bg1">
                        <a:lumMod val="85000"/>
                      </a:schemeClr>
                    </a:solidFill>
                  </a:tcPr>
                </a:tc>
                <a:tc>
                  <a:txBody>
                    <a:bodyPr/>
                    <a:lstStyle/>
                    <a:p>
                      <a:pPr algn="ctr">
                        <a:lnSpc>
                          <a:spcPct val="115000"/>
                        </a:lnSpc>
                        <a:spcAft>
                          <a:spcPts val="0"/>
                        </a:spcAft>
                      </a:pPr>
                      <a:r>
                        <a:rPr lang="es-ES_tradnl" sz="1600" noProof="1">
                          <a:effectLst/>
                          <a:latin typeface="+mn-lt"/>
                        </a:rPr>
                        <a:t>40.3 (2002)</a:t>
                      </a:r>
                      <a:endParaRPr lang="es-ES_tradnl" sz="1600" noProof="1">
                        <a:effectLst/>
                        <a:latin typeface="+mn-lt"/>
                        <a:ea typeface="MS Mincho" panose="02020609040205080304" pitchFamily="49" charset="-128"/>
                        <a:cs typeface="Arial" panose="020B0604020202020204" pitchFamily="34" charset="0"/>
                      </a:endParaRPr>
                    </a:p>
                  </a:txBody>
                  <a:tcPr marL="68580" marR="68580" marT="0" marB="0">
                    <a:solidFill>
                      <a:schemeClr val="bg1">
                        <a:lumMod val="85000"/>
                      </a:schemeClr>
                    </a:solidFill>
                  </a:tcPr>
                </a:tc>
                <a:extLst>
                  <a:ext uri="{0D108BD9-81ED-4DB2-BD59-A6C34878D82A}">
                    <a16:rowId xmlns:a16="http://schemas.microsoft.com/office/drawing/2014/main" xmlns="" val="10008"/>
                  </a:ext>
                </a:extLst>
              </a:tr>
              <a:tr h="316266">
                <a:tc>
                  <a:txBody>
                    <a:bodyPr/>
                    <a:lstStyle/>
                    <a:p>
                      <a:pPr algn="just">
                        <a:lnSpc>
                          <a:spcPct val="115000"/>
                        </a:lnSpc>
                        <a:spcAft>
                          <a:spcPts val="0"/>
                        </a:spcAft>
                      </a:pPr>
                      <a:r>
                        <a:rPr lang="es-ES_tradnl" sz="1600" noProof="1">
                          <a:effectLst/>
                          <a:latin typeface="+mn-lt"/>
                        </a:rPr>
                        <a:t>Uruguay</a:t>
                      </a:r>
                      <a:endParaRPr lang="es-ES_tradnl" sz="1600" noProof="1">
                        <a:effectLst/>
                        <a:latin typeface="+mn-lt"/>
                        <a:ea typeface="MS Mincho" panose="02020609040205080304" pitchFamily="49" charset="-128"/>
                        <a:cs typeface="Arial" panose="020B0604020202020204" pitchFamily="34" charset="0"/>
                      </a:endParaRPr>
                    </a:p>
                  </a:txBody>
                  <a:tcPr marL="68580" marR="68580" marT="0" marB="0">
                    <a:solidFill>
                      <a:srgbClr val="234173"/>
                    </a:solidFill>
                  </a:tcPr>
                </a:tc>
                <a:tc>
                  <a:txBody>
                    <a:bodyPr/>
                    <a:lstStyle/>
                    <a:p>
                      <a:pPr algn="ctr">
                        <a:lnSpc>
                          <a:spcPct val="115000"/>
                        </a:lnSpc>
                        <a:spcAft>
                          <a:spcPts val="0"/>
                        </a:spcAft>
                      </a:pPr>
                      <a:r>
                        <a:rPr lang="es-ES_tradnl" sz="1600" noProof="1">
                          <a:effectLst/>
                          <a:latin typeface="+mn-lt"/>
                        </a:rPr>
                        <a:t>6.5 (1990)</a:t>
                      </a:r>
                      <a:endParaRPr lang="es-ES_tradnl" sz="1600" noProof="1">
                        <a:effectLst/>
                        <a:latin typeface="+mn-lt"/>
                        <a:ea typeface="MS Mincho" panose="02020609040205080304" pitchFamily="49" charset="-128"/>
                        <a:cs typeface="Arial" panose="020B0604020202020204" pitchFamily="34" charset="0"/>
                      </a:endParaRPr>
                    </a:p>
                  </a:txBody>
                  <a:tcPr marL="68580" marR="68580" marT="0" marB="0">
                    <a:solidFill>
                      <a:schemeClr val="bg1">
                        <a:lumMod val="85000"/>
                      </a:schemeClr>
                    </a:solidFill>
                  </a:tcPr>
                </a:tc>
                <a:tc>
                  <a:txBody>
                    <a:bodyPr/>
                    <a:lstStyle/>
                    <a:p>
                      <a:pPr algn="ctr">
                        <a:lnSpc>
                          <a:spcPct val="115000"/>
                        </a:lnSpc>
                        <a:spcAft>
                          <a:spcPts val="0"/>
                        </a:spcAft>
                      </a:pPr>
                      <a:r>
                        <a:rPr lang="es-ES_tradnl" sz="1600" noProof="1">
                          <a:effectLst/>
                          <a:latin typeface="+mn-lt"/>
                        </a:rPr>
                        <a:t>18.2 (2002)</a:t>
                      </a:r>
                      <a:endParaRPr lang="es-ES_tradnl" sz="1600" noProof="1">
                        <a:effectLst/>
                        <a:latin typeface="+mn-lt"/>
                        <a:ea typeface="MS Mincho" panose="02020609040205080304" pitchFamily="49" charset="-128"/>
                        <a:cs typeface="Arial" panose="020B0604020202020204" pitchFamily="34" charset="0"/>
                      </a:endParaRPr>
                    </a:p>
                  </a:txBody>
                  <a:tcPr marL="68580" marR="68580" marT="0" marB="0">
                    <a:solidFill>
                      <a:schemeClr val="bg1">
                        <a:lumMod val="85000"/>
                      </a:schemeClr>
                    </a:solidFill>
                  </a:tcPr>
                </a:tc>
                <a:extLst>
                  <a:ext uri="{0D108BD9-81ED-4DB2-BD59-A6C34878D82A}">
                    <a16:rowId xmlns:a16="http://schemas.microsoft.com/office/drawing/2014/main" xmlns="" val="10009"/>
                  </a:ext>
                </a:extLst>
              </a:tr>
            </a:tbl>
          </a:graphicData>
        </a:graphic>
      </p:graphicFrame>
    </p:spTree>
    <p:extLst>
      <p:ext uri="{BB962C8B-B14F-4D97-AF65-F5344CB8AC3E}">
        <p14:creationId xmlns:p14="http://schemas.microsoft.com/office/powerpoint/2010/main" val="21034147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8214" y="57150"/>
            <a:ext cx="6371616" cy="697065"/>
          </a:xfrm>
        </p:spPr>
        <p:txBody>
          <a:bodyPr>
            <a:normAutofit fontScale="90000"/>
          </a:bodyPr>
          <a:lstStyle/>
          <a:p>
            <a:r>
              <a:rPr lang="es-ES_tradnl" sz="2100" b="1" i="1" noProof="1">
                <a:solidFill>
                  <a:srgbClr val="C00000"/>
                </a:solidFill>
                <a:latin typeface="Calibri" panose="020F0502020204030204" pitchFamily="34" charset="0"/>
              </a:rPr>
              <a:t>…puntos para reflexión</a:t>
            </a:r>
            <a:r>
              <a:rPr lang="pt-BR" sz="2100" b="1" i="1" dirty="0">
                <a:solidFill>
                  <a:srgbClr val="C00000"/>
                </a:solidFill>
                <a:latin typeface="+mn-lt"/>
              </a:rPr>
              <a:t/>
            </a:r>
            <a:br>
              <a:rPr lang="pt-BR" sz="2100" b="1" i="1" dirty="0">
                <a:solidFill>
                  <a:srgbClr val="C00000"/>
                </a:solidFill>
                <a:latin typeface="+mn-lt"/>
              </a:rPr>
            </a:br>
            <a:r>
              <a:rPr lang="pt-BR" sz="2100" b="1" i="1" dirty="0">
                <a:solidFill>
                  <a:srgbClr val="C00000"/>
                </a:solidFill>
                <a:latin typeface="+mn-lt"/>
              </a:rPr>
              <a:t>5. Aumento de la desigualdad de género</a:t>
            </a:r>
            <a:endParaRPr lang="en-GB" sz="2100" b="1" i="1" dirty="0">
              <a:solidFill>
                <a:srgbClr val="C00000"/>
              </a:solidFill>
              <a:latin typeface="+mn-lt"/>
            </a:endParaRPr>
          </a:p>
        </p:txBody>
      </p:sp>
      <p:sp>
        <p:nvSpPr>
          <p:cNvPr id="8" name="Rectangle 3"/>
          <p:cNvSpPr>
            <a:spLocks noChangeArrowheads="1"/>
          </p:cNvSpPr>
          <p:nvPr/>
        </p:nvSpPr>
        <p:spPr bwMode="auto">
          <a:xfrm>
            <a:off x="1257301" y="33509"/>
            <a:ext cx="156133" cy="161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en-US" altLang="en-US" sz="600" dirty="0"/>
              <a:t> </a:t>
            </a:r>
            <a:endParaRPr lang="en-US" altLang="en-US" sz="1350" dirty="0">
              <a:latin typeface="Arial" panose="020B0604020202020204" pitchFamily="34" charset="0"/>
            </a:endParaRPr>
          </a:p>
        </p:txBody>
      </p:sp>
      <p:sp>
        <p:nvSpPr>
          <p:cNvPr id="7" name="Title 1"/>
          <p:cNvSpPr txBox="1">
            <a:spLocks/>
          </p:cNvSpPr>
          <p:nvPr/>
        </p:nvSpPr>
        <p:spPr>
          <a:xfrm>
            <a:off x="656287" y="2511396"/>
            <a:ext cx="6651287" cy="697065"/>
          </a:xfrm>
          <a:prstGeom prst="rect">
            <a:avLst/>
          </a:prstGeom>
        </p:spPr>
        <p:txBody>
          <a:bodyPr anchor="ctr">
            <a:noAutofit/>
          </a:bodyPr>
          <a:lstStyle>
            <a:lvl1pPr algn="l" defTabSz="457200" rtl="0" eaLnBrk="1" latinLnBrk="0" hangingPunct="1">
              <a:spcBef>
                <a:spcPct val="0"/>
              </a:spcBef>
              <a:buNone/>
              <a:defRPr sz="1800" kern="1200">
                <a:solidFill>
                  <a:schemeClr val="tx1"/>
                </a:solidFill>
                <a:latin typeface="Arial Black" panose="020B0A04020102020204" pitchFamily="34" charset="0"/>
                <a:ea typeface="+mj-ea"/>
                <a:cs typeface="+mj-cs"/>
              </a:defRPr>
            </a:lvl1pPr>
          </a:lstStyle>
          <a:p>
            <a:pPr marL="269875" indent="-269875"/>
            <a:r>
              <a:rPr lang="pt-BR" sz="2100" b="1" i="1" dirty="0">
                <a:solidFill>
                  <a:srgbClr val="C00000"/>
                </a:solidFill>
                <a:latin typeface="+mj-lt"/>
              </a:rPr>
              <a:t>6. Riesgos demográficos y del mercado financiero transferidos a los individuos</a:t>
            </a:r>
            <a:endParaRPr lang="en-GB" sz="2100" b="1" i="1" dirty="0">
              <a:solidFill>
                <a:srgbClr val="C00000"/>
              </a:solidFill>
              <a:latin typeface="+mj-lt"/>
            </a:endParaRPr>
          </a:p>
        </p:txBody>
      </p:sp>
      <p:graphicFrame>
        <p:nvGraphicFramePr>
          <p:cNvPr id="10" name="Table 9">
            <a:extLst>
              <a:ext uri="{FF2B5EF4-FFF2-40B4-BE49-F238E27FC236}">
                <a16:creationId xmlns:a16="http://schemas.microsoft.com/office/drawing/2014/main" xmlns="" id="{92C03D12-D080-4944-A532-D44F0B9A8CC8}"/>
              </a:ext>
            </a:extLst>
          </p:cNvPr>
          <p:cNvGraphicFramePr>
            <a:graphicFrameLocks noGrp="1"/>
          </p:cNvGraphicFramePr>
          <p:nvPr>
            <p:extLst>
              <p:ext uri="{D42A27DB-BD31-4B8C-83A1-F6EECF244321}">
                <p14:modId xmlns:p14="http://schemas.microsoft.com/office/powerpoint/2010/main" val="8842400"/>
              </p:ext>
            </p:extLst>
          </p:nvPr>
        </p:nvGraphicFramePr>
        <p:xfrm>
          <a:off x="609600" y="3235471"/>
          <a:ext cx="7924800" cy="1874520"/>
        </p:xfrm>
        <a:graphic>
          <a:graphicData uri="http://schemas.openxmlformats.org/drawingml/2006/table">
            <a:tbl>
              <a:tblPr firstCol="1" bandRow="1">
                <a:tableStyleId>{5C22544A-7EE6-4342-B048-85BDC9FD1C3A}</a:tableStyleId>
              </a:tblPr>
              <a:tblGrid>
                <a:gridCol w="1602377">
                  <a:extLst>
                    <a:ext uri="{9D8B030D-6E8A-4147-A177-3AD203B41FA5}">
                      <a16:colId xmlns:a16="http://schemas.microsoft.com/office/drawing/2014/main" xmlns="" val="20000"/>
                    </a:ext>
                  </a:extLst>
                </a:gridCol>
                <a:gridCol w="6322423">
                  <a:extLst>
                    <a:ext uri="{9D8B030D-6E8A-4147-A177-3AD203B41FA5}">
                      <a16:colId xmlns:a16="http://schemas.microsoft.com/office/drawing/2014/main" xmlns="" val="20001"/>
                    </a:ext>
                  </a:extLst>
                </a:gridCol>
              </a:tblGrid>
              <a:tr h="548640">
                <a:tc>
                  <a:txBody>
                    <a:bodyPr/>
                    <a:lstStyle/>
                    <a:p>
                      <a:r>
                        <a:rPr lang="es-ES_tradnl" sz="1500" noProof="1"/>
                        <a:t>Argentina</a:t>
                      </a:r>
                      <a:r>
                        <a:rPr lang="es-ES_tradnl" sz="1500" baseline="0" noProof="1"/>
                        <a:t> </a:t>
                      </a:r>
                      <a:endParaRPr lang="es-ES_tradnl" sz="1500" noProof="1"/>
                    </a:p>
                  </a:txBody>
                  <a:tcPr>
                    <a:solidFill>
                      <a:srgbClr val="234173"/>
                    </a:solidFill>
                  </a:tcPr>
                </a:tc>
                <a:tc>
                  <a:txBody>
                    <a:bodyPr/>
                    <a:lstStyle/>
                    <a:p>
                      <a:r>
                        <a:rPr lang="es-ES_tradnl" sz="1500" noProof="1"/>
                        <a:t>La crisis financiera doméstica de 2001-2002 provocó una disminución del 44% en el valor de los fondos de pensiones.</a:t>
                      </a:r>
                    </a:p>
                  </a:txBody>
                  <a:tcPr>
                    <a:solidFill>
                      <a:schemeClr val="bg1">
                        <a:lumMod val="85000"/>
                      </a:schemeClr>
                    </a:solidFill>
                  </a:tcPr>
                </a:tc>
                <a:extLst>
                  <a:ext uri="{0D108BD9-81ED-4DB2-BD59-A6C34878D82A}">
                    <a16:rowId xmlns:a16="http://schemas.microsoft.com/office/drawing/2014/main" xmlns="" val="10000"/>
                  </a:ext>
                </a:extLst>
              </a:tr>
              <a:tr h="370840">
                <a:tc>
                  <a:txBody>
                    <a:bodyPr/>
                    <a:lstStyle/>
                    <a:p>
                      <a:r>
                        <a:rPr lang="es-ES_tradnl" sz="1500" noProof="1"/>
                        <a:t>Chile</a:t>
                      </a:r>
                    </a:p>
                  </a:txBody>
                  <a:tcPr>
                    <a:solidFill>
                      <a:srgbClr val="234173"/>
                    </a:solidFill>
                  </a:tcPr>
                </a:tc>
                <a:tc>
                  <a:txBody>
                    <a:bodyPr/>
                    <a:lstStyle/>
                    <a:p>
                      <a:r>
                        <a:rPr lang="es-ES_tradnl" sz="1500" noProof="1"/>
                        <a:t>En 2008, las AFP chilenas perdieron el 60% de todas las ganancias acumuladas durante el período comprendido entre 1982 y 2008. </a:t>
                      </a:r>
                    </a:p>
                  </a:txBody>
                  <a:tcPr>
                    <a:solidFill>
                      <a:schemeClr val="bg1">
                        <a:lumMod val="95000"/>
                      </a:schemeClr>
                    </a:solidFill>
                  </a:tcPr>
                </a:tc>
                <a:extLst>
                  <a:ext uri="{0D108BD9-81ED-4DB2-BD59-A6C34878D82A}">
                    <a16:rowId xmlns:a16="http://schemas.microsoft.com/office/drawing/2014/main" xmlns="" val="10001"/>
                  </a:ext>
                </a:extLst>
              </a:tr>
              <a:tr h="370840">
                <a:tc>
                  <a:txBody>
                    <a:bodyPr/>
                    <a:lstStyle/>
                    <a:p>
                      <a:r>
                        <a:rPr lang="es-ES_tradnl" sz="1500" kern="1200" noProof="1">
                          <a:effectLst/>
                        </a:rPr>
                        <a:t>Perú</a:t>
                      </a:r>
                      <a:endParaRPr lang="es-ES_tradnl" sz="1500" noProof="1"/>
                    </a:p>
                  </a:txBody>
                  <a:tcPr>
                    <a:solidFill>
                      <a:srgbClr val="234173"/>
                    </a:solidFill>
                  </a:tcPr>
                </a:tc>
                <a:tc>
                  <a:txBody>
                    <a:bodyPr/>
                    <a:lstStyle/>
                    <a:p>
                      <a:r>
                        <a:rPr lang="es-ES_tradnl" sz="1500" noProof="1"/>
                        <a:t>Los activos de los fondos de pensiones se redujeron en un 50%</a:t>
                      </a:r>
                      <a:r>
                        <a:rPr lang="es-ES_tradnl" sz="1500" baseline="0" noProof="1"/>
                        <a:t> </a:t>
                      </a:r>
                      <a:r>
                        <a:rPr lang="es-ES_tradnl" sz="1500" noProof="1"/>
                        <a:t>durante la crisis</a:t>
                      </a:r>
                      <a:r>
                        <a:rPr lang="es-ES_tradnl" sz="1500" baseline="0" noProof="1"/>
                        <a:t> financiera de </a:t>
                      </a:r>
                      <a:r>
                        <a:rPr lang="es-ES_tradnl" sz="1500" noProof="1"/>
                        <a:t>2008, debido a que los administradores de fondos privados habían invertido en instrumentos de alto riesgo.</a:t>
                      </a:r>
                    </a:p>
                  </a:txBody>
                  <a:tcPr>
                    <a:solidFill>
                      <a:schemeClr val="bg1">
                        <a:lumMod val="85000"/>
                      </a:schemeClr>
                    </a:solidFill>
                  </a:tcPr>
                </a:tc>
                <a:extLst>
                  <a:ext uri="{0D108BD9-81ED-4DB2-BD59-A6C34878D82A}">
                    <a16:rowId xmlns:a16="http://schemas.microsoft.com/office/drawing/2014/main" xmlns="" val="10002"/>
                  </a:ext>
                </a:extLst>
              </a:tr>
            </a:tbl>
          </a:graphicData>
        </a:graphic>
      </p:graphicFrame>
      <p:graphicFrame>
        <p:nvGraphicFramePr>
          <p:cNvPr id="12" name="Table 11">
            <a:extLst>
              <a:ext uri="{FF2B5EF4-FFF2-40B4-BE49-F238E27FC236}">
                <a16:creationId xmlns:a16="http://schemas.microsoft.com/office/drawing/2014/main" xmlns="" id="{59D55ACA-0E43-4C57-8274-BA048C4FCCF5}"/>
              </a:ext>
            </a:extLst>
          </p:cNvPr>
          <p:cNvGraphicFramePr>
            <a:graphicFrameLocks noGrp="1"/>
          </p:cNvGraphicFramePr>
          <p:nvPr>
            <p:extLst>
              <p:ext uri="{D42A27DB-BD31-4B8C-83A1-F6EECF244321}">
                <p14:modId xmlns:p14="http://schemas.microsoft.com/office/powerpoint/2010/main" val="2957194041"/>
              </p:ext>
            </p:extLst>
          </p:nvPr>
        </p:nvGraphicFramePr>
        <p:xfrm>
          <a:off x="609600" y="969865"/>
          <a:ext cx="7924800" cy="1325880"/>
        </p:xfrm>
        <a:graphic>
          <a:graphicData uri="http://schemas.openxmlformats.org/drawingml/2006/table">
            <a:tbl>
              <a:tblPr firstCol="1" bandRow="1">
                <a:tableStyleId>{5C22544A-7EE6-4342-B048-85BDC9FD1C3A}</a:tableStyleId>
              </a:tblPr>
              <a:tblGrid>
                <a:gridCol w="1619794">
                  <a:extLst>
                    <a:ext uri="{9D8B030D-6E8A-4147-A177-3AD203B41FA5}">
                      <a16:colId xmlns:a16="http://schemas.microsoft.com/office/drawing/2014/main" xmlns="" val="20000"/>
                    </a:ext>
                  </a:extLst>
                </a:gridCol>
                <a:gridCol w="6305006">
                  <a:extLst>
                    <a:ext uri="{9D8B030D-6E8A-4147-A177-3AD203B41FA5}">
                      <a16:colId xmlns:a16="http://schemas.microsoft.com/office/drawing/2014/main" xmlns="" val="20001"/>
                    </a:ext>
                  </a:extLst>
                </a:gridCol>
              </a:tblGrid>
              <a:tr h="370840">
                <a:tc>
                  <a:txBody>
                    <a:bodyPr/>
                    <a:lstStyle/>
                    <a:p>
                      <a:r>
                        <a:rPr lang="en-GB" sz="1500" kern="1200" dirty="0">
                          <a:effectLst/>
                          <a:latin typeface="Calibri" panose="020F0502020204030204" pitchFamily="34" charset="0"/>
                        </a:rPr>
                        <a:t>Bolivia </a:t>
                      </a:r>
                      <a:endParaRPr lang="en-GB" sz="1500" dirty="0">
                        <a:latin typeface="Calibri" panose="020F0502020204030204" pitchFamily="34" charset="0"/>
                      </a:endParaRPr>
                    </a:p>
                  </a:txBody>
                  <a:tcPr>
                    <a:solidFill>
                      <a:srgbClr val="234173"/>
                    </a:solidFill>
                  </a:tcPr>
                </a:tc>
                <a:tc>
                  <a:txBody>
                    <a:bodyPr/>
                    <a:lstStyle/>
                    <a:p>
                      <a:r>
                        <a:rPr lang="es-ES" sz="1500" kern="1200" dirty="0">
                          <a:solidFill>
                            <a:schemeClr val="dk1"/>
                          </a:solidFill>
                          <a:effectLst/>
                          <a:latin typeface="Calibri" panose="020F0502020204030204" pitchFamily="34" charset="0"/>
                          <a:ea typeface="+mn-ea"/>
                          <a:cs typeface="+mn-cs"/>
                        </a:rPr>
                        <a:t>La proporción de mujeres adultas mayores que percibían una pensión contributiva se redujo del 23.7 por ciento en 1995 al 12.8 por ciento en 2007 como resultado de la reforma. </a:t>
                      </a:r>
                      <a:endParaRPr lang="en-GB" sz="1500" dirty="0">
                        <a:latin typeface="Calibri" panose="020F0502020204030204" pitchFamily="34" charset="0"/>
                      </a:endParaRPr>
                    </a:p>
                  </a:txBody>
                  <a:tcPr>
                    <a:solidFill>
                      <a:schemeClr val="bg1">
                        <a:lumMod val="95000"/>
                      </a:schemeClr>
                    </a:solidFill>
                  </a:tcPr>
                </a:tc>
                <a:extLst>
                  <a:ext uri="{0D108BD9-81ED-4DB2-BD59-A6C34878D82A}">
                    <a16:rowId xmlns:a16="http://schemas.microsoft.com/office/drawing/2014/main" xmlns="" val="10000"/>
                  </a:ext>
                </a:extLst>
              </a:tr>
              <a:tr h="370840">
                <a:tc>
                  <a:txBody>
                    <a:bodyPr/>
                    <a:lstStyle/>
                    <a:p>
                      <a:r>
                        <a:rPr lang="es-ES_tradnl" sz="1500" noProof="1">
                          <a:latin typeface="Calibri" panose="020F0502020204030204" pitchFamily="34" charset="0"/>
                        </a:rPr>
                        <a:t>Polonia</a:t>
                      </a:r>
                    </a:p>
                  </a:txBody>
                  <a:tcPr>
                    <a:solidFill>
                      <a:srgbClr val="234173"/>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500" kern="1200" dirty="0">
                          <a:solidFill>
                            <a:schemeClr val="dk1"/>
                          </a:solidFill>
                          <a:effectLst/>
                          <a:latin typeface="Calibri" panose="020F0502020204030204" pitchFamily="34" charset="0"/>
                          <a:ea typeface="+mn-ea"/>
                          <a:cs typeface="+mn-cs"/>
                        </a:rPr>
                        <a:t>La proporción de mujeres en riesgo de pobreza en la vejez alcanzó un nivel muy elevado de 22.5 por ciento.</a:t>
                      </a:r>
                      <a:endParaRPr lang="en-GB" sz="1500" dirty="0">
                        <a:latin typeface="Calibri" panose="020F0502020204030204" pitchFamily="34" charset="0"/>
                      </a:endParaRPr>
                    </a:p>
                  </a:txBody>
                  <a:tcPr>
                    <a:solidFill>
                      <a:schemeClr val="bg1">
                        <a:lumMod val="85000"/>
                      </a:schemeClr>
                    </a:solid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0056762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 name="TextShape 2"/>
          <p:cNvSpPr txBox="1"/>
          <p:nvPr/>
        </p:nvSpPr>
        <p:spPr>
          <a:xfrm>
            <a:off x="6057810" y="4767390"/>
            <a:ext cx="1600020" cy="273510"/>
          </a:xfrm>
          <a:prstGeom prst="rect">
            <a:avLst/>
          </a:prstGeom>
          <a:noFill/>
          <a:ln>
            <a:noFill/>
          </a:ln>
        </p:spPr>
        <p:txBody>
          <a:bodyPr anchor="ctr">
            <a:noAutofit/>
          </a:bodyPr>
          <a:lstStyle/>
          <a:p>
            <a:pPr algn="r">
              <a:lnSpc>
                <a:spcPct val="100000"/>
              </a:lnSpc>
            </a:pPr>
            <a:fld id="{E695B6ED-54F9-4125-ACBB-68CCD8B7BFA7}" type="slidenum">
              <a:rPr lang="en-US" sz="750" spc="-1">
                <a:solidFill>
                  <a:srgbClr val="898989"/>
                </a:solidFill>
                <a:latin typeface="Arial"/>
                <a:ea typeface="ＭＳ Ｐゴシック"/>
              </a:rPr>
              <a:t>19</a:t>
            </a:fld>
            <a:endParaRPr lang="en-US" sz="750" spc="-1">
              <a:latin typeface="Times New Roman"/>
            </a:endParaRPr>
          </a:p>
        </p:txBody>
      </p:sp>
      <p:graphicFrame>
        <p:nvGraphicFramePr>
          <p:cNvPr id="379" name="Table 4"/>
          <p:cNvGraphicFramePr/>
          <p:nvPr>
            <p:extLst>
              <p:ext uri="{D42A27DB-BD31-4B8C-83A1-F6EECF244321}">
                <p14:modId xmlns:p14="http://schemas.microsoft.com/office/powerpoint/2010/main" val="2902750581"/>
              </p:ext>
            </p:extLst>
          </p:nvPr>
        </p:nvGraphicFramePr>
        <p:xfrm>
          <a:off x="239697" y="4739937"/>
          <a:ext cx="8447102" cy="278100"/>
        </p:xfrm>
        <a:graphic>
          <a:graphicData uri="http://schemas.openxmlformats.org/drawingml/2006/table">
            <a:tbl>
              <a:tblPr/>
              <a:tblGrid>
                <a:gridCol w="8447102">
                  <a:extLst>
                    <a:ext uri="{9D8B030D-6E8A-4147-A177-3AD203B41FA5}">
                      <a16:colId xmlns:a16="http://schemas.microsoft.com/office/drawing/2014/main" xmlns="" val="20000"/>
                    </a:ext>
                  </a:extLst>
                </a:gridCol>
              </a:tblGrid>
              <a:tr h="278100">
                <a:tc>
                  <a:txBody>
                    <a:bodyPr/>
                    <a:lstStyle/>
                    <a:p>
                      <a:pPr algn="just">
                        <a:lnSpc>
                          <a:spcPct val="100000"/>
                        </a:lnSpc>
                      </a:pPr>
                      <a:r>
                        <a:rPr lang="en-US" sz="1200" b="1" strike="noStrike" spc="-1" dirty="0">
                          <a:solidFill>
                            <a:srgbClr val="FFFFFF"/>
                          </a:solidFill>
                          <a:latin typeface="Calibri"/>
                        </a:rPr>
                        <a:t>&gt;&gt;&gt;&gt; </a:t>
                      </a:r>
                      <a:r>
                        <a:rPr lang="en-US" sz="1200" b="1" strike="noStrike" spc="-1" dirty="0" err="1">
                          <a:solidFill>
                            <a:srgbClr val="FFFFFF"/>
                          </a:solidFill>
                          <a:latin typeface="Calibri"/>
                        </a:rPr>
                        <a:t>Discusiones</a:t>
                      </a:r>
                      <a:r>
                        <a:rPr lang="en-US" sz="1200" b="1" strike="noStrike" spc="-1" dirty="0">
                          <a:solidFill>
                            <a:srgbClr val="FFFFFF"/>
                          </a:solidFill>
                          <a:latin typeface="Calibri"/>
                        </a:rPr>
                        <a:t> en </a:t>
                      </a:r>
                      <a:r>
                        <a:rPr lang="en-US" sz="1200" b="1" strike="noStrike" spc="-1" dirty="0" err="1">
                          <a:solidFill>
                            <a:srgbClr val="FFFFFF"/>
                          </a:solidFill>
                          <a:latin typeface="Calibri"/>
                        </a:rPr>
                        <a:t>curso</a:t>
                      </a:r>
                      <a:r>
                        <a:rPr lang="en-US" sz="1200" b="1" strike="noStrike" spc="-1" dirty="0">
                          <a:solidFill>
                            <a:srgbClr val="FFFFFF"/>
                          </a:solidFill>
                          <a:latin typeface="Calibri"/>
                        </a:rPr>
                        <a:t> en </a:t>
                      </a:r>
                      <a:r>
                        <a:rPr lang="en-US" sz="1200" b="1" strike="noStrike" spc="-1" dirty="0" err="1">
                          <a:solidFill>
                            <a:srgbClr val="FFFFFF"/>
                          </a:solidFill>
                          <a:latin typeface="Calibri"/>
                        </a:rPr>
                        <a:t>varios</a:t>
                      </a:r>
                      <a:r>
                        <a:rPr lang="en-US" sz="1200" b="1" strike="noStrike" spc="-1" dirty="0">
                          <a:solidFill>
                            <a:srgbClr val="FFFFFF"/>
                          </a:solidFill>
                          <a:latin typeface="Calibri"/>
                        </a:rPr>
                        <a:t> </a:t>
                      </a:r>
                      <a:r>
                        <a:rPr lang="en-US" sz="1200" b="1" strike="noStrike" spc="-1" dirty="0" err="1">
                          <a:solidFill>
                            <a:srgbClr val="FFFFFF"/>
                          </a:solidFill>
                          <a:latin typeface="Calibri"/>
                        </a:rPr>
                        <a:t>países</a:t>
                      </a:r>
                      <a:r>
                        <a:rPr lang="en-US" sz="1200" b="1" strike="noStrike" spc="-1" dirty="0">
                          <a:solidFill>
                            <a:srgbClr val="FFFFFF"/>
                          </a:solidFill>
                          <a:latin typeface="Calibri"/>
                        </a:rPr>
                        <a:t> (El Salvador, Uruguay, México, </a:t>
                      </a:r>
                      <a:r>
                        <a:rPr lang="en-US" sz="1200" b="1" strike="noStrike" spc="-1" dirty="0" err="1">
                          <a:solidFill>
                            <a:srgbClr val="FFFFFF"/>
                          </a:solidFill>
                          <a:latin typeface="Calibri"/>
                        </a:rPr>
                        <a:t>Rusia</a:t>
                      </a:r>
                      <a:r>
                        <a:rPr lang="en-US" sz="1200" b="1" strike="noStrike" spc="-1" baseline="0" dirty="0">
                          <a:solidFill>
                            <a:srgbClr val="FFFFFF"/>
                          </a:solidFill>
                          <a:latin typeface="Calibri"/>
                        </a:rPr>
                        <a:t>…)</a:t>
                      </a:r>
                      <a:endParaRPr lang="en-US" sz="1200" b="0" strike="noStrike" spc="-1" dirty="0">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234173"/>
                    </a:solidFill>
                  </a:tcPr>
                </a:tc>
                <a:extLst>
                  <a:ext uri="{0D108BD9-81ED-4DB2-BD59-A6C34878D82A}">
                    <a16:rowId xmlns:a16="http://schemas.microsoft.com/office/drawing/2014/main" xmlns="" val="10000"/>
                  </a:ext>
                </a:extLst>
              </a:tr>
            </a:tbl>
          </a:graphicData>
        </a:graphic>
      </p:graphicFrame>
      <p:sp>
        <p:nvSpPr>
          <p:cNvPr id="6" name="Title 5"/>
          <p:cNvSpPr>
            <a:spLocks noGrp="1"/>
          </p:cNvSpPr>
          <p:nvPr>
            <p:ph type="title"/>
          </p:nvPr>
        </p:nvSpPr>
        <p:spPr>
          <a:xfrm>
            <a:off x="239697" y="205978"/>
            <a:ext cx="6684886" cy="751089"/>
          </a:xfrm>
          <a:prstGeom prst="rect">
            <a:avLst/>
          </a:prstGeom>
        </p:spPr>
        <p:txBody>
          <a:bodyPr/>
          <a:lstStyle/>
          <a:p>
            <a:r>
              <a:rPr lang="en-GB" sz="2400" b="1" i="1" dirty="0" err="1">
                <a:solidFill>
                  <a:srgbClr val="C00000"/>
                </a:solidFill>
                <a:latin typeface="+mn-lt"/>
              </a:rPr>
              <a:t>Reversión</a:t>
            </a:r>
            <a:r>
              <a:rPr lang="en-GB" sz="2400" b="1" i="1" dirty="0">
                <a:solidFill>
                  <a:srgbClr val="C00000"/>
                </a:solidFill>
                <a:latin typeface="+mn-lt"/>
              </a:rPr>
              <a:t> de las </a:t>
            </a:r>
            <a:r>
              <a:rPr lang="en-GB" sz="2400" b="1" i="1" dirty="0" err="1">
                <a:solidFill>
                  <a:srgbClr val="C00000"/>
                </a:solidFill>
                <a:latin typeface="+mn-lt"/>
              </a:rPr>
              <a:t>reformas</a:t>
            </a:r>
            <a:r>
              <a:rPr lang="en-GB" sz="2400" b="1" i="1" dirty="0">
                <a:solidFill>
                  <a:srgbClr val="C00000"/>
                </a:solidFill>
                <a:latin typeface="+mn-lt"/>
              </a:rPr>
              <a:t> </a:t>
            </a:r>
            <a:r>
              <a:rPr lang="en-GB" sz="2400" b="1" i="1" dirty="0" err="1">
                <a:solidFill>
                  <a:srgbClr val="C00000"/>
                </a:solidFill>
                <a:latin typeface="+mn-lt"/>
              </a:rPr>
              <a:t>estructurales</a:t>
            </a:r>
            <a:endParaRPr lang="en-GB" sz="2400" b="1" i="1" dirty="0">
              <a:solidFill>
                <a:srgbClr val="C00000"/>
              </a:solidFill>
              <a:latin typeface="+mn-lt"/>
            </a:endParaRPr>
          </a:p>
        </p:txBody>
      </p:sp>
      <p:graphicFrame>
        <p:nvGraphicFramePr>
          <p:cNvPr id="7" name="Table 6">
            <a:extLst>
              <a:ext uri="{FF2B5EF4-FFF2-40B4-BE49-F238E27FC236}">
                <a16:creationId xmlns:a16="http://schemas.microsoft.com/office/drawing/2014/main" xmlns="" id="{5E981555-F9D4-451C-935C-169141471167}"/>
              </a:ext>
            </a:extLst>
          </p:cNvPr>
          <p:cNvGraphicFramePr>
            <a:graphicFrameLocks noGrp="1"/>
          </p:cNvGraphicFramePr>
          <p:nvPr>
            <p:extLst>
              <p:ext uri="{D42A27DB-BD31-4B8C-83A1-F6EECF244321}">
                <p14:modId xmlns:p14="http://schemas.microsoft.com/office/powerpoint/2010/main" val="1731053850"/>
              </p:ext>
            </p:extLst>
          </p:nvPr>
        </p:nvGraphicFramePr>
        <p:xfrm>
          <a:off x="387532" y="981602"/>
          <a:ext cx="7696200" cy="3733800"/>
        </p:xfrm>
        <a:graphic>
          <a:graphicData uri="http://schemas.openxmlformats.org/drawingml/2006/table">
            <a:tbl>
              <a:tblPr firstRow="1" firstCol="1" bandRow="1">
                <a:tableStyleId>{5C22544A-7EE6-4342-B048-85BDC9FD1C3A}</a:tableStyleId>
              </a:tblPr>
              <a:tblGrid>
                <a:gridCol w="3649744">
                  <a:extLst>
                    <a:ext uri="{9D8B030D-6E8A-4147-A177-3AD203B41FA5}">
                      <a16:colId xmlns:a16="http://schemas.microsoft.com/office/drawing/2014/main" xmlns="" val="20000"/>
                    </a:ext>
                  </a:extLst>
                </a:gridCol>
                <a:gridCol w="4046456">
                  <a:extLst>
                    <a:ext uri="{9D8B030D-6E8A-4147-A177-3AD203B41FA5}">
                      <a16:colId xmlns:a16="http://schemas.microsoft.com/office/drawing/2014/main" xmlns="" val="20001"/>
                    </a:ext>
                  </a:extLst>
                </a:gridCol>
              </a:tblGrid>
              <a:tr h="256829">
                <a:tc>
                  <a:txBody>
                    <a:bodyPr/>
                    <a:lstStyle/>
                    <a:p>
                      <a:pPr algn="ctr">
                        <a:lnSpc>
                          <a:spcPct val="115000"/>
                        </a:lnSpc>
                        <a:spcAft>
                          <a:spcPts val="1000"/>
                        </a:spcAft>
                      </a:pPr>
                      <a:r>
                        <a:rPr lang="es-ES" sz="1100" dirty="0">
                          <a:effectLst/>
                          <a:latin typeface="Calibri" panose="020F0502020204030204" pitchFamily="34" charset="0"/>
                        </a:rPr>
                        <a:t>Clausura del régimen de cuentas individuales</a:t>
                      </a:r>
                      <a:endParaRPr lang="en-GB" sz="1100" dirty="0">
                        <a:effectLst/>
                        <a:latin typeface="Calibri" panose="020F0502020204030204" pitchFamily="34" charset="0"/>
                        <a:ea typeface="MS Mincho" panose="02020609040205080304" pitchFamily="49" charset="-128"/>
                        <a:cs typeface="Arial" panose="020B0604020202020204" pitchFamily="34" charset="0"/>
                      </a:endParaRPr>
                    </a:p>
                  </a:txBody>
                  <a:tcPr marL="67084" marR="67084" marT="0" marB="0" anchor="ctr">
                    <a:solidFill>
                      <a:srgbClr val="234173"/>
                    </a:solidFill>
                  </a:tcPr>
                </a:tc>
                <a:tc>
                  <a:txBody>
                    <a:bodyPr/>
                    <a:lstStyle/>
                    <a:p>
                      <a:pPr algn="ctr">
                        <a:lnSpc>
                          <a:spcPct val="115000"/>
                        </a:lnSpc>
                        <a:spcAft>
                          <a:spcPts val="1000"/>
                        </a:spcAft>
                      </a:pPr>
                      <a:r>
                        <a:rPr lang="es-ES_tradnl" sz="1100" noProof="1">
                          <a:effectLst/>
                          <a:latin typeface="Calibri" panose="020F0502020204030204" pitchFamily="34" charset="0"/>
                        </a:rPr>
                        <a:t>Reducción del tamaño de las cuentas individuales</a:t>
                      </a:r>
                      <a:endParaRPr lang="es-ES_tradnl" sz="1100" noProof="1">
                        <a:effectLst/>
                        <a:latin typeface="Calibri" panose="020F0502020204030204" pitchFamily="34" charset="0"/>
                        <a:ea typeface="MS Mincho" panose="02020609040205080304" pitchFamily="49" charset="-128"/>
                        <a:cs typeface="Arial" panose="020B0604020202020204" pitchFamily="34" charset="0"/>
                      </a:endParaRPr>
                    </a:p>
                  </a:txBody>
                  <a:tcPr marL="67084" marR="67084" marT="0" marB="0" anchor="ctr">
                    <a:solidFill>
                      <a:srgbClr val="234173"/>
                    </a:solidFill>
                  </a:tcPr>
                </a:tc>
                <a:extLst>
                  <a:ext uri="{0D108BD9-81ED-4DB2-BD59-A6C34878D82A}">
                    <a16:rowId xmlns:a16="http://schemas.microsoft.com/office/drawing/2014/main" xmlns="" val="10000"/>
                  </a:ext>
                </a:extLst>
              </a:tr>
              <a:tr h="3476971">
                <a:tc>
                  <a:txBody>
                    <a:bodyPr/>
                    <a:lstStyle/>
                    <a:p>
                      <a:pPr marL="180975" lvl="0" indent="-180975" algn="just">
                        <a:lnSpc>
                          <a:spcPct val="115000"/>
                        </a:lnSpc>
                        <a:spcAft>
                          <a:spcPts val="0"/>
                        </a:spcAft>
                        <a:buFont typeface="Symbol" panose="05050102010706020507" pitchFamily="18" charset="2"/>
                        <a:buChar char=""/>
                      </a:pPr>
                      <a:r>
                        <a:rPr lang="es-ES_tradnl" sz="1050" b="0" noProof="1">
                          <a:solidFill>
                            <a:schemeClr val="tx1"/>
                          </a:solidFill>
                          <a:effectLst/>
                          <a:latin typeface="Calibri" panose="020F0502020204030204" pitchFamily="34" charset="0"/>
                        </a:rPr>
                        <a:t>Venezuela, Rep. Bol. de (2000), Ecuador (2002) y Nicaragua (2005)</a:t>
                      </a:r>
                    </a:p>
                    <a:p>
                      <a:pPr marL="180975" lvl="0" indent="-180975" algn="just">
                        <a:lnSpc>
                          <a:spcPct val="115000"/>
                        </a:lnSpc>
                        <a:spcAft>
                          <a:spcPts val="0"/>
                        </a:spcAft>
                        <a:buFont typeface="Symbol" panose="05050102010706020507" pitchFamily="18" charset="2"/>
                        <a:buChar char=""/>
                      </a:pPr>
                      <a:r>
                        <a:rPr lang="es-ES_tradnl" sz="1050" b="0" noProof="1">
                          <a:solidFill>
                            <a:schemeClr val="tx1"/>
                          </a:solidFill>
                          <a:effectLst/>
                          <a:latin typeface="Calibri" panose="020F0502020204030204" pitchFamily="34" charset="0"/>
                        </a:rPr>
                        <a:t>Argentina, 2008 (cierra las cuentas individuales y transfiere los fondos al sistema público de reparto)</a:t>
                      </a:r>
                    </a:p>
                    <a:p>
                      <a:pPr marL="180975" lvl="0" indent="-180975" algn="just">
                        <a:lnSpc>
                          <a:spcPct val="115000"/>
                        </a:lnSpc>
                        <a:spcAft>
                          <a:spcPts val="0"/>
                        </a:spcAft>
                        <a:buFont typeface="Symbol" panose="05050102010706020507" pitchFamily="18" charset="2"/>
                        <a:buChar char=""/>
                      </a:pPr>
                      <a:r>
                        <a:rPr lang="es-ES_tradnl" sz="1050" b="0" noProof="1">
                          <a:solidFill>
                            <a:schemeClr val="tx1"/>
                          </a:solidFill>
                          <a:effectLst/>
                          <a:latin typeface="Calibri" panose="020F0502020204030204" pitchFamily="34" charset="0"/>
                        </a:rPr>
                        <a:t>Hungría, 2010 (transfiere las cuentas individuales al sistema público de reparto, fusionándolo con el presupuesto del Estado)</a:t>
                      </a:r>
                    </a:p>
                    <a:p>
                      <a:pPr marL="180975" lvl="0" indent="-180975" algn="just">
                        <a:lnSpc>
                          <a:spcPct val="115000"/>
                        </a:lnSpc>
                        <a:spcAft>
                          <a:spcPts val="0"/>
                        </a:spcAft>
                        <a:buFont typeface="Symbol" panose="05050102010706020507" pitchFamily="18" charset="2"/>
                        <a:buChar char=""/>
                      </a:pPr>
                      <a:r>
                        <a:rPr lang="es-ES_tradnl" sz="1050" b="0" noProof="1">
                          <a:solidFill>
                            <a:schemeClr val="tx1"/>
                          </a:solidFill>
                          <a:effectLst/>
                          <a:latin typeface="Calibri" panose="020F0502020204030204" pitchFamily="34" charset="0"/>
                        </a:rPr>
                        <a:t>Bolivia (Estado Plurinacional de), 2009 (prohibición constitucional de la privatización de la seguridad social y cierre del sistema de cuentas individuales para los nuevos afiliados)</a:t>
                      </a:r>
                    </a:p>
                    <a:p>
                      <a:pPr marL="180975" lvl="0" indent="-180975" algn="just">
                        <a:lnSpc>
                          <a:spcPct val="115000"/>
                        </a:lnSpc>
                        <a:spcAft>
                          <a:spcPts val="0"/>
                        </a:spcAft>
                        <a:buFont typeface="Symbol" panose="05050102010706020507" pitchFamily="18" charset="2"/>
                        <a:buChar char=""/>
                      </a:pPr>
                      <a:r>
                        <a:rPr lang="es-ES_tradnl" sz="1050" b="0" noProof="1">
                          <a:solidFill>
                            <a:schemeClr val="tx1"/>
                          </a:solidFill>
                          <a:effectLst/>
                          <a:latin typeface="Calibri" panose="020F0502020204030204" pitchFamily="34" charset="0"/>
                        </a:rPr>
                        <a:t>Federación de Rusia, 2012 (las contribuciones a las cuentas individuales se canalizan al seguro social)</a:t>
                      </a:r>
                    </a:p>
                    <a:p>
                      <a:pPr marL="180975" lvl="0" indent="-180975" algn="just">
                        <a:lnSpc>
                          <a:spcPct val="115000"/>
                        </a:lnSpc>
                        <a:spcAft>
                          <a:spcPts val="0"/>
                        </a:spcAft>
                        <a:buFont typeface="Symbol" panose="05050102010706020507" pitchFamily="18" charset="2"/>
                        <a:buChar char=""/>
                      </a:pPr>
                      <a:r>
                        <a:rPr lang="es-ES_tradnl" sz="1050" b="0" noProof="1">
                          <a:solidFill>
                            <a:schemeClr val="tx1"/>
                          </a:solidFill>
                          <a:effectLst/>
                          <a:latin typeface="Calibri" panose="020F0502020204030204" pitchFamily="34" charset="0"/>
                        </a:rPr>
                        <a:t>Polonia, 2011 (reducción) y 2014 (transferencia de todas las cuentas individuales al sistema de reparto del seguro social del ZUS)</a:t>
                      </a:r>
                    </a:p>
                    <a:p>
                      <a:pPr marL="180975" lvl="0" indent="-180975" algn="just">
                        <a:lnSpc>
                          <a:spcPct val="115000"/>
                        </a:lnSpc>
                        <a:spcAft>
                          <a:spcPts val="0"/>
                        </a:spcAft>
                        <a:buFont typeface="Symbol" panose="05050102010706020507" pitchFamily="18" charset="2"/>
                        <a:buChar char=""/>
                      </a:pPr>
                      <a:r>
                        <a:rPr lang="es-ES_tradnl" sz="1050" b="0" noProof="1">
                          <a:solidFill>
                            <a:schemeClr val="tx1"/>
                          </a:solidFill>
                          <a:effectLst/>
                          <a:latin typeface="Calibri" panose="020F0502020204030204" pitchFamily="34" charset="0"/>
                        </a:rPr>
                        <a:t>República Checa, 2016 (el nuevo gobierno pone fin al Sistema de Cuentas Individuales)  </a:t>
                      </a:r>
                      <a:endParaRPr lang="es-ES_tradnl" sz="1050" b="0" noProof="1">
                        <a:solidFill>
                          <a:schemeClr val="tx1"/>
                        </a:solidFill>
                        <a:effectLst/>
                        <a:latin typeface="Calibri" panose="020F0502020204030204" pitchFamily="34" charset="0"/>
                        <a:ea typeface="MS Mincho" panose="02020609040205080304" pitchFamily="49" charset="-128"/>
                        <a:cs typeface="Arial" panose="020B0604020202020204" pitchFamily="34" charset="0"/>
                      </a:endParaRPr>
                    </a:p>
                  </a:txBody>
                  <a:tcPr marL="67084" marR="67084" marT="0" marB="0" anchor="ctr">
                    <a:solidFill>
                      <a:schemeClr val="bg1">
                        <a:lumMod val="85000"/>
                      </a:schemeClr>
                    </a:solidFill>
                  </a:tcPr>
                </a:tc>
                <a:tc>
                  <a:txBody>
                    <a:bodyPr/>
                    <a:lstStyle/>
                    <a:p>
                      <a:pPr marL="180975" lvl="0" indent="-180975" algn="just">
                        <a:lnSpc>
                          <a:spcPct val="115000"/>
                        </a:lnSpc>
                        <a:spcAft>
                          <a:spcPts val="0"/>
                        </a:spcAft>
                        <a:buFont typeface="Symbol" panose="05050102010706020507" pitchFamily="18" charset="2"/>
                        <a:buChar char=""/>
                      </a:pPr>
                      <a:r>
                        <a:rPr lang="es-ES_tradnl" sz="1050" b="0" noProof="1">
                          <a:solidFill>
                            <a:schemeClr val="tx1"/>
                          </a:solidFill>
                          <a:effectLst/>
                          <a:latin typeface="Calibri" panose="020F0502020204030204" pitchFamily="34" charset="0"/>
                        </a:rPr>
                        <a:t>Bulgaria, 2007 (canceló el aumento de las contribuciones al pilar de cuentas individuales, actualmente congelado en el 5 por ciento)</a:t>
                      </a:r>
                    </a:p>
                    <a:p>
                      <a:pPr marL="180975" lvl="0" indent="-180975" algn="just">
                        <a:lnSpc>
                          <a:spcPct val="115000"/>
                        </a:lnSpc>
                        <a:spcAft>
                          <a:spcPts val="0"/>
                        </a:spcAft>
                        <a:buFont typeface="Symbol" panose="05050102010706020507" pitchFamily="18" charset="2"/>
                        <a:buChar char=""/>
                      </a:pPr>
                      <a:r>
                        <a:rPr lang="es-ES_tradnl" sz="1050" b="0" noProof="1">
                          <a:solidFill>
                            <a:schemeClr val="tx1"/>
                          </a:solidFill>
                          <a:effectLst/>
                          <a:latin typeface="Calibri" panose="020F0502020204030204" pitchFamily="34" charset="0"/>
                        </a:rPr>
                        <a:t>Estonia, 2009 (la contribución del 4 por ciento al segundo pilar es suspendida)</a:t>
                      </a:r>
                    </a:p>
                    <a:p>
                      <a:pPr marL="180975" lvl="0" indent="-180975" algn="just">
                        <a:lnSpc>
                          <a:spcPct val="115000"/>
                        </a:lnSpc>
                        <a:spcAft>
                          <a:spcPts val="0"/>
                        </a:spcAft>
                        <a:buFont typeface="Symbol" panose="05050102010706020507" pitchFamily="18" charset="2"/>
                        <a:buChar char=""/>
                      </a:pPr>
                      <a:r>
                        <a:rPr lang="es-ES_tradnl" sz="1050" b="0" noProof="1">
                          <a:solidFill>
                            <a:schemeClr val="tx1"/>
                          </a:solidFill>
                          <a:effectLst/>
                          <a:latin typeface="Calibri" panose="020F0502020204030204" pitchFamily="34" charset="0"/>
                        </a:rPr>
                        <a:t>Letonia, 2009 (reducción de la contribución a las cuentas individuales del 8 al 2 por ciento)</a:t>
                      </a:r>
                    </a:p>
                    <a:p>
                      <a:pPr marL="180975" lvl="0" indent="-180975" algn="just">
                        <a:lnSpc>
                          <a:spcPct val="115000"/>
                        </a:lnSpc>
                        <a:spcAft>
                          <a:spcPts val="0"/>
                        </a:spcAft>
                        <a:buFont typeface="Symbol" panose="05050102010706020507" pitchFamily="18" charset="2"/>
                        <a:buChar char=""/>
                      </a:pPr>
                      <a:r>
                        <a:rPr lang="es-ES_tradnl" sz="1050" b="0" noProof="1">
                          <a:solidFill>
                            <a:schemeClr val="tx1"/>
                          </a:solidFill>
                          <a:effectLst/>
                          <a:latin typeface="Calibri" panose="020F0502020204030204" pitchFamily="34" charset="0"/>
                        </a:rPr>
                        <a:t>Lituania, 2009 (reducción de la contribución a las cuentas individuales del 5.5 al 1.5 por ciento)</a:t>
                      </a:r>
                    </a:p>
                    <a:p>
                      <a:pPr marL="180975" lvl="0" indent="-180975" algn="just">
                        <a:lnSpc>
                          <a:spcPct val="115000"/>
                        </a:lnSpc>
                        <a:spcAft>
                          <a:spcPts val="0"/>
                        </a:spcAft>
                        <a:buFont typeface="Symbol" panose="05050102010706020507" pitchFamily="18" charset="2"/>
                        <a:buChar char=""/>
                      </a:pPr>
                      <a:r>
                        <a:rPr lang="es-ES_tradnl" sz="1050" b="0" noProof="1">
                          <a:solidFill>
                            <a:schemeClr val="tx1"/>
                          </a:solidFill>
                          <a:effectLst/>
                          <a:latin typeface="Calibri" panose="020F0502020204030204" pitchFamily="34" charset="0"/>
                        </a:rPr>
                        <a:t>Macedonia, 2011 (las contribuciones a las cuentas individuales obligatorias se redujeron del 7,42 al 5,25 por ciento)</a:t>
                      </a:r>
                    </a:p>
                    <a:p>
                      <a:pPr marL="180975" lvl="0" indent="-180975" algn="just">
                        <a:lnSpc>
                          <a:spcPct val="115000"/>
                        </a:lnSpc>
                        <a:spcAft>
                          <a:spcPts val="0"/>
                        </a:spcAft>
                        <a:buFont typeface="Symbol" panose="05050102010706020507" pitchFamily="18" charset="2"/>
                        <a:buChar char=""/>
                      </a:pPr>
                      <a:r>
                        <a:rPr lang="es-ES_tradnl" sz="1050" b="0" noProof="1">
                          <a:solidFill>
                            <a:schemeClr val="tx1"/>
                          </a:solidFill>
                          <a:effectLst/>
                          <a:latin typeface="Calibri" panose="020F0502020204030204" pitchFamily="34" charset="0"/>
                        </a:rPr>
                        <a:t>Croacia, 2011 (reducción de la contribución obligatoria a las cuentas individuales del 10 al 5 por ciento).</a:t>
                      </a:r>
                    </a:p>
                    <a:p>
                      <a:pPr marL="180975" lvl="0" indent="-180975" algn="just">
                        <a:lnSpc>
                          <a:spcPct val="115000"/>
                        </a:lnSpc>
                        <a:spcAft>
                          <a:spcPts val="0"/>
                        </a:spcAft>
                        <a:buFont typeface="Symbol" panose="05050102010706020507" pitchFamily="18" charset="2"/>
                        <a:buChar char=""/>
                      </a:pPr>
                      <a:r>
                        <a:rPr lang="es-ES_tradnl" sz="1050" b="0" noProof="1">
                          <a:solidFill>
                            <a:schemeClr val="tx1"/>
                          </a:solidFill>
                          <a:effectLst/>
                          <a:latin typeface="Calibri" panose="020F0502020204030204" pitchFamily="34" charset="0"/>
                        </a:rPr>
                        <a:t>Eslovaquia, 2012 (reducción de la cotización a las cuentas individuales del 9 al 4 por ciento)</a:t>
                      </a:r>
                    </a:p>
                    <a:p>
                      <a:pPr marL="180975" lvl="0" indent="-180975" algn="just">
                        <a:lnSpc>
                          <a:spcPct val="115000"/>
                        </a:lnSpc>
                        <a:spcAft>
                          <a:spcPts val="0"/>
                        </a:spcAft>
                        <a:buFont typeface="Symbol" panose="05050102010706020507" pitchFamily="18" charset="2"/>
                        <a:buChar char=""/>
                      </a:pPr>
                      <a:r>
                        <a:rPr lang="es-ES_tradnl" sz="1050" b="0" noProof="1">
                          <a:solidFill>
                            <a:schemeClr val="tx1"/>
                          </a:solidFill>
                          <a:effectLst/>
                          <a:latin typeface="Calibri" panose="020F0502020204030204" pitchFamily="34" charset="0"/>
                        </a:rPr>
                        <a:t>Kazajistán, 2013 (transferencia de la administración al Gobierno)</a:t>
                      </a:r>
                    </a:p>
                    <a:p>
                      <a:pPr marL="180975" lvl="0" indent="-180975" algn="just">
                        <a:lnSpc>
                          <a:spcPct val="115000"/>
                        </a:lnSpc>
                        <a:spcAft>
                          <a:spcPts val="0"/>
                        </a:spcAft>
                        <a:buFont typeface="Symbol" panose="05050102010706020507" pitchFamily="18" charset="2"/>
                        <a:buChar char=""/>
                      </a:pPr>
                      <a:r>
                        <a:rPr lang="es-ES_tradnl" sz="1050" b="0" noProof="1">
                          <a:solidFill>
                            <a:schemeClr val="tx1"/>
                          </a:solidFill>
                          <a:effectLst/>
                          <a:latin typeface="Calibri" panose="020F0502020204030204" pitchFamily="34" charset="0"/>
                        </a:rPr>
                        <a:t>Rumania, 2017 (el gobierno redujo y congeló las tasas de contribución al segundo pilar de cuentas individuales)</a:t>
                      </a:r>
                      <a:endParaRPr lang="es-ES_tradnl" sz="1050" b="0" noProof="1">
                        <a:solidFill>
                          <a:schemeClr val="tx1"/>
                        </a:solidFill>
                        <a:effectLst/>
                        <a:latin typeface="Calibri" panose="020F0502020204030204" pitchFamily="34" charset="0"/>
                        <a:ea typeface="MS Mincho" panose="02020609040205080304" pitchFamily="49" charset="-128"/>
                        <a:cs typeface="Arial" panose="020B0604020202020204" pitchFamily="34" charset="0"/>
                      </a:endParaRPr>
                    </a:p>
                  </a:txBody>
                  <a:tcPr marL="67084" marR="67084" marT="0" marB="0" anchor="ctr">
                    <a:solidFill>
                      <a:schemeClr val="bg1">
                        <a:lumMod val="95000"/>
                      </a:schemeClr>
                    </a:solid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507123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3"/>
          <p:cNvSpPr txBox="1">
            <a:spLocks/>
          </p:cNvSpPr>
          <p:nvPr/>
        </p:nvSpPr>
        <p:spPr>
          <a:xfrm>
            <a:off x="6356936" y="954684"/>
            <a:ext cx="2852505" cy="882057"/>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Calibri Light" panose="020F0302020204030204" pitchFamily="34"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Calibri Light" panose="020F0302020204030204" pitchFamily="34" charset="0"/>
              </a:defRPr>
            </a:lvl2pPr>
            <a:lvl3pPr marL="1143000" indent="-228600" algn="l" rtl="0" eaLnBrk="0" fontAlgn="base" hangingPunct="0">
              <a:spcBef>
                <a:spcPct val="20000"/>
              </a:spcBef>
              <a:spcAft>
                <a:spcPct val="0"/>
              </a:spcAft>
              <a:buChar char="•"/>
              <a:defRPr sz="2400">
                <a:solidFill>
                  <a:schemeClr val="tx1"/>
                </a:solidFill>
                <a:latin typeface="Calibri Light" panose="020F0302020204030204" pitchFamily="34" charset="0"/>
              </a:defRPr>
            </a:lvl3pPr>
            <a:lvl4pPr marL="1600200" indent="-228600" algn="l" rtl="0" eaLnBrk="0" fontAlgn="base" hangingPunct="0">
              <a:spcBef>
                <a:spcPct val="20000"/>
              </a:spcBef>
              <a:spcAft>
                <a:spcPct val="0"/>
              </a:spcAft>
              <a:buChar char="–"/>
              <a:defRPr sz="2000">
                <a:solidFill>
                  <a:schemeClr val="tx1"/>
                </a:solidFill>
                <a:latin typeface="Calibri Light" panose="020F0302020204030204" pitchFamily="34" charset="0"/>
              </a:defRPr>
            </a:lvl4pPr>
            <a:lvl5pPr marL="2057400" indent="-228600" algn="l" rtl="0" eaLnBrk="0" fontAlgn="base" hangingPunct="0">
              <a:spcBef>
                <a:spcPct val="20000"/>
              </a:spcBef>
              <a:spcAft>
                <a:spcPct val="0"/>
              </a:spcAft>
              <a:buChar char="»"/>
              <a:defRPr sz="2000">
                <a:solidFill>
                  <a:schemeClr val="tx1"/>
                </a:solidFill>
                <a:latin typeface="Calibri Light" panose="020F030202020403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342900" lvl="1" indent="0">
              <a:buNone/>
            </a:pPr>
            <a:endParaRPr lang="en-GB" sz="1500" kern="0" dirty="0"/>
          </a:p>
        </p:txBody>
      </p:sp>
      <p:sp>
        <p:nvSpPr>
          <p:cNvPr id="21" name="TextBox 21">
            <a:extLst>
              <a:ext uri="{FF2B5EF4-FFF2-40B4-BE49-F238E27FC236}">
                <a16:creationId xmlns:a16="http://schemas.microsoft.com/office/drawing/2014/main" xmlns="" id="{4C0D7441-2206-4685-89A8-EC8818EA61F5}"/>
              </a:ext>
            </a:extLst>
          </p:cNvPr>
          <p:cNvSpPr txBox="1">
            <a:spLocks noChangeArrowheads="1"/>
          </p:cNvSpPr>
          <p:nvPr/>
        </p:nvSpPr>
        <p:spPr bwMode="auto">
          <a:xfrm>
            <a:off x="1207931" y="4935520"/>
            <a:ext cx="4057650" cy="213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en-US" altLang="en-US" sz="788" dirty="0">
                <a:solidFill>
                  <a:schemeClr val="tx1">
                    <a:lumMod val="65000"/>
                    <a:lumOff val="35000"/>
                  </a:schemeClr>
                </a:solidFill>
                <a:latin typeface="Segoe UI Light" panose="020B0502040204020203" pitchFamily="34" charset="0"/>
                <a:ea typeface="ＭＳ Ｐゴシック" pitchFamily="34" charset="-128"/>
              </a:rPr>
              <a:t>Fuente: OIT, Informe Mundial </a:t>
            </a:r>
            <a:r>
              <a:rPr lang="en-US" altLang="en-US" sz="788" dirty="0" err="1">
                <a:solidFill>
                  <a:schemeClr val="tx1">
                    <a:lumMod val="65000"/>
                    <a:lumOff val="35000"/>
                  </a:schemeClr>
                </a:solidFill>
                <a:latin typeface="Segoe UI Light" panose="020B0502040204020203" pitchFamily="34" charset="0"/>
                <a:ea typeface="ＭＳ Ｐゴシック" pitchFamily="34" charset="-128"/>
              </a:rPr>
              <a:t>sobre</a:t>
            </a:r>
            <a:r>
              <a:rPr lang="en-US" altLang="en-US" sz="788" dirty="0">
                <a:solidFill>
                  <a:schemeClr val="tx1">
                    <a:lumMod val="65000"/>
                    <a:lumOff val="35000"/>
                  </a:schemeClr>
                </a:solidFill>
                <a:latin typeface="Segoe UI Light" panose="020B0502040204020203" pitchFamily="34" charset="0"/>
                <a:ea typeface="ＭＳ Ｐゴシック" pitchFamily="34" charset="-128"/>
              </a:rPr>
              <a:t> la </a:t>
            </a:r>
            <a:r>
              <a:rPr lang="en-US" altLang="en-US" sz="788" dirty="0" err="1">
                <a:solidFill>
                  <a:schemeClr val="tx1">
                    <a:lumMod val="65000"/>
                    <a:lumOff val="35000"/>
                  </a:schemeClr>
                </a:solidFill>
                <a:latin typeface="Segoe UI Light" panose="020B0502040204020203" pitchFamily="34" charset="0"/>
                <a:ea typeface="ＭＳ Ｐゴシック" pitchFamily="34" charset="-128"/>
              </a:rPr>
              <a:t>Protección</a:t>
            </a:r>
            <a:r>
              <a:rPr lang="en-US" altLang="en-US" sz="788" dirty="0">
                <a:solidFill>
                  <a:schemeClr val="tx1">
                    <a:lumMod val="65000"/>
                    <a:lumOff val="35000"/>
                  </a:schemeClr>
                </a:solidFill>
                <a:latin typeface="Segoe UI Light" panose="020B0502040204020203" pitchFamily="34" charset="0"/>
                <a:ea typeface="ＭＳ Ｐゴシック" pitchFamily="34" charset="-128"/>
              </a:rPr>
              <a:t> Social 2017-19</a:t>
            </a:r>
            <a:endParaRPr lang="en-GB" altLang="en-US" sz="788" dirty="0">
              <a:solidFill>
                <a:schemeClr val="tx1">
                  <a:lumMod val="65000"/>
                  <a:lumOff val="35000"/>
                </a:schemeClr>
              </a:solidFill>
              <a:latin typeface="Segoe UI Light" panose="020B0502040204020203" pitchFamily="34" charset="0"/>
              <a:ea typeface="ＭＳ Ｐゴシック" pitchFamily="34" charset="-128"/>
            </a:endParaRPr>
          </a:p>
        </p:txBody>
      </p:sp>
      <p:pic>
        <p:nvPicPr>
          <p:cNvPr id="2" name="Picture 1"/>
          <p:cNvPicPr>
            <a:picLocks noChangeAspect="1"/>
          </p:cNvPicPr>
          <p:nvPr/>
        </p:nvPicPr>
        <p:blipFill>
          <a:blip r:embed="rId3"/>
          <a:stretch>
            <a:fillRect/>
          </a:stretch>
        </p:blipFill>
        <p:spPr>
          <a:xfrm>
            <a:off x="1272589" y="1006679"/>
            <a:ext cx="6083433" cy="3954523"/>
          </a:xfrm>
          <a:prstGeom prst="rect">
            <a:avLst/>
          </a:prstGeom>
        </p:spPr>
      </p:pic>
      <p:sp>
        <p:nvSpPr>
          <p:cNvPr id="6" name="Title 3">
            <a:extLst>
              <a:ext uri="{FF2B5EF4-FFF2-40B4-BE49-F238E27FC236}">
                <a16:creationId xmlns:a16="http://schemas.microsoft.com/office/drawing/2014/main" xmlns="" id="{FDB38BF0-3ACB-4950-B9AC-656450D189A3}"/>
              </a:ext>
            </a:extLst>
          </p:cNvPr>
          <p:cNvSpPr txBox="1">
            <a:spLocks/>
          </p:cNvSpPr>
          <p:nvPr/>
        </p:nvSpPr>
        <p:spPr>
          <a:xfrm>
            <a:off x="152145" y="108699"/>
            <a:ext cx="6684886" cy="857250"/>
          </a:xfrm>
          <a:prstGeom prst="rect">
            <a:avLst/>
          </a:prstGeom>
        </p:spPr>
        <p:txBody>
          <a:bodyPr/>
          <a:lstStyle>
            <a:lvl1pPr algn="ctr" defTabSz="457200" rtl="0" eaLnBrk="1" latinLnBrk="0" hangingPunct="1">
              <a:spcBef>
                <a:spcPct val="0"/>
              </a:spcBef>
              <a:buNone/>
              <a:defRPr sz="3200" kern="1200">
                <a:solidFill>
                  <a:schemeClr val="tx1"/>
                </a:solidFill>
                <a:latin typeface="Arial Black" panose="020B0A04020102020204" pitchFamily="34" charset="0"/>
                <a:ea typeface="+mj-ea"/>
                <a:cs typeface="+mj-cs"/>
              </a:defRPr>
            </a:lvl1pPr>
          </a:lstStyle>
          <a:p>
            <a:pPr algn="l"/>
            <a:r>
              <a:rPr lang="en-GB" sz="2100" b="1" i="1" dirty="0" err="1">
                <a:solidFill>
                  <a:srgbClr val="C00000"/>
                </a:solidFill>
                <a:latin typeface="+mn-lt"/>
              </a:rPr>
              <a:t>Estructura</a:t>
            </a:r>
            <a:r>
              <a:rPr lang="en-GB" sz="2100" b="1" i="1" dirty="0">
                <a:solidFill>
                  <a:srgbClr val="C00000"/>
                </a:solidFill>
                <a:latin typeface="+mn-lt"/>
              </a:rPr>
              <a:t> de los </a:t>
            </a:r>
            <a:r>
              <a:rPr lang="en-GB" sz="2100" b="1" i="1" dirty="0" err="1">
                <a:solidFill>
                  <a:srgbClr val="C00000"/>
                </a:solidFill>
                <a:latin typeface="+mn-lt"/>
              </a:rPr>
              <a:t>sistemas</a:t>
            </a:r>
            <a:r>
              <a:rPr lang="en-GB" sz="2100" b="1" i="1" dirty="0">
                <a:solidFill>
                  <a:srgbClr val="C00000"/>
                </a:solidFill>
                <a:latin typeface="+mn-lt"/>
              </a:rPr>
              <a:t> de </a:t>
            </a:r>
            <a:r>
              <a:rPr lang="en-GB" sz="2100" b="1" i="1" dirty="0" err="1">
                <a:solidFill>
                  <a:srgbClr val="C00000"/>
                </a:solidFill>
                <a:latin typeface="+mn-lt"/>
              </a:rPr>
              <a:t>pensiones</a:t>
            </a:r>
            <a:r>
              <a:rPr lang="en-GB" sz="2100" b="1" i="1" dirty="0">
                <a:solidFill>
                  <a:srgbClr val="C00000"/>
                </a:solidFill>
                <a:latin typeface="+mn-lt"/>
              </a:rPr>
              <a:t> en el </a:t>
            </a:r>
            <a:r>
              <a:rPr lang="en-GB" sz="2100" b="1" i="1" dirty="0" err="1">
                <a:solidFill>
                  <a:srgbClr val="C00000"/>
                </a:solidFill>
                <a:latin typeface="+mn-lt"/>
              </a:rPr>
              <a:t>mundo</a:t>
            </a:r>
            <a:r>
              <a:rPr lang="en-GB" sz="2100" b="1" i="1" dirty="0">
                <a:solidFill>
                  <a:srgbClr val="C00000"/>
                </a:solidFill>
                <a:latin typeface="+mn-lt"/>
              </a:rPr>
              <a:t>: </a:t>
            </a:r>
            <a:r>
              <a:rPr lang="en-GB" sz="2100" b="1" i="1" dirty="0" err="1">
                <a:solidFill>
                  <a:srgbClr val="C00000"/>
                </a:solidFill>
                <a:latin typeface="+mn-lt"/>
              </a:rPr>
              <a:t>diversidad</a:t>
            </a:r>
            <a:r>
              <a:rPr lang="en-GB" sz="2100" b="1" i="1" dirty="0">
                <a:solidFill>
                  <a:srgbClr val="C00000"/>
                </a:solidFill>
                <a:latin typeface="+mn-lt"/>
              </a:rPr>
              <a:t> de </a:t>
            </a:r>
            <a:r>
              <a:rPr lang="en-GB" sz="2100" b="1" i="1" dirty="0" err="1">
                <a:solidFill>
                  <a:srgbClr val="C00000"/>
                </a:solidFill>
                <a:latin typeface="+mn-lt"/>
              </a:rPr>
              <a:t>modelos</a:t>
            </a:r>
            <a:endParaRPr lang="en-GB" sz="2100" b="1" i="1" dirty="0">
              <a:solidFill>
                <a:srgbClr val="C00000"/>
              </a:solidFill>
              <a:latin typeface="+mn-lt"/>
            </a:endParaRPr>
          </a:p>
        </p:txBody>
      </p:sp>
    </p:spTree>
    <p:extLst>
      <p:ext uri="{BB962C8B-B14F-4D97-AF65-F5344CB8AC3E}">
        <p14:creationId xmlns:p14="http://schemas.microsoft.com/office/powerpoint/2010/main" val="11417133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239698" y="1186159"/>
            <a:ext cx="7479764" cy="3466214"/>
          </a:xfrm>
        </p:spPr>
        <p:txBody>
          <a:bodyPr>
            <a:normAutofit fontScale="92500" lnSpcReduction="20000"/>
          </a:bodyPr>
          <a:lstStyle/>
          <a:p>
            <a:r>
              <a:rPr lang="en-US" sz="1900" dirty="0" err="1"/>
              <a:t>Tendencia</a:t>
            </a:r>
            <a:r>
              <a:rPr lang="en-US" sz="1900" dirty="0"/>
              <a:t> principal: </a:t>
            </a:r>
            <a:r>
              <a:rPr lang="en-US" sz="1900" dirty="0" err="1"/>
              <a:t>aumento</a:t>
            </a:r>
            <a:r>
              <a:rPr lang="en-US" sz="1900" dirty="0"/>
              <a:t> de la </a:t>
            </a:r>
            <a:r>
              <a:rPr lang="en-US" sz="1900" dirty="0" err="1"/>
              <a:t>cobertura</a:t>
            </a:r>
            <a:r>
              <a:rPr lang="en-US" sz="1900" dirty="0"/>
              <a:t>, tanto </a:t>
            </a:r>
            <a:r>
              <a:rPr lang="en-US" sz="1900" dirty="0" err="1"/>
              <a:t>contributiva</a:t>
            </a:r>
            <a:r>
              <a:rPr lang="en-US" sz="1900" dirty="0"/>
              <a:t> </a:t>
            </a:r>
            <a:r>
              <a:rPr lang="en-US" sz="1900" dirty="0" err="1"/>
              <a:t>como</a:t>
            </a:r>
            <a:r>
              <a:rPr lang="en-US" sz="1900" dirty="0"/>
              <a:t> no </a:t>
            </a:r>
            <a:r>
              <a:rPr lang="en-US" sz="1900" dirty="0" err="1"/>
              <a:t>contributiva</a:t>
            </a:r>
            <a:endParaRPr lang="en-US" sz="1900" dirty="0"/>
          </a:p>
          <a:p>
            <a:pPr lvl="1"/>
            <a:r>
              <a:rPr lang="en-US" sz="1700" dirty="0" err="1"/>
              <a:t>Impacto</a:t>
            </a:r>
            <a:r>
              <a:rPr lang="en-US" sz="1700" dirty="0"/>
              <a:t> de la </a:t>
            </a:r>
            <a:r>
              <a:rPr lang="en-US" sz="1700" dirty="0" err="1"/>
              <a:t>formalización</a:t>
            </a:r>
            <a:r>
              <a:rPr lang="en-US" sz="1700" dirty="0"/>
              <a:t> en América Latina</a:t>
            </a:r>
          </a:p>
          <a:p>
            <a:pPr lvl="1"/>
            <a:r>
              <a:rPr lang="en-US" sz="1700" dirty="0" err="1"/>
              <a:t>Sistemas</a:t>
            </a:r>
            <a:r>
              <a:rPr lang="en-US" sz="1700" dirty="0"/>
              <a:t> no </a:t>
            </a:r>
            <a:r>
              <a:rPr lang="en-US" sz="1700" dirty="0" err="1"/>
              <a:t>contributivos</a:t>
            </a:r>
            <a:r>
              <a:rPr lang="en-US" sz="1700" dirty="0"/>
              <a:t>: </a:t>
            </a:r>
            <a:r>
              <a:rPr lang="en-US" sz="1700" dirty="0" err="1"/>
              <a:t>principalmente</a:t>
            </a:r>
            <a:r>
              <a:rPr lang="en-US" sz="1700" dirty="0"/>
              <a:t> en </a:t>
            </a:r>
            <a:r>
              <a:rPr lang="en-US" sz="1700" dirty="0" err="1"/>
              <a:t>África</a:t>
            </a:r>
            <a:endParaRPr lang="en-US" sz="1700" dirty="0"/>
          </a:p>
          <a:p>
            <a:endParaRPr lang="en-US" dirty="0"/>
          </a:p>
          <a:p>
            <a:r>
              <a:rPr lang="en-US" sz="1900" dirty="0" err="1"/>
              <a:t>Reformas</a:t>
            </a:r>
            <a:r>
              <a:rPr lang="en-US" sz="1900" dirty="0"/>
              <a:t> </a:t>
            </a:r>
            <a:r>
              <a:rPr lang="en-US" sz="1900" dirty="0" err="1"/>
              <a:t>paramétricas</a:t>
            </a:r>
            <a:r>
              <a:rPr lang="en-US" sz="1900" dirty="0"/>
              <a:t>: </a:t>
            </a:r>
          </a:p>
          <a:p>
            <a:pPr lvl="1"/>
            <a:r>
              <a:rPr lang="en-US" sz="1700" dirty="0" err="1"/>
              <a:t>Edad</a:t>
            </a:r>
            <a:r>
              <a:rPr lang="en-US" sz="1700" dirty="0"/>
              <a:t> de </a:t>
            </a:r>
            <a:r>
              <a:rPr lang="en-US" sz="1700" dirty="0" err="1"/>
              <a:t>retiro</a:t>
            </a:r>
            <a:endParaRPr lang="en-US" sz="1700" dirty="0"/>
          </a:p>
          <a:p>
            <a:pPr lvl="1"/>
            <a:r>
              <a:rPr lang="en-US" sz="1700" dirty="0" err="1"/>
              <a:t>Condiciones</a:t>
            </a:r>
            <a:r>
              <a:rPr lang="en-US" sz="1700" dirty="0"/>
              <a:t> de </a:t>
            </a:r>
            <a:r>
              <a:rPr lang="en-US" sz="1700" dirty="0" err="1"/>
              <a:t>elegibilidad</a:t>
            </a:r>
            <a:r>
              <a:rPr lang="en-US" sz="1700" dirty="0"/>
              <a:t> para </a:t>
            </a:r>
            <a:r>
              <a:rPr lang="en-US" sz="1700" dirty="0" err="1"/>
              <a:t>recibir</a:t>
            </a:r>
            <a:r>
              <a:rPr lang="en-US" sz="1700" dirty="0"/>
              <a:t> una </a:t>
            </a:r>
            <a:r>
              <a:rPr lang="en-US" sz="1700" dirty="0" err="1"/>
              <a:t>pensión</a:t>
            </a:r>
            <a:endParaRPr lang="en-US" sz="1700" dirty="0"/>
          </a:p>
          <a:p>
            <a:pPr lvl="1"/>
            <a:r>
              <a:rPr lang="en-US" sz="1700" dirty="0" err="1"/>
              <a:t>Ajustes</a:t>
            </a:r>
            <a:r>
              <a:rPr lang="en-US" sz="1700" dirty="0"/>
              <a:t> de </a:t>
            </a:r>
            <a:r>
              <a:rPr lang="en-US" sz="1700" dirty="0" err="1"/>
              <a:t>benefícios</a:t>
            </a:r>
            <a:r>
              <a:rPr lang="en-US" sz="1700" dirty="0"/>
              <a:t> (</a:t>
            </a:r>
            <a:r>
              <a:rPr lang="en-US" sz="1700" dirty="0" err="1"/>
              <a:t>contracción</a:t>
            </a:r>
            <a:r>
              <a:rPr lang="en-US" sz="1700" dirty="0"/>
              <a:t> y expansion)</a:t>
            </a:r>
          </a:p>
          <a:p>
            <a:endParaRPr lang="en-US" dirty="0"/>
          </a:p>
          <a:p>
            <a:r>
              <a:rPr lang="en-US" sz="1900" dirty="0" err="1"/>
              <a:t>Reformas</a:t>
            </a:r>
            <a:r>
              <a:rPr lang="en-US" sz="1900" dirty="0"/>
              <a:t> </a:t>
            </a:r>
            <a:r>
              <a:rPr lang="en-US" sz="1900" dirty="0" err="1"/>
              <a:t>estructurales</a:t>
            </a:r>
            <a:r>
              <a:rPr lang="en-US" sz="1900" dirty="0"/>
              <a:t>: </a:t>
            </a:r>
          </a:p>
          <a:p>
            <a:pPr lvl="1"/>
            <a:r>
              <a:rPr lang="en-US" sz="1700" dirty="0" err="1"/>
              <a:t>Introducción</a:t>
            </a:r>
            <a:r>
              <a:rPr lang="en-US" sz="1700" dirty="0"/>
              <a:t> y </a:t>
            </a:r>
            <a:r>
              <a:rPr lang="en-US" sz="1700" dirty="0" err="1"/>
              <a:t>reversiones</a:t>
            </a:r>
            <a:endParaRPr lang="en-GB" sz="1700" dirty="0"/>
          </a:p>
        </p:txBody>
      </p:sp>
      <p:sp>
        <p:nvSpPr>
          <p:cNvPr id="6" name="Title 5"/>
          <p:cNvSpPr>
            <a:spLocks noGrp="1"/>
          </p:cNvSpPr>
          <p:nvPr>
            <p:ph type="title"/>
          </p:nvPr>
        </p:nvSpPr>
        <p:spPr>
          <a:xfrm>
            <a:off x="239697" y="119353"/>
            <a:ext cx="6684886" cy="1089421"/>
          </a:xfrm>
        </p:spPr>
        <p:txBody>
          <a:bodyPr/>
          <a:lstStyle/>
          <a:p>
            <a:r>
              <a:rPr lang="en-GB" sz="2800" b="1" i="1" dirty="0" err="1">
                <a:solidFill>
                  <a:srgbClr val="C00000"/>
                </a:solidFill>
                <a:latin typeface="+mn-lt"/>
              </a:rPr>
              <a:t>Resumen</a:t>
            </a:r>
            <a:r>
              <a:rPr lang="en-GB" sz="2800" b="1" i="1" dirty="0">
                <a:solidFill>
                  <a:srgbClr val="C00000"/>
                </a:solidFill>
                <a:latin typeface="+mn-lt"/>
              </a:rPr>
              <a:t> de </a:t>
            </a:r>
            <a:r>
              <a:rPr lang="en-GB" sz="2800" b="1" i="1" dirty="0" err="1">
                <a:solidFill>
                  <a:srgbClr val="C00000"/>
                </a:solidFill>
                <a:latin typeface="+mn-lt"/>
              </a:rPr>
              <a:t>tendencias</a:t>
            </a:r>
            <a:r>
              <a:rPr lang="en-GB" sz="2800" b="1" i="1" dirty="0">
                <a:solidFill>
                  <a:srgbClr val="C00000"/>
                </a:solidFill>
                <a:latin typeface="+mn-lt"/>
              </a:rPr>
              <a:t> </a:t>
            </a:r>
            <a:r>
              <a:rPr lang="en-GB" sz="2800" b="1" i="1" dirty="0" err="1">
                <a:solidFill>
                  <a:srgbClr val="C00000"/>
                </a:solidFill>
                <a:latin typeface="+mn-lt"/>
              </a:rPr>
              <a:t>mundiales</a:t>
            </a:r>
            <a:endParaRPr lang="en-GB" sz="2800" b="1" i="1" dirty="0">
              <a:solidFill>
                <a:srgbClr val="C00000"/>
              </a:solidFill>
              <a:latin typeface="+mn-lt"/>
            </a:endParaRPr>
          </a:p>
        </p:txBody>
      </p:sp>
    </p:spTree>
    <p:extLst>
      <p:ext uri="{BB962C8B-B14F-4D97-AF65-F5344CB8AC3E}">
        <p14:creationId xmlns:p14="http://schemas.microsoft.com/office/powerpoint/2010/main" val="1070737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74202" y="1231546"/>
            <a:ext cx="8102048" cy="3621857"/>
          </a:xfrm>
        </p:spPr>
        <p:txBody>
          <a:bodyPr>
            <a:noAutofit/>
          </a:bodyPr>
          <a:lstStyle/>
          <a:p>
            <a:pPr marL="269875" indent="-269875">
              <a:buFont typeface="+mj-lt"/>
              <a:buAutoNum type="arabicPeriod"/>
            </a:pPr>
            <a:r>
              <a:rPr lang="es-ES" sz="1600" b="1" dirty="0"/>
              <a:t>La seguridad social como derecho humano</a:t>
            </a:r>
            <a:r>
              <a:rPr lang="es-ES" sz="1600" dirty="0"/>
              <a:t>: universalidad de la cobertura basada en la solidaridad social (Constitución de la OIT y varios instrumentos de la ONU)</a:t>
            </a:r>
          </a:p>
          <a:p>
            <a:pPr marL="269875" indent="-269875">
              <a:buFont typeface="+mj-lt"/>
              <a:buAutoNum type="arabicPeriod"/>
            </a:pPr>
            <a:r>
              <a:rPr lang="es-ES" sz="1600" dirty="0"/>
              <a:t>Solidaridad y </a:t>
            </a:r>
            <a:r>
              <a:rPr lang="es-ES" sz="1600" b="1" dirty="0"/>
              <a:t>financiamiento colectivo</a:t>
            </a:r>
            <a:r>
              <a:rPr lang="es-ES" sz="1600" dirty="0"/>
              <a:t> (C.102)</a:t>
            </a:r>
          </a:p>
          <a:p>
            <a:pPr marL="269875" indent="-269875">
              <a:buFont typeface="+mj-lt"/>
              <a:buAutoNum type="arabicPeriod"/>
            </a:pPr>
            <a:r>
              <a:rPr lang="es-ES" sz="1600" b="1" dirty="0"/>
              <a:t>Derecho a las prestaciones en virtud de la ley </a:t>
            </a:r>
            <a:r>
              <a:rPr lang="es-ES" sz="1600" dirty="0"/>
              <a:t>(C.102)</a:t>
            </a:r>
          </a:p>
          <a:p>
            <a:pPr marL="269875" indent="-269875">
              <a:buFont typeface="+mj-lt"/>
              <a:buAutoNum type="arabicPeriod"/>
            </a:pPr>
            <a:r>
              <a:rPr lang="es-ES" sz="1600" b="1" dirty="0"/>
              <a:t>Suficiencia y previsibilidad</a:t>
            </a:r>
            <a:r>
              <a:rPr lang="es-ES" sz="1600" dirty="0"/>
              <a:t> de las prestaciones (C.102)</a:t>
            </a:r>
          </a:p>
          <a:p>
            <a:pPr marL="269875" indent="-269875">
              <a:buFont typeface="+mj-lt"/>
              <a:buAutoNum type="arabicPeriod"/>
            </a:pPr>
            <a:r>
              <a:rPr lang="es-ES" sz="1600" b="1" dirty="0"/>
              <a:t>No discriminación</a:t>
            </a:r>
            <a:r>
              <a:rPr lang="es-ES" sz="1600" dirty="0"/>
              <a:t>, </a:t>
            </a:r>
            <a:r>
              <a:rPr lang="es-ES" sz="1600" b="1" dirty="0"/>
              <a:t>igualdad de género</a:t>
            </a:r>
            <a:r>
              <a:rPr lang="es-ES" sz="1600" dirty="0"/>
              <a:t> y capacidad de respuesta a las necesidades especiales (R.202)</a:t>
            </a:r>
          </a:p>
          <a:p>
            <a:pPr marL="269875" indent="-269875">
              <a:buFont typeface="+mj-lt"/>
              <a:buAutoNum type="arabicPeriod"/>
            </a:pPr>
            <a:r>
              <a:rPr lang="es-ES" sz="1600" b="1" dirty="0"/>
              <a:t>Responsabilidad total y primaria del Estado</a:t>
            </a:r>
            <a:r>
              <a:rPr lang="es-ES" sz="1600" dirty="0"/>
              <a:t> (CIL n.89 2001)</a:t>
            </a:r>
          </a:p>
          <a:p>
            <a:pPr marL="269875" indent="-269875">
              <a:buFont typeface="+mj-lt"/>
              <a:buAutoNum type="arabicPeriod"/>
            </a:pPr>
            <a:r>
              <a:rPr lang="es-ES" sz="1600" b="1" dirty="0"/>
              <a:t>Transparencia </a:t>
            </a:r>
            <a:r>
              <a:rPr lang="es-ES" sz="1600" dirty="0"/>
              <a:t>y </a:t>
            </a:r>
            <a:r>
              <a:rPr lang="es-ES" sz="1600" b="1" dirty="0"/>
              <a:t>buena gestión financiera </a:t>
            </a:r>
            <a:r>
              <a:rPr lang="es-ES" sz="1600" dirty="0"/>
              <a:t>y administrativa (R.202)</a:t>
            </a:r>
          </a:p>
          <a:p>
            <a:pPr marL="269875" indent="-269875">
              <a:buFont typeface="+mj-lt"/>
              <a:buAutoNum type="arabicPeriod"/>
            </a:pPr>
            <a:r>
              <a:rPr lang="es-ES" sz="1600" b="1" dirty="0"/>
              <a:t>Participación </a:t>
            </a:r>
            <a:r>
              <a:rPr lang="es-ES" sz="1600" dirty="0"/>
              <a:t>de los interlocutores sociales y consulta con otras partes interesadas (R.202 y varios convenios de seguridad social)</a:t>
            </a:r>
          </a:p>
          <a:p>
            <a:pPr marL="269875" indent="-269875">
              <a:buFont typeface="+mj-lt"/>
              <a:buAutoNum type="arabicPeriod"/>
            </a:pPr>
            <a:r>
              <a:rPr lang="es-ES" sz="1600" b="1" dirty="0"/>
              <a:t>Sostenibilidad</a:t>
            </a:r>
            <a:r>
              <a:rPr lang="es-ES" sz="1600" dirty="0"/>
              <a:t> financiera, fiscal y económica (R.202; CIT n. 89, 2001).</a:t>
            </a:r>
          </a:p>
        </p:txBody>
      </p:sp>
      <p:sp>
        <p:nvSpPr>
          <p:cNvPr id="6" name="Title 5"/>
          <p:cNvSpPr>
            <a:spLocks noGrp="1"/>
          </p:cNvSpPr>
          <p:nvPr>
            <p:ph type="title"/>
          </p:nvPr>
        </p:nvSpPr>
        <p:spPr>
          <a:xfrm>
            <a:off x="239697" y="293237"/>
            <a:ext cx="6684886" cy="951613"/>
          </a:xfrm>
        </p:spPr>
        <p:txBody>
          <a:bodyPr/>
          <a:lstStyle/>
          <a:p>
            <a:r>
              <a:rPr lang="pt-BR" sz="2400" b="1" i="1" dirty="0">
                <a:solidFill>
                  <a:srgbClr val="C00000"/>
                </a:solidFill>
                <a:latin typeface="+mn-lt"/>
              </a:rPr>
              <a:t>Princípios normativos de la OIT  para la reforma de pensiones</a:t>
            </a:r>
            <a:br>
              <a:rPr lang="pt-BR" sz="2400" b="1" i="1" dirty="0">
                <a:solidFill>
                  <a:srgbClr val="C00000"/>
                </a:solidFill>
                <a:latin typeface="+mn-lt"/>
              </a:rPr>
            </a:br>
            <a:endParaRPr lang="en-GB" sz="2400" b="1" i="1" dirty="0">
              <a:solidFill>
                <a:srgbClr val="C00000"/>
              </a:solidFill>
              <a:latin typeface="+mn-lt"/>
            </a:endParaRPr>
          </a:p>
        </p:txBody>
      </p:sp>
    </p:spTree>
    <p:extLst>
      <p:ext uri="{BB962C8B-B14F-4D97-AF65-F5344CB8AC3E}">
        <p14:creationId xmlns:p14="http://schemas.microsoft.com/office/powerpoint/2010/main" val="3124842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39697" y="42354"/>
            <a:ext cx="6684886" cy="722594"/>
          </a:xfrm>
          <a:prstGeom prst="rect">
            <a:avLst/>
          </a:prstGeom>
        </p:spPr>
        <p:txBody>
          <a:bodyPr anchor="ctr"/>
          <a:lstStyle/>
          <a:p>
            <a:r>
              <a:rPr lang="pt-BR" sz="2400" b="1" i="1" dirty="0">
                <a:solidFill>
                  <a:srgbClr val="C00000"/>
                </a:solidFill>
                <a:latin typeface="+mn-lt"/>
              </a:rPr>
              <a:t>El Modelo Multipilar de Pensiones de la OIT</a:t>
            </a:r>
            <a:endParaRPr lang="en-GB" sz="2400" b="1" i="1" dirty="0">
              <a:solidFill>
                <a:srgbClr val="C00000"/>
              </a:solidFill>
              <a:latin typeface="+mn-lt"/>
            </a:endParaRPr>
          </a:p>
        </p:txBody>
      </p:sp>
      <p:grpSp>
        <p:nvGrpSpPr>
          <p:cNvPr id="18" name="Group 17">
            <a:extLst>
              <a:ext uri="{FF2B5EF4-FFF2-40B4-BE49-F238E27FC236}">
                <a16:creationId xmlns:a16="http://schemas.microsoft.com/office/drawing/2014/main" xmlns="" id="{14E56922-8045-4B2D-8838-38DD5DE3DC47}"/>
              </a:ext>
            </a:extLst>
          </p:cNvPr>
          <p:cNvGrpSpPr/>
          <p:nvPr/>
        </p:nvGrpSpPr>
        <p:grpSpPr>
          <a:xfrm>
            <a:off x="606392" y="933654"/>
            <a:ext cx="7981872" cy="3919562"/>
            <a:chOff x="838200" y="2057400"/>
            <a:chExt cx="6728030" cy="3129969"/>
          </a:xfrm>
        </p:grpSpPr>
        <p:cxnSp>
          <p:nvCxnSpPr>
            <p:cNvPr id="19" name="Straight Arrow Connector 18">
              <a:extLst>
                <a:ext uri="{FF2B5EF4-FFF2-40B4-BE49-F238E27FC236}">
                  <a16:creationId xmlns:a16="http://schemas.microsoft.com/office/drawing/2014/main" xmlns="" id="{17E07D91-B5A5-4D61-8B5B-20C0A10691D1}"/>
                </a:ext>
              </a:extLst>
            </p:cNvPr>
            <p:cNvCxnSpPr/>
            <p:nvPr/>
          </p:nvCxnSpPr>
          <p:spPr>
            <a:xfrm>
              <a:off x="1219200" y="5005656"/>
              <a:ext cx="5191855" cy="6563"/>
            </a:xfrm>
            <a:prstGeom prst="straightConnector1">
              <a:avLst/>
            </a:prstGeom>
            <a:ln w="3175">
              <a:solidFill>
                <a:schemeClr val="tx1">
                  <a:lumMod val="50000"/>
                  <a:lumOff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xmlns="" id="{D4AB55AC-13A8-4EAB-B4CB-F7CA02A0D1E2}"/>
                </a:ext>
              </a:extLst>
            </p:cNvPr>
            <p:cNvSpPr txBox="1"/>
            <p:nvPr/>
          </p:nvSpPr>
          <p:spPr>
            <a:xfrm>
              <a:off x="1340528" y="4966171"/>
              <a:ext cx="803852" cy="221198"/>
            </a:xfrm>
            <a:prstGeom prst="rect">
              <a:avLst/>
            </a:prstGeom>
            <a:noFill/>
          </p:spPr>
          <p:txBody>
            <a:bodyPr wrap="none" rtlCol="0">
              <a:spAutoFit/>
            </a:bodyPr>
            <a:lstStyle>
              <a:defPPr>
                <a:defRPr lang="en-US"/>
              </a:defPPr>
              <a:lvl1pPr>
                <a:defRPr sz="800"/>
              </a:lvl1pPr>
            </a:lstStyle>
            <a:p>
              <a:r>
                <a:rPr lang="es-CR" sz="1200" dirty="0"/>
                <a:t>Ingreso bajo</a:t>
              </a:r>
              <a:endParaRPr lang="en-GB" sz="1200" dirty="0"/>
            </a:p>
          </p:txBody>
        </p:sp>
        <p:sp>
          <p:nvSpPr>
            <p:cNvPr id="21" name="TextBox 20">
              <a:extLst>
                <a:ext uri="{FF2B5EF4-FFF2-40B4-BE49-F238E27FC236}">
                  <a16:creationId xmlns:a16="http://schemas.microsoft.com/office/drawing/2014/main" xmlns="" id="{9C0A702A-0757-4880-8D95-1F532DB84645}"/>
                </a:ext>
              </a:extLst>
            </p:cNvPr>
            <p:cNvSpPr txBox="1"/>
            <p:nvPr/>
          </p:nvSpPr>
          <p:spPr>
            <a:xfrm>
              <a:off x="5494737" y="4965675"/>
              <a:ext cx="776936" cy="221198"/>
            </a:xfrm>
            <a:prstGeom prst="rect">
              <a:avLst/>
            </a:prstGeom>
            <a:noFill/>
          </p:spPr>
          <p:txBody>
            <a:bodyPr wrap="none" rtlCol="0">
              <a:spAutoFit/>
            </a:bodyPr>
            <a:lstStyle>
              <a:defPPr>
                <a:defRPr lang="en-US"/>
              </a:defPPr>
              <a:lvl1pPr>
                <a:defRPr sz="1000"/>
              </a:lvl1pPr>
            </a:lstStyle>
            <a:p>
              <a:r>
                <a:rPr lang="es-CR" sz="1200" dirty="0"/>
                <a:t>Ingreso alto</a:t>
              </a:r>
              <a:endParaRPr lang="en-GB" sz="1200" dirty="0"/>
            </a:p>
          </p:txBody>
        </p:sp>
        <p:sp>
          <p:nvSpPr>
            <p:cNvPr id="22" name="Rectangle 21">
              <a:extLst>
                <a:ext uri="{FF2B5EF4-FFF2-40B4-BE49-F238E27FC236}">
                  <a16:creationId xmlns:a16="http://schemas.microsoft.com/office/drawing/2014/main" xmlns="" id="{92A5C36C-D87B-45C4-9C39-2190E261F611}"/>
                </a:ext>
              </a:extLst>
            </p:cNvPr>
            <p:cNvSpPr/>
            <p:nvPr/>
          </p:nvSpPr>
          <p:spPr>
            <a:xfrm>
              <a:off x="1063185" y="4508306"/>
              <a:ext cx="5435333" cy="361574"/>
            </a:xfrm>
            <a:prstGeom prst="rect">
              <a:avLst/>
            </a:prstGeom>
            <a:solidFill>
              <a:srgbClr val="234173"/>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dirty="0"/>
                <a:t>Pensión Universal (</a:t>
              </a:r>
              <a:r>
                <a:rPr lang="es-ES" dirty="0"/>
                <a:t>Piso de Protección Social para la Vejez</a:t>
              </a:r>
              <a:r>
                <a:rPr lang="es-CR" dirty="0"/>
                <a:t>)</a:t>
              </a:r>
              <a:endParaRPr lang="en-GB" dirty="0"/>
            </a:p>
          </p:txBody>
        </p:sp>
        <p:cxnSp>
          <p:nvCxnSpPr>
            <p:cNvPr id="23" name="Straight Connector 22">
              <a:extLst>
                <a:ext uri="{FF2B5EF4-FFF2-40B4-BE49-F238E27FC236}">
                  <a16:creationId xmlns:a16="http://schemas.microsoft.com/office/drawing/2014/main" xmlns="" id="{CB066E81-28C7-4E0D-816F-84AAA004E8CA}"/>
                </a:ext>
              </a:extLst>
            </p:cNvPr>
            <p:cNvCxnSpPr/>
            <p:nvPr/>
          </p:nvCxnSpPr>
          <p:spPr>
            <a:xfrm>
              <a:off x="1063185" y="2272829"/>
              <a:ext cx="1" cy="2598118"/>
            </a:xfrm>
            <a:prstGeom prst="line">
              <a:avLst/>
            </a:prstGeom>
            <a:ln>
              <a:solidFill>
                <a:schemeClr val="tx1"/>
              </a:solidFill>
              <a:headEnd type="arrow"/>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xmlns="" id="{BC493D9B-024B-475B-A881-60129A0D66C3}"/>
                </a:ext>
              </a:extLst>
            </p:cNvPr>
            <p:cNvSpPr txBox="1"/>
            <p:nvPr/>
          </p:nvSpPr>
          <p:spPr>
            <a:xfrm>
              <a:off x="6506145" y="3783658"/>
              <a:ext cx="625873" cy="245776"/>
            </a:xfrm>
            <a:prstGeom prst="rect">
              <a:avLst/>
            </a:prstGeom>
            <a:noFill/>
          </p:spPr>
          <p:txBody>
            <a:bodyPr wrap="none" rtlCol="0">
              <a:spAutoFit/>
            </a:bodyPr>
            <a:lstStyle/>
            <a:p>
              <a:r>
                <a:rPr lang="es-CR" sz="1400" dirty="0"/>
                <a:t>1</a:t>
              </a:r>
              <a:r>
                <a:rPr lang="es-CR" sz="1400" baseline="30000" dirty="0"/>
                <a:t>er</a:t>
              </a:r>
              <a:r>
                <a:rPr lang="es-CR" sz="1400" dirty="0"/>
                <a:t> Pilar</a:t>
              </a:r>
              <a:endParaRPr lang="en-GB" sz="1400" dirty="0"/>
            </a:p>
          </p:txBody>
        </p:sp>
        <p:sp>
          <p:nvSpPr>
            <p:cNvPr id="25" name="TextBox 24">
              <a:extLst>
                <a:ext uri="{FF2B5EF4-FFF2-40B4-BE49-F238E27FC236}">
                  <a16:creationId xmlns:a16="http://schemas.microsoft.com/office/drawing/2014/main" xmlns="" id="{0D944C82-9C4D-4A59-91E0-C1DB6FAD75B4}"/>
                </a:ext>
              </a:extLst>
            </p:cNvPr>
            <p:cNvSpPr txBox="1"/>
            <p:nvPr/>
          </p:nvSpPr>
          <p:spPr>
            <a:xfrm>
              <a:off x="6513596" y="2948115"/>
              <a:ext cx="593444" cy="245776"/>
            </a:xfrm>
            <a:prstGeom prst="rect">
              <a:avLst/>
            </a:prstGeom>
            <a:noFill/>
          </p:spPr>
          <p:txBody>
            <a:bodyPr wrap="none" rtlCol="0">
              <a:spAutoFit/>
            </a:bodyPr>
            <a:lstStyle/>
            <a:p>
              <a:r>
                <a:rPr lang="es-CR" sz="1400" dirty="0"/>
                <a:t>2</a:t>
              </a:r>
              <a:r>
                <a:rPr lang="es-CR" sz="1400" baseline="30000" dirty="0"/>
                <a:t>o</a:t>
              </a:r>
              <a:r>
                <a:rPr lang="es-CR" sz="1400" dirty="0"/>
                <a:t> Pilar</a:t>
              </a:r>
              <a:endParaRPr lang="en-GB" sz="1400" dirty="0"/>
            </a:p>
          </p:txBody>
        </p:sp>
        <p:sp>
          <p:nvSpPr>
            <p:cNvPr id="26" name="TextBox 25">
              <a:extLst>
                <a:ext uri="{FF2B5EF4-FFF2-40B4-BE49-F238E27FC236}">
                  <a16:creationId xmlns:a16="http://schemas.microsoft.com/office/drawing/2014/main" xmlns="" id="{4A29FCBF-6DF4-4E29-AD66-3CC84BB93506}"/>
                </a:ext>
              </a:extLst>
            </p:cNvPr>
            <p:cNvSpPr txBox="1"/>
            <p:nvPr/>
          </p:nvSpPr>
          <p:spPr>
            <a:xfrm>
              <a:off x="6501500" y="2491235"/>
              <a:ext cx="625873" cy="245776"/>
            </a:xfrm>
            <a:prstGeom prst="rect">
              <a:avLst/>
            </a:prstGeom>
            <a:noFill/>
          </p:spPr>
          <p:txBody>
            <a:bodyPr wrap="none" rtlCol="0">
              <a:spAutoFit/>
            </a:bodyPr>
            <a:lstStyle/>
            <a:p>
              <a:r>
                <a:rPr lang="es-CR" sz="1400" dirty="0"/>
                <a:t>3</a:t>
              </a:r>
              <a:r>
                <a:rPr lang="es-CR" sz="1400" baseline="30000" dirty="0"/>
                <a:t>er</a:t>
              </a:r>
              <a:r>
                <a:rPr lang="es-CR" sz="1400" dirty="0"/>
                <a:t> Pilar</a:t>
              </a:r>
              <a:endParaRPr lang="en-GB" sz="1400" dirty="0"/>
            </a:p>
          </p:txBody>
        </p:sp>
        <p:sp>
          <p:nvSpPr>
            <p:cNvPr id="27" name="TextBox 26">
              <a:extLst>
                <a:ext uri="{FF2B5EF4-FFF2-40B4-BE49-F238E27FC236}">
                  <a16:creationId xmlns:a16="http://schemas.microsoft.com/office/drawing/2014/main" xmlns="" id="{4AA26744-B202-41F7-8AC2-8F70A085DCE6}"/>
                </a:ext>
              </a:extLst>
            </p:cNvPr>
            <p:cNvSpPr txBox="1"/>
            <p:nvPr/>
          </p:nvSpPr>
          <p:spPr>
            <a:xfrm>
              <a:off x="6498517" y="4568462"/>
              <a:ext cx="1067713" cy="245776"/>
            </a:xfrm>
            <a:prstGeom prst="rect">
              <a:avLst/>
            </a:prstGeom>
            <a:noFill/>
          </p:spPr>
          <p:txBody>
            <a:bodyPr wrap="none" rtlCol="0">
              <a:spAutoFit/>
            </a:bodyPr>
            <a:lstStyle/>
            <a:p>
              <a:r>
                <a:rPr lang="es-ES_tradnl" sz="1400" noProof="1"/>
                <a:t>Piso o “Pilar 0</a:t>
              </a:r>
              <a:r>
                <a:rPr lang="es-CR" sz="1400" dirty="0"/>
                <a:t>”</a:t>
              </a:r>
              <a:endParaRPr lang="en-GB" sz="1400" dirty="0"/>
            </a:p>
          </p:txBody>
        </p:sp>
        <p:sp>
          <p:nvSpPr>
            <p:cNvPr id="28" name="Rectangle 27">
              <a:extLst>
                <a:ext uri="{FF2B5EF4-FFF2-40B4-BE49-F238E27FC236}">
                  <a16:creationId xmlns:a16="http://schemas.microsoft.com/office/drawing/2014/main" xmlns="" id="{BABE5FE5-7F26-47E3-A660-4578ABF46962}"/>
                </a:ext>
              </a:extLst>
            </p:cNvPr>
            <p:cNvSpPr/>
            <p:nvPr/>
          </p:nvSpPr>
          <p:spPr>
            <a:xfrm>
              <a:off x="2159465" y="3305008"/>
              <a:ext cx="4339053" cy="1212724"/>
            </a:xfrm>
            <a:prstGeom prst="rect">
              <a:avLst/>
            </a:prstGeom>
            <a:solidFill>
              <a:schemeClr val="accent1">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2000" dirty="0">
                  <a:solidFill>
                    <a:schemeClr val="bg1"/>
                  </a:solidFill>
                </a:rPr>
                <a:t>Seguro Social (obligatorio)</a:t>
              </a:r>
              <a:endParaRPr lang="en-GB" sz="2000" dirty="0">
                <a:solidFill>
                  <a:schemeClr val="bg1"/>
                </a:solidFill>
              </a:endParaRPr>
            </a:p>
          </p:txBody>
        </p:sp>
        <p:sp>
          <p:nvSpPr>
            <p:cNvPr id="29" name="Rectangle 28">
              <a:extLst>
                <a:ext uri="{FF2B5EF4-FFF2-40B4-BE49-F238E27FC236}">
                  <a16:creationId xmlns:a16="http://schemas.microsoft.com/office/drawing/2014/main" xmlns="" id="{C1D56482-BE1E-4BB0-A017-B6460D3D348E}"/>
                </a:ext>
              </a:extLst>
            </p:cNvPr>
            <p:cNvSpPr/>
            <p:nvPr/>
          </p:nvSpPr>
          <p:spPr>
            <a:xfrm>
              <a:off x="4585515" y="2828987"/>
              <a:ext cx="1913191" cy="481276"/>
            </a:xfrm>
            <a:prstGeom prst="rect">
              <a:avLst/>
            </a:prstGeom>
            <a:solidFill>
              <a:schemeClr val="tx2">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1400" dirty="0">
                  <a:solidFill>
                    <a:schemeClr val="tx1"/>
                  </a:solidFill>
                </a:rPr>
                <a:t>Regímenes complementarios</a:t>
              </a:r>
            </a:p>
            <a:p>
              <a:pPr algn="ctr"/>
              <a:r>
                <a:rPr lang="es-CR" sz="1400" dirty="0">
                  <a:solidFill>
                    <a:schemeClr val="tx1"/>
                  </a:solidFill>
                </a:rPr>
                <a:t>(obligatorio o voluntario)</a:t>
              </a:r>
              <a:endParaRPr lang="en-GB" sz="1400" dirty="0">
                <a:solidFill>
                  <a:schemeClr val="tx1"/>
                </a:solidFill>
              </a:endParaRPr>
            </a:p>
          </p:txBody>
        </p:sp>
        <p:sp>
          <p:nvSpPr>
            <p:cNvPr id="30" name="Rectangle 29">
              <a:extLst>
                <a:ext uri="{FF2B5EF4-FFF2-40B4-BE49-F238E27FC236}">
                  <a16:creationId xmlns:a16="http://schemas.microsoft.com/office/drawing/2014/main" xmlns="" id="{A96A32C2-B5CA-4CF6-9166-1795B2D9C804}"/>
                </a:ext>
              </a:extLst>
            </p:cNvPr>
            <p:cNvSpPr/>
            <p:nvPr/>
          </p:nvSpPr>
          <p:spPr>
            <a:xfrm>
              <a:off x="5397434" y="2374492"/>
              <a:ext cx="1101841" cy="454923"/>
            </a:xfrm>
            <a:prstGeom prst="rect">
              <a:avLst/>
            </a:prstGeom>
            <a:solidFill>
              <a:schemeClr val="accent1">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850"/>
                </a:lnSpc>
              </a:pPr>
              <a:r>
                <a:rPr lang="es-CR" sz="1200" dirty="0">
                  <a:solidFill>
                    <a:schemeClr val="tx1"/>
                  </a:solidFill>
                </a:rPr>
                <a:t>Ahorro personal </a:t>
              </a:r>
            </a:p>
            <a:p>
              <a:pPr algn="ctr">
                <a:lnSpc>
                  <a:spcPts val="850"/>
                </a:lnSpc>
              </a:pPr>
              <a:r>
                <a:rPr lang="es-CR" sz="1200" dirty="0">
                  <a:solidFill>
                    <a:schemeClr val="tx1"/>
                  </a:solidFill>
                </a:rPr>
                <a:t>(voluntario y privado)</a:t>
              </a:r>
              <a:endParaRPr lang="en-GB" sz="1200" dirty="0">
                <a:solidFill>
                  <a:schemeClr val="tx1"/>
                </a:solidFill>
              </a:endParaRPr>
            </a:p>
          </p:txBody>
        </p:sp>
        <p:sp>
          <p:nvSpPr>
            <p:cNvPr id="31" name="TextBox 30">
              <a:extLst>
                <a:ext uri="{FF2B5EF4-FFF2-40B4-BE49-F238E27FC236}">
                  <a16:creationId xmlns:a16="http://schemas.microsoft.com/office/drawing/2014/main" xmlns="" id="{7CA3828E-B67B-454E-9ADD-8FA68E19C437}"/>
                </a:ext>
              </a:extLst>
            </p:cNvPr>
            <p:cNvSpPr txBox="1"/>
            <p:nvPr/>
          </p:nvSpPr>
          <p:spPr>
            <a:xfrm>
              <a:off x="3084432" y="4934500"/>
              <a:ext cx="1706936" cy="221198"/>
            </a:xfrm>
            <a:prstGeom prst="rect">
              <a:avLst/>
            </a:prstGeom>
            <a:solidFill>
              <a:schemeClr val="bg1"/>
            </a:solidFill>
          </p:spPr>
          <p:txBody>
            <a:bodyPr wrap="square" rtlCol="0">
              <a:spAutoFit/>
            </a:bodyPr>
            <a:lstStyle>
              <a:defPPr>
                <a:defRPr lang="en-US"/>
              </a:defPPr>
              <a:lvl1pPr>
                <a:defRPr sz="1100"/>
              </a:lvl1pPr>
            </a:lstStyle>
            <a:p>
              <a:r>
                <a:rPr lang="es-CR" sz="1200" dirty="0"/>
                <a:t>    Cobertura de la población</a:t>
              </a:r>
              <a:endParaRPr lang="en-GB" sz="1200" dirty="0"/>
            </a:p>
          </p:txBody>
        </p:sp>
        <p:sp>
          <p:nvSpPr>
            <p:cNvPr id="32" name="TextBox 31">
              <a:extLst>
                <a:ext uri="{FF2B5EF4-FFF2-40B4-BE49-F238E27FC236}">
                  <a16:creationId xmlns:a16="http://schemas.microsoft.com/office/drawing/2014/main" xmlns="" id="{025D61D1-EF62-4C39-A61B-54FD2A3B293D}"/>
                </a:ext>
              </a:extLst>
            </p:cNvPr>
            <p:cNvSpPr txBox="1"/>
            <p:nvPr/>
          </p:nvSpPr>
          <p:spPr>
            <a:xfrm>
              <a:off x="838200" y="2057400"/>
              <a:ext cx="1413132" cy="270353"/>
            </a:xfrm>
            <a:prstGeom prst="rect">
              <a:avLst/>
            </a:prstGeom>
            <a:noFill/>
          </p:spPr>
          <p:txBody>
            <a:bodyPr wrap="none" rtlCol="0">
              <a:spAutoFit/>
            </a:bodyPr>
            <a:lstStyle>
              <a:defPPr>
                <a:defRPr lang="en-US"/>
              </a:defPPr>
              <a:lvl1pPr>
                <a:defRPr sz="900"/>
              </a:lvl1pPr>
            </a:lstStyle>
            <a:p>
              <a:r>
                <a:rPr lang="es-ES_tradnl" sz="1600" noProof="1"/>
                <a:t>Nivel de beneficio</a:t>
              </a:r>
            </a:p>
          </p:txBody>
        </p:sp>
      </p:grpSp>
    </p:spTree>
    <p:extLst>
      <p:ext uri="{BB962C8B-B14F-4D97-AF65-F5344CB8AC3E}">
        <p14:creationId xmlns:p14="http://schemas.microsoft.com/office/powerpoint/2010/main" val="8805505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603848" y="1457864"/>
            <a:ext cx="7203058" cy="3466506"/>
          </a:xfrm>
        </p:spPr>
        <p:txBody>
          <a:bodyPr>
            <a:normAutofit/>
          </a:bodyPr>
          <a:lstStyle/>
          <a:p>
            <a:pPr marL="266700" indent="-266700">
              <a:lnSpc>
                <a:spcPct val="110000"/>
              </a:lnSpc>
              <a:buFont typeface="+mj-lt"/>
              <a:buAutoNum type="arabicPeriod"/>
            </a:pPr>
            <a:r>
              <a:rPr lang="es-ES" dirty="0"/>
              <a:t>Respeto de los principios básicos y de las normas internacionales</a:t>
            </a:r>
          </a:p>
          <a:p>
            <a:pPr marL="266700" indent="-266700">
              <a:lnSpc>
                <a:spcPct val="110000"/>
              </a:lnSpc>
              <a:buFont typeface="+mj-lt"/>
              <a:buAutoNum type="arabicPeriod"/>
            </a:pPr>
            <a:r>
              <a:rPr lang="es-ES" dirty="0"/>
              <a:t>Transparencia y disponibilidad de información fiable</a:t>
            </a:r>
          </a:p>
          <a:p>
            <a:pPr marL="266700" indent="-266700">
              <a:lnSpc>
                <a:spcPct val="110000"/>
              </a:lnSpc>
              <a:buFont typeface="+mj-lt"/>
              <a:buAutoNum type="arabicPeriod"/>
            </a:pPr>
            <a:r>
              <a:rPr lang="es-ES" dirty="0"/>
              <a:t>Basado en estudios técnicos, financieros y actuariales</a:t>
            </a:r>
          </a:p>
          <a:p>
            <a:pPr marL="266700" indent="-266700">
              <a:lnSpc>
                <a:spcPct val="110000"/>
              </a:lnSpc>
              <a:buFont typeface="+mj-lt"/>
              <a:buAutoNum type="arabicPeriod"/>
            </a:pPr>
            <a:r>
              <a:rPr lang="es-ES" dirty="0"/>
              <a:t>Consideración de los efectos distributivos inter e intra generacionales</a:t>
            </a:r>
          </a:p>
          <a:p>
            <a:pPr marL="266700" indent="-266700">
              <a:lnSpc>
                <a:spcPct val="110000"/>
              </a:lnSpc>
              <a:buFont typeface="+mj-lt"/>
              <a:buAutoNum type="arabicPeriod"/>
            </a:pPr>
            <a:r>
              <a:rPr lang="es-ES" dirty="0"/>
              <a:t>Aprender de las experiencias internacionales</a:t>
            </a:r>
          </a:p>
          <a:p>
            <a:pPr marL="266700" indent="-266700">
              <a:lnSpc>
                <a:spcPct val="110000"/>
              </a:lnSpc>
              <a:buFont typeface="+mj-lt"/>
              <a:buAutoNum type="arabicPeriod"/>
            </a:pPr>
            <a:r>
              <a:rPr lang="es-ES" dirty="0"/>
              <a:t>Diálogo social y consulta con los interlocutores</a:t>
            </a:r>
          </a:p>
          <a:p>
            <a:pPr marL="266700" indent="-266700">
              <a:lnSpc>
                <a:spcPct val="110000"/>
              </a:lnSpc>
              <a:buFont typeface="+mj-lt"/>
              <a:buAutoNum type="arabicPeriod"/>
            </a:pPr>
            <a:r>
              <a:rPr lang="es-ES" dirty="0"/>
              <a:t>Proceso dinámico y necesidad de ajustes regulares - costo de la inacción y minimización de riesgos de diseño.</a:t>
            </a:r>
          </a:p>
        </p:txBody>
      </p:sp>
      <p:sp>
        <p:nvSpPr>
          <p:cNvPr id="6" name="Title 5"/>
          <p:cNvSpPr>
            <a:spLocks noGrp="1"/>
          </p:cNvSpPr>
          <p:nvPr>
            <p:ph type="title"/>
          </p:nvPr>
        </p:nvSpPr>
        <p:spPr>
          <a:xfrm>
            <a:off x="541617" y="209524"/>
            <a:ext cx="6684886" cy="1089421"/>
          </a:xfrm>
        </p:spPr>
        <p:txBody>
          <a:bodyPr/>
          <a:lstStyle/>
          <a:p>
            <a:r>
              <a:rPr lang="en-GB" sz="2800" b="1" i="1" dirty="0" err="1">
                <a:solidFill>
                  <a:srgbClr val="C00000"/>
                </a:solidFill>
                <a:latin typeface="+mn-lt"/>
              </a:rPr>
              <a:t>Consideraciones</a:t>
            </a:r>
            <a:r>
              <a:rPr lang="en-GB" sz="2800" b="1" i="1" dirty="0">
                <a:solidFill>
                  <a:srgbClr val="C00000"/>
                </a:solidFill>
                <a:latin typeface="+mn-lt"/>
              </a:rPr>
              <a:t> finales</a:t>
            </a:r>
          </a:p>
        </p:txBody>
      </p:sp>
    </p:spTree>
    <p:extLst>
      <p:ext uri="{BB962C8B-B14F-4D97-AF65-F5344CB8AC3E}">
        <p14:creationId xmlns:p14="http://schemas.microsoft.com/office/powerpoint/2010/main" val="22259597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4261" y="514351"/>
            <a:ext cx="6172200" cy="3394472"/>
          </a:xfrm>
        </p:spPr>
        <p:txBody>
          <a:bodyPr anchor="ctr">
            <a:normAutofit/>
          </a:bodyPr>
          <a:lstStyle/>
          <a:p>
            <a:pPr marL="0" indent="0" algn="ctr">
              <a:buNone/>
            </a:pPr>
            <a:r>
              <a:rPr lang="en-US" sz="4800" b="1" dirty="0">
                <a:solidFill>
                  <a:srgbClr val="C00000"/>
                </a:solidFill>
                <a:latin typeface="Calibri" panose="020F0502020204030204" pitchFamily="34" charset="0"/>
              </a:rPr>
              <a:t>¡ </a:t>
            </a:r>
            <a:r>
              <a:rPr lang="en-US" sz="4800" b="1" dirty="0" err="1">
                <a:solidFill>
                  <a:srgbClr val="C00000"/>
                </a:solidFill>
                <a:latin typeface="Calibri" panose="020F0502020204030204" pitchFamily="34" charset="0"/>
              </a:rPr>
              <a:t>Muchas</a:t>
            </a:r>
            <a:r>
              <a:rPr lang="en-US" sz="4800" b="1" dirty="0">
                <a:solidFill>
                  <a:srgbClr val="C00000"/>
                </a:solidFill>
                <a:latin typeface="Calibri" panose="020F0502020204030204" pitchFamily="34" charset="0"/>
              </a:rPr>
              <a:t> gracias !</a:t>
            </a:r>
            <a:endParaRPr lang="en-GB" sz="4800" b="1" dirty="0">
              <a:solidFill>
                <a:srgbClr val="C00000"/>
              </a:solidFill>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2E440908-E1C3-4997-8481-D137ACE563D5}" type="slidenum">
              <a:rPr lang="en-GB" altLang="en-US" smtClean="0"/>
              <a:pPr/>
              <a:t>24</a:t>
            </a:fld>
            <a:endParaRPr lang="en-GB" altLang="en-US"/>
          </a:p>
        </p:txBody>
      </p:sp>
      <p:sp>
        <p:nvSpPr>
          <p:cNvPr id="7" name="TextBox 9"/>
          <p:cNvSpPr txBox="1">
            <a:spLocks noChangeArrowheads="1"/>
          </p:cNvSpPr>
          <p:nvPr/>
        </p:nvSpPr>
        <p:spPr bwMode="auto">
          <a:xfrm>
            <a:off x="3886200" y="3432573"/>
            <a:ext cx="3943350" cy="15465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s-ES_tradnl" altLang="en-US" sz="1350" b="1" noProof="1">
                <a:solidFill>
                  <a:srgbClr val="0070C0"/>
                </a:solidFill>
                <a:latin typeface="Arial" panose="020B0604020202020204" pitchFamily="34" charset="0"/>
              </a:rPr>
              <a:t>Contacto:    </a:t>
            </a:r>
          </a:p>
          <a:p>
            <a:pPr algn="r" eaLnBrk="1" hangingPunct="1">
              <a:spcBef>
                <a:spcPct val="0"/>
              </a:spcBef>
              <a:buFontTx/>
              <a:buNone/>
            </a:pPr>
            <a:r>
              <a:rPr lang="es-ES_tradnl" altLang="en-US" sz="1350" b="1" noProof="1">
                <a:solidFill>
                  <a:srgbClr val="002060"/>
                </a:solidFill>
                <a:latin typeface="Arial" panose="020B0604020202020204" pitchFamily="34" charset="0"/>
              </a:rPr>
              <a:t>Departmento de Protección Social,</a:t>
            </a:r>
          </a:p>
          <a:p>
            <a:pPr algn="r" eaLnBrk="1" hangingPunct="1">
              <a:spcBef>
                <a:spcPct val="0"/>
              </a:spcBef>
              <a:buFontTx/>
              <a:buNone/>
            </a:pPr>
            <a:r>
              <a:rPr lang="es-ES_tradnl" altLang="en-US" sz="1350" b="1" noProof="1">
                <a:solidFill>
                  <a:srgbClr val="002060"/>
                </a:solidFill>
                <a:latin typeface="Arial" panose="020B0604020202020204" pitchFamily="34" charset="0"/>
              </a:rPr>
              <a:t>Organización Internacional del Trabajo (OIT)</a:t>
            </a:r>
          </a:p>
          <a:p>
            <a:pPr algn="r" eaLnBrk="1" hangingPunct="1">
              <a:spcBef>
                <a:spcPct val="0"/>
              </a:spcBef>
              <a:buFontTx/>
              <a:buNone/>
            </a:pPr>
            <a:r>
              <a:rPr lang="es-ES_tradnl" altLang="en-US" sz="1350" b="1" noProof="1">
                <a:solidFill>
                  <a:srgbClr val="0070C0"/>
                </a:solidFill>
                <a:latin typeface="Arial" panose="020B0604020202020204" pitchFamily="34" charset="0"/>
              </a:rPr>
              <a:t>Email: </a:t>
            </a:r>
            <a:r>
              <a:rPr lang="es-ES_tradnl" altLang="en-US" sz="1350" b="1" noProof="1">
                <a:solidFill>
                  <a:srgbClr val="0070C0"/>
                </a:solidFill>
                <a:latin typeface="Arial" panose="020B0604020202020204" pitchFamily="34" charset="0"/>
                <a:hlinkClick r:id="rId2"/>
              </a:rPr>
              <a:t>socpro@ilo.org</a:t>
            </a:r>
            <a:r>
              <a:rPr lang="es-ES_tradnl" altLang="en-US" sz="1350" b="1" noProof="1">
                <a:solidFill>
                  <a:srgbClr val="0070C0"/>
                </a:solidFill>
                <a:latin typeface="Arial" panose="020B0604020202020204" pitchFamily="34" charset="0"/>
              </a:rPr>
              <a:t> </a:t>
            </a:r>
          </a:p>
          <a:p>
            <a:pPr algn="r" eaLnBrk="1" hangingPunct="1">
              <a:spcBef>
                <a:spcPct val="0"/>
              </a:spcBef>
              <a:buFontTx/>
              <a:buNone/>
            </a:pPr>
            <a:r>
              <a:rPr lang="es-ES_tradnl" altLang="en-US" sz="1350" b="1" noProof="1">
                <a:solidFill>
                  <a:srgbClr val="0070C0"/>
                </a:solidFill>
                <a:latin typeface="Arial" panose="020B0604020202020204" pitchFamily="34" charset="0"/>
              </a:rPr>
              <a:t>Visite: </a:t>
            </a:r>
            <a:r>
              <a:rPr lang="es-ES_tradnl" altLang="en-US" sz="1350" b="1" noProof="1">
                <a:solidFill>
                  <a:srgbClr val="0070C0"/>
                </a:solidFill>
                <a:latin typeface="Arial" panose="020B0604020202020204" pitchFamily="34" charset="0"/>
                <a:hlinkClick r:id="rId3"/>
              </a:rPr>
              <a:t>www.social-protection.org</a:t>
            </a:r>
            <a:endParaRPr lang="es-ES_tradnl" altLang="en-US" sz="1350" b="1" noProof="1">
              <a:solidFill>
                <a:srgbClr val="0070C0"/>
              </a:solidFill>
              <a:latin typeface="Arial" panose="020B0604020202020204" pitchFamily="34" charset="0"/>
            </a:endParaRPr>
          </a:p>
          <a:p>
            <a:pPr algn="r" eaLnBrk="1" hangingPunct="1">
              <a:spcBef>
                <a:spcPct val="0"/>
              </a:spcBef>
              <a:buFontTx/>
              <a:buNone/>
            </a:pPr>
            <a:r>
              <a:rPr lang="es-ES_tradnl" altLang="en-US" sz="1350" b="1" noProof="1">
                <a:solidFill>
                  <a:srgbClr val="0070C0"/>
                </a:solidFill>
                <a:latin typeface="Arial" panose="020B0604020202020204" pitchFamily="34" charset="0"/>
                <a:hlinkClick r:id="rId4"/>
              </a:rPr>
              <a:t>http://www.ilo.org/</a:t>
            </a:r>
            <a:r>
              <a:rPr lang="es-ES_tradnl" altLang="en-US" sz="1350" b="1" noProof="1">
                <a:solidFill>
                  <a:srgbClr val="0070C0"/>
                </a:solidFill>
                <a:latin typeface="Arial" panose="020B0604020202020204" pitchFamily="34" charset="0"/>
              </a:rPr>
              <a:t> </a:t>
            </a:r>
          </a:p>
          <a:p>
            <a:pPr algn="r" eaLnBrk="1" hangingPunct="1">
              <a:spcBef>
                <a:spcPct val="0"/>
              </a:spcBef>
              <a:buFontTx/>
              <a:buNone/>
            </a:pPr>
            <a:endParaRPr lang="en-GB" altLang="en-US" sz="1350" b="1" dirty="0">
              <a:solidFill>
                <a:srgbClr val="0070C0"/>
              </a:solidFill>
              <a:latin typeface="Arial" panose="020B0604020202020204" pitchFamily="34" charset="0"/>
            </a:endParaRPr>
          </a:p>
        </p:txBody>
      </p:sp>
    </p:spTree>
    <p:extLst>
      <p:ext uri="{BB962C8B-B14F-4D97-AF65-F5344CB8AC3E}">
        <p14:creationId xmlns:p14="http://schemas.microsoft.com/office/powerpoint/2010/main" val="430333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 name="CustomShape 3"/>
          <p:cNvSpPr/>
          <p:nvPr/>
        </p:nvSpPr>
        <p:spPr>
          <a:xfrm>
            <a:off x="1485900" y="4949640"/>
            <a:ext cx="4057290" cy="172034"/>
          </a:xfrm>
          <a:prstGeom prst="rect">
            <a:avLst/>
          </a:prstGeom>
          <a:noFill/>
          <a:ln>
            <a:noFill/>
          </a:ln>
        </p:spPr>
        <p:style>
          <a:lnRef idx="0">
            <a:scrgbClr r="0" g="0" b="0"/>
          </a:lnRef>
          <a:fillRef idx="0">
            <a:scrgbClr r="0" g="0" b="0"/>
          </a:fillRef>
          <a:effectRef idx="0">
            <a:scrgbClr r="0" g="0" b="0"/>
          </a:effectRef>
          <a:fontRef idx="minor"/>
        </p:style>
        <p:txBody>
          <a:bodyPr lIns="67500" tIns="33750" rIns="67500" bIns="33750">
            <a:spAutoFit/>
          </a:bodyPr>
          <a:lstStyle/>
          <a:p>
            <a:pPr>
              <a:lnSpc>
                <a:spcPct val="100000"/>
              </a:lnSpc>
            </a:pPr>
            <a:r>
              <a:rPr lang="es-ES" sz="675" spc="-1" dirty="0">
                <a:solidFill>
                  <a:srgbClr val="000000"/>
                </a:solidFill>
                <a:latin typeface="Calibri Light"/>
                <a:ea typeface="ＭＳ Ｐゴシック"/>
              </a:rPr>
              <a:t>Fuente: OIT, Informe Mundial sobre la Protección Social 2017-19, Figura 4.6.</a:t>
            </a:r>
            <a:endParaRPr lang="en-US" sz="675" spc="-1" dirty="0">
              <a:latin typeface="Arial"/>
            </a:endParaRPr>
          </a:p>
        </p:txBody>
      </p:sp>
      <p:sp>
        <p:nvSpPr>
          <p:cNvPr id="8" name="Text Placeholder 7"/>
          <p:cNvSpPr>
            <a:spLocks noGrp="1"/>
          </p:cNvSpPr>
          <p:nvPr>
            <p:ph type="body" sz="quarter" idx="13"/>
          </p:nvPr>
        </p:nvSpPr>
        <p:spPr>
          <a:xfrm>
            <a:off x="239696" y="943855"/>
            <a:ext cx="8447103" cy="496549"/>
          </a:xfrm>
        </p:spPr>
        <p:txBody>
          <a:bodyPr/>
          <a:lstStyle/>
          <a:p>
            <a:r>
              <a:rPr lang="es-ES" dirty="0"/>
              <a:t>Indicador 1.3.1 de los ODS relativo a la cobertura efectiva de los adultos mayores: comparación de la proporción de la población que supera la edad legal de jubilación y percibe una pensión de vejez, 2000 y 2010-2016 (porcentajes)</a:t>
            </a:r>
            <a:endParaRPr lang="en-US" dirty="0">
              <a:highlight>
                <a:srgbClr val="FFFF00"/>
              </a:highlight>
            </a:endParaRPr>
          </a:p>
        </p:txBody>
      </p:sp>
      <p:sp>
        <p:nvSpPr>
          <p:cNvPr id="6" name="Title 5"/>
          <p:cNvSpPr>
            <a:spLocks noGrp="1"/>
          </p:cNvSpPr>
          <p:nvPr>
            <p:ph type="title"/>
          </p:nvPr>
        </p:nvSpPr>
        <p:spPr>
          <a:xfrm>
            <a:off x="239697" y="108011"/>
            <a:ext cx="6684886" cy="857250"/>
          </a:xfrm>
        </p:spPr>
        <p:txBody>
          <a:bodyPr/>
          <a:lstStyle/>
          <a:p>
            <a:r>
              <a:rPr lang="pt-BR" sz="2100" b="1" i="1" dirty="0">
                <a:solidFill>
                  <a:srgbClr val="C00000"/>
                </a:solidFill>
                <a:latin typeface="+mn-lt"/>
              </a:rPr>
              <a:t>Muchos países lograron aumentos significativos en la cobertura de las pensiones</a:t>
            </a:r>
            <a:endParaRPr lang="en-GB" sz="2100" b="1" i="1" dirty="0">
              <a:solidFill>
                <a:srgbClr val="C00000"/>
              </a:solidFill>
              <a:latin typeface="+mn-lt"/>
            </a:endParaRPr>
          </a:p>
        </p:txBody>
      </p:sp>
      <p:graphicFrame>
        <p:nvGraphicFramePr>
          <p:cNvPr id="16" name="Chart 15">
            <a:extLst>
              <a:ext uri="{FF2B5EF4-FFF2-40B4-BE49-F238E27FC236}">
                <a16:creationId xmlns:a16="http://schemas.microsoft.com/office/drawing/2014/main" xmlns="" id="{00000000-0008-0000-0000-000002000000}"/>
              </a:ext>
            </a:extLst>
          </p:cNvPr>
          <p:cNvGraphicFramePr>
            <a:graphicFrameLocks/>
          </p:cNvGraphicFramePr>
          <p:nvPr>
            <p:extLst>
              <p:ext uri="{D42A27DB-BD31-4B8C-83A1-F6EECF244321}">
                <p14:modId xmlns:p14="http://schemas.microsoft.com/office/powerpoint/2010/main" val="1438295456"/>
              </p:ext>
            </p:extLst>
          </p:nvPr>
        </p:nvGraphicFramePr>
        <p:xfrm>
          <a:off x="258746" y="1501337"/>
          <a:ext cx="8647129" cy="344830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01141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 name="CustomShape 3"/>
          <p:cNvSpPr/>
          <p:nvPr/>
        </p:nvSpPr>
        <p:spPr>
          <a:xfrm>
            <a:off x="1485900" y="4923720"/>
            <a:ext cx="4057290" cy="172034"/>
          </a:xfrm>
          <a:prstGeom prst="rect">
            <a:avLst/>
          </a:prstGeom>
          <a:noFill/>
          <a:ln>
            <a:noFill/>
          </a:ln>
        </p:spPr>
        <p:style>
          <a:lnRef idx="0">
            <a:scrgbClr r="0" g="0" b="0"/>
          </a:lnRef>
          <a:fillRef idx="0">
            <a:scrgbClr r="0" g="0" b="0"/>
          </a:fillRef>
          <a:effectRef idx="0">
            <a:scrgbClr r="0" g="0" b="0"/>
          </a:effectRef>
          <a:fontRef idx="minor"/>
        </p:style>
        <p:txBody>
          <a:bodyPr lIns="67500" tIns="33750" rIns="67500" bIns="33750">
            <a:spAutoFit/>
          </a:bodyPr>
          <a:lstStyle/>
          <a:p>
            <a:pPr>
              <a:lnSpc>
                <a:spcPct val="100000"/>
              </a:lnSpc>
            </a:pPr>
            <a:r>
              <a:rPr lang="es-ES" sz="675" spc="-1" dirty="0">
                <a:solidFill>
                  <a:srgbClr val="000000"/>
                </a:solidFill>
                <a:latin typeface="Calibri Light"/>
                <a:ea typeface="ＭＳ Ｐゴシック"/>
              </a:rPr>
              <a:t>Fuente: OIT, Informe Mundial sobre la Protección Social 2017-19, Figura 4.3.</a:t>
            </a:r>
            <a:endParaRPr lang="en-US" sz="675" spc="-1" dirty="0">
              <a:latin typeface="Arial"/>
            </a:endParaRPr>
          </a:p>
        </p:txBody>
      </p:sp>
      <p:graphicFrame>
        <p:nvGraphicFramePr>
          <p:cNvPr id="334" name="Chart 7"/>
          <p:cNvGraphicFramePr/>
          <p:nvPr>
            <p:extLst>
              <p:ext uri="{D42A27DB-BD31-4B8C-83A1-F6EECF244321}">
                <p14:modId xmlns:p14="http://schemas.microsoft.com/office/powerpoint/2010/main" val="142098030"/>
              </p:ext>
            </p:extLst>
          </p:nvPr>
        </p:nvGraphicFramePr>
        <p:xfrm>
          <a:off x="1143000" y="1543050"/>
          <a:ext cx="6229170" cy="3388500"/>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 Placeholder 13"/>
          <p:cNvSpPr>
            <a:spLocks noGrp="1"/>
          </p:cNvSpPr>
          <p:nvPr>
            <p:ph type="body" sz="quarter" idx="13"/>
          </p:nvPr>
        </p:nvSpPr>
        <p:spPr>
          <a:xfrm>
            <a:off x="239696" y="1062151"/>
            <a:ext cx="8447103" cy="496549"/>
          </a:xfrm>
        </p:spPr>
        <p:txBody>
          <a:bodyPr/>
          <a:lstStyle/>
          <a:p>
            <a:r>
              <a:rPr lang="es-ES" dirty="0"/>
              <a:t>Indicador 1.3.1 de los ODS relativo a la cobertura efectiva de los adultos mayores: porcentaje de personas que superan la edad legal de jubilación y percibe una pensión de vejez, por región, año más reciente con datos disponibles</a:t>
            </a:r>
            <a:endParaRPr lang="en-US" dirty="0">
              <a:highlight>
                <a:srgbClr val="FFFF00"/>
              </a:highlight>
            </a:endParaRPr>
          </a:p>
        </p:txBody>
      </p:sp>
      <p:sp>
        <p:nvSpPr>
          <p:cNvPr id="9" name="Title 8"/>
          <p:cNvSpPr>
            <a:spLocks noGrp="1"/>
          </p:cNvSpPr>
          <p:nvPr>
            <p:ph type="title"/>
          </p:nvPr>
        </p:nvSpPr>
        <p:spPr>
          <a:xfrm>
            <a:off x="239697" y="205979"/>
            <a:ext cx="6929588" cy="757280"/>
          </a:xfrm>
        </p:spPr>
        <p:txBody>
          <a:bodyPr/>
          <a:lstStyle/>
          <a:p>
            <a:r>
              <a:rPr lang="pt-BR" sz="2100" b="1" i="1" dirty="0">
                <a:solidFill>
                  <a:srgbClr val="C00000"/>
                </a:solidFill>
                <a:latin typeface="+mn-lt"/>
              </a:rPr>
              <a:t>Mientras tanto, 32,1% de los adultos mayores no reciben ningún beneficio de pensión</a:t>
            </a:r>
            <a:endParaRPr lang="en-GB" sz="2100" b="1" i="1" dirty="0">
              <a:solidFill>
                <a:srgbClr val="C00000"/>
              </a:solidFill>
              <a:latin typeface="+mn-lt"/>
            </a:endParaRPr>
          </a:p>
        </p:txBody>
      </p:sp>
    </p:spTree>
    <p:extLst>
      <p:ext uri="{BB962C8B-B14F-4D97-AF65-F5344CB8AC3E}">
        <p14:creationId xmlns:p14="http://schemas.microsoft.com/office/powerpoint/2010/main" val="2300697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418288" y="58442"/>
            <a:ext cx="6684886" cy="1089421"/>
          </a:xfrm>
          <a:noFill/>
        </p:spPr>
        <p:txBody>
          <a:bodyPr/>
          <a:lstStyle/>
          <a:p>
            <a:r>
              <a:rPr lang="en-GB" sz="2100" b="1" i="1" dirty="0">
                <a:solidFill>
                  <a:srgbClr val="C00000"/>
                </a:solidFill>
                <a:latin typeface="+mn-lt"/>
              </a:rPr>
              <a:t>La </a:t>
            </a:r>
            <a:r>
              <a:rPr lang="en-GB" sz="2100" b="1" i="1" dirty="0" err="1">
                <a:solidFill>
                  <a:srgbClr val="C00000"/>
                </a:solidFill>
                <a:latin typeface="+mn-lt"/>
              </a:rPr>
              <a:t>edad</a:t>
            </a:r>
            <a:r>
              <a:rPr lang="en-GB" sz="2100" b="1" i="1" dirty="0">
                <a:solidFill>
                  <a:srgbClr val="C00000"/>
                </a:solidFill>
                <a:latin typeface="+mn-lt"/>
              </a:rPr>
              <a:t> de </a:t>
            </a:r>
            <a:r>
              <a:rPr lang="en-GB" sz="2100" b="1" i="1" dirty="0" err="1">
                <a:solidFill>
                  <a:srgbClr val="C00000"/>
                </a:solidFill>
                <a:latin typeface="+mn-lt"/>
              </a:rPr>
              <a:t>retiro</a:t>
            </a:r>
            <a:r>
              <a:rPr lang="en-GB" sz="2100" b="1" i="1" dirty="0">
                <a:solidFill>
                  <a:srgbClr val="C00000"/>
                </a:solidFill>
                <a:latin typeface="+mn-lt"/>
              </a:rPr>
              <a:t> </a:t>
            </a:r>
            <a:r>
              <a:rPr lang="en-GB" sz="2100" b="1" i="1" dirty="0" err="1">
                <a:solidFill>
                  <a:srgbClr val="C00000"/>
                </a:solidFill>
                <a:latin typeface="+mn-lt"/>
              </a:rPr>
              <a:t>aumentará</a:t>
            </a:r>
            <a:r>
              <a:rPr lang="en-GB" sz="2100" b="1" i="1" dirty="0">
                <a:solidFill>
                  <a:srgbClr val="C00000"/>
                </a:solidFill>
                <a:latin typeface="+mn-lt"/>
              </a:rPr>
              <a:t> en la </a:t>
            </a:r>
            <a:r>
              <a:rPr lang="en-GB" sz="2100" b="1" i="1" dirty="0" err="1">
                <a:solidFill>
                  <a:srgbClr val="C00000"/>
                </a:solidFill>
                <a:latin typeface="+mn-lt"/>
              </a:rPr>
              <a:t>mitad</a:t>
            </a:r>
            <a:r>
              <a:rPr lang="en-GB" sz="2100" b="1" i="1" dirty="0">
                <a:solidFill>
                  <a:srgbClr val="C00000"/>
                </a:solidFill>
                <a:latin typeface="+mn-lt"/>
              </a:rPr>
              <a:t> de los </a:t>
            </a:r>
            <a:r>
              <a:rPr lang="en-GB" sz="2100" b="1" i="1" dirty="0" err="1">
                <a:solidFill>
                  <a:srgbClr val="C00000"/>
                </a:solidFill>
                <a:latin typeface="+mn-lt"/>
              </a:rPr>
              <a:t>países</a:t>
            </a:r>
            <a:r>
              <a:rPr lang="en-GB" sz="2100" b="1" i="1" dirty="0">
                <a:solidFill>
                  <a:srgbClr val="C00000"/>
                </a:solidFill>
                <a:latin typeface="+mn-lt"/>
              </a:rPr>
              <a:t> de la OECD y en </a:t>
            </a:r>
            <a:r>
              <a:rPr lang="en-GB" sz="2100" b="1" i="1" dirty="0" err="1">
                <a:solidFill>
                  <a:srgbClr val="C00000"/>
                </a:solidFill>
                <a:latin typeface="+mn-lt"/>
              </a:rPr>
              <a:t>otros</a:t>
            </a:r>
            <a:r>
              <a:rPr lang="en-GB" sz="2100" b="1" i="1" dirty="0">
                <a:solidFill>
                  <a:srgbClr val="C00000"/>
                </a:solidFill>
                <a:latin typeface="+mn-lt"/>
              </a:rPr>
              <a:t> </a:t>
            </a:r>
            <a:r>
              <a:rPr lang="en-GB" sz="2100" b="1" i="1" dirty="0" err="1">
                <a:solidFill>
                  <a:srgbClr val="C00000"/>
                </a:solidFill>
                <a:latin typeface="+mn-lt"/>
              </a:rPr>
              <a:t>países</a:t>
            </a:r>
            <a:r>
              <a:rPr lang="en-GB" sz="2100" b="1" i="1" dirty="0">
                <a:solidFill>
                  <a:srgbClr val="C00000"/>
                </a:solidFill>
                <a:latin typeface="+mn-lt"/>
              </a:rPr>
              <a:t>, hombres</a:t>
            </a:r>
          </a:p>
        </p:txBody>
      </p:sp>
      <p:grpSp>
        <p:nvGrpSpPr>
          <p:cNvPr id="4" name="Group 3"/>
          <p:cNvGrpSpPr/>
          <p:nvPr/>
        </p:nvGrpSpPr>
        <p:grpSpPr>
          <a:xfrm>
            <a:off x="546322" y="1017006"/>
            <a:ext cx="8147202" cy="3904414"/>
            <a:chOff x="546322" y="1037380"/>
            <a:chExt cx="5523309" cy="3447776"/>
          </a:xfrm>
        </p:grpSpPr>
        <p:graphicFrame>
          <p:nvGraphicFramePr>
            <p:cNvPr id="10" name="Chart 9"/>
            <p:cNvGraphicFramePr>
              <a:graphicFrameLocks/>
            </p:cNvGraphicFramePr>
            <p:nvPr>
              <p:extLst>
                <p:ext uri="{D42A27DB-BD31-4B8C-83A1-F6EECF244321}">
                  <p14:modId xmlns:p14="http://schemas.microsoft.com/office/powerpoint/2010/main" val="3428742906"/>
                </p:ext>
              </p:extLst>
            </p:nvPr>
          </p:nvGraphicFramePr>
          <p:xfrm>
            <a:off x="546322" y="1072824"/>
            <a:ext cx="5523309" cy="3412332"/>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Straight Connector 11"/>
            <p:cNvCxnSpPr/>
            <p:nvPr/>
          </p:nvCxnSpPr>
          <p:spPr>
            <a:xfrm flipH="1" flipV="1">
              <a:off x="2603914" y="1197384"/>
              <a:ext cx="1204" cy="3051660"/>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3" name="TextBox 6"/>
            <p:cNvSpPr txBox="1"/>
            <p:nvPr/>
          </p:nvSpPr>
          <p:spPr>
            <a:xfrm>
              <a:off x="2395830" y="1037380"/>
              <a:ext cx="418577" cy="189518"/>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GB" sz="750" b="1" i="0">
                  <a:solidFill>
                    <a:srgbClr val="A6A6A6"/>
                  </a:solidFill>
                  <a:latin typeface="Arial Narrow"/>
                </a:rPr>
                <a:t>2016</a:t>
              </a:r>
            </a:p>
          </p:txBody>
        </p:sp>
        <p:sp>
          <p:nvSpPr>
            <p:cNvPr id="14" name="TextBox 9"/>
            <p:cNvSpPr txBox="1"/>
            <p:nvPr/>
          </p:nvSpPr>
          <p:spPr>
            <a:xfrm>
              <a:off x="2858708" y="1045440"/>
              <a:ext cx="502115" cy="147753"/>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GB" sz="750" b="1" i="0" dirty="0" err="1">
                  <a:solidFill>
                    <a:srgbClr val="000000"/>
                  </a:solidFill>
                  <a:latin typeface="Arial Narrow"/>
                </a:rPr>
                <a:t>Futuro</a:t>
              </a:r>
              <a:endParaRPr lang="en-GB" sz="750" b="1" i="0" dirty="0">
                <a:solidFill>
                  <a:srgbClr val="000000"/>
                </a:solidFill>
                <a:latin typeface="Arial Narrow"/>
              </a:endParaRPr>
            </a:p>
          </p:txBody>
        </p:sp>
        <p:cxnSp>
          <p:nvCxnSpPr>
            <p:cNvPr id="15" name="Straight Connector 14"/>
            <p:cNvCxnSpPr/>
            <p:nvPr/>
          </p:nvCxnSpPr>
          <p:spPr>
            <a:xfrm flipV="1">
              <a:off x="3057934" y="1210571"/>
              <a:ext cx="0" cy="3038474"/>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32840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39697" y="128154"/>
            <a:ext cx="6987954" cy="941367"/>
          </a:xfrm>
        </p:spPr>
        <p:txBody>
          <a:bodyPr/>
          <a:lstStyle/>
          <a:p>
            <a:r>
              <a:rPr lang="en-GB" sz="2100" b="1" i="1" dirty="0" err="1">
                <a:solidFill>
                  <a:srgbClr val="C00000"/>
                </a:solidFill>
                <a:latin typeface="+mn-lt"/>
              </a:rPr>
              <a:t>Tasas</a:t>
            </a:r>
            <a:r>
              <a:rPr lang="en-GB" sz="2100" b="1" i="1" dirty="0">
                <a:solidFill>
                  <a:srgbClr val="C00000"/>
                </a:solidFill>
                <a:latin typeface="+mn-lt"/>
              </a:rPr>
              <a:t> de </a:t>
            </a:r>
            <a:r>
              <a:rPr lang="en-GB" sz="2100" b="1" i="1" dirty="0" err="1">
                <a:solidFill>
                  <a:srgbClr val="C00000"/>
                </a:solidFill>
                <a:latin typeface="+mn-lt"/>
              </a:rPr>
              <a:t>reemplazo</a:t>
            </a:r>
            <a:r>
              <a:rPr lang="en-GB" sz="2100" b="1" i="1" dirty="0">
                <a:solidFill>
                  <a:srgbClr val="C00000"/>
                </a:solidFill>
                <a:latin typeface="+mn-lt"/>
              </a:rPr>
              <a:t> </a:t>
            </a:r>
            <a:r>
              <a:rPr lang="en-GB" sz="2100" b="1" i="1" dirty="0" err="1">
                <a:solidFill>
                  <a:srgbClr val="C00000"/>
                </a:solidFill>
                <a:latin typeface="+mn-lt"/>
              </a:rPr>
              <a:t>futuras</a:t>
            </a:r>
            <a:r>
              <a:rPr lang="en-GB" sz="2100" b="1" i="1" dirty="0">
                <a:solidFill>
                  <a:srgbClr val="C00000"/>
                </a:solidFill>
                <a:latin typeface="+mn-lt"/>
              </a:rPr>
              <a:t> para </a:t>
            </a:r>
            <a:r>
              <a:rPr lang="en-GB" sz="2100" b="1" i="1" dirty="0" err="1">
                <a:solidFill>
                  <a:srgbClr val="C00000"/>
                </a:solidFill>
                <a:latin typeface="+mn-lt"/>
              </a:rPr>
              <a:t>trabajadores</a:t>
            </a:r>
            <a:r>
              <a:rPr lang="en-GB" sz="2100" b="1" i="1" dirty="0">
                <a:solidFill>
                  <a:srgbClr val="C00000"/>
                </a:solidFill>
                <a:latin typeface="+mn-lt"/>
              </a:rPr>
              <a:t> de </a:t>
            </a:r>
            <a:r>
              <a:rPr lang="en-GB" sz="2100" b="1" i="1" dirty="0" err="1">
                <a:solidFill>
                  <a:srgbClr val="C00000"/>
                </a:solidFill>
                <a:latin typeface="+mn-lt"/>
              </a:rPr>
              <a:t>ingreso</a:t>
            </a:r>
            <a:r>
              <a:rPr lang="en-GB" sz="2100" b="1" i="1" dirty="0">
                <a:solidFill>
                  <a:srgbClr val="C00000"/>
                </a:solidFill>
                <a:latin typeface="+mn-lt"/>
              </a:rPr>
              <a:t> medio y bajo en los </a:t>
            </a:r>
            <a:r>
              <a:rPr lang="en-GB" sz="2100" b="1" i="1" dirty="0" err="1">
                <a:solidFill>
                  <a:srgbClr val="C00000"/>
                </a:solidFill>
                <a:latin typeface="+mn-lt"/>
              </a:rPr>
              <a:t>países</a:t>
            </a:r>
            <a:r>
              <a:rPr lang="en-GB" sz="2100" b="1" i="1" dirty="0">
                <a:solidFill>
                  <a:srgbClr val="C00000"/>
                </a:solidFill>
                <a:latin typeface="+mn-lt"/>
              </a:rPr>
              <a:t> de la OECD y G20</a:t>
            </a:r>
          </a:p>
        </p:txBody>
      </p:sp>
      <p:graphicFrame>
        <p:nvGraphicFramePr>
          <p:cNvPr id="4" name="Chart 3"/>
          <p:cNvGraphicFramePr>
            <a:graphicFrameLocks/>
          </p:cNvGraphicFramePr>
          <p:nvPr>
            <p:extLst>
              <p:ext uri="{D42A27DB-BD31-4B8C-83A1-F6EECF244321}">
                <p14:modId xmlns:p14="http://schemas.microsoft.com/office/powerpoint/2010/main" val="1779652794"/>
              </p:ext>
            </p:extLst>
          </p:nvPr>
        </p:nvGraphicFramePr>
        <p:xfrm>
          <a:off x="1066691" y="1007303"/>
          <a:ext cx="6799838" cy="389195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02816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2" name="Chart 4"/>
          <p:cNvGraphicFramePr/>
          <p:nvPr>
            <p:extLst>
              <p:ext uri="{D42A27DB-BD31-4B8C-83A1-F6EECF244321}">
                <p14:modId xmlns:p14="http://schemas.microsoft.com/office/powerpoint/2010/main" val="1935788673"/>
              </p:ext>
            </p:extLst>
          </p:nvPr>
        </p:nvGraphicFramePr>
        <p:xfrm>
          <a:off x="239697" y="1200150"/>
          <a:ext cx="8447103" cy="3943350"/>
        </p:xfrm>
        <a:graphic>
          <a:graphicData uri="http://schemas.openxmlformats.org/drawingml/2006/chart">
            <c:chart xmlns:c="http://schemas.openxmlformats.org/drawingml/2006/chart" xmlns:r="http://schemas.openxmlformats.org/officeDocument/2006/relationships" r:id="rId3"/>
          </a:graphicData>
        </a:graphic>
      </p:graphicFrame>
      <p:sp>
        <p:nvSpPr>
          <p:cNvPr id="6" name="Title 5"/>
          <p:cNvSpPr>
            <a:spLocks noGrp="1"/>
          </p:cNvSpPr>
          <p:nvPr>
            <p:ph type="title"/>
          </p:nvPr>
        </p:nvSpPr>
        <p:spPr>
          <a:xfrm>
            <a:off x="239696" y="128154"/>
            <a:ext cx="7007409" cy="1089421"/>
          </a:xfrm>
          <a:prstGeom prst="rect">
            <a:avLst/>
          </a:prstGeom>
        </p:spPr>
        <p:txBody>
          <a:bodyPr/>
          <a:lstStyle/>
          <a:p>
            <a:r>
              <a:rPr lang="pt-BR" sz="2100" b="1" i="1" dirty="0">
                <a:solidFill>
                  <a:srgbClr val="C00000"/>
                </a:solidFill>
                <a:latin typeface="+mn-lt"/>
              </a:rPr>
              <a:t>Tasas de contribución obligatoria a pensiones de un trabajador medio en 2016, OECD y otros</a:t>
            </a:r>
            <a:endParaRPr lang="en-GB" sz="2100" b="1" i="1" dirty="0">
              <a:solidFill>
                <a:srgbClr val="C00000"/>
              </a:solidFill>
              <a:latin typeface="+mn-lt"/>
            </a:endParaRPr>
          </a:p>
        </p:txBody>
      </p:sp>
      <p:sp>
        <p:nvSpPr>
          <p:cNvPr id="4" name="CustomShape 3"/>
          <p:cNvSpPr/>
          <p:nvPr/>
        </p:nvSpPr>
        <p:spPr>
          <a:xfrm>
            <a:off x="1485900" y="4923720"/>
            <a:ext cx="4057290" cy="172034"/>
          </a:xfrm>
          <a:prstGeom prst="rect">
            <a:avLst/>
          </a:prstGeom>
          <a:noFill/>
          <a:ln>
            <a:noFill/>
          </a:ln>
        </p:spPr>
        <p:style>
          <a:lnRef idx="0">
            <a:scrgbClr r="0" g="0" b="0"/>
          </a:lnRef>
          <a:fillRef idx="0">
            <a:scrgbClr r="0" g="0" b="0"/>
          </a:fillRef>
          <a:effectRef idx="0">
            <a:scrgbClr r="0" g="0" b="0"/>
          </a:effectRef>
          <a:fontRef idx="minor"/>
        </p:style>
        <p:txBody>
          <a:bodyPr lIns="67500" tIns="33750" rIns="67500" bIns="33750">
            <a:spAutoFit/>
          </a:bodyPr>
          <a:lstStyle/>
          <a:p>
            <a:pPr>
              <a:lnSpc>
                <a:spcPct val="100000"/>
              </a:lnSpc>
            </a:pPr>
            <a:r>
              <a:rPr lang="es-ES" sz="675" spc="-1" dirty="0">
                <a:solidFill>
                  <a:srgbClr val="000000"/>
                </a:solidFill>
                <a:latin typeface="Calibri Light"/>
                <a:ea typeface="ＭＳ Ｐゴシック"/>
              </a:rPr>
              <a:t>Fuente: OIT, Informe Mundial sobre la Protección Social 2017-19, Figura 4.3.</a:t>
            </a:r>
            <a:endParaRPr lang="en-US" sz="675" spc="-1" dirty="0">
              <a:latin typeface="Arial"/>
            </a:endParaRPr>
          </a:p>
        </p:txBody>
      </p:sp>
    </p:spTree>
    <p:extLst>
      <p:ext uri="{BB962C8B-B14F-4D97-AF65-F5344CB8AC3E}">
        <p14:creationId xmlns:p14="http://schemas.microsoft.com/office/powerpoint/2010/main" val="2913760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39697" y="96699"/>
            <a:ext cx="6684886" cy="820559"/>
          </a:xfrm>
        </p:spPr>
        <p:txBody>
          <a:bodyPr/>
          <a:lstStyle/>
          <a:p>
            <a:r>
              <a:rPr lang="pt-BR" sz="2100" b="1" i="1" dirty="0">
                <a:solidFill>
                  <a:srgbClr val="C00000"/>
                </a:solidFill>
                <a:latin typeface="+mn-lt"/>
              </a:rPr>
              <a:t>Gasto en pensiones (% del PIB) y población adulta mayor (% de la población total)</a:t>
            </a:r>
            <a:endParaRPr lang="en-GB" sz="2100" b="1" i="1" dirty="0">
              <a:solidFill>
                <a:srgbClr val="C00000"/>
              </a:solidFill>
              <a:latin typeface="+mn-lt"/>
            </a:endParaRPr>
          </a:p>
        </p:txBody>
      </p:sp>
      <p:graphicFrame>
        <p:nvGraphicFramePr>
          <p:cNvPr id="5" name="Chart 4"/>
          <p:cNvGraphicFramePr>
            <a:graphicFrameLocks/>
          </p:cNvGraphicFramePr>
          <p:nvPr>
            <p:extLst>
              <p:ext uri="{D42A27DB-BD31-4B8C-83A1-F6EECF244321}">
                <p14:modId xmlns:p14="http://schemas.microsoft.com/office/powerpoint/2010/main" val="1503493088"/>
              </p:ext>
            </p:extLst>
          </p:nvPr>
        </p:nvGraphicFramePr>
        <p:xfrm>
          <a:off x="239698" y="1035424"/>
          <a:ext cx="8561402" cy="410807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99442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CustomShape 2"/>
          <p:cNvSpPr/>
          <p:nvPr/>
        </p:nvSpPr>
        <p:spPr>
          <a:xfrm>
            <a:off x="1257210" y="4914810"/>
            <a:ext cx="4457430" cy="172034"/>
          </a:xfrm>
          <a:prstGeom prst="rect">
            <a:avLst/>
          </a:prstGeom>
          <a:noFill/>
          <a:ln>
            <a:noFill/>
          </a:ln>
        </p:spPr>
        <p:style>
          <a:lnRef idx="0">
            <a:scrgbClr r="0" g="0" b="0"/>
          </a:lnRef>
          <a:fillRef idx="0">
            <a:scrgbClr r="0" g="0" b="0"/>
          </a:fillRef>
          <a:effectRef idx="0">
            <a:scrgbClr r="0" g="0" b="0"/>
          </a:effectRef>
          <a:fontRef idx="minor"/>
        </p:style>
        <p:txBody>
          <a:bodyPr lIns="67500" tIns="33750" rIns="67500" bIns="33750">
            <a:spAutoFit/>
          </a:bodyPr>
          <a:lstStyle/>
          <a:p>
            <a:pPr>
              <a:lnSpc>
                <a:spcPct val="100000"/>
              </a:lnSpc>
            </a:pPr>
            <a:r>
              <a:rPr lang="es-ES" sz="675" spc="-1" dirty="0">
                <a:solidFill>
                  <a:srgbClr val="000000"/>
                </a:solidFill>
                <a:latin typeface="Calibri Light"/>
                <a:ea typeface="ＭＳ Ｐゴシック"/>
              </a:rPr>
              <a:t>Fuente: Monitor de Protección Social de la OIT, 2010-2020.</a:t>
            </a:r>
            <a:endParaRPr lang="en-US" sz="675" spc="-1" dirty="0">
              <a:latin typeface="Arial"/>
            </a:endParaRPr>
          </a:p>
        </p:txBody>
      </p:sp>
      <p:sp>
        <p:nvSpPr>
          <p:cNvPr id="6" name="Title 5"/>
          <p:cNvSpPr>
            <a:spLocks noGrp="1"/>
          </p:cNvSpPr>
          <p:nvPr>
            <p:ph type="title"/>
          </p:nvPr>
        </p:nvSpPr>
        <p:spPr>
          <a:xfrm>
            <a:off x="204186" y="205979"/>
            <a:ext cx="5815614" cy="857250"/>
          </a:xfrm>
          <a:prstGeom prst="rect">
            <a:avLst/>
          </a:prstGeom>
        </p:spPr>
        <p:txBody>
          <a:bodyPr/>
          <a:lstStyle/>
          <a:p>
            <a:r>
              <a:rPr lang="pt-BR" sz="2400" b="1" i="1" dirty="0">
                <a:solidFill>
                  <a:srgbClr val="C00000"/>
                </a:solidFill>
                <a:latin typeface="+mn-lt"/>
              </a:rPr>
              <a:t>Medidas de reforma de pensiones alrededor del mundo...</a:t>
            </a:r>
            <a:endParaRPr lang="en-GB" sz="2400" b="1" i="1" dirty="0">
              <a:solidFill>
                <a:srgbClr val="C00000"/>
              </a:solidFill>
              <a:latin typeface="+mn-lt"/>
            </a:endParaRPr>
          </a:p>
        </p:txBody>
      </p:sp>
      <p:sp>
        <p:nvSpPr>
          <p:cNvPr id="8" name="Text Placeholder 7"/>
          <p:cNvSpPr>
            <a:spLocks noGrp="1"/>
          </p:cNvSpPr>
          <p:nvPr>
            <p:ph type="body" sz="quarter" idx="13"/>
          </p:nvPr>
        </p:nvSpPr>
        <p:spPr>
          <a:xfrm>
            <a:off x="239697" y="1127463"/>
            <a:ext cx="7489572" cy="496549"/>
          </a:xfrm>
        </p:spPr>
        <p:txBody>
          <a:bodyPr/>
          <a:lstStyle/>
          <a:p>
            <a:r>
              <a:rPr lang="en-US" sz="1400" b="1" dirty="0"/>
              <a:t>528 </a:t>
            </a:r>
            <a:r>
              <a:rPr lang="en-US" sz="1400" b="1" dirty="0" err="1"/>
              <a:t>medidas</a:t>
            </a:r>
            <a:r>
              <a:rPr lang="en-US" sz="1400" b="1" dirty="0"/>
              <a:t> de </a:t>
            </a:r>
            <a:r>
              <a:rPr lang="en-US" sz="1400" b="1" dirty="0" err="1"/>
              <a:t>reforma</a:t>
            </a:r>
            <a:r>
              <a:rPr lang="en-US" sz="1400" b="1" dirty="0"/>
              <a:t> de </a:t>
            </a:r>
            <a:r>
              <a:rPr lang="en-US" sz="1400" b="1" dirty="0" err="1"/>
              <a:t>pensiones</a:t>
            </a:r>
            <a:r>
              <a:rPr lang="en-US" sz="1400" b="1" dirty="0"/>
              <a:t> </a:t>
            </a:r>
            <a:r>
              <a:rPr lang="en-US" sz="1400" b="1" dirty="0" err="1"/>
              <a:t>anunciadas</a:t>
            </a:r>
            <a:r>
              <a:rPr lang="en-US" sz="1400" b="1" dirty="0"/>
              <a:t> por </a:t>
            </a:r>
            <a:r>
              <a:rPr lang="en-US" sz="1400" b="1" dirty="0" err="1"/>
              <a:t>gobiernos</a:t>
            </a:r>
            <a:r>
              <a:rPr lang="en-US" sz="1400" b="1" dirty="0"/>
              <a:t> entre 2010 y 2018, por </a:t>
            </a:r>
            <a:r>
              <a:rPr lang="en-US" sz="1400" b="1" dirty="0" err="1"/>
              <a:t>región</a:t>
            </a:r>
            <a:endParaRPr lang="en-US" sz="1400" b="1" dirty="0"/>
          </a:p>
        </p:txBody>
      </p:sp>
      <p:grpSp>
        <p:nvGrpSpPr>
          <p:cNvPr id="9" name="Group 8"/>
          <p:cNvGrpSpPr/>
          <p:nvPr/>
        </p:nvGrpSpPr>
        <p:grpSpPr>
          <a:xfrm>
            <a:off x="239696" y="1624012"/>
            <a:ext cx="8599504" cy="3279997"/>
            <a:chOff x="239696" y="1624012"/>
            <a:chExt cx="8599504" cy="3279997"/>
          </a:xfrm>
        </p:grpSpPr>
        <p:graphicFrame>
          <p:nvGraphicFramePr>
            <p:cNvPr id="10" name="Chart 7"/>
            <p:cNvGraphicFramePr/>
            <p:nvPr>
              <p:extLst>
                <p:ext uri="{D42A27DB-BD31-4B8C-83A1-F6EECF244321}">
                  <p14:modId xmlns:p14="http://schemas.microsoft.com/office/powerpoint/2010/main" val="3219088450"/>
                </p:ext>
              </p:extLst>
            </p:nvPr>
          </p:nvGraphicFramePr>
          <p:xfrm>
            <a:off x="314325" y="1624012"/>
            <a:ext cx="8524875" cy="3279997"/>
          </p:xfrm>
          <a:graphic>
            <a:graphicData uri="http://schemas.openxmlformats.org/drawingml/2006/chart">
              <c:chart xmlns:c="http://schemas.openxmlformats.org/drawingml/2006/chart" xmlns:r="http://schemas.openxmlformats.org/officeDocument/2006/relationships" r:id="rId3"/>
            </a:graphicData>
          </a:graphic>
        </p:graphicFrame>
        <p:sp>
          <p:nvSpPr>
            <p:cNvPr id="11" name="Rectangle 10"/>
            <p:cNvSpPr/>
            <p:nvPr/>
          </p:nvSpPr>
          <p:spPr>
            <a:xfrm>
              <a:off x="239696" y="1835524"/>
              <a:ext cx="2019409" cy="260200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r">
                <a:lnSpc>
                  <a:spcPct val="200000"/>
                </a:lnSpc>
              </a:pPr>
              <a:r>
                <a:rPr lang="pt-BR" sz="1600" dirty="0">
                  <a:solidFill>
                    <a:schemeClr val="tx1"/>
                  </a:solidFill>
                  <a:latin typeface="Calibri Light" panose="020F0302020204030204" pitchFamily="34" charset="0"/>
                </a:rPr>
                <a:t>Europa y </a:t>
              </a:r>
              <a:r>
                <a:rPr lang="pt-BR" sz="1600" dirty="0" err="1">
                  <a:solidFill>
                    <a:schemeClr val="tx1"/>
                  </a:solidFill>
                  <a:latin typeface="Calibri Light" panose="020F0302020204030204" pitchFamily="34" charset="0"/>
                </a:rPr>
                <a:t>Asia</a:t>
              </a:r>
              <a:r>
                <a:rPr lang="pt-BR" sz="1600" dirty="0">
                  <a:solidFill>
                    <a:schemeClr val="tx1"/>
                  </a:solidFill>
                  <a:latin typeface="Calibri Light" panose="020F0302020204030204" pitchFamily="34" charset="0"/>
                </a:rPr>
                <a:t> Central</a:t>
              </a:r>
            </a:p>
            <a:p>
              <a:pPr algn="r">
                <a:lnSpc>
                  <a:spcPct val="200000"/>
                </a:lnSpc>
              </a:pPr>
              <a:r>
                <a:rPr lang="pt-BR" sz="1600" dirty="0">
                  <a:solidFill>
                    <a:schemeClr val="tx1"/>
                  </a:solidFill>
                  <a:latin typeface="Calibri Light" panose="020F0302020204030204" pitchFamily="34" charset="0"/>
                </a:rPr>
                <a:t>Américas</a:t>
              </a:r>
            </a:p>
            <a:p>
              <a:pPr algn="r">
                <a:lnSpc>
                  <a:spcPct val="200000"/>
                </a:lnSpc>
              </a:pPr>
              <a:r>
                <a:rPr lang="pt-BR" sz="1600" dirty="0" err="1">
                  <a:solidFill>
                    <a:schemeClr val="tx1"/>
                  </a:solidFill>
                  <a:latin typeface="Calibri Light" panose="020F0302020204030204" pitchFamily="34" charset="0"/>
                </a:rPr>
                <a:t>Asia</a:t>
              </a:r>
              <a:r>
                <a:rPr lang="pt-BR" sz="1600" dirty="0">
                  <a:solidFill>
                    <a:schemeClr val="tx1"/>
                  </a:solidFill>
                  <a:latin typeface="Calibri Light" panose="020F0302020204030204" pitchFamily="34" charset="0"/>
                </a:rPr>
                <a:t> y Pacífico</a:t>
              </a:r>
            </a:p>
            <a:p>
              <a:pPr algn="r">
                <a:lnSpc>
                  <a:spcPct val="200000"/>
                </a:lnSpc>
              </a:pPr>
              <a:r>
                <a:rPr lang="pt-BR" sz="1600" dirty="0">
                  <a:solidFill>
                    <a:schemeClr val="tx1"/>
                  </a:solidFill>
                  <a:latin typeface="Calibri Light" panose="020F0302020204030204" pitchFamily="34" charset="0"/>
                </a:rPr>
                <a:t>África</a:t>
              </a:r>
            </a:p>
            <a:p>
              <a:pPr algn="r">
                <a:lnSpc>
                  <a:spcPct val="200000"/>
                </a:lnSpc>
              </a:pPr>
              <a:r>
                <a:rPr lang="pt-BR" sz="1600" dirty="0">
                  <a:solidFill>
                    <a:schemeClr val="tx1"/>
                  </a:solidFill>
                  <a:latin typeface="Calibri Light" panose="020F0302020204030204" pitchFamily="34" charset="0"/>
                </a:rPr>
                <a:t>Estados Árabes</a:t>
              </a:r>
              <a:endParaRPr lang="en-GB" sz="1600" dirty="0">
                <a:solidFill>
                  <a:schemeClr val="tx1"/>
                </a:solidFill>
                <a:latin typeface="Calibri Light" panose="020F0302020204030204" pitchFamily="34" charset="0"/>
              </a:endParaRPr>
            </a:p>
          </p:txBody>
        </p:sp>
        <p:sp>
          <p:nvSpPr>
            <p:cNvPr id="12" name="Rectangle 11"/>
            <p:cNvSpPr/>
            <p:nvPr/>
          </p:nvSpPr>
          <p:spPr>
            <a:xfrm>
              <a:off x="7124591" y="2675965"/>
              <a:ext cx="1714609" cy="106007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nSpc>
                  <a:spcPct val="150000"/>
                </a:lnSpc>
              </a:pPr>
              <a:r>
                <a:rPr lang="pt-BR" sz="1200" dirty="0" err="1">
                  <a:solidFill>
                    <a:schemeClr val="tx1"/>
                  </a:solidFill>
                  <a:latin typeface="Calibri Light" panose="020F0302020204030204" pitchFamily="34" charset="0"/>
                </a:rPr>
                <a:t>Contracción</a:t>
              </a:r>
              <a:endParaRPr lang="pt-BR" sz="1200" dirty="0">
                <a:solidFill>
                  <a:schemeClr val="tx1"/>
                </a:solidFill>
                <a:latin typeface="Calibri Light" panose="020F0302020204030204" pitchFamily="34" charset="0"/>
              </a:endParaRPr>
            </a:p>
            <a:p>
              <a:pPr>
                <a:lnSpc>
                  <a:spcPct val="150000"/>
                </a:lnSpc>
              </a:pPr>
              <a:r>
                <a:rPr lang="pt-BR" sz="1200" dirty="0" err="1">
                  <a:solidFill>
                    <a:schemeClr val="tx1"/>
                  </a:solidFill>
                  <a:latin typeface="Calibri Light" panose="020F0302020204030204" pitchFamily="34" charset="0"/>
                </a:rPr>
                <a:t>Expansión</a:t>
              </a:r>
              <a:endParaRPr lang="pt-BR" sz="1200" dirty="0">
                <a:solidFill>
                  <a:schemeClr val="tx1"/>
                </a:solidFill>
                <a:latin typeface="Calibri Light" panose="020F0302020204030204" pitchFamily="34" charset="0"/>
              </a:endParaRPr>
            </a:p>
            <a:p>
              <a:pPr>
                <a:lnSpc>
                  <a:spcPct val="150000"/>
                </a:lnSpc>
              </a:pPr>
              <a:r>
                <a:rPr lang="pt-BR" sz="1200" dirty="0">
                  <a:solidFill>
                    <a:schemeClr val="tx1"/>
                  </a:solidFill>
                  <a:latin typeface="Calibri Light" panose="020F0302020204030204" pitchFamily="34" charset="0"/>
                </a:rPr>
                <a:t>Neutra/Indeterminada</a:t>
              </a:r>
              <a:endParaRPr lang="en-GB" sz="1200" dirty="0">
                <a:solidFill>
                  <a:schemeClr val="tx1"/>
                </a:solidFill>
                <a:latin typeface="Calibri Light" panose="020F0302020204030204" pitchFamily="34" charset="0"/>
              </a:endParaRPr>
            </a:p>
          </p:txBody>
        </p:sp>
      </p:grpSp>
    </p:spTree>
    <p:extLst>
      <p:ext uri="{BB962C8B-B14F-4D97-AF65-F5344CB8AC3E}">
        <p14:creationId xmlns:p14="http://schemas.microsoft.com/office/powerpoint/2010/main" val="19141485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878b0d21-155b-4ec0-b795-80adec0f3329">DOCID-2092872618-353</_dlc_DocId>
    <_dlc_DocIdUrl xmlns="878b0d21-155b-4ec0-b795-80adec0f3329">
      <Url>https://intranet.ilo.org/en-us/ILO100/_layouts/15/DocIdRedir.aspx?ID=DOCID-2092872618-353</Url>
      <Description>DOCID-2092872618-353</Description>
    </_dlc_DocIdUrl>
    <_dlc_DocIdPersistId xmlns="878b0d21-155b-4ec0-b795-80adec0f3329">false</_dlc_DocIdPersistId>
    <l7511195fc364c7ba5a2662c7743290d xmlns="878b0d21-155b-4ec0-b795-80adec0f3329">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501f1053-401d-4bf0-bb7e-b6b0dfcb4f84</TermId>
        </TermInfo>
      </Terms>
    </l7511195fc364c7ba5a2662c7743290d>
    <TaxCatchAll xmlns="b5396a58-3bb7-462e-9805-51434cc3d3e0">
      <Value>22</Value>
      <Value>45</Value>
    </TaxCatchAll>
    <p1a0af296abb421c86260382d7517b77 xmlns="878b0d21-155b-4ec0-b795-80adec0f3329">
      <Terms xmlns="http://schemas.microsoft.com/office/infopath/2007/PartnerControls">
        <TermInfo xmlns="http://schemas.microsoft.com/office/infopath/2007/PartnerControls">
          <TermName xmlns="http://schemas.microsoft.com/office/infopath/2007/PartnerControls">template</TermName>
          <TermId xmlns="http://schemas.microsoft.com/office/infopath/2007/PartnerControls">2c5845cc-0b13-4702-a8ee-3136c6fad6f2</TermId>
        </TermInfo>
      </Terms>
    </p1a0af296abb421c86260382d7517b77>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419BD016FA70F842BC377DF2E980158B" ma:contentTypeVersion="11" ma:contentTypeDescription="Create a new document." ma:contentTypeScope="" ma:versionID="b829566be0c59732a2fa038b381cd0ea">
  <xsd:schema xmlns:xsd="http://www.w3.org/2001/XMLSchema" xmlns:xs="http://www.w3.org/2001/XMLSchema" xmlns:p="http://schemas.microsoft.com/office/2006/metadata/properties" xmlns:ns1="http://schemas.microsoft.com/sharepoint/v3" xmlns:ns2="878b0d21-155b-4ec0-b795-80adec0f3329" xmlns:ns3="b5396a58-3bb7-462e-9805-51434cc3d3e0" targetNamespace="http://schemas.microsoft.com/office/2006/metadata/properties" ma:root="true" ma:fieldsID="b6454ec9a3a50c85f3fcf0eef04164a7" ns1:_="" ns2:_="" ns3:_="">
    <xsd:import namespace="http://schemas.microsoft.com/sharepoint/v3"/>
    <xsd:import namespace="878b0d21-155b-4ec0-b795-80adec0f3329"/>
    <xsd:import namespace="b5396a58-3bb7-462e-9805-51434cc3d3e0"/>
    <xsd:element name="properties">
      <xsd:complexType>
        <xsd:sequence>
          <xsd:element name="documentManagement">
            <xsd:complexType>
              <xsd:all>
                <xsd:element ref="ns1:PublishingStartDate" minOccurs="0"/>
                <xsd:element ref="ns1:PublishingExpirationDate" minOccurs="0"/>
                <xsd:element ref="ns2:l7511195fc364c7ba5a2662c7743290d" minOccurs="0"/>
                <xsd:element ref="ns2:_dlc_DocId" minOccurs="0"/>
                <xsd:element ref="ns2:_dlc_DocIdUrl" minOccurs="0"/>
                <xsd:element ref="ns2:_dlc_DocIdPersistId" minOccurs="0"/>
                <xsd:element ref="ns2:p1a0af296abb421c86260382d7517b77"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ma:readOnly="false">
      <xsd:simpleType>
        <xsd:restriction base="dms:Unknown"/>
      </xsd:simpleType>
    </xsd:element>
    <xsd:element name="PublishingExpirationDate" ma:index="9" nillable="true" ma:displayName="Scheduling End Date" ma:description="" ma:hidden="true" ma:internalName="PublishingExpirationDate"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78b0d21-155b-4ec0-b795-80adec0f3329" elementFormDefault="qualified">
    <xsd:import namespace="http://schemas.microsoft.com/office/2006/documentManagement/types"/>
    <xsd:import namespace="http://schemas.microsoft.com/office/infopath/2007/PartnerControls"/>
    <xsd:element name="l7511195fc364c7ba5a2662c7743290d" ma:index="11" ma:taxonomy="true" ma:internalName="l7511195fc364c7ba5a2662c7743290d" ma:taxonomyFieldName="ILOLanguage" ma:displayName="ILOLanguage" ma:readOnly="false" ma:default="" ma:fieldId="{57511195-fc36-4c7b-a5a2-662c7743290d}" ma:taxonomyMulti="true" ma:sspId="cf5d3917-ff46-4619-8a71-85dd69c1901b" ma:termSetId="7713086f-77c1-4558-92f4-f54455018e20" ma:anchorId="00000000-0000-0000-0000-000000000000" ma:open="false" ma:isKeyword="false">
      <xsd:complexType>
        <xsd:sequence>
          <xsd:element ref="pc:Terms" minOccurs="0" maxOccurs="1"/>
        </xsd:sequence>
      </xsd:complexType>
    </xsd:element>
    <xsd:element name="_dlc_DocId" ma:index="12" nillable="true" ma:displayName="Document ID Value" ma:description="The value of the document ID assigned to this item." ma:internalName="_dlc_DocId" ma:readOnly="true">
      <xsd:simpleType>
        <xsd:restriction base="dms:Text"/>
      </xsd:simpleType>
    </xsd:element>
    <xsd:element name="_dlc_DocIdUrl" ma:index="13"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4" nillable="true" ma:displayName="Persist ID" ma:description="Keep ID on add." ma:hidden="true" ma:internalName="_dlc_DocIdPersistId" ma:readOnly="true">
      <xsd:simpleType>
        <xsd:restriction base="dms:Boolean"/>
      </xsd:simpleType>
    </xsd:element>
    <xsd:element name="p1a0af296abb421c86260382d7517b77" ma:index="16" ma:taxonomy="true" ma:internalName="p1a0af296abb421c86260382d7517b77" ma:taxonomyFieldName="ILODocumentType" ma:displayName="ILODocumentType" ma:default="" ma:fieldId="{91a0af29-6abb-421c-8626-0382d7517b77}" ma:sspId="cf5d3917-ff46-4619-8a71-85dd69c1901b" ma:termSetId="66c08a96-feec-444e-9b18-1c196a8e9a84"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5396a58-3bb7-462e-9805-51434cc3d3e0" elementFormDefault="qualified">
    <xsd:import namespace="http://schemas.microsoft.com/office/2006/documentManagement/types"/>
    <xsd:import namespace="http://schemas.microsoft.com/office/infopath/2007/PartnerControls"/>
    <xsd:element name="TaxCatchAll" ma:index="17" nillable="true" ma:displayName="Taxonomy Catch All Column" ma:list="{6ad477ad-3e71-4345-bf4a-1a1de5c0e421}" ma:internalName="TaxCatchAll" ma:showField="CatchAllData" ma:web="878b0d21-155b-4ec0-b795-80adec0f332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2.xml><?xml version="1.0" encoding="utf-8"?>
<ds:datastoreItem xmlns:ds="http://schemas.openxmlformats.org/officeDocument/2006/customXml" ds:itemID="{7B6F2769-7194-4217-93D3-3AF3A4742282}">
  <ds:schemaRefs>
    <ds:schemaRef ds:uri="http://www.w3.org/XML/1998/namespace"/>
    <ds:schemaRef ds:uri="http://purl.org/dc/dcmitype/"/>
    <ds:schemaRef ds:uri="http://purl.org/dc/terms/"/>
    <ds:schemaRef ds:uri="b5396a58-3bb7-462e-9805-51434cc3d3e0"/>
    <ds:schemaRef ds:uri="878b0d21-155b-4ec0-b795-80adec0f3329"/>
    <ds:schemaRef ds:uri="http://schemas.openxmlformats.org/package/2006/metadata/core-properties"/>
    <ds:schemaRef ds:uri="http://purl.org/dc/elements/1.1/"/>
    <ds:schemaRef ds:uri="http://schemas.microsoft.com/office/2006/documentManagement/types"/>
    <ds:schemaRef ds:uri="http://schemas.microsoft.com/office/infopath/2007/PartnerControls"/>
    <ds:schemaRef ds:uri="http://schemas.microsoft.com/sharepoint/v3"/>
    <ds:schemaRef ds:uri="http://schemas.microsoft.com/office/2006/metadata/properties"/>
  </ds:schemaRefs>
</ds:datastoreItem>
</file>

<file path=customXml/itemProps3.xml><?xml version="1.0" encoding="utf-8"?>
<ds:datastoreItem xmlns:ds="http://schemas.openxmlformats.org/officeDocument/2006/customXml" ds:itemID="{06B881A4-B8C5-483C-B480-8BF26C1C251C}">
  <ds:schemaRefs>
    <ds:schemaRef ds:uri="http://schemas.microsoft.com/sharepoint/events"/>
  </ds:schemaRefs>
</ds:datastoreItem>
</file>

<file path=customXml/itemProps4.xml><?xml version="1.0" encoding="utf-8"?>
<ds:datastoreItem xmlns:ds="http://schemas.openxmlformats.org/officeDocument/2006/customXml" ds:itemID="{B45D1A46-1FED-4F9D-A615-2C968715B3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78b0d21-155b-4ec0-b795-80adec0f3329"/>
    <ds:schemaRef ds:uri="b5396a58-3bb7-462e-9805-51434cc3d3e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{BBDAB85E-9AB8-5347-B223-573B9071FF8C}tf10001124</Template>
  <TotalTime>1420</TotalTime>
  <Words>2880</Words>
  <Application>Microsoft Office PowerPoint</Application>
  <PresentationFormat>Presentación en pantalla (16:9)</PresentationFormat>
  <Paragraphs>364</Paragraphs>
  <Slides>24</Slides>
  <Notes>23</Notes>
  <HiddenSlides>0</HiddenSlides>
  <MMClips>0</MMClips>
  <ScaleCrop>false</ScaleCrop>
  <HeadingPairs>
    <vt:vector size="6" baseType="variant">
      <vt:variant>
        <vt:lpstr>Fuentes usadas</vt:lpstr>
      </vt:variant>
      <vt:variant>
        <vt:i4>11</vt:i4>
      </vt:variant>
      <vt:variant>
        <vt:lpstr>Tema</vt:lpstr>
      </vt:variant>
      <vt:variant>
        <vt:i4>1</vt:i4>
      </vt:variant>
      <vt:variant>
        <vt:lpstr>Títulos de diapositiva</vt:lpstr>
      </vt:variant>
      <vt:variant>
        <vt:i4>24</vt:i4>
      </vt:variant>
    </vt:vector>
  </HeadingPairs>
  <TitlesOfParts>
    <vt:vector size="36" baseType="lpstr">
      <vt:lpstr>ＭＳ Ｐゴシック</vt:lpstr>
      <vt:lpstr>宋体</vt:lpstr>
      <vt:lpstr>Arial</vt:lpstr>
      <vt:lpstr>Arial Black</vt:lpstr>
      <vt:lpstr>Arial Narrow</vt:lpstr>
      <vt:lpstr>Calibri</vt:lpstr>
      <vt:lpstr>Calibri Light</vt:lpstr>
      <vt:lpstr>MS Mincho</vt:lpstr>
      <vt:lpstr>Segoe UI Light</vt:lpstr>
      <vt:lpstr>Symbol</vt:lpstr>
      <vt:lpstr>Times New Roman</vt:lpstr>
      <vt:lpstr>Office Theme</vt:lpstr>
      <vt:lpstr>Tendencias de los sistemas de pensiones a nivel mundial y los principios normativos de la OIT  Fabio Durán-Valverde Departamento de Protección Social, OIT Ginebra   Presentación a los representantes de los  Comités Ejecutivos de las centrales sindicales Bogotá, 15 de agosto 2019</vt:lpstr>
      <vt:lpstr>Presentación de PowerPoint</vt:lpstr>
      <vt:lpstr>Muchos países lograron aumentos significativos en la cobertura de las pensiones</vt:lpstr>
      <vt:lpstr>Mientras tanto, 32,1% de los adultos mayores no reciben ningún beneficio de pensión</vt:lpstr>
      <vt:lpstr>La edad de retiro aumentará en la mitad de los países de la OECD y en otros países, hombres</vt:lpstr>
      <vt:lpstr>Tasas de reemplazo futuras para trabajadores de ingreso medio y bajo en los países de la OECD y G20</vt:lpstr>
      <vt:lpstr>Tasas de contribución obligatoria a pensiones de un trabajador medio en 2016, OECD y otros</vt:lpstr>
      <vt:lpstr>Gasto en pensiones (% del PIB) y población adulta mayor (% de la población total)</vt:lpstr>
      <vt:lpstr>Medidas de reforma de pensiones alrededor del mundo...</vt:lpstr>
      <vt:lpstr>Las medidas de reforma incluyen, por ejemplo, el aumento de la edad de retiro, extensión de la cobertura, aumento de beneficios, entre otras...</vt:lpstr>
      <vt:lpstr>232 medidas anunciadas por los gobiernos en materia de reforma de pensiones</vt:lpstr>
      <vt:lpstr>Introducción parcial o total de sistemas de capitalización individual (reformas estructurales)</vt:lpstr>
      <vt:lpstr>Tipología de las reformas estructurales de pensiones 1981-2014</vt:lpstr>
      <vt:lpstr>Puntos para reflexión:  1. Las tasas de cobertura se estancaron o disminuyeron</vt:lpstr>
      <vt:lpstr>…puntos para reflexión  2. Los niveles de beneficios se deterioraron</vt:lpstr>
      <vt:lpstr>…puntos para reflexión 3. Elevados costos de transición</vt:lpstr>
      <vt:lpstr>…puntos para reflexión 4. Aumento de los costos administrativos</vt:lpstr>
      <vt:lpstr>…puntos para reflexión 5. Aumento de la desigualdad de género</vt:lpstr>
      <vt:lpstr>Reversión de las reformas estructurales</vt:lpstr>
      <vt:lpstr>Resumen de tendencias mundiales</vt:lpstr>
      <vt:lpstr>Princípios normativos de la OIT  para la reforma de pensiones </vt:lpstr>
      <vt:lpstr>El Modelo Multipilar de Pensiones de la OIT</vt:lpstr>
      <vt:lpstr>Consideraciones finales</vt:lpstr>
      <vt:lpstr>Presentación de PowerPoint</vt:lpstr>
    </vt:vector>
  </TitlesOfParts>
  <Company>ILO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Yu, Zhiming</dc:creator>
  <cp:lastModifiedBy>Andrés Felipe Yasnó Hurtado</cp:lastModifiedBy>
  <cp:revision>137</cp:revision>
  <dcterms:created xsi:type="dcterms:W3CDTF">2019-05-31T14:49:19Z</dcterms:created>
  <dcterms:modified xsi:type="dcterms:W3CDTF">2019-08-15T15:56:06Z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0x010100419BD016FA70F842BC377DF2E980158B</vt:lpwstr>
  </property>
  <property fmtid="{D5CDD505-2E9C-101B-9397-08002B2CF9AE}" pid="3" name="_dlc_DocIdItemGuid">
    <vt:lpwstr>78f05d1b-299b-4258-bc9c-d79d52ca97db</vt:lpwstr>
  </property>
  <property fmtid="{D5CDD505-2E9C-101B-9397-08002B2CF9AE}" pid="4" name="Order">
    <vt:r8>35300</vt:r8>
  </property>
  <property fmtid="{D5CDD505-2E9C-101B-9397-08002B2CF9AE}" pid="5" name="vti_imgdate">
    <vt:lpwstr/>
  </property>
  <property fmtid="{D5CDD505-2E9C-101B-9397-08002B2CF9AE}" pid="6" name="_SourceUrl">
    <vt:lpwstr/>
  </property>
  <property fmtid="{D5CDD505-2E9C-101B-9397-08002B2CF9AE}" pid="7" name="_SharedFileIndex">
    <vt:lpwstr/>
  </property>
  <property fmtid="{D5CDD505-2E9C-101B-9397-08002B2CF9AE}" pid="8" name="p1a0af296abb421c86260382d7517b77">
    <vt:lpwstr>template|2c5845cc-0b13-4702-a8ee-3136c6fad6f2</vt:lpwstr>
  </property>
  <property fmtid="{D5CDD505-2E9C-101B-9397-08002B2CF9AE}" pid="9" name="ILOLanguage">
    <vt:lpwstr>45;#English|501f1053-401d-4bf0-bb7e-b6b0dfcb4f84</vt:lpwstr>
  </property>
  <property fmtid="{D5CDD505-2E9C-101B-9397-08002B2CF9AE}" pid="10" name="ILODocumentType">
    <vt:lpwstr>22;#template|2c5845cc-0b13-4702-a8ee-3136c6fad6f2</vt:lpwstr>
  </property>
  <property fmtid="{D5CDD505-2E9C-101B-9397-08002B2CF9AE}" pid="11" name="TaxCatchAll">
    <vt:lpwstr>22;#template|2c5845cc-0b13-4702-a8ee-3136c6fad6f2;#45;#English|501f1053-401d-4bf0-bb7e-b6b0dfcb4f84</vt:lpwstr>
  </property>
  <property fmtid="{D5CDD505-2E9C-101B-9397-08002B2CF9AE}" pid="12" name="l7511195fc364c7ba5a2662c7743290d">
    <vt:lpwstr>English|501f1053-401d-4bf0-bb7e-b6b0dfcb4f84</vt:lpwstr>
  </property>
  <property fmtid="{D5CDD505-2E9C-101B-9397-08002B2CF9AE}" pid="13" name="xd_Signature">
    <vt:bool>false</vt:bool>
  </property>
  <property fmtid="{D5CDD505-2E9C-101B-9397-08002B2CF9AE}" pid="14" name="xd_ProgID">
    <vt:lpwstr/>
  </property>
  <property fmtid="{D5CDD505-2E9C-101B-9397-08002B2CF9AE}" pid="15" name="TemplateUrl">
    <vt:lpwstr/>
  </property>
</Properties>
</file>