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1"/>
  </p:notesMasterIdLst>
  <p:sldIdLst>
    <p:sldId id="256" r:id="rId2"/>
    <p:sldId id="286" r:id="rId3"/>
    <p:sldId id="287" r:id="rId4"/>
    <p:sldId id="288" r:id="rId5"/>
    <p:sldId id="289" r:id="rId6"/>
    <p:sldId id="290" r:id="rId7"/>
    <p:sldId id="260" r:id="rId8"/>
    <p:sldId id="261" r:id="rId9"/>
    <p:sldId id="262" r:id="rId10"/>
    <p:sldId id="272" r:id="rId11"/>
    <p:sldId id="273" r:id="rId12"/>
    <p:sldId id="271" r:id="rId13"/>
    <p:sldId id="275" r:id="rId14"/>
    <p:sldId id="274" r:id="rId15"/>
    <p:sldId id="276" r:id="rId16"/>
    <p:sldId id="263" r:id="rId17"/>
    <p:sldId id="278" r:id="rId18"/>
    <p:sldId id="279" r:id="rId19"/>
    <p:sldId id="280" r:id="rId20"/>
    <p:sldId id="282" r:id="rId21"/>
    <p:sldId id="284" r:id="rId22"/>
    <p:sldId id="283" r:id="rId23"/>
    <p:sldId id="285" r:id="rId24"/>
    <p:sldId id="264" r:id="rId25"/>
    <p:sldId id="266" r:id="rId26"/>
    <p:sldId id="267" r:id="rId27"/>
    <p:sldId id="277" r:id="rId28"/>
    <p:sldId id="281" r:id="rId29"/>
    <p:sldId id="27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7"/>
    <p:restoredTop sz="90409" autoAdjust="0"/>
  </p:normalViewPr>
  <p:slideViewPr>
    <p:cSldViewPr snapToGrid="0" snapToObjects="1">
      <p:cViewPr varScale="1">
        <p:scale>
          <a:sx n="103" d="100"/>
          <a:sy n="103" d="100"/>
        </p:scale>
        <p:origin x="11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32B99-F829-4B46-8D78-8F7579473EFE}" type="datetimeFigureOut">
              <a:rPr lang="es-CO" smtClean="0"/>
              <a:t>17/06/2019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B3F9-D3CA-4646-8AF0-C9920DE9C87C}" type="slidenum">
              <a:rPr lang="es-CO" smtClean="0"/>
              <a:t>‹Nº›</a:t>
            </a:fld>
            <a:endParaRPr lang="es-CO"/>
          </a:p>
        </p:txBody>
      </p:sp>
    </p:spTree>
    <p:extLst>
      <p:ext uri="{BB962C8B-B14F-4D97-AF65-F5344CB8AC3E}">
        <p14:creationId xmlns:p14="http://schemas.microsoft.com/office/powerpoint/2010/main" val="103452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B7AB3F9-D3CA-4646-8AF0-C9920DE9C87C}" type="slidenum">
              <a:rPr lang="es-CO" smtClean="0"/>
              <a:t>1</a:t>
            </a:fld>
            <a:endParaRPr lang="es-CO"/>
          </a:p>
        </p:txBody>
      </p:sp>
    </p:spTree>
    <p:extLst>
      <p:ext uri="{BB962C8B-B14F-4D97-AF65-F5344CB8AC3E}">
        <p14:creationId xmlns:p14="http://schemas.microsoft.com/office/powerpoint/2010/main" val="317331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17</a:t>
            </a:fld>
            <a:endParaRPr lang="es-CO"/>
          </a:p>
        </p:txBody>
      </p:sp>
    </p:spTree>
    <p:extLst>
      <p:ext uri="{BB962C8B-B14F-4D97-AF65-F5344CB8AC3E}">
        <p14:creationId xmlns:p14="http://schemas.microsoft.com/office/powerpoint/2010/main" val="208418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20</a:t>
            </a:fld>
            <a:endParaRPr lang="es-CO"/>
          </a:p>
        </p:txBody>
      </p:sp>
    </p:spTree>
    <p:extLst>
      <p:ext uri="{BB962C8B-B14F-4D97-AF65-F5344CB8AC3E}">
        <p14:creationId xmlns:p14="http://schemas.microsoft.com/office/powerpoint/2010/main" val="312855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24</a:t>
            </a:fld>
            <a:endParaRPr lang="es-CO"/>
          </a:p>
        </p:txBody>
      </p:sp>
    </p:spTree>
    <p:extLst>
      <p:ext uri="{BB962C8B-B14F-4D97-AF65-F5344CB8AC3E}">
        <p14:creationId xmlns:p14="http://schemas.microsoft.com/office/powerpoint/2010/main" val="1672265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B7AB3F9-D3CA-4646-8AF0-C9920DE9C87C}" type="slidenum">
              <a:rPr lang="es-CO" smtClean="0"/>
              <a:t>25</a:t>
            </a:fld>
            <a:endParaRPr lang="es-CO"/>
          </a:p>
        </p:txBody>
      </p:sp>
    </p:spTree>
    <p:extLst>
      <p:ext uri="{BB962C8B-B14F-4D97-AF65-F5344CB8AC3E}">
        <p14:creationId xmlns:p14="http://schemas.microsoft.com/office/powerpoint/2010/main" val="780291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29</a:t>
            </a:fld>
            <a:endParaRPr lang="es-CO"/>
          </a:p>
        </p:txBody>
      </p:sp>
    </p:spTree>
    <p:extLst>
      <p:ext uri="{BB962C8B-B14F-4D97-AF65-F5344CB8AC3E}">
        <p14:creationId xmlns:p14="http://schemas.microsoft.com/office/powerpoint/2010/main" val="78117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5</a:t>
            </a:fld>
            <a:endParaRPr lang="es-CO"/>
          </a:p>
        </p:txBody>
      </p:sp>
    </p:spTree>
    <p:extLst>
      <p:ext uri="{BB962C8B-B14F-4D97-AF65-F5344CB8AC3E}">
        <p14:creationId xmlns:p14="http://schemas.microsoft.com/office/powerpoint/2010/main" val="193182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7</a:t>
            </a:fld>
            <a:endParaRPr lang="es-CO"/>
          </a:p>
        </p:txBody>
      </p:sp>
    </p:spTree>
    <p:extLst>
      <p:ext uri="{BB962C8B-B14F-4D97-AF65-F5344CB8AC3E}">
        <p14:creationId xmlns:p14="http://schemas.microsoft.com/office/powerpoint/2010/main" val="107857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8</a:t>
            </a:fld>
            <a:endParaRPr lang="es-CO"/>
          </a:p>
        </p:txBody>
      </p:sp>
    </p:spTree>
    <p:extLst>
      <p:ext uri="{BB962C8B-B14F-4D97-AF65-F5344CB8AC3E}">
        <p14:creationId xmlns:p14="http://schemas.microsoft.com/office/powerpoint/2010/main" val="313583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9</a:t>
            </a:fld>
            <a:endParaRPr lang="es-CO"/>
          </a:p>
        </p:txBody>
      </p:sp>
    </p:spTree>
    <p:extLst>
      <p:ext uri="{BB962C8B-B14F-4D97-AF65-F5344CB8AC3E}">
        <p14:creationId xmlns:p14="http://schemas.microsoft.com/office/powerpoint/2010/main" val="2218770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10</a:t>
            </a:fld>
            <a:endParaRPr lang="es-CO"/>
          </a:p>
        </p:txBody>
      </p:sp>
    </p:spTree>
    <p:extLst>
      <p:ext uri="{BB962C8B-B14F-4D97-AF65-F5344CB8AC3E}">
        <p14:creationId xmlns:p14="http://schemas.microsoft.com/office/powerpoint/2010/main" val="281874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12</a:t>
            </a:fld>
            <a:endParaRPr lang="es-CO"/>
          </a:p>
        </p:txBody>
      </p:sp>
    </p:spTree>
    <p:extLst>
      <p:ext uri="{BB962C8B-B14F-4D97-AF65-F5344CB8AC3E}">
        <p14:creationId xmlns:p14="http://schemas.microsoft.com/office/powerpoint/2010/main" val="28921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13</a:t>
            </a:fld>
            <a:endParaRPr lang="es-CO"/>
          </a:p>
        </p:txBody>
      </p:sp>
    </p:spTree>
    <p:extLst>
      <p:ext uri="{BB962C8B-B14F-4D97-AF65-F5344CB8AC3E}">
        <p14:creationId xmlns:p14="http://schemas.microsoft.com/office/powerpoint/2010/main" val="4171607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B7AB3F9-D3CA-4646-8AF0-C9920DE9C87C}" type="slidenum">
              <a:rPr lang="es-CO" smtClean="0"/>
              <a:t>16</a:t>
            </a:fld>
            <a:endParaRPr lang="es-CO"/>
          </a:p>
        </p:txBody>
      </p:sp>
    </p:spTree>
    <p:extLst>
      <p:ext uri="{BB962C8B-B14F-4D97-AF65-F5344CB8AC3E}">
        <p14:creationId xmlns:p14="http://schemas.microsoft.com/office/powerpoint/2010/main" val="217985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404B5-AB81-1746-958F-72240705FF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0A76881D-9409-A04B-B530-3EC7A0028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F8E3F30-FC53-C249-978B-F2F28984443B}"/>
              </a:ext>
            </a:extLst>
          </p:cNvPr>
          <p:cNvSpPr>
            <a:spLocks noGrp="1"/>
          </p:cNvSpPr>
          <p:nvPr>
            <p:ph type="dt" sz="half" idx="10"/>
          </p:nvPr>
        </p:nvSpPr>
        <p:spPr/>
        <p:txBody>
          <a:bodyPr/>
          <a:lstStyle/>
          <a:p>
            <a:fld id="{48A87A34-81AB-432B-8DAE-1953F412C126}" type="datetimeFigureOut">
              <a:rPr lang="en-US" smtClean="0"/>
              <a:t>6/17/2019</a:t>
            </a:fld>
            <a:endParaRPr lang="en-US" dirty="0"/>
          </a:p>
        </p:txBody>
      </p:sp>
      <p:sp>
        <p:nvSpPr>
          <p:cNvPr id="5" name="Marcador de pie de página 4">
            <a:extLst>
              <a:ext uri="{FF2B5EF4-FFF2-40B4-BE49-F238E27FC236}">
                <a16:creationId xmlns:a16="http://schemas.microsoft.com/office/drawing/2014/main" id="{434071EB-C14F-9341-A2B0-F231314B863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9920D0E-88FC-8042-9B25-41590C3443B6}"/>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1629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79B6B8-F8E4-F147-A0FC-87EF36BBBC0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D1C20D2-58C1-304C-AC96-946FEE5F0C21}"/>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7C046FEA-7960-A34F-827B-FF93618B5633}"/>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5" name="Marcador de pie de página 4">
            <a:extLst>
              <a:ext uri="{FF2B5EF4-FFF2-40B4-BE49-F238E27FC236}">
                <a16:creationId xmlns:a16="http://schemas.microsoft.com/office/drawing/2014/main" id="{B44A53D4-7BF1-C743-A1FF-BC0D4192360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05C7978-F15D-1444-B154-646FC8197FE2}"/>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7209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F1AC18-A48E-2040-8A00-A9BDC33A0FF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7B9EAD5-0718-7048-BDBF-AC8AE532D95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BCA2ABE7-D92C-124E-A7D2-419598F140D5}"/>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5" name="Marcador de pie de página 4">
            <a:extLst>
              <a:ext uri="{FF2B5EF4-FFF2-40B4-BE49-F238E27FC236}">
                <a16:creationId xmlns:a16="http://schemas.microsoft.com/office/drawing/2014/main" id="{2B8295CC-C660-1B4F-8D6F-8B128596CB7F}"/>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2831768-B072-4849-867F-F717FD30C8B4}"/>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40427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30311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8952FA-D2CA-C747-90C1-8598C902C7D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A07DFD0-6C4E-AE4A-84FD-AE75C18F4A99}"/>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CD9D538-8758-9F4E-8F94-2DE288BBA194}"/>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5" name="Marcador de pie de página 4">
            <a:extLst>
              <a:ext uri="{FF2B5EF4-FFF2-40B4-BE49-F238E27FC236}">
                <a16:creationId xmlns:a16="http://schemas.microsoft.com/office/drawing/2014/main" id="{67E1D78C-2A59-2448-89FD-6023C6FA0F9F}"/>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C0FD36BE-42DB-6940-8614-26899A1EDE0F}"/>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5966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5C90F8-D60F-9449-AE2B-679C228EFA5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4EDAB71-689F-804E-8247-17CF30F59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D2B55FBA-5007-B24C-9F71-1CE86DC0D290}"/>
              </a:ext>
            </a:extLst>
          </p:cNvPr>
          <p:cNvSpPr>
            <a:spLocks noGrp="1"/>
          </p:cNvSpPr>
          <p:nvPr>
            <p:ph type="dt" sz="half" idx="10"/>
          </p:nvPr>
        </p:nvSpPr>
        <p:spPr/>
        <p:txBody>
          <a:bodyPr/>
          <a:lstStyle/>
          <a:p>
            <a:fld id="{48A87A34-81AB-432B-8DAE-1953F412C126}" type="datetimeFigureOut">
              <a:rPr lang="en-US" smtClean="0"/>
              <a:t>6/17/2019</a:t>
            </a:fld>
            <a:endParaRPr lang="en-US" dirty="0"/>
          </a:p>
        </p:txBody>
      </p:sp>
      <p:sp>
        <p:nvSpPr>
          <p:cNvPr id="5" name="Marcador de pie de página 4">
            <a:extLst>
              <a:ext uri="{FF2B5EF4-FFF2-40B4-BE49-F238E27FC236}">
                <a16:creationId xmlns:a16="http://schemas.microsoft.com/office/drawing/2014/main" id="{DE79ABE7-63B9-E148-BEAB-0F4287E327C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D222B49E-49BC-7A44-8C14-FE2DF9C6FDDB}"/>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7438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7D99D-1C48-E24B-8AA2-7878FBB782F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76D5284-BB7C-B349-ADD2-88A51BC7D4A4}"/>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3F53C80E-73C5-F244-8838-989917983F5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362776D2-EC43-AA44-BE2E-D39931ABAD16}"/>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6" name="Marcador de pie de página 5">
            <a:extLst>
              <a:ext uri="{FF2B5EF4-FFF2-40B4-BE49-F238E27FC236}">
                <a16:creationId xmlns:a16="http://schemas.microsoft.com/office/drawing/2014/main" id="{315842D8-E1AC-C649-80B6-CF0B6EDF389F}"/>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23C2C412-9D9D-FC40-9AF6-CB00D63EC141}"/>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11474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B7378-B456-3448-8DEE-C59E3EE2BF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6C20CBA-D579-CE49-AED2-3B9022AC9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5E29738F-7383-A745-A40E-3AAB91C55D4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114B0028-102B-3544-B1B5-1B0517B68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D21AD31E-22BA-F940-9DF4-2409955A9458}"/>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23284292-1901-8241-A328-4D2FFAF22100}"/>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8" name="Marcador de pie de página 7">
            <a:extLst>
              <a:ext uri="{FF2B5EF4-FFF2-40B4-BE49-F238E27FC236}">
                <a16:creationId xmlns:a16="http://schemas.microsoft.com/office/drawing/2014/main" id="{F48199A4-68D2-1845-AE40-764C71DC319E}"/>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CC47B82D-ED66-AC43-9E4E-1AFEA2F3EDA1}"/>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0635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26C9F-D715-0743-9BD2-3DE501E323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F855113-F45E-2B47-95B0-449F6A096518}"/>
              </a:ext>
            </a:extLst>
          </p:cNvPr>
          <p:cNvSpPr>
            <a:spLocks noGrp="1"/>
          </p:cNvSpPr>
          <p:nvPr>
            <p:ph type="dt" sz="half" idx="10"/>
          </p:nvPr>
        </p:nvSpPr>
        <p:spPr/>
        <p:txBody>
          <a:bodyPr/>
          <a:lstStyle/>
          <a:p>
            <a:fld id="{48A87A34-81AB-432B-8DAE-1953F412C126}" type="datetimeFigureOut">
              <a:rPr lang="en-US" smtClean="0"/>
              <a:t>6/17/2019</a:t>
            </a:fld>
            <a:endParaRPr lang="en-US" dirty="0"/>
          </a:p>
        </p:txBody>
      </p:sp>
      <p:sp>
        <p:nvSpPr>
          <p:cNvPr id="4" name="Marcador de pie de página 3">
            <a:extLst>
              <a:ext uri="{FF2B5EF4-FFF2-40B4-BE49-F238E27FC236}">
                <a16:creationId xmlns:a16="http://schemas.microsoft.com/office/drawing/2014/main" id="{D6B0C161-6A73-6A4C-9A03-A223EF761050}"/>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8B3DF333-43E0-5E4F-B5DA-14C07936E6C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010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1614B3-2463-1A4F-9644-A7155AA6F0DD}"/>
              </a:ext>
            </a:extLst>
          </p:cNvPr>
          <p:cNvSpPr>
            <a:spLocks noGrp="1"/>
          </p:cNvSpPr>
          <p:nvPr>
            <p:ph type="dt" sz="half" idx="10"/>
          </p:nvPr>
        </p:nvSpPr>
        <p:spPr/>
        <p:txBody>
          <a:bodyPr/>
          <a:lstStyle/>
          <a:p>
            <a:fld id="{48A87A34-81AB-432B-8DAE-1953F412C126}" type="datetimeFigureOut">
              <a:rPr lang="en-US" smtClean="0"/>
              <a:t>6/17/2019</a:t>
            </a:fld>
            <a:endParaRPr lang="en-US" dirty="0"/>
          </a:p>
        </p:txBody>
      </p:sp>
      <p:sp>
        <p:nvSpPr>
          <p:cNvPr id="3" name="Marcador de pie de página 2">
            <a:extLst>
              <a:ext uri="{FF2B5EF4-FFF2-40B4-BE49-F238E27FC236}">
                <a16:creationId xmlns:a16="http://schemas.microsoft.com/office/drawing/2014/main" id="{23D69530-D333-CA43-BEF3-8922F4EAE4B2}"/>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135F6DEA-2B25-0B4F-930D-C53AD0BC2A9D}"/>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7959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59825D-8EFB-A942-A251-1EB32C5027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1628C06-DC8B-024A-B964-A48607A20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83B0628C-58EA-9147-84BA-1663A894D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77E2849F-28C0-FB44-AF3E-DCF5F5ECCD59}"/>
              </a:ext>
            </a:extLst>
          </p:cNvPr>
          <p:cNvSpPr>
            <a:spLocks noGrp="1"/>
          </p:cNvSpPr>
          <p:nvPr>
            <p:ph type="dt" sz="half" idx="10"/>
          </p:nvPr>
        </p:nvSpPr>
        <p:spPr/>
        <p:txBody>
          <a:bodyPr/>
          <a:lstStyle/>
          <a:p>
            <a:fld id="{48A87A34-81AB-432B-8DAE-1953F412C126}" type="datetimeFigureOut">
              <a:rPr lang="en-US" smtClean="0"/>
              <a:pPr/>
              <a:t>6/17/2019</a:t>
            </a:fld>
            <a:endParaRPr lang="en-US" dirty="0"/>
          </a:p>
        </p:txBody>
      </p:sp>
      <p:sp>
        <p:nvSpPr>
          <p:cNvPr id="6" name="Marcador de pie de página 5">
            <a:extLst>
              <a:ext uri="{FF2B5EF4-FFF2-40B4-BE49-F238E27FC236}">
                <a16:creationId xmlns:a16="http://schemas.microsoft.com/office/drawing/2014/main" id="{AFD961E9-5F9D-CF4A-B2C3-3FE08D55380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EB3CF55B-7880-C74C-87DD-AD5CC0FF4B08}"/>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6925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EF76B0-53C4-2E41-AE36-F3399D4411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953B990D-B9CC-0D4E-8AB1-C29FE3BD0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F1FAE7C-55C6-B247-A90A-0EC3831C7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AD0D3A44-784F-3A40-8791-25613D26F260}"/>
              </a:ext>
            </a:extLst>
          </p:cNvPr>
          <p:cNvSpPr>
            <a:spLocks noGrp="1"/>
          </p:cNvSpPr>
          <p:nvPr>
            <p:ph type="dt" sz="half" idx="10"/>
          </p:nvPr>
        </p:nvSpPr>
        <p:spPr/>
        <p:txBody>
          <a:bodyPr/>
          <a:lstStyle/>
          <a:p>
            <a:fld id="{48A87A34-81AB-432B-8DAE-1953F412C126}" type="datetimeFigureOut">
              <a:rPr lang="en-US" smtClean="0"/>
              <a:t>6/17/2019</a:t>
            </a:fld>
            <a:endParaRPr lang="en-US" dirty="0"/>
          </a:p>
        </p:txBody>
      </p:sp>
      <p:sp>
        <p:nvSpPr>
          <p:cNvPr id="6" name="Marcador de pie de página 5">
            <a:extLst>
              <a:ext uri="{FF2B5EF4-FFF2-40B4-BE49-F238E27FC236}">
                <a16:creationId xmlns:a16="http://schemas.microsoft.com/office/drawing/2014/main" id="{0578CFCB-7605-5C49-83A4-4F9AE64D6E9F}"/>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BC747A04-3E88-B44D-9CB9-80B55DC1DF17}"/>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0463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3C6D17-B936-5748-99A6-C7A4B26ED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CB66B9A-6516-364F-91AE-46F05DF301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213F8404-5105-174F-93C7-69C68E659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6/17/2019</a:t>
            </a:fld>
            <a:endParaRPr lang="en-US" dirty="0"/>
          </a:p>
        </p:txBody>
      </p:sp>
      <p:sp>
        <p:nvSpPr>
          <p:cNvPr id="5" name="Marcador de pie de página 4">
            <a:extLst>
              <a:ext uri="{FF2B5EF4-FFF2-40B4-BE49-F238E27FC236}">
                <a16:creationId xmlns:a16="http://schemas.microsoft.com/office/drawing/2014/main" id="{D38E3238-12CE-2047-86E6-C18522893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AFA24AC4-EE32-5C4F-AF18-35A803208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49231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aberespractico.com/demografia/paises-por-poblacion-2019/"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inero.com/edicion-impresa/mundo/articulo/deuda-mundial-genera-alarma/267314"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overdorado.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s://twitter.com/OverDorad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DD568-FB7B-2B47-B125-2A09A641AFB8}"/>
              </a:ext>
            </a:extLst>
          </p:cNvPr>
          <p:cNvSpPr>
            <a:spLocks noGrp="1"/>
          </p:cNvSpPr>
          <p:nvPr>
            <p:ph type="ctrTitle"/>
          </p:nvPr>
        </p:nvSpPr>
        <p:spPr>
          <a:xfrm>
            <a:off x="0" y="0"/>
            <a:ext cx="12192000" cy="2300438"/>
          </a:xfrm>
        </p:spPr>
        <p:txBody>
          <a:bodyPr>
            <a:normAutofit/>
          </a:bodyPr>
          <a:lstStyle/>
          <a:p>
            <a:endParaRPr lang="es-CO" sz="3200" dirty="0"/>
          </a:p>
        </p:txBody>
      </p:sp>
      <p:sp>
        <p:nvSpPr>
          <p:cNvPr id="3" name="Subtítulo 2">
            <a:extLst>
              <a:ext uri="{FF2B5EF4-FFF2-40B4-BE49-F238E27FC236}">
                <a16:creationId xmlns:a16="http://schemas.microsoft.com/office/drawing/2014/main" id="{B668455C-53C8-4144-B9CD-EEDCE94FECF1}"/>
              </a:ext>
            </a:extLst>
          </p:cNvPr>
          <p:cNvSpPr>
            <a:spLocks noGrp="1"/>
          </p:cNvSpPr>
          <p:nvPr>
            <p:ph type="subTitle" idx="1"/>
          </p:nvPr>
        </p:nvSpPr>
        <p:spPr>
          <a:xfrm>
            <a:off x="137160" y="3886200"/>
            <a:ext cx="12054840" cy="2971800"/>
          </a:xfrm>
        </p:spPr>
        <p:txBody>
          <a:bodyPr>
            <a:normAutofit/>
          </a:bodyPr>
          <a:lstStyle/>
          <a:p>
            <a:r>
              <a:rPr lang="es-CO" sz="2800" b="1" dirty="0">
                <a:solidFill>
                  <a:srgbClr val="FF0000"/>
                </a:solidFill>
                <a:latin typeface="Arial" panose="020B0604020202020204" pitchFamily="34" charset="0"/>
                <a:cs typeface="Arial" panose="020B0604020202020204" pitchFamily="34" charset="0"/>
              </a:rPr>
              <a:t>Over Dorado cardona</a:t>
            </a:r>
          </a:p>
          <a:p>
            <a:r>
              <a:rPr lang="es-CO" b="1" dirty="0">
                <a:solidFill>
                  <a:srgbClr val="FF0000"/>
                </a:solidFill>
                <a:latin typeface="Arial" panose="020B0604020202020204" pitchFamily="34" charset="0"/>
                <a:cs typeface="Arial" panose="020B0604020202020204" pitchFamily="34" charset="0"/>
              </a:rPr>
              <a:t>INTEGRANTE DEL COMITÉ EJECUTIVO CUT NAL</a:t>
            </a:r>
          </a:p>
          <a:p>
            <a:r>
              <a:rPr lang="es-CO" sz="2400" b="1" cap="none" dirty="0">
                <a:latin typeface="Arial" panose="020B0604020202020204" pitchFamily="34" charset="0"/>
                <a:cs typeface="Arial" panose="020B0604020202020204" pitchFamily="34" charset="0"/>
              </a:rPr>
              <a:t>@</a:t>
            </a:r>
            <a:r>
              <a:rPr lang="es-CO" sz="2400" b="1" cap="none" dirty="0" err="1">
                <a:latin typeface="Arial" panose="020B0604020202020204" pitchFamily="34" charset="0"/>
                <a:cs typeface="Arial" panose="020B0604020202020204" pitchFamily="34" charset="0"/>
              </a:rPr>
              <a:t>OverDoradoC</a:t>
            </a:r>
            <a:endParaRPr lang="es-CO" sz="2400" b="1" cap="none"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(2019)</a:t>
            </a:r>
            <a:endParaRPr lang="es-CO" sz="2400" b="1" cap="none" dirty="0">
              <a:latin typeface="Arial" panose="020B0604020202020204" pitchFamily="34" charset="0"/>
              <a:cs typeface="Arial" panose="020B0604020202020204" pitchFamily="34" charset="0"/>
            </a:endParaRPr>
          </a:p>
          <a:p>
            <a:endParaRPr lang="es-CO" dirty="0"/>
          </a:p>
        </p:txBody>
      </p:sp>
      <p:pic>
        <p:nvPicPr>
          <p:cNvPr id="8" name="Imagen 7">
            <a:extLst>
              <a:ext uri="{FF2B5EF4-FFF2-40B4-BE49-F238E27FC236}">
                <a16:creationId xmlns:a16="http://schemas.microsoft.com/office/drawing/2014/main" id="{67B10991-461A-4618-9189-EE93EAFCCD60}"/>
              </a:ext>
            </a:extLst>
          </p:cNvPr>
          <p:cNvPicPr>
            <a:picLocks noChangeAspect="1"/>
          </p:cNvPicPr>
          <p:nvPr/>
        </p:nvPicPr>
        <p:blipFill>
          <a:blip r:embed="rId3"/>
          <a:stretch>
            <a:fillRect/>
          </a:stretch>
        </p:blipFill>
        <p:spPr>
          <a:xfrm>
            <a:off x="4379496" y="154004"/>
            <a:ext cx="2281186" cy="2018897"/>
          </a:xfrm>
          <a:prstGeom prst="rect">
            <a:avLst/>
          </a:prstGeom>
        </p:spPr>
      </p:pic>
    </p:spTree>
    <p:extLst>
      <p:ext uri="{BB962C8B-B14F-4D97-AF65-F5344CB8AC3E}">
        <p14:creationId xmlns:p14="http://schemas.microsoft.com/office/powerpoint/2010/main" val="141565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838200" y="182880"/>
            <a:ext cx="10515600" cy="182245"/>
          </a:xfrm>
        </p:spPr>
        <p:txBody>
          <a:bodyPr>
            <a:normAutofit fontScale="90000"/>
          </a:bodyPr>
          <a:lstStyle/>
          <a:p>
            <a:endParaRPr lang="es-ES" dirty="0"/>
          </a:p>
        </p:txBody>
      </p:sp>
      <p:sp>
        <p:nvSpPr>
          <p:cNvPr id="3" name="2 Marcador de contenido"/>
          <p:cNvSpPr>
            <a:spLocks noGrp="1"/>
          </p:cNvSpPr>
          <p:nvPr>
            <p:ph sz="quarter" idx="13"/>
          </p:nvPr>
        </p:nvSpPr>
        <p:spPr>
          <a:xfrm>
            <a:off x="259080" y="182880"/>
            <a:ext cx="11795760" cy="6675120"/>
          </a:xfrm>
        </p:spPr>
        <p:txBody>
          <a:bodyPr>
            <a:normAutofit fontScale="92500"/>
          </a:bodyPr>
          <a:lstStyle/>
          <a:p>
            <a:pPr marL="0" indent="0">
              <a:buNone/>
            </a:pPr>
            <a:r>
              <a:rPr lang="es-CO" sz="3000" dirty="0">
                <a:latin typeface="Arial" panose="020B0604020202020204" pitchFamily="34" charset="0"/>
                <a:cs typeface="Arial" panose="020B0604020202020204" pitchFamily="34" charset="0"/>
              </a:rPr>
              <a:t>1.5. </a:t>
            </a:r>
            <a:r>
              <a:rPr lang="es-CO" sz="3000" b="1" dirty="0">
                <a:solidFill>
                  <a:srgbClr val="C00000"/>
                </a:solidFill>
                <a:latin typeface="Arial" panose="020B0604020202020204" pitchFamily="34" charset="0"/>
                <a:cs typeface="Arial" panose="020B0604020202020204" pitchFamily="34" charset="0"/>
              </a:rPr>
              <a:t>Resistencia Civil, Guerras y pueblos en lucha.</a:t>
            </a:r>
          </a:p>
          <a:p>
            <a:pPr marL="0" indent="0" algn="just">
              <a:buNone/>
            </a:pPr>
            <a:r>
              <a:rPr lang="es-ES" sz="2400" dirty="0">
                <a:latin typeface="Arial" pitchFamily="34" charset="0"/>
                <a:cs typeface="Arial" pitchFamily="34" charset="0"/>
              </a:rPr>
              <a:t>Es un hecho que la opresión y desigualdad social engendran resistencia y formas organizativas que de ella se deriven, y por eso en todos los continentes se han presentado poderosos movimientos de masas exigiendo derechos y libertades: Se están consolidando y conformando movimientos ambientalistas, de derechos humanos, feministas, antiimperialistas y por derechos civiles. </a:t>
            </a:r>
          </a:p>
          <a:p>
            <a:pPr marL="0" indent="0">
              <a:buNone/>
            </a:pPr>
            <a:r>
              <a:rPr lang="es-ES" sz="2400" dirty="0">
                <a:latin typeface="Arial" pitchFamily="34" charset="0"/>
                <a:cs typeface="Arial" pitchFamily="34" charset="0"/>
              </a:rPr>
              <a:t>Las masivas protestas de los chalecos amarillos en Francia son clara muestra de la creciente inconformidad del pueblo. </a:t>
            </a:r>
            <a:endParaRPr lang="es-CO" sz="2400" b="1" dirty="0">
              <a:solidFill>
                <a:srgbClr val="C00000"/>
              </a:solidFill>
              <a:latin typeface="Arial" panose="020B0604020202020204" pitchFamily="34" charset="0"/>
              <a:cs typeface="Arial" panose="020B0604020202020204" pitchFamily="34" charset="0"/>
            </a:endParaRPr>
          </a:p>
          <a:p>
            <a:pPr marL="0" indent="0">
              <a:buNone/>
            </a:pPr>
            <a:r>
              <a:rPr lang="es-CO" dirty="0">
                <a:latin typeface="Arial" panose="020B0604020202020204" pitchFamily="34" charset="0"/>
                <a:cs typeface="Arial" panose="020B0604020202020204" pitchFamily="34" charset="0"/>
              </a:rPr>
              <a:t>1.6. </a:t>
            </a:r>
            <a:r>
              <a:rPr lang="es-CO" b="1" dirty="0">
                <a:solidFill>
                  <a:srgbClr val="C00000"/>
                </a:solidFill>
                <a:latin typeface="Arial" panose="020B0604020202020204" pitchFamily="34" charset="0"/>
                <a:cs typeface="Arial" panose="020B0604020202020204" pitchFamily="34" charset="0"/>
              </a:rPr>
              <a:t>Colombia: Ascenso y consolidación del fascismo, resistencia y lucha del pueblo</a:t>
            </a:r>
          </a:p>
          <a:p>
            <a:pPr marL="0" indent="0" algn="just">
              <a:buNone/>
            </a:pPr>
            <a:r>
              <a:rPr lang="es-ES" sz="2400" dirty="0"/>
              <a:t>El Centro Democrático y el gobierno de Iván Duque tienen muy claro que su apuesta es por profundizar el modelo de país que su mentor Álvaro Uribe Vélez quiere imponer a sangre y fuego.</a:t>
            </a:r>
          </a:p>
          <a:p>
            <a:pPr marL="0" indent="0" algn="just">
              <a:buNone/>
            </a:pPr>
            <a:r>
              <a:rPr lang="es-ES" sz="2400" dirty="0"/>
              <a:t>Acción del Estado en favor de las empresas extranjeras y de sucesivas reformas tributarias y reformas laborales.</a:t>
            </a:r>
          </a:p>
          <a:p>
            <a:pPr marL="0" indent="0" algn="just">
              <a:buNone/>
            </a:pPr>
            <a:r>
              <a:rPr lang="es-ES" sz="2400" dirty="0"/>
              <a:t>La Destrucción de los acuerdos de paz es un imperativo para el actual gobierno,  el retorno a la guerra, la violación de derechos humanos, la persecución y exterminio de líderes sociales y la consolidación de un Estado de terror que garantice la prosperidad económica para los suyos y la explotación y sometimiento de millones de colombianos, es un imperativo del régimen político.</a:t>
            </a:r>
          </a:p>
          <a:p>
            <a:pPr marL="0" indent="0">
              <a:buNone/>
            </a:pPr>
            <a:endParaRPr lang="es-ES" dirty="0"/>
          </a:p>
        </p:txBody>
      </p:sp>
    </p:spTree>
    <p:extLst>
      <p:ext uri="{BB962C8B-B14F-4D97-AF65-F5344CB8AC3E}">
        <p14:creationId xmlns:p14="http://schemas.microsoft.com/office/powerpoint/2010/main" val="2329809446"/>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64920" y="-662782"/>
            <a:ext cx="10363200" cy="1973422"/>
          </a:xfrm>
        </p:spPr>
        <p:txBody>
          <a:bodyPr/>
          <a:lstStyle/>
          <a:p>
            <a:endParaRPr lang="es-ES"/>
          </a:p>
        </p:txBody>
      </p:sp>
      <p:sp>
        <p:nvSpPr>
          <p:cNvPr id="3" name="2 Marcador de contenido"/>
          <p:cNvSpPr>
            <a:spLocks noGrp="1"/>
          </p:cNvSpPr>
          <p:nvPr>
            <p:ph sz="quarter" idx="13"/>
          </p:nvPr>
        </p:nvSpPr>
        <p:spPr>
          <a:xfrm>
            <a:off x="913774" y="1584960"/>
            <a:ext cx="10363826" cy="4206240"/>
          </a:xfrm>
        </p:spPr>
        <p:txBody>
          <a:bodyPr/>
          <a:lstStyle/>
          <a:p>
            <a:pPr algn="just"/>
            <a:r>
              <a:rPr lang="es-ES" b="1" dirty="0">
                <a:solidFill>
                  <a:srgbClr val="FF0000"/>
                </a:solidFill>
              </a:rPr>
              <a:t>Con el Plan Nacional de Desarrollo, “pacto por Colombia pacto por la equidad”, </a:t>
            </a:r>
            <a:r>
              <a:rPr lang="es-ES" dirty="0"/>
              <a:t>se consolida el enfoque autoritario y fascista del régimen, reserva para el ejecutivo las decisiones ya tomadas sobre el modelo de desarrollo y crecimiento social y económico, además del papel de los diferentes sectores de la sociedad, la estructura del Estado, el papel de los territorios y el enfoque sobre el manejo que el gobierno le pretende dar a los problemas más álgidos de la nación: la paz y salida al conflicto interno, mundo laboral y relaciones obrero-patronales, la pobreza y la soberanía. </a:t>
            </a:r>
          </a:p>
        </p:txBody>
      </p:sp>
      <p:pic>
        <p:nvPicPr>
          <p:cNvPr id="4" name="Imagen 3">
            <a:extLst>
              <a:ext uri="{FF2B5EF4-FFF2-40B4-BE49-F238E27FC236}">
                <a16:creationId xmlns:a16="http://schemas.microsoft.com/office/drawing/2014/main" id="{269E4BED-0DB8-417D-85CA-9BB592289308}"/>
              </a:ext>
            </a:extLst>
          </p:cNvPr>
          <p:cNvPicPr>
            <a:picLocks noChangeAspect="1"/>
          </p:cNvPicPr>
          <p:nvPr/>
        </p:nvPicPr>
        <p:blipFill>
          <a:blip r:embed="rId2"/>
          <a:stretch>
            <a:fillRect/>
          </a:stretch>
        </p:blipFill>
        <p:spPr>
          <a:xfrm>
            <a:off x="5030501" y="5273039"/>
            <a:ext cx="1900589" cy="1584961"/>
          </a:xfrm>
          <a:prstGeom prst="rect">
            <a:avLst/>
          </a:prstGeom>
        </p:spPr>
      </p:pic>
    </p:spTree>
    <p:extLst>
      <p:ext uri="{BB962C8B-B14F-4D97-AF65-F5344CB8AC3E}">
        <p14:creationId xmlns:p14="http://schemas.microsoft.com/office/powerpoint/2010/main" val="26317951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3EB27-36DC-D04D-BCA3-39488C3DB1F3}"/>
              </a:ext>
            </a:extLst>
          </p:cNvPr>
          <p:cNvSpPr>
            <a:spLocks noGrp="1"/>
          </p:cNvSpPr>
          <p:nvPr>
            <p:ph type="title"/>
          </p:nvPr>
        </p:nvSpPr>
        <p:spPr/>
        <p:txBody>
          <a:bodyPr>
            <a:normAutofit/>
          </a:bodyPr>
          <a:lstStyle/>
          <a:p>
            <a:pPr algn="ctr"/>
            <a:r>
              <a:rPr lang="es-CO" b="1" dirty="0">
                <a:solidFill>
                  <a:srgbClr val="C00000"/>
                </a:solidFill>
                <a:latin typeface="Arial" pitchFamily="34" charset="0"/>
                <a:cs typeface="Arial" pitchFamily="34" charset="0"/>
              </a:rPr>
              <a:t>INDICADORES ECONOMICOS INTENACIONALES Y NACIONALES</a:t>
            </a:r>
          </a:p>
        </p:txBody>
      </p:sp>
      <p:sp>
        <p:nvSpPr>
          <p:cNvPr id="11" name="10 Marcador de contenido"/>
          <p:cNvSpPr>
            <a:spLocks noGrp="1"/>
          </p:cNvSpPr>
          <p:nvPr>
            <p:ph sz="half" idx="1"/>
          </p:nvPr>
        </p:nvSpPr>
        <p:spPr>
          <a:xfrm>
            <a:off x="838200" y="1825624"/>
            <a:ext cx="5181600" cy="5032375"/>
          </a:xfrm>
        </p:spPr>
        <p:txBody>
          <a:bodyPr>
            <a:normAutofit fontScale="55000" lnSpcReduction="20000"/>
          </a:bodyPr>
          <a:lstStyle/>
          <a:p>
            <a:pPr marL="0" indent="0">
              <a:buNone/>
            </a:pPr>
            <a:r>
              <a:rPr lang="en-US" sz="3800" b="1" dirty="0" err="1">
                <a:solidFill>
                  <a:srgbClr val="FF0000"/>
                </a:solidFill>
              </a:rPr>
              <a:t>Población</a:t>
            </a:r>
            <a:r>
              <a:rPr lang="en-US" sz="3800" b="1" dirty="0">
                <a:solidFill>
                  <a:srgbClr val="FF0000"/>
                </a:solidFill>
              </a:rPr>
              <a:t>  </a:t>
            </a:r>
            <a:r>
              <a:rPr lang="en-US" sz="3800" b="1" dirty="0" err="1">
                <a:solidFill>
                  <a:srgbClr val="FF0000"/>
                </a:solidFill>
              </a:rPr>
              <a:t>mundial</a:t>
            </a:r>
            <a:r>
              <a:rPr lang="en-US" sz="3800" b="1" dirty="0">
                <a:solidFill>
                  <a:srgbClr val="FF0000"/>
                </a:solidFill>
              </a:rPr>
              <a:t>:</a:t>
            </a:r>
          </a:p>
          <a:p>
            <a:pPr marL="0" indent="0">
              <a:buNone/>
            </a:pPr>
            <a:r>
              <a:rPr lang="en-US" b="1" dirty="0"/>
              <a:t>7,712,916,564.</a:t>
            </a:r>
          </a:p>
          <a:p>
            <a:pPr marL="0" indent="0">
              <a:buNone/>
            </a:pPr>
            <a:endParaRPr lang="en-US" b="1" dirty="0"/>
          </a:p>
          <a:p>
            <a:pPr marL="0" indent="0">
              <a:buNone/>
            </a:pPr>
            <a:r>
              <a:rPr lang="es-ES" sz="5100" b="1" dirty="0"/>
              <a:t>1. China</a:t>
            </a:r>
            <a:r>
              <a:rPr lang="es-ES" sz="5100" dirty="0"/>
              <a:t>: 1 395 261 000.</a:t>
            </a:r>
          </a:p>
          <a:p>
            <a:pPr marL="0" indent="0">
              <a:buNone/>
            </a:pPr>
            <a:r>
              <a:rPr lang="es-ES" b="1" dirty="0"/>
              <a:t>2. India</a:t>
            </a:r>
            <a:r>
              <a:rPr lang="es-ES" dirty="0"/>
              <a:t>: 1 375 898 000.</a:t>
            </a:r>
          </a:p>
          <a:p>
            <a:pPr marL="0" indent="0">
              <a:buNone/>
            </a:pPr>
            <a:r>
              <a:rPr lang="es-ES" sz="5100" b="1" dirty="0"/>
              <a:t>3. Estados Unidos</a:t>
            </a:r>
            <a:r>
              <a:rPr lang="es-ES" sz="5100" dirty="0"/>
              <a:t>: 329 071 000</a:t>
            </a:r>
          </a:p>
          <a:p>
            <a:pPr marL="0" indent="0">
              <a:buNone/>
            </a:pPr>
            <a:r>
              <a:rPr lang="es-ES" b="1" dirty="0"/>
              <a:t>4. Indonesia</a:t>
            </a:r>
            <a:r>
              <a:rPr lang="es-ES" dirty="0"/>
              <a:t>: 266 614 000</a:t>
            </a:r>
          </a:p>
          <a:p>
            <a:pPr marL="0" indent="0">
              <a:buNone/>
            </a:pPr>
            <a:r>
              <a:rPr lang="es-ES" b="1" dirty="0"/>
              <a:t>5. Pakistán</a:t>
            </a:r>
            <a:r>
              <a:rPr lang="es-ES" dirty="0"/>
              <a:t>: 216 823 000</a:t>
            </a:r>
          </a:p>
          <a:p>
            <a:pPr marL="0" indent="0">
              <a:buNone/>
            </a:pPr>
            <a:r>
              <a:rPr lang="es-ES" b="1" dirty="0"/>
              <a:t>6. Brasil</a:t>
            </a:r>
            <a:r>
              <a:rPr lang="es-ES" dirty="0"/>
              <a:t>: 210 461 000</a:t>
            </a:r>
          </a:p>
          <a:p>
            <a:pPr marL="0" indent="0">
              <a:buNone/>
            </a:pPr>
            <a:r>
              <a:rPr lang="es-ES" b="1" dirty="0"/>
              <a:t>7. Nigeria</a:t>
            </a:r>
            <a:r>
              <a:rPr lang="es-ES" dirty="0"/>
              <a:t>: 209 058 000</a:t>
            </a:r>
          </a:p>
          <a:p>
            <a:pPr marL="0" indent="0">
              <a:buNone/>
            </a:pPr>
            <a:r>
              <a:rPr lang="es-ES" b="1" dirty="0"/>
              <a:t>29. España</a:t>
            </a:r>
            <a:r>
              <a:rPr lang="es-ES" dirty="0"/>
              <a:t>: 46 791 000</a:t>
            </a:r>
          </a:p>
          <a:p>
            <a:pPr marL="0" indent="0">
              <a:buNone/>
            </a:pPr>
            <a:r>
              <a:rPr lang="es-ES" sz="4500" b="1" dirty="0"/>
              <a:t>30. </a:t>
            </a:r>
            <a:r>
              <a:rPr lang="es-ES" sz="4500" b="1" dirty="0">
                <a:solidFill>
                  <a:srgbClr val="FF0000"/>
                </a:solidFill>
              </a:rPr>
              <a:t>Colombia</a:t>
            </a:r>
            <a:r>
              <a:rPr lang="es-ES" sz="4500" dirty="0">
                <a:solidFill>
                  <a:srgbClr val="FF0000"/>
                </a:solidFill>
              </a:rPr>
              <a:t>: 45 878 000</a:t>
            </a:r>
          </a:p>
          <a:p>
            <a:pPr marL="0" indent="0">
              <a:buNone/>
            </a:pPr>
            <a:r>
              <a:rPr lang="es-ES" b="1" dirty="0"/>
              <a:t>31. Argentina</a:t>
            </a:r>
            <a:r>
              <a:rPr lang="es-ES" dirty="0"/>
              <a:t>: 44 723 000</a:t>
            </a:r>
          </a:p>
          <a:p>
            <a:pPr marL="0" indent="0">
              <a:buNone/>
            </a:pPr>
            <a:endParaRPr lang="en-US" dirty="0"/>
          </a:p>
          <a:p>
            <a:pPr marL="0" indent="0">
              <a:buNone/>
            </a:pPr>
            <a:r>
              <a:rPr lang="es-ES" dirty="0">
                <a:hlinkClick r:id="rId3"/>
              </a:rPr>
              <a:t>https://www.saberespractico.com/demografia/paises-por-poblacion-2019/</a:t>
            </a:r>
            <a:endParaRPr lang="en-US" dirty="0"/>
          </a:p>
          <a:p>
            <a:pPr marL="0" indent="0">
              <a:buNone/>
            </a:pPr>
            <a:endParaRPr lang="es-ES" dirty="0"/>
          </a:p>
        </p:txBody>
      </p:sp>
      <p:sp>
        <p:nvSpPr>
          <p:cNvPr id="12" name="11 Marcador de contenido"/>
          <p:cNvSpPr>
            <a:spLocks noGrp="1"/>
          </p:cNvSpPr>
          <p:nvPr>
            <p:ph sz="half" idx="2"/>
          </p:nvPr>
        </p:nvSpPr>
        <p:spPr>
          <a:xfrm>
            <a:off x="6172200" y="1825625"/>
            <a:ext cx="5181600" cy="4667250"/>
          </a:xfrm>
        </p:spPr>
        <p:txBody>
          <a:bodyPr>
            <a:normAutofit fontScale="55000" lnSpcReduction="20000"/>
          </a:bodyPr>
          <a:lstStyle/>
          <a:p>
            <a:r>
              <a:rPr lang="es-ES" sz="3800" b="1" dirty="0">
                <a:solidFill>
                  <a:srgbClr val="FF0000"/>
                </a:solidFill>
              </a:rPr>
              <a:t>Deuda externa Colombia.</a:t>
            </a:r>
          </a:p>
          <a:p>
            <a:r>
              <a:rPr lang="es-ES" sz="3800" dirty="0"/>
              <a:t>A </a:t>
            </a:r>
            <a:r>
              <a:rPr lang="es-ES" sz="3800" dirty="0">
                <a:latin typeface="Arial" pitchFamily="34" charset="0"/>
                <a:cs typeface="Arial" pitchFamily="34" charset="0"/>
              </a:rPr>
              <a:t>marzo</a:t>
            </a:r>
            <a:r>
              <a:rPr lang="es-ES" sz="3800" dirty="0"/>
              <a:t> de 2019, el saldo de la deuda externa de </a:t>
            </a:r>
            <a:r>
              <a:rPr lang="es-ES" sz="4500" dirty="0"/>
              <a:t>Colombia </a:t>
            </a:r>
            <a:r>
              <a:rPr lang="es-ES" sz="4500" b="1" dirty="0">
                <a:solidFill>
                  <a:srgbClr val="FF0000"/>
                </a:solidFill>
              </a:rPr>
              <a:t>alcanzó US$132.794 millones (m) (41,1% del PIB </a:t>
            </a:r>
            <a:r>
              <a:rPr lang="es-ES" sz="4500" dirty="0"/>
              <a:t>), con incremento de US$769 m (0,6%) respecto al pasado trimestre.</a:t>
            </a:r>
          </a:p>
          <a:p>
            <a:r>
              <a:rPr lang="es-ES" sz="4500" dirty="0"/>
              <a:t>Por sectores, el saldo de la deuda </a:t>
            </a:r>
            <a:r>
              <a:rPr lang="es-ES" sz="3800" dirty="0"/>
              <a:t>externa pública representa el 55% del total y la del sector privado el 45% . El 14% de la deuda externa total corresponde a préstamos entre empresas con relación de inversión directa.</a:t>
            </a:r>
          </a:p>
          <a:p>
            <a:endParaRPr lang="es-ES" dirty="0"/>
          </a:p>
        </p:txBody>
      </p:sp>
      <p:pic>
        <p:nvPicPr>
          <p:cNvPr id="3" name="Imagen 2">
            <a:extLst>
              <a:ext uri="{FF2B5EF4-FFF2-40B4-BE49-F238E27FC236}">
                <a16:creationId xmlns:a16="http://schemas.microsoft.com/office/drawing/2014/main" id="{3A4F291D-7684-44E7-A0A7-8C2F59F7EE61}"/>
              </a:ext>
            </a:extLst>
          </p:cNvPr>
          <p:cNvPicPr>
            <a:picLocks noChangeAspect="1"/>
          </p:cNvPicPr>
          <p:nvPr/>
        </p:nvPicPr>
        <p:blipFill>
          <a:blip r:embed="rId4"/>
          <a:stretch>
            <a:fillRect/>
          </a:stretch>
        </p:blipFill>
        <p:spPr>
          <a:xfrm>
            <a:off x="10843737" y="5688531"/>
            <a:ext cx="1324926" cy="1169468"/>
          </a:xfrm>
          <a:prstGeom prst="rect">
            <a:avLst/>
          </a:prstGeom>
        </p:spPr>
      </p:pic>
    </p:spTree>
    <p:extLst>
      <p:ext uri="{BB962C8B-B14F-4D97-AF65-F5344CB8AC3E}">
        <p14:creationId xmlns:p14="http://schemas.microsoft.com/office/powerpoint/2010/main" val="4181289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9" y="0"/>
            <a:ext cx="10656389" cy="646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585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38200" y="365125"/>
            <a:ext cx="10515600" cy="168275"/>
          </a:xfrm>
        </p:spPr>
        <p:txBody>
          <a:bodyPr>
            <a:normAutofit fontScale="90000"/>
          </a:bodyPr>
          <a:lstStyle/>
          <a:p>
            <a:endParaRPr lang="es-ES" dirty="0"/>
          </a:p>
        </p:txBody>
      </p:sp>
      <p:pic>
        <p:nvPicPr>
          <p:cNvPr id="7" name="6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2056" y="533400"/>
            <a:ext cx="11183257" cy="5562599"/>
          </a:xfrm>
        </p:spPr>
      </p:pic>
    </p:spTree>
    <p:extLst>
      <p:ext uri="{BB962C8B-B14F-4D97-AF65-F5344CB8AC3E}">
        <p14:creationId xmlns:p14="http://schemas.microsoft.com/office/powerpoint/2010/main" val="24660518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solidFill>
                  <a:srgbClr val="FF0000"/>
                </a:solidFill>
              </a:rPr>
              <a:t>DEUDA  EXTERNA  A NIVEL  INTERNACIONAL</a:t>
            </a:r>
            <a:br>
              <a:rPr lang="es-ES" b="1" dirty="0">
                <a:solidFill>
                  <a:srgbClr val="FF0000"/>
                </a:solidFill>
              </a:rPr>
            </a:br>
            <a:r>
              <a:rPr lang="es-ES" sz="2000" dirty="0">
                <a:hlinkClick r:id="rId2"/>
              </a:rPr>
              <a:t>https://www.dinero.com/edicion-impresa/mundo/articulo/deuda-mundial-genera-alarma/267314</a:t>
            </a:r>
            <a:endParaRPr lang="es-ES" sz="2000" b="1" dirty="0">
              <a:solidFill>
                <a:srgbClr val="FF0000"/>
              </a:solidFill>
            </a:endParaRPr>
          </a:p>
        </p:txBody>
      </p:sp>
      <p:sp>
        <p:nvSpPr>
          <p:cNvPr id="8" name="7 Marcador de contenido"/>
          <p:cNvSpPr>
            <a:spLocks noGrp="1"/>
          </p:cNvSpPr>
          <p:nvPr>
            <p:ph sz="half" idx="1"/>
          </p:nvPr>
        </p:nvSpPr>
        <p:spPr/>
        <p:txBody>
          <a:bodyPr>
            <a:normAutofit fontScale="92500" lnSpcReduction="20000"/>
          </a:bodyPr>
          <a:lstStyle/>
          <a:p>
            <a:pPr algn="just"/>
            <a:r>
              <a:rPr lang="es-ES" b="1" dirty="0"/>
              <a:t>El reporte más reciente de comportamiento de la deuda en el mundo muestra que ha crecido tanto en empresas y gobiernos.</a:t>
            </a:r>
          </a:p>
          <a:p>
            <a:pPr algn="just"/>
            <a:r>
              <a:rPr lang="es-ES" b="1" dirty="0">
                <a:solidFill>
                  <a:srgbClr val="FF0000"/>
                </a:solidFill>
              </a:rPr>
              <a:t>La deuda mundial se aproxima a un récord y alcanza US$244 billones</a:t>
            </a:r>
            <a:r>
              <a:rPr lang="es-ES" dirty="0">
                <a:solidFill>
                  <a:srgbClr val="FF0000"/>
                </a:solidFill>
              </a:rPr>
              <a:t>, es decir, más de tres veces el tamaño de la economía mundial.</a:t>
            </a:r>
          </a:p>
          <a:p>
            <a:pPr algn="just"/>
            <a:r>
              <a:rPr lang="es-ES" dirty="0"/>
              <a:t>la relación deuda/PIB mundial </a:t>
            </a:r>
            <a:r>
              <a:rPr lang="es-ES" b="1" dirty="0"/>
              <a:t>superó el 318% en el tercer trimestre del año pasado</a:t>
            </a:r>
            <a:r>
              <a:rPr lang="es-ES" dirty="0"/>
              <a:t>, a pesar de un ritmo de crecimiento económico más fuerte</a:t>
            </a:r>
            <a:r>
              <a:rPr lang="es-ES" sz="2400" dirty="0"/>
              <a:t>.</a:t>
            </a:r>
          </a:p>
        </p:txBody>
      </p:sp>
      <p:sp>
        <p:nvSpPr>
          <p:cNvPr id="9" name="8 Marcador de contenido"/>
          <p:cNvSpPr>
            <a:spLocks noGrp="1"/>
          </p:cNvSpPr>
          <p:nvPr>
            <p:ph sz="half" idx="2"/>
          </p:nvPr>
        </p:nvSpPr>
        <p:spPr>
          <a:xfrm>
            <a:off x="6172200" y="1825625"/>
            <a:ext cx="5181600" cy="4909004"/>
          </a:xfrm>
        </p:spPr>
        <p:txBody>
          <a:bodyPr>
            <a:noAutofit/>
          </a:bodyPr>
          <a:lstStyle/>
          <a:p>
            <a:pPr algn="just"/>
            <a:r>
              <a:rPr lang="es-ES" sz="2400" dirty="0">
                <a:solidFill>
                  <a:srgbClr val="FF0000"/>
                </a:solidFill>
              </a:rPr>
              <a:t>Potencias mundiales como Japón, con 239,3%; Italia, con 132,6%; Estados Unidos, con 107,1% y Francia, con 96,3%.</a:t>
            </a:r>
          </a:p>
          <a:p>
            <a:pPr algn="just"/>
            <a:r>
              <a:rPr lang="es-ES" sz="2400" dirty="0"/>
              <a:t>La deuda total de los gobiernos superó los US$65 billones en 2018, frente a los US$37 billones que registraba hace diez años…</a:t>
            </a:r>
          </a:p>
          <a:p>
            <a:pPr algn="just"/>
            <a:r>
              <a:rPr lang="es-ES" sz="2400" b="1" dirty="0"/>
              <a:t>AL: Los países con mayor nivel de endeudamiento frente a su PIB son Argentina, con 77,4%; Brasil, con 77%. Les siguen Costa Rica con 52% y tres países que tienen un nivel de 46%: El Salvador, Uruguay, </a:t>
            </a:r>
            <a:r>
              <a:rPr lang="es-ES" sz="2400" b="1" dirty="0">
                <a:solidFill>
                  <a:srgbClr val="FF0000"/>
                </a:solidFill>
              </a:rPr>
              <a:t>Colombia</a:t>
            </a:r>
            <a:r>
              <a:rPr lang="es-ES" sz="2400" b="1" dirty="0"/>
              <a:t>.</a:t>
            </a:r>
            <a:endParaRPr lang="es-ES" sz="2400" dirty="0"/>
          </a:p>
        </p:txBody>
      </p:sp>
      <p:pic>
        <p:nvPicPr>
          <p:cNvPr id="3" name="Imagen 2">
            <a:extLst>
              <a:ext uri="{FF2B5EF4-FFF2-40B4-BE49-F238E27FC236}">
                <a16:creationId xmlns:a16="http://schemas.microsoft.com/office/drawing/2014/main" id="{C43B0E9F-B40D-4410-B31E-8B07DCE58BE7}"/>
              </a:ext>
            </a:extLst>
          </p:cNvPr>
          <p:cNvPicPr>
            <a:picLocks noChangeAspect="1"/>
          </p:cNvPicPr>
          <p:nvPr/>
        </p:nvPicPr>
        <p:blipFill>
          <a:blip r:embed="rId3"/>
          <a:stretch>
            <a:fillRect/>
          </a:stretch>
        </p:blipFill>
        <p:spPr>
          <a:xfrm>
            <a:off x="0" y="5813004"/>
            <a:ext cx="1183907" cy="1044995"/>
          </a:xfrm>
          <a:prstGeom prst="rect">
            <a:avLst/>
          </a:prstGeom>
        </p:spPr>
      </p:pic>
    </p:spTree>
    <p:extLst>
      <p:ext uri="{BB962C8B-B14F-4D97-AF65-F5344CB8AC3E}">
        <p14:creationId xmlns:p14="http://schemas.microsoft.com/office/powerpoint/2010/main" val="3326798032"/>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4C9184-9A8E-9B4C-9858-0CD2E4E90125}"/>
              </a:ext>
            </a:extLst>
          </p:cNvPr>
          <p:cNvSpPr>
            <a:spLocks noGrp="1"/>
          </p:cNvSpPr>
          <p:nvPr>
            <p:ph type="title"/>
          </p:nvPr>
        </p:nvSpPr>
        <p:spPr>
          <a:xfrm>
            <a:off x="0" y="1"/>
            <a:ext cx="12191999" cy="1295399"/>
          </a:xfrm>
        </p:spPr>
        <p:txBody>
          <a:bodyPr>
            <a:normAutofit/>
          </a:bodyPr>
          <a:lstStyle/>
          <a:p>
            <a:pPr algn="ctr"/>
            <a:r>
              <a:rPr lang="es-CO" sz="3600" b="1" dirty="0">
                <a:solidFill>
                  <a:srgbClr val="C00000"/>
                </a:solidFill>
                <a:latin typeface="Arial" panose="020B0604020202020204" pitchFamily="34" charset="0"/>
                <a:cs typeface="Arial" panose="020B0604020202020204" pitchFamily="34" charset="0"/>
              </a:rPr>
              <a:t>2. PERSPECTIVA DE LOS TRABAJADORES A NIVEL NACIONAL E INTERNACIONAL</a:t>
            </a:r>
          </a:p>
        </p:txBody>
      </p:sp>
      <p:sp>
        <p:nvSpPr>
          <p:cNvPr id="3" name="Marcador de contenido 2">
            <a:extLst>
              <a:ext uri="{FF2B5EF4-FFF2-40B4-BE49-F238E27FC236}">
                <a16:creationId xmlns:a16="http://schemas.microsoft.com/office/drawing/2014/main" id="{183A63A5-A124-724B-A5AB-3623E7AB4072}"/>
              </a:ext>
            </a:extLst>
          </p:cNvPr>
          <p:cNvSpPr>
            <a:spLocks noGrp="1"/>
          </p:cNvSpPr>
          <p:nvPr>
            <p:ph sz="quarter" idx="13"/>
          </p:nvPr>
        </p:nvSpPr>
        <p:spPr>
          <a:xfrm>
            <a:off x="0" y="1295400"/>
            <a:ext cx="12192000" cy="5562600"/>
          </a:xfrm>
        </p:spPr>
        <p:txBody>
          <a:bodyPr/>
          <a:lstStyle/>
          <a:p>
            <a:pPr marL="0" indent="0">
              <a:buNone/>
            </a:pPr>
            <a:r>
              <a:rPr lang="es-CO" b="1" dirty="0">
                <a:solidFill>
                  <a:srgbClr val="0070C0"/>
                </a:solidFill>
              </a:rPr>
              <a:t>2.1. En lo internacional: </a:t>
            </a:r>
          </a:p>
          <a:p>
            <a:endParaRPr lang="es-CO" b="1" dirty="0">
              <a:solidFill>
                <a:srgbClr val="0070C0"/>
              </a:solidFill>
            </a:endParaRPr>
          </a:p>
          <a:p>
            <a:pPr algn="just">
              <a:buFont typeface="Wingdings" pitchFamily="2" charset="2"/>
              <a:buChar char="v"/>
            </a:pPr>
            <a:r>
              <a:rPr lang="es-CO" sz="2400" cap="none" dirty="0">
                <a:latin typeface="Arial" panose="020B0604020202020204" pitchFamily="34" charset="0"/>
                <a:cs typeface="Arial" panose="020B0604020202020204" pitchFamily="34" charset="0"/>
              </a:rPr>
              <a:t>Hoy, una de las estrategias de los gobiernos y las grandes empresas es avanzar en la distribución internacional del trabajo y aumentar la explotación de los trabajadores, la desregulación del trabajo, es un ejemplo claro de esta tendencia, los delegados de empresas y gobiernos en la conferencia internacional del trabajo - OIT llevan varios años proponiendo prohibir o limitar el derecho de huelga, y se oponen a las acciones hacia un convenio sobre DEBIDA DILIGENCIA en la cadena de suministro.</a:t>
            </a:r>
          </a:p>
          <a:p>
            <a:pPr algn="just">
              <a:buFont typeface="Wingdings" pitchFamily="2" charset="2"/>
              <a:buChar char="v"/>
            </a:pPr>
            <a:r>
              <a:rPr lang="es-CO" sz="2400" cap="none" dirty="0">
                <a:latin typeface="Arial" panose="020B0604020202020204" pitchFamily="34" charset="0"/>
                <a:cs typeface="Arial" panose="020B0604020202020204" pitchFamily="34" charset="0"/>
              </a:rPr>
              <a:t>Otro elemento, es que como respuesta a las continuas crisis, el imperialismo está impulsando la tesis de la “cuarta y quinta revolución industrial” </a:t>
            </a:r>
          </a:p>
        </p:txBody>
      </p:sp>
      <p:pic>
        <p:nvPicPr>
          <p:cNvPr id="5" name="Imagen 4">
            <a:extLst>
              <a:ext uri="{FF2B5EF4-FFF2-40B4-BE49-F238E27FC236}">
                <a16:creationId xmlns:a16="http://schemas.microsoft.com/office/drawing/2014/main" id="{5C8AF52E-9046-45BB-8BB8-540648D425D2}"/>
              </a:ext>
            </a:extLst>
          </p:cNvPr>
          <p:cNvPicPr>
            <a:picLocks noChangeAspect="1"/>
          </p:cNvPicPr>
          <p:nvPr/>
        </p:nvPicPr>
        <p:blipFill>
          <a:blip r:embed="rId3"/>
          <a:stretch>
            <a:fillRect/>
          </a:stretch>
        </p:blipFill>
        <p:spPr>
          <a:xfrm>
            <a:off x="10867072" y="5688531"/>
            <a:ext cx="1324927" cy="1169469"/>
          </a:xfrm>
          <a:prstGeom prst="rect">
            <a:avLst/>
          </a:prstGeom>
        </p:spPr>
      </p:pic>
    </p:spTree>
    <p:extLst>
      <p:ext uri="{BB962C8B-B14F-4D97-AF65-F5344CB8AC3E}">
        <p14:creationId xmlns:p14="http://schemas.microsoft.com/office/powerpoint/2010/main" val="1800138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2FBE85-8523-4537-9E7E-8DF497FE0157}"/>
              </a:ext>
            </a:extLst>
          </p:cNvPr>
          <p:cNvSpPr/>
          <p:nvPr/>
        </p:nvSpPr>
        <p:spPr>
          <a:xfrm>
            <a:off x="377371" y="899886"/>
            <a:ext cx="11582400" cy="8186857"/>
          </a:xfrm>
          <a:prstGeom prst="rect">
            <a:avLst/>
          </a:prstGeom>
        </p:spPr>
        <p:txBody>
          <a:bodyPr wrap="square">
            <a:spAutoFit/>
          </a:bodyPr>
          <a:lstStyle/>
          <a:p>
            <a:pPr algn="just"/>
            <a:r>
              <a:rPr lang="es-ES" sz="2800" dirty="0">
                <a:latin typeface="Arial" panose="020B0604020202020204" pitchFamily="34" charset="0"/>
                <a:cs typeface="Arial" panose="020B0604020202020204" pitchFamily="34" charset="0"/>
              </a:rPr>
              <a:t>La ciudadanía laboral, es ahora más “amplia”, por imposición de un nuevo orden contractual y de propiedad por parte de los neoliberales, que han impulsado otras formas de participación en el mundo del trabajo así como de resistencia y / o adaptación a fenómenos como la relocalización y la </a:t>
            </a:r>
            <a:r>
              <a:rPr lang="es-ES" sz="2800" dirty="0" err="1">
                <a:latin typeface="Arial" panose="020B0604020202020204" pitchFamily="34" charset="0"/>
                <a:cs typeface="Arial" panose="020B0604020202020204" pitchFamily="34" charset="0"/>
              </a:rPr>
              <a:t>deslaboralización</a:t>
            </a:r>
            <a:r>
              <a:rPr lang="es-ES" sz="2800" dirty="0">
                <a:latin typeface="Arial" panose="020B0604020202020204" pitchFamily="34" charset="0"/>
                <a:cs typeface="Arial" panose="020B0604020202020204" pitchFamily="34" charset="0"/>
              </a:rPr>
              <a:t> de las relaciones de trabajo, modelos como la </a:t>
            </a:r>
            <a:r>
              <a:rPr lang="es-ES" sz="2800" b="1" dirty="0">
                <a:solidFill>
                  <a:srgbClr val="FF0000"/>
                </a:solidFill>
                <a:latin typeface="Arial" panose="020B0604020202020204" pitchFamily="34" charset="0"/>
                <a:cs typeface="Arial" panose="020B0604020202020204" pitchFamily="34" charset="0"/>
              </a:rPr>
              <a:t>GIGECONOMY</a:t>
            </a:r>
            <a:r>
              <a:rPr lang="es-ES" sz="2800" dirty="0">
                <a:latin typeface="Arial" panose="020B0604020202020204" pitchFamily="34" charset="0"/>
                <a:cs typeface="Arial" panose="020B0604020202020204" pitchFamily="34" charset="0"/>
              </a:rPr>
              <a:t> son la forma en que las nuevas tecnologías son usadas para el aumento de la explotación laboral y la tasa de ganancia de los monopolios imperialistas utilizando estrategias como el aumento de las jornadas laborales mediante el teletrabajo y la virtualidad, y la integración de los Smartphone como herramienta de trabajo y productividad.</a:t>
            </a:r>
          </a:p>
          <a:p>
            <a:pPr algn="just"/>
            <a:endParaRPr lang="es-ES" sz="2800" dirty="0">
              <a:latin typeface="Arial" panose="020B0604020202020204" pitchFamily="34" charset="0"/>
              <a:cs typeface="Arial" panose="020B0604020202020204" pitchFamily="34" charset="0"/>
            </a:endParaRPr>
          </a:p>
          <a:p>
            <a:endParaRPr lang="es-ES" sz="2800" dirty="0">
              <a:latin typeface="Arial" panose="020B0604020202020204" pitchFamily="34" charset="0"/>
              <a:cs typeface="Arial" panose="020B0604020202020204" pitchFamily="34" charset="0"/>
            </a:endParaRP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CO" dirty="0"/>
          </a:p>
        </p:txBody>
      </p:sp>
      <p:pic>
        <p:nvPicPr>
          <p:cNvPr id="4" name="Imagen 3">
            <a:extLst>
              <a:ext uri="{FF2B5EF4-FFF2-40B4-BE49-F238E27FC236}">
                <a16:creationId xmlns:a16="http://schemas.microsoft.com/office/drawing/2014/main" id="{47AFC311-8B83-4C8B-91E6-E11D97FE4B04}"/>
              </a:ext>
            </a:extLst>
          </p:cNvPr>
          <p:cNvPicPr>
            <a:picLocks noChangeAspect="1"/>
          </p:cNvPicPr>
          <p:nvPr/>
        </p:nvPicPr>
        <p:blipFill>
          <a:blip r:embed="rId3"/>
          <a:stretch>
            <a:fillRect/>
          </a:stretch>
        </p:blipFill>
        <p:spPr>
          <a:xfrm>
            <a:off x="377371" y="5631543"/>
            <a:ext cx="1981372" cy="1176630"/>
          </a:xfrm>
          <a:prstGeom prst="rect">
            <a:avLst/>
          </a:prstGeom>
        </p:spPr>
      </p:pic>
      <p:pic>
        <p:nvPicPr>
          <p:cNvPr id="5" name="Imagen 4">
            <a:extLst>
              <a:ext uri="{FF2B5EF4-FFF2-40B4-BE49-F238E27FC236}">
                <a16:creationId xmlns:a16="http://schemas.microsoft.com/office/drawing/2014/main" id="{19431729-5467-4699-B7A0-56E511AD0E4B}"/>
              </a:ext>
            </a:extLst>
          </p:cNvPr>
          <p:cNvPicPr>
            <a:picLocks noChangeAspect="1"/>
          </p:cNvPicPr>
          <p:nvPr/>
        </p:nvPicPr>
        <p:blipFill>
          <a:blip r:embed="rId4"/>
          <a:stretch>
            <a:fillRect/>
          </a:stretch>
        </p:blipFill>
        <p:spPr>
          <a:xfrm>
            <a:off x="10620890" y="5471234"/>
            <a:ext cx="1571109" cy="1386766"/>
          </a:xfrm>
          <a:prstGeom prst="rect">
            <a:avLst/>
          </a:prstGeom>
        </p:spPr>
      </p:pic>
    </p:spTree>
    <p:extLst>
      <p:ext uri="{BB962C8B-B14F-4D97-AF65-F5344CB8AC3E}">
        <p14:creationId xmlns:p14="http://schemas.microsoft.com/office/powerpoint/2010/main" val="9661231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3669365-70D3-458F-BBB1-B4D92BDCA5CF}"/>
              </a:ext>
            </a:extLst>
          </p:cNvPr>
          <p:cNvSpPr/>
          <p:nvPr/>
        </p:nvSpPr>
        <p:spPr>
          <a:xfrm>
            <a:off x="406400" y="2136339"/>
            <a:ext cx="11785600" cy="6340197"/>
          </a:xfrm>
          <a:prstGeom prst="rect">
            <a:avLst/>
          </a:prstGeom>
        </p:spPr>
        <p:txBody>
          <a:bodyPr wrap="square">
            <a:spAutoFit/>
          </a:bodyPr>
          <a:lstStyle/>
          <a:p>
            <a:pPr algn="just"/>
            <a:r>
              <a:rPr lang="es-ES" sz="2800" dirty="0"/>
              <a:t>Estamos en presencia de la </a:t>
            </a:r>
            <a:r>
              <a:rPr lang="es-ES" sz="2800" dirty="0">
                <a:solidFill>
                  <a:srgbClr val="FF0000"/>
                </a:solidFill>
              </a:rPr>
              <a:t>cuarta revolución industrial y de la etapa inicial de la revolución industrial 5.0</a:t>
            </a:r>
            <a:r>
              <a:rPr lang="es-ES" sz="2800" dirty="0"/>
              <a:t>. Como la entendemos y comprendemos: </a:t>
            </a:r>
          </a:p>
          <a:p>
            <a:pPr algn="just"/>
            <a:r>
              <a:rPr lang="es-ES" sz="2800" dirty="0"/>
              <a:t>¿implica una mayor y estrecha colaboración entre las tecnologías inteligentes y los seres humanos y no la sustitución de este último? ¿El sistema social vigente y las nuevas tecnologías inteligentes presentarán a las personas distintas opciones factibles, para así guiar sus decisiones sobre cómo proceder de la mejor manera y tener bienestar social? </a:t>
            </a:r>
            <a:r>
              <a:rPr lang="es-ES" sz="2800" dirty="0">
                <a:solidFill>
                  <a:srgbClr val="FF0000"/>
                </a:solidFill>
              </a:rPr>
              <a:t>¿Cómo entendemos la relación existente entre las relaciones de producción-sistema social y las máquinas -tecnología de punta y adelantos científicos a nivel mundial? ¿El enemigo son las relaciones de producción existentes y/o las tecnologías y las máquinas</a:t>
            </a:r>
            <a:r>
              <a:rPr lang="es-ES" sz="2800" dirty="0"/>
              <a:t>? </a:t>
            </a:r>
          </a:p>
          <a:p>
            <a:endParaRPr lang="es-ES" dirty="0"/>
          </a:p>
          <a:p>
            <a:endParaRPr lang="es-ES" dirty="0"/>
          </a:p>
          <a:p>
            <a:endParaRPr lang="es-ES" dirty="0"/>
          </a:p>
          <a:p>
            <a:endParaRPr lang="es-ES" dirty="0"/>
          </a:p>
          <a:p>
            <a:endParaRPr lang="es-ES" dirty="0"/>
          </a:p>
          <a:p>
            <a:endParaRPr lang="es-ES" dirty="0"/>
          </a:p>
          <a:p>
            <a:endParaRPr lang="es-CO" dirty="0"/>
          </a:p>
        </p:txBody>
      </p:sp>
      <p:pic>
        <p:nvPicPr>
          <p:cNvPr id="4" name="Imagen 3">
            <a:extLst>
              <a:ext uri="{FF2B5EF4-FFF2-40B4-BE49-F238E27FC236}">
                <a16:creationId xmlns:a16="http://schemas.microsoft.com/office/drawing/2014/main" id="{D0F9B70F-CA76-4475-9A37-F49324360803}"/>
              </a:ext>
            </a:extLst>
          </p:cNvPr>
          <p:cNvPicPr>
            <a:picLocks noChangeAspect="1"/>
          </p:cNvPicPr>
          <p:nvPr/>
        </p:nvPicPr>
        <p:blipFill>
          <a:blip r:embed="rId2"/>
          <a:stretch>
            <a:fillRect/>
          </a:stretch>
        </p:blipFill>
        <p:spPr>
          <a:xfrm>
            <a:off x="116115" y="128361"/>
            <a:ext cx="1980292" cy="1174973"/>
          </a:xfrm>
          <a:prstGeom prst="rect">
            <a:avLst/>
          </a:prstGeom>
        </p:spPr>
      </p:pic>
      <p:pic>
        <p:nvPicPr>
          <p:cNvPr id="3" name="Imagen 2">
            <a:extLst>
              <a:ext uri="{FF2B5EF4-FFF2-40B4-BE49-F238E27FC236}">
                <a16:creationId xmlns:a16="http://schemas.microsoft.com/office/drawing/2014/main" id="{756A924B-FE25-4BD6-86B0-B9FB7D773B94}"/>
              </a:ext>
            </a:extLst>
          </p:cNvPr>
          <p:cNvPicPr>
            <a:picLocks noChangeAspect="1"/>
          </p:cNvPicPr>
          <p:nvPr/>
        </p:nvPicPr>
        <p:blipFill>
          <a:blip r:embed="rId3"/>
          <a:stretch>
            <a:fillRect/>
          </a:stretch>
        </p:blipFill>
        <p:spPr>
          <a:xfrm>
            <a:off x="10953548" y="1"/>
            <a:ext cx="1238451" cy="1093140"/>
          </a:xfrm>
          <a:prstGeom prst="rect">
            <a:avLst/>
          </a:prstGeom>
        </p:spPr>
      </p:pic>
    </p:spTree>
    <p:extLst>
      <p:ext uri="{BB962C8B-B14F-4D97-AF65-F5344CB8AC3E}">
        <p14:creationId xmlns:p14="http://schemas.microsoft.com/office/powerpoint/2010/main" val="3126546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8CCC73-D59F-4CAC-8929-DBCB5D59AEDA}"/>
              </a:ext>
            </a:extLst>
          </p:cNvPr>
          <p:cNvSpPr/>
          <p:nvPr/>
        </p:nvSpPr>
        <p:spPr>
          <a:xfrm>
            <a:off x="0" y="1582341"/>
            <a:ext cx="11306629" cy="5324535"/>
          </a:xfrm>
          <a:prstGeom prst="rect">
            <a:avLst/>
          </a:prstGeom>
        </p:spPr>
        <p:txBody>
          <a:bodyPr wrap="square">
            <a:spAutoFit/>
          </a:bodyPr>
          <a:lstStyle/>
          <a:p>
            <a:pPr algn="just"/>
            <a:r>
              <a:rPr lang="es-ES" sz="2800" dirty="0"/>
              <a:t>Comparando la cuarta revolución con la quinta, la gran diferencia es que la cuarta se queda más a nivel de la industria y la quinta llega hasta la sociedad en general, es decir que impactará la vida de todos los seres humanos, </a:t>
            </a:r>
            <a:r>
              <a:rPr lang="es-ES" sz="2800" dirty="0">
                <a:solidFill>
                  <a:srgbClr val="FF0000"/>
                </a:solidFill>
              </a:rPr>
              <a:t>¿repercutirá en la vigencia de las organizaciones sindicales?</a:t>
            </a:r>
            <a:endParaRPr lang="es-ES" sz="2800" dirty="0"/>
          </a:p>
          <a:p>
            <a:endParaRPr lang="es-ES" dirty="0"/>
          </a:p>
          <a:p>
            <a:endParaRPr lang="es-ES" dirty="0"/>
          </a:p>
          <a:p>
            <a:pPr algn="just"/>
            <a:r>
              <a:rPr lang="es-ES" sz="2400" dirty="0"/>
              <a:t>En la Industria 4.0 se habla mucho de tendencias como Inteligencia Artificial y Robots, donde el objetivo no es reemplazar a los trabajadores, sino liberarlos de tareas repetitivas para que pudieran realizar trabajos más creativos y productivos. </a:t>
            </a:r>
            <a:r>
              <a:rPr lang="es-ES" sz="2400" b="1" dirty="0">
                <a:solidFill>
                  <a:srgbClr val="FF0000"/>
                </a:solidFill>
              </a:rPr>
              <a:t>Lo anterior es lo que da origen a la paradoja que hoy en día muchas industrias en el mundo enfrentan: para llegar a la próxima revolución industrial, la industria 5.0, se necesitan seres humanos.</a:t>
            </a:r>
          </a:p>
          <a:p>
            <a:pPr algn="just"/>
            <a:endParaRPr lang="es-ES" sz="2400" b="1" dirty="0">
              <a:solidFill>
                <a:srgbClr val="FF0000"/>
              </a:solidFill>
            </a:endParaRPr>
          </a:p>
          <a:p>
            <a:pPr algn="just"/>
            <a:endParaRPr lang="es-ES" sz="2400" dirty="0"/>
          </a:p>
          <a:p>
            <a:pPr algn="just"/>
            <a:endParaRPr lang="es-ES" sz="2400" dirty="0"/>
          </a:p>
        </p:txBody>
      </p:sp>
      <p:pic>
        <p:nvPicPr>
          <p:cNvPr id="3" name="Imagen 2">
            <a:extLst>
              <a:ext uri="{FF2B5EF4-FFF2-40B4-BE49-F238E27FC236}">
                <a16:creationId xmlns:a16="http://schemas.microsoft.com/office/drawing/2014/main" id="{F21A1719-20D1-46DD-8EE8-85DABC1EFAB8}"/>
              </a:ext>
            </a:extLst>
          </p:cNvPr>
          <p:cNvPicPr>
            <a:picLocks noChangeAspect="1"/>
          </p:cNvPicPr>
          <p:nvPr/>
        </p:nvPicPr>
        <p:blipFill>
          <a:blip r:embed="rId2"/>
          <a:stretch>
            <a:fillRect/>
          </a:stretch>
        </p:blipFill>
        <p:spPr>
          <a:xfrm>
            <a:off x="159657" y="5877236"/>
            <a:ext cx="1480458" cy="879164"/>
          </a:xfrm>
          <a:prstGeom prst="rect">
            <a:avLst/>
          </a:prstGeom>
        </p:spPr>
      </p:pic>
      <p:pic>
        <p:nvPicPr>
          <p:cNvPr id="5" name="Imagen 4">
            <a:extLst>
              <a:ext uri="{FF2B5EF4-FFF2-40B4-BE49-F238E27FC236}">
                <a16:creationId xmlns:a16="http://schemas.microsoft.com/office/drawing/2014/main" id="{3F598C62-ABFA-4AC0-81CB-9D0226674CAD}"/>
              </a:ext>
            </a:extLst>
          </p:cNvPr>
          <p:cNvPicPr>
            <a:picLocks noChangeAspect="1"/>
          </p:cNvPicPr>
          <p:nvPr/>
        </p:nvPicPr>
        <p:blipFill>
          <a:blip r:embed="rId3"/>
          <a:stretch>
            <a:fillRect/>
          </a:stretch>
        </p:blipFill>
        <p:spPr>
          <a:xfrm>
            <a:off x="10899786" y="5717406"/>
            <a:ext cx="1292214" cy="1140594"/>
          </a:xfrm>
          <a:prstGeom prst="rect">
            <a:avLst/>
          </a:prstGeom>
        </p:spPr>
      </p:pic>
    </p:spTree>
    <p:extLst>
      <p:ext uri="{BB962C8B-B14F-4D97-AF65-F5344CB8AC3E}">
        <p14:creationId xmlns:p14="http://schemas.microsoft.com/office/powerpoint/2010/main" val="305511613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79DB58F-0B1C-4B62-92E1-A1E7C4741F4D}"/>
              </a:ext>
            </a:extLst>
          </p:cNvPr>
          <p:cNvSpPr>
            <a:spLocks noGrp="1"/>
          </p:cNvSpPr>
          <p:nvPr>
            <p:ph type="title"/>
          </p:nvPr>
        </p:nvSpPr>
        <p:spPr>
          <a:xfrm>
            <a:off x="838200" y="1"/>
            <a:ext cx="10515600" cy="1690688"/>
          </a:xfrm>
        </p:spPr>
        <p:txBody>
          <a:bodyPr>
            <a:normAutofit/>
          </a:bodyPr>
          <a:lstStyle/>
          <a:p>
            <a:pPr algn="ctr"/>
            <a:r>
              <a:rPr lang="es-CO" sz="3600" b="1" dirty="0">
                <a:solidFill>
                  <a:srgbClr val="FF0000"/>
                </a:solidFill>
              </a:rPr>
              <a:t>GENERALIDADES CENTRALES SINDICALES EN COLOMBIA</a:t>
            </a:r>
            <a:br>
              <a:rPr lang="es-CO" sz="3600" b="1" dirty="0">
                <a:solidFill>
                  <a:srgbClr val="FF0000"/>
                </a:solidFill>
              </a:rPr>
            </a:br>
            <a:r>
              <a:rPr lang="es-CO" sz="2800" b="1" dirty="0">
                <a:solidFill>
                  <a:srgbClr val="002060"/>
                </a:solidFill>
              </a:rPr>
              <a:t>Clasificación categorizados por Clase y Población sindical por Género</a:t>
            </a:r>
            <a:endParaRPr lang="es-CO" sz="3600" b="1" dirty="0">
              <a:solidFill>
                <a:srgbClr val="002060"/>
              </a:solidFill>
            </a:endParaRPr>
          </a:p>
        </p:txBody>
      </p:sp>
      <p:pic>
        <p:nvPicPr>
          <p:cNvPr id="9" name="Marcador de contenido 8">
            <a:extLst>
              <a:ext uri="{FF2B5EF4-FFF2-40B4-BE49-F238E27FC236}">
                <a16:creationId xmlns:a16="http://schemas.microsoft.com/office/drawing/2014/main" id="{8327C234-7505-411F-A9F2-FAD2A7E816A4}"/>
              </a:ext>
            </a:extLst>
          </p:cNvPr>
          <p:cNvPicPr>
            <a:picLocks noGrp="1" noChangeAspect="1"/>
          </p:cNvPicPr>
          <p:nvPr>
            <p:ph sz="half" idx="1"/>
          </p:nvPr>
        </p:nvPicPr>
        <p:blipFill>
          <a:blip r:embed="rId2"/>
          <a:stretch>
            <a:fillRect/>
          </a:stretch>
        </p:blipFill>
        <p:spPr>
          <a:xfrm>
            <a:off x="838200" y="1595536"/>
            <a:ext cx="5181600" cy="3900196"/>
          </a:xfrm>
          <a:prstGeom prst="rect">
            <a:avLst/>
          </a:prstGeom>
        </p:spPr>
      </p:pic>
      <p:pic>
        <p:nvPicPr>
          <p:cNvPr id="8" name="Marcador de contenido 7">
            <a:extLst>
              <a:ext uri="{FF2B5EF4-FFF2-40B4-BE49-F238E27FC236}">
                <a16:creationId xmlns:a16="http://schemas.microsoft.com/office/drawing/2014/main" id="{A940426B-7837-4732-AA53-5D9E8336F155}"/>
              </a:ext>
            </a:extLst>
          </p:cNvPr>
          <p:cNvPicPr>
            <a:picLocks noGrp="1" noChangeAspect="1"/>
          </p:cNvPicPr>
          <p:nvPr>
            <p:ph sz="half" idx="2"/>
          </p:nvPr>
        </p:nvPicPr>
        <p:blipFill>
          <a:blip r:embed="rId3"/>
          <a:stretch>
            <a:fillRect/>
          </a:stretch>
        </p:blipFill>
        <p:spPr>
          <a:xfrm>
            <a:off x="6172200" y="1502229"/>
            <a:ext cx="5181600" cy="3993503"/>
          </a:xfrm>
          <a:prstGeom prst="rect">
            <a:avLst/>
          </a:prstGeom>
        </p:spPr>
      </p:pic>
      <p:pic>
        <p:nvPicPr>
          <p:cNvPr id="2" name="Imagen 1">
            <a:extLst>
              <a:ext uri="{FF2B5EF4-FFF2-40B4-BE49-F238E27FC236}">
                <a16:creationId xmlns:a16="http://schemas.microsoft.com/office/drawing/2014/main" id="{06ADED6C-224A-415B-8980-7F417CA9250C}"/>
              </a:ext>
            </a:extLst>
          </p:cNvPr>
          <p:cNvPicPr>
            <a:picLocks noChangeAspect="1"/>
          </p:cNvPicPr>
          <p:nvPr/>
        </p:nvPicPr>
        <p:blipFill>
          <a:blip r:embed="rId4"/>
          <a:stretch>
            <a:fillRect/>
          </a:stretch>
        </p:blipFill>
        <p:spPr>
          <a:xfrm>
            <a:off x="838200" y="5630668"/>
            <a:ext cx="5096069" cy="1227332"/>
          </a:xfrm>
          <a:prstGeom prst="rect">
            <a:avLst/>
          </a:prstGeom>
        </p:spPr>
      </p:pic>
      <p:pic>
        <p:nvPicPr>
          <p:cNvPr id="3" name="Imagen 2">
            <a:extLst>
              <a:ext uri="{FF2B5EF4-FFF2-40B4-BE49-F238E27FC236}">
                <a16:creationId xmlns:a16="http://schemas.microsoft.com/office/drawing/2014/main" id="{557D9DC3-8C14-42B8-9C9D-7582BBE61C36}"/>
              </a:ext>
            </a:extLst>
          </p:cNvPr>
          <p:cNvPicPr>
            <a:picLocks noChangeAspect="1"/>
          </p:cNvPicPr>
          <p:nvPr/>
        </p:nvPicPr>
        <p:blipFill>
          <a:blip r:embed="rId5"/>
          <a:stretch>
            <a:fillRect/>
          </a:stretch>
        </p:blipFill>
        <p:spPr>
          <a:xfrm>
            <a:off x="6894768" y="5900400"/>
            <a:ext cx="3534300" cy="687867"/>
          </a:xfrm>
          <a:prstGeom prst="rect">
            <a:avLst/>
          </a:prstGeom>
        </p:spPr>
      </p:pic>
    </p:spTree>
    <p:extLst>
      <p:ext uri="{BB962C8B-B14F-4D97-AF65-F5344CB8AC3E}">
        <p14:creationId xmlns:p14="http://schemas.microsoft.com/office/powerpoint/2010/main" val="1556678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AFFA6-BB10-494E-870E-5A75DB8C681F}"/>
              </a:ext>
            </a:extLst>
          </p:cNvPr>
          <p:cNvSpPr>
            <a:spLocks noGrp="1"/>
          </p:cNvSpPr>
          <p:nvPr>
            <p:ph type="title"/>
          </p:nvPr>
        </p:nvSpPr>
        <p:spPr>
          <a:xfrm>
            <a:off x="838200" y="86627"/>
            <a:ext cx="10515600" cy="702645"/>
          </a:xfrm>
        </p:spPr>
        <p:txBody>
          <a:bodyPr>
            <a:noAutofit/>
          </a:bodyPr>
          <a:lstStyle/>
          <a:p>
            <a:r>
              <a:rPr lang="es-CO" sz="2800" b="1" dirty="0">
                <a:solidFill>
                  <a:srgbClr val="FF0000"/>
                </a:solidFill>
              </a:rPr>
              <a:t>2.2. </a:t>
            </a:r>
            <a:r>
              <a:rPr lang="es-CO" sz="2400" b="1" dirty="0">
                <a:solidFill>
                  <a:srgbClr val="FF0000"/>
                </a:solidFill>
                <a:latin typeface="Arial" panose="020B0604020202020204" pitchFamily="34" charset="0"/>
                <a:cs typeface="Arial" panose="020B0604020202020204" pitchFamily="34" charset="0"/>
              </a:rPr>
              <a:t>En lo Nacional: ¿</a:t>
            </a:r>
            <a:r>
              <a:rPr lang="es-ES" sz="2400" b="1" dirty="0">
                <a:solidFill>
                  <a:srgbClr val="FF0000"/>
                </a:solidFill>
                <a:latin typeface="Arial" panose="020B0604020202020204" pitchFamily="34" charset="0"/>
                <a:cs typeface="Arial" panose="020B0604020202020204" pitchFamily="34" charset="0"/>
              </a:rPr>
              <a:t>Quien paga la crisis económica y política?</a:t>
            </a:r>
            <a:br>
              <a:rPr lang="es-ES" sz="2400" b="1" dirty="0">
                <a:latin typeface="Arial" panose="020B0604020202020204" pitchFamily="34" charset="0"/>
                <a:cs typeface="Arial" panose="020B0604020202020204" pitchFamily="34" charset="0"/>
              </a:rPr>
            </a:br>
            <a:endParaRPr lang="es-CO" sz="2400" b="1" dirty="0">
              <a:solidFill>
                <a:srgbClr val="FF000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24289DE7-5815-4FFE-B55B-1C86482FA43C}"/>
              </a:ext>
            </a:extLst>
          </p:cNvPr>
          <p:cNvSpPr>
            <a:spLocks noGrp="1"/>
          </p:cNvSpPr>
          <p:nvPr>
            <p:ph sz="half" idx="1"/>
          </p:nvPr>
        </p:nvSpPr>
        <p:spPr>
          <a:xfrm>
            <a:off x="838200" y="943276"/>
            <a:ext cx="5181600" cy="5233687"/>
          </a:xfrm>
        </p:spPr>
        <p:txBody>
          <a:bodyPr>
            <a:normAutofit lnSpcReduction="10000"/>
          </a:bodyPr>
          <a:lstStyle/>
          <a:p>
            <a:pPr algn="just"/>
            <a:r>
              <a:rPr lang="es-ES" dirty="0">
                <a:solidFill>
                  <a:srgbClr val="FF0000"/>
                </a:solidFill>
              </a:rPr>
              <a:t>Gobierno Iván Duque</a:t>
            </a:r>
            <a:r>
              <a:rPr lang="es-ES" dirty="0"/>
              <a:t>: </a:t>
            </a:r>
            <a:r>
              <a:rPr lang="es-ES" sz="2400" dirty="0"/>
              <a:t>Los principales pilares de su gobierno son la legalidad, el emprendimiento, y la equidad, con ejes transversales en materia de: infraestructura, sostenibilidad ambiental e innovación.</a:t>
            </a:r>
          </a:p>
          <a:p>
            <a:pPr algn="just"/>
            <a:r>
              <a:rPr lang="es-ES" dirty="0">
                <a:solidFill>
                  <a:srgbClr val="FF0000"/>
                </a:solidFill>
              </a:rPr>
              <a:t>La Ley de Financiamiento de 2019-Reforma tributaria-</a:t>
            </a:r>
            <a:r>
              <a:rPr lang="es-ES" dirty="0"/>
              <a:t>. Favorece empresarios y la inversión extranjera.</a:t>
            </a:r>
          </a:p>
          <a:p>
            <a:pPr algn="just"/>
            <a:r>
              <a:rPr lang="es-ES" sz="2400" b="1" dirty="0">
                <a:solidFill>
                  <a:srgbClr val="FF0000"/>
                </a:solidFill>
              </a:rPr>
              <a:t>Relaciones internacionales y problema migratorio</a:t>
            </a:r>
            <a:r>
              <a:rPr lang="es-ES" sz="2400" dirty="0"/>
              <a:t>. Posición frente al gobierno Republica Bolivariana de Venezuela, otros países  y…Organismos como la ONU-OEA-CPI.</a:t>
            </a:r>
            <a:endParaRPr lang="es-CO" sz="2400" dirty="0"/>
          </a:p>
        </p:txBody>
      </p:sp>
      <p:sp>
        <p:nvSpPr>
          <p:cNvPr id="4" name="Marcador de contenido 3">
            <a:extLst>
              <a:ext uri="{FF2B5EF4-FFF2-40B4-BE49-F238E27FC236}">
                <a16:creationId xmlns:a16="http://schemas.microsoft.com/office/drawing/2014/main" id="{5954BB3A-4080-439A-B70E-FDC21B28C927}"/>
              </a:ext>
            </a:extLst>
          </p:cNvPr>
          <p:cNvSpPr>
            <a:spLocks noGrp="1"/>
          </p:cNvSpPr>
          <p:nvPr>
            <p:ph sz="half" idx="2"/>
          </p:nvPr>
        </p:nvSpPr>
        <p:spPr>
          <a:xfrm>
            <a:off x="6172200" y="943276"/>
            <a:ext cx="5181600" cy="5233687"/>
          </a:xfrm>
        </p:spPr>
        <p:txBody>
          <a:bodyPr>
            <a:normAutofit lnSpcReduction="10000"/>
          </a:bodyPr>
          <a:lstStyle/>
          <a:p>
            <a:r>
              <a:rPr lang="es-ES" dirty="0"/>
              <a:t>Colombia en el período 2014-2016, generado por la caída en los precios internacionales del petróleo. </a:t>
            </a:r>
            <a:r>
              <a:rPr lang="es-ES" dirty="0">
                <a:solidFill>
                  <a:srgbClr val="FF0000"/>
                </a:solidFill>
              </a:rPr>
              <a:t>El crecimiento económico se desaceleró gradualmente hasta un 1,4% en 2017</a:t>
            </a:r>
            <a:r>
              <a:rPr lang="es-ES" dirty="0"/>
              <a:t>, para el 2018 a 2,7%.</a:t>
            </a:r>
          </a:p>
          <a:p>
            <a:r>
              <a:rPr lang="es-ES" dirty="0"/>
              <a:t>Militarización de la economía y la sociedad.</a:t>
            </a:r>
          </a:p>
          <a:p>
            <a:r>
              <a:rPr lang="es-ES" dirty="0"/>
              <a:t>No reconocimiento del conflicto asocial y armado en Colombia.</a:t>
            </a:r>
            <a:endParaRPr lang="es-CO" dirty="0"/>
          </a:p>
        </p:txBody>
      </p:sp>
      <p:pic>
        <p:nvPicPr>
          <p:cNvPr id="6" name="Imagen 5">
            <a:extLst>
              <a:ext uri="{FF2B5EF4-FFF2-40B4-BE49-F238E27FC236}">
                <a16:creationId xmlns:a16="http://schemas.microsoft.com/office/drawing/2014/main" id="{CD0B298E-0073-41B1-A755-4766213DC735}"/>
              </a:ext>
            </a:extLst>
          </p:cNvPr>
          <p:cNvPicPr>
            <a:picLocks noChangeAspect="1"/>
          </p:cNvPicPr>
          <p:nvPr/>
        </p:nvPicPr>
        <p:blipFill>
          <a:blip r:embed="rId3"/>
          <a:stretch>
            <a:fillRect/>
          </a:stretch>
        </p:blipFill>
        <p:spPr>
          <a:xfrm>
            <a:off x="10663894" y="5505651"/>
            <a:ext cx="1532117" cy="1352349"/>
          </a:xfrm>
          <a:prstGeom prst="rect">
            <a:avLst/>
          </a:prstGeom>
        </p:spPr>
      </p:pic>
    </p:spTree>
    <p:extLst>
      <p:ext uri="{BB962C8B-B14F-4D97-AF65-F5344CB8AC3E}">
        <p14:creationId xmlns:p14="http://schemas.microsoft.com/office/powerpoint/2010/main" val="11600469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8F09F3-0E72-42A4-BEAB-09A3998422CF}"/>
              </a:ext>
            </a:extLst>
          </p:cNvPr>
          <p:cNvPicPr>
            <a:picLocks noChangeAspect="1"/>
          </p:cNvPicPr>
          <p:nvPr/>
        </p:nvPicPr>
        <p:blipFill>
          <a:blip r:embed="rId2"/>
          <a:stretch>
            <a:fillRect/>
          </a:stretch>
        </p:blipFill>
        <p:spPr>
          <a:xfrm>
            <a:off x="856824" y="231006"/>
            <a:ext cx="9172701" cy="5890661"/>
          </a:xfrm>
          <a:prstGeom prst="rect">
            <a:avLst/>
          </a:prstGeom>
        </p:spPr>
      </p:pic>
      <p:pic>
        <p:nvPicPr>
          <p:cNvPr id="7" name="Imagen 6">
            <a:extLst>
              <a:ext uri="{FF2B5EF4-FFF2-40B4-BE49-F238E27FC236}">
                <a16:creationId xmlns:a16="http://schemas.microsoft.com/office/drawing/2014/main" id="{1803FF03-CCF4-4897-AC0E-EE4D5C81BF45}"/>
              </a:ext>
            </a:extLst>
          </p:cNvPr>
          <p:cNvPicPr>
            <a:picLocks noChangeAspect="1"/>
          </p:cNvPicPr>
          <p:nvPr/>
        </p:nvPicPr>
        <p:blipFill>
          <a:blip r:embed="rId3"/>
          <a:stretch>
            <a:fillRect/>
          </a:stretch>
        </p:blipFill>
        <p:spPr>
          <a:xfrm>
            <a:off x="1490073" y="6426944"/>
            <a:ext cx="9211854" cy="329992"/>
          </a:xfrm>
          <a:prstGeom prst="rect">
            <a:avLst/>
          </a:prstGeom>
        </p:spPr>
      </p:pic>
    </p:spTree>
    <p:extLst>
      <p:ext uri="{BB962C8B-B14F-4D97-AF65-F5344CB8AC3E}">
        <p14:creationId xmlns:p14="http://schemas.microsoft.com/office/powerpoint/2010/main" val="2596250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484883-FB13-4657-B795-B71EA48D9293}"/>
              </a:ext>
            </a:extLst>
          </p:cNvPr>
          <p:cNvPicPr>
            <a:picLocks noChangeAspect="1"/>
          </p:cNvPicPr>
          <p:nvPr/>
        </p:nvPicPr>
        <p:blipFill>
          <a:blip r:embed="rId2"/>
          <a:stretch>
            <a:fillRect/>
          </a:stretch>
        </p:blipFill>
        <p:spPr>
          <a:xfrm>
            <a:off x="0" y="298383"/>
            <a:ext cx="11829448" cy="5688531"/>
          </a:xfrm>
          <a:prstGeom prst="rect">
            <a:avLst/>
          </a:prstGeom>
        </p:spPr>
      </p:pic>
      <p:pic>
        <p:nvPicPr>
          <p:cNvPr id="7" name="Imagen 6">
            <a:extLst>
              <a:ext uri="{FF2B5EF4-FFF2-40B4-BE49-F238E27FC236}">
                <a16:creationId xmlns:a16="http://schemas.microsoft.com/office/drawing/2014/main" id="{A0643B93-5560-4813-9D12-916506898BA0}"/>
              </a:ext>
            </a:extLst>
          </p:cNvPr>
          <p:cNvPicPr>
            <a:picLocks noChangeAspect="1"/>
          </p:cNvPicPr>
          <p:nvPr/>
        </p:nvPicPr>
        <p:blipFill>
          <a:blip r:embed="rId3"/>
          <a:stretch>
            <a:fillRect/>
          </a:stretch>
        </p:blipFill>
        <p:spPr>
          <a:xfrm>
            <a:off x="2551215" y="6454681"/>
            <a:ext cx="6492803" cy="403320"/>
          </a:xfrm>
          <a:prstGeom prst="rect">
            <a:avLst/>
          </a:prstGeom>
        </p:spPr>
      </p:pic>
    </p:spTree>
    <p:extLst>
      <p:ext uri="{BB962C8B-B14F-4D97-AF65-F5344CB8AC3E}">
        <p14:creationId xmlns:p14="http://schemas.microsoft.com/office/powerpoint/2010/main" val="119236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08F74-97EB-491A-9D2D-70583256B14C}"/>
              </a:ext>
            </a:extLst>
          </p:cNvPr>
          <p:cNvSpPr>
            <a:spLocks noGrp="1"/>
          </p:cNvSpPr>
          <p:nvPr>
            <p:ph type="title"/>
          </p:nvPr>
        </p:nvSpPr>
        <p:spPr>
          <a:xfrm>
            <a:off x="838200" y="-1"/>
            <a:ext cx="10515600" cy="1523584"/>
          </a:xfrm>
        </p:spPr>
        <p:txBody>
          <a:bodyPr>
            <a:noAutofit/>
          </a:bodyPr>
          <a:lstStyle/>
          <a:p>
            <a:pPr algn="ctr"/>
            <a:br>
              <a:rPr lang="es-ES" sz="2400" b="1" dirty="0">
                <a:solidFill>
                  <a:srgbClr val="FF0000"/>
                </a:solidFill>
                <a:latin typeface="Arial" panose="020B0604020202020204" pitchFamily="34" charset="0"/>
                <a:cs typeface="Arial" panose="020B0604020202020204" pitchFamily="34" charset="0"/>
              </a:rPr>
            </a:br>
            <a:r>
              <a:rPr lang="es-ES" sz="2000" b="1" dirty="0">
                <a:solidFill>
                  <a:srgbClr val="FF0000"/>
                </a:solidFill>
                <a:latin typeface="Arial" panose="020B0604020202020204" pitchFamily="34" charset="0"/>
                <a:cs typeface="Arial" panose="020B0604020202020204" pitchFamily="34" charset="0"/>
              </a:rPr>
              <a:t>Con el Marco Fiscal de Mediano Plazo, el Gobierno espera que la economía crezca 4%</a:t>
            </a:r>
            <a:br>
              <a:rPr lang="es-ES" sz="2000" b="1" dirty="0">
                <a:solidFill>
                  <a:srgbClr val="FF0000"/>
                </a:solidFill>
                <a:latin typeface="Arial" panose="020B0604020202020204" pitchFamily="34" charset="0"/>
                <a:cs typeface="Arial" panose="020B0604020202020204" pitchFamily="34" charset="0"/>
              </a:rPr>
            </a:br>
            <a:r>
              <a:rPr lang="es-ES" sz="2000" b="1" dirty="0">
                <a:solidFill>
                  <a:srgbClr val="FF0000"/>
                </a:solidFill>
                <a:latin typeface="Arial" panose="020B0604020202020204" pitchFamily="34" charset="0"/>
                <a:cs typeface="Arial" panose="020B0604020202020204" pitchFamily="34" charset="0"/>
              </a:rPr>
              <a:t>El Gobierno calcula que en este año el Brent se cotizará a US$65,5, la tasa de cambio estaría en $3.171 y el PIB crecería 3,6%</a:t>
            </a:r>
            <a:endParaRPr lang="es-CO" sz="2000" b="1" dirty="0">
              <a:solidFill>
                <a:srgbClr val="FF0000"/>
              </a:solidFill>
              <a:latin typeface="Arial" panose="020B0604020202020204" pitchFamily="34" charset="0"/>
              <a:cs typeface="Arial" panose="020B0604020202020204" pitchFamily="34" charset="0"/>
            </a:endParaRPr>
          </a:p>
        </p:txBody>
      </p:sp>
      <p:pic>
        <p:nvPicPr>
          <p:cNvPr id="4" name="Marcador de contenido 3">
            <a:extLst>
              <a:ext uri="{FF2B5EF4-FFF2-40B4-BE49-F238E27FC236}">
                <a16:creationId xmlns:a16="http://schemas.microsoft.com/office/drawing/2014/main" id="{B6F547E0-F6E8-4D5E-89BA-E58EC1D2CC5D}"/>
              </a:ext>
            </a:extLst>
          </p:cNvPr>
          <p:cNvPicPr>
            <a:picLocks noGrp="1" noChangeAspect="1"/>
          </p:cNvPicPr>
          <p:nvPr>
            <p:ph idx="1"/>
          </p:nvPr>
        </p:nvPicPr>
        <p:blipFill>
          <a:blip r:embed="rId2"/>
          <a:stretch>
            <a:fillRect/>
          </a:stretch>
        </p:blipFill>
        <p:spPr>
          <a:xfrm>
            <a:off x="462013" y="1523583"/>
            <a:ext cx="11444438" cy="4742463"/>
          </a:xfrm>
          <a:prstGeom prst="rect">
            <a:avLst/>
          </a:prstGeom>
        </p:spPr>
      </p:pic>
    </p:spTree>
    <p:extLst>
      <p:ext uri="{BB962C8B-B14F-4D97-AF65-F5344CB8AC3E}">
        <p14:creationId xmlns:p14="http://schemas.microsoft.com/office/powerpoint/2010/main" val="268231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0ECDB-B62D-814C-B42B-9BA960D1CDBD}"/>
              </a:ext>
            </a:extLst>
          </p:cNvPr>
          <p:cNvSpPr>
            <a:spLocks noGrp="1"/>
          </p:cNvSpPr>
          <p:nvPr>
            <p:ph type="title"/>
          </p:nvPr>
        </p:nvSpPr>
        <p:spPr>
          <a:xfrm flipV="1">
            <a:off x="0" y="-45718"/>
            <a:ext cx="12191999" cy="45719"/>
          </a:xfrm>
        </p:spPr>
        <p:txBody>
          <a:bodyPr>
            <a:normAutofit fontScale="90000"/>
          </a:bodyPr>
          <a:lstStyle/>
          <a:p>
            <a:endParaRPr lang="es-CO" dirty="0"/>
          </a:p>
        </p:txBody>
      </p:sp>
      <p:sp>
        <p:nvSpPr>
          <p:cNvPr id="3" name="Marcador de contenido 2">
            <a:extLst>
              <a:ext uri="{FF2B5EF4-FFF2-40B4-BE49-F238E27FC236}">
                <a16:creationId xmlns:a16="http://schemas.microsoft.com/office/drawing/2014/main" id="{74B0A822-92EA-8745-A7B3-0198E16E8C61}"/>
              </a:ext>
            </a:extLst>
          </p:cNvPr>
          <p:cNvSpPr>
            <a:spLocks noGrp="1"/>
          </p:cNvSpPr>
          <p:nvPr>
            <p:ph sz="quarter" idx="13"/>
          </p:nvPr>
        </p:nvSpPr>
        <p:spPr>
          <a:xfrm>
            <a:off x="-1" y="518160"/>
            <a:ext cx="12191999" cy="6339840"/>
          </a:xfrm>
        </p:spPr>
        <p:txBody>
          <a:bodyPr>
            <a:normAutofit/>
          </a:bodyPr>
          <a:lstStyle/>
          <a:p>
            <a:pPr marL="0" indent="0" algn="ctr">
              <a:buNone/>
            </a:pPr>
            <a:r>
              <a:rPr lang="es-CO" b="1" dirty="0">
                <a:solidFill>
                  <a:srgbClr val="FF0000"/>
                </a:solidFill>
              </a:rPr>
              <a:t>EN LO NACIONAL: TRABAJADORES Y MOVIMIENTO SINDICAL</a:t>
            </a:r>
            <a:endParaRPr lang="es-CO" dirty="0"/>
          </a:p>
          <a:p>
            <a:pPr algn="just">
              <a:buFont typeface="Wingdings" pitchFamily="2" charset="2"/>
              <a:buChar char="v"/>
            </a:pPr>
            <a:r>
              <a:rPr lang="es-CO" sz="2400" b="1" cap="none" dirty="0">
                <a:latin typeface="Arial" panose="020B0604020202020204" pitchFamily="34" charset="0"/>
                <a:cs typeface="Arial" panose="020B0604020202020204" pitchFamily="34" charset="0"/>
              </a:rPr>
              <a:t>La situación del sindicalismo colombiano no ha cambiado mucho en este siglo, se mantiene el estancamiento del crecimiento sindical, exceptuando algunos sectores específicos como el sector público, servicios y agroindustria. Aunque se reporta en los últimos años un ligero incremento de la tasa de sindicalización, la realidad es que se ha venido dando debilitamiento del movimiento sindical, por el avance de desindustrialización, y por las políticas antisindicales por parte del gobierno y los empleadores.</a:t>
            </a:r>
          </a:p>
          <a:p>
            <a:pPr marL="0" indent="0" algn="just">
              <a:buNone/>
            </a:pPr>
            <a:endParaRPr lang="es-CO" sz="2400" b="1" cap="none" dirty="0">
              <a:latin typeface="Arial" panose="020B0604020202020204" pitchFamily="34" charset="0"/>
              <a:cs typeface="Arial" panose="020B0604020202020204" pitchFamily="34" charset="0"/>
            </a:endParaRPr>
          </a:p>
          <a:p>
            <a:pPr marL="0" indent="0" algn="just">
              <a:buNone/>
            </a:pPr>
            <a:r>
              <a:rPr lang="es-CO" sz="2400" cap="none" dirty="0">
                <a:solidFill>
                  <a:srgbClr val="FF0000"/>
                </a:solidFill>
                <a:latin typeface="Arial" panose="020B0604020202020204" pitchFamily="34" charset="0"/>
                <a:cs typeface="Arial" panose="020B0604020202020204" pitchFamily="34" charset="0"/>
              </a:rPr>
              <a:t>ESTATUTO DEL TRABAJO </a:t>
            </a:r>
            <a:r>
              <a:rPr lang="es-CO" sz="2400" b="1" cap="none" dirty="0">
                <a:latin typeface="Arial" panose="020B0604020202020204" pitchFamily="34" charset="0"/>
                <a:cs typeface="Arial" panose="020B0604020202020204" pitchFamily="34" charset="0"/>
              </a:rPr>
              <a:t>que asegure el estatus constitucional de las libertades y derechos sindicales y laborales a todos los trabajadores en el territorio colombiano y fuera de él como parte esencial de la democracia y, superar la falta de garantías de los mismos. </a:t>
            </a:r>
          </a:p>
        </p:txBody>
      </p:sp>
      <p:pic>
        <p:nvPicPr>
          <p:cNvPr id="5" name="Imagen 4">
            <a:extLst>
              <a:ext uri="{FF2B5EF4-FFF2-40B4-BE49-F238E27FC236}">
                <a16:creationId xmlns:a16="http://schemas.microsoft.com/office/drawing/2014/main" id="{08661C9E-B5A1-4463-B43E-C602552D9D34}"/>
              </a:ext>
            </a:extLst>
          </p:cNvPr>
          <p:cNvPicPr>
            <a:picLocks noChangeAspect="1"/>
          </p:cNvPicPr>
          <p:nvPr/>
        </p:nvPicPr>
        <p:blipFill>
          <a:blip r:embed="rId3"/>
          <a:stretch>
            <a:fillRect/>
          </a:stretch>
        </p:blipFill>
        <p:spPr>
          <a:xfrm>
            <a:off x="11114724" y="91437"/>
            <a:ext cx="1077273" cy="950873"/>
          </a:xfrm>
          <a:prstGeom prst="rect">
            <a:avLst/>
          </a:prstGeom>
        </p:spPr>
      </p:pic>
    </p:spTree>
    <p:extLst>
      <p:ext uri="{BB962C8B-B14F-4D97-AF65-F5344CB8AC3E}">
        <p14:creationId xmlns:p14="http://schemas.microsoft.com/office/powerpoint/2010/main" val="519517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4EF76A-9FB5-B04A-983E-1157C87A6A80}"/>
              </a:ext>
            </a:extLst>
          </p:cNvPr>
          <p:cNvSpPr>
            <a:spLocks noGrp="1"/>
          </p:cNvSpPr>
          <p:nvPr>
            <p:ph type="title"/>
          </p:nvPr>
        </p:nvSpPr>
        <p:spPr>
          <a:xfrm>
            <a:off x="913775" y="1"/>
            <a:ext cx="10364451" cy="106679"/>
          </a:xfrm>
        </p:spPr>
        <p:txBody>
          <a:bodyPr>
            <a:normAutofit fontScale="90000"/>
          </a:bodyPr>
          <a:lstStyle/>
          <a:p>
            <a:endParaRPr lang="es-CO" dirty="0"/>
          </a:p>
        </p:txBody>
      </p:sp>
      <p:sp>
        <p:nvSpPr>
          <p:cNvPr id="3" name="Marcador de contenido 2">
            <a:extLst>
              <a:ext uri="{FF2B5EF4-FFF2-40B4-BE49-F238E27FC236}">
                <a16:creationId xmlns:a16="http://schemas.microsoft.com/office/drawing/2014/main" id="{E2DFD304-5F40-6C4D-81D5-F65F93A2D750}"/>
              </a:ext>
            </a:extLst>
          </p:cNvPr>
          <p:cNvSpPr>
            <a:spLocks noGrp="1"/>
          </p:cNvSpPr>
          <p:nvPr>
            <p:ph sz="quarter" idx="13"/>
          </p:nvPr>
        </p:nvSpPr>
        <p:spPr>
          <a:xfrm>
            <a:off x="0" y="106680"/>
            <a:ext cx="12192000" cy="6751320"/>
          </a:xfrm>
        </p:spPr>
        <p:txBody>
          <a:bodyPr>
            <a:normAutofit/>
          </a:bodyPr>
          <a:lstStyle/>
          <a:p>
            <a:pPr algn="just"/>
            <a:endParaRPr lang="es-CO" sz="2400" b="1" cap="none" dirty="0">
              <a:solidFill>
                <a:srgbClr val="0070C0"/>
              </a:solidFill>
              <a:latin typeface="Arial" panose="020B0604020202020204" pitchFamily="34" charset="0"/>
              <a:cs typeface="Arial" panose="020B0604020202020204" pitchFamily="34" charset="0"/>
            </a:endParaRPr>
          </a:p>
          <a:p>
            <a:pPr algn="just"/>
            <a:endParaRPr lang="es-CO" sz="2400" b="1" dirty="0">
              <a:solidFill>
                <a:srgbClr val="0070C0"/>
              </a:solidFill>
              <a:latin typeface="Arial" panose="020B0604020202020204" pitchFamily="34" charset="0"/>
              <a:cs typeface="Arial" panose="020B0604020202020204" pitchFamily="34" charset="0"/>
            </a:endParaRPr>
          </a:p>
          <a:p>
            <a:pPr algn="just"/>
            <a:r>
              <a:rPr lang="es-CO" sz="2400" b="1" cap="none" dirty="0">
                <a:solidFill>
                  <a:srgbClr val="0070C0"/>
                </a:solidFill>
                <a:latin typeface="Arial" panose="020B0604020202020204" pitchFamily="34" charset="0"/>
                <a:cs typeface="Arial" panose="020B0604020202020204" pitchFamily="34" charset="0"/>
              </a:rPr>
              <a:t>Luchar por los derechos y libertades de las mujeres, generar condiciones y promover la activa participación de la mujer en espacios de dirección del movimiento sindical, luchar contra la discriminación y en contra las relaciones patriarcales. Promover una agenda específica para reivindicar los derechos de las mujeres e integrarlos en las mesas de negociación con el estado y las empresas. – </a:t>
            </a:r>
          </a:p>
          <a:p>
            <a:pPr algn="just"/>
            <a:r>
              <a:rPr lang="es-CO" sz="2400" b="1" cap="none" dirty="0">
                <a:solidFill>
                  <a:srgbClr val="0070C0"/>
                </a:solidFill>
                <a:latin typeface="Arial" panose="020B0604020202020204" pitchFamily="34" charset="0"/>
                <a:cs typeface="Arial" panose="020B0604020202020204" pitchFamily="34" charset="0"/>
              </a:rPr>
              <a:t>La negociación colectiva es el mecanismo más importante de lucha del movimiento sindical y tiene reconocimiento constitucional e internacional, sin embargo, en colombia este mecanismo tiene una tasa de concreción extremadamente baja, lo que evidencia el poco compromiso del estado con su garantía y el interés de los patronos por impedir su desarrollo. Es necesario, entonces, garantizar la existencia de este mecanismo como parte de la cotidianidad de las organizaciones sindicales.</a:t>
            </a:r>
          </a:p>
        </p:txBody>
      </p:sp>
      <p:pic>
        <p:nvPicPr>
          <p:cNvPr id="4" name="Imagen 3">
            <a:extLst>
              <a:ext uri="{FF2B5EF4-FFF2-40B4-BE49-F238E27FC236}">
                <a16:creationId xmlns:a16="http://schemas.microsoft.com/office/drawing/2014/main" id="{1FBB24BF-627F-6C42-83BB-495D345A326F}"/>
              </a:ext>
            </a:extLst>
          </p:cNvPr>
          <p:cNvPicPr>
            <a:picLocks noChangeAspect="1"/>
          </p:cNvPicPr>
          <p:nvPr/>
        </p:nvPicPr>
        <p:blipFill>
          <a:blip r:embed="rId3"/>
          <a:stretch>
            <a:fillRect/>
          </a:stretch>
        </p:blipFill>
        <p:spPr>
          <a:xfrm>
            <a:off x="0" y="5840054"/>
            <a:ext cx="1318617" cy="1032014"/>
          </a:xfrm>
          <a:prstGeom prst="rect">
            <a:avLst/>
          </a:prstGeom>
        </p:spPr>
      </p:pic>
      <p:pic>
        <p:nvPicPr>
          <p:cNvPr id="5" name="Imagen 4">
            <a:extLst>
              <a:ext uri="{FF2B5EF4-FFF2-40B4-BE49-F238E27FC236}">
                <a16:creationId xmlns:a16="http://schemas.microsoft.com/office/drawing/2014/main" id="{A0272CA4-F9D7-F24E-8434-0DF98C47BFA8}"/>
              </a:ext>
            </a:extLst>
          </p:cNvPr>
          <p:cNvPicPr>
            <a:picLocks noChangeAspect="1"/>
          </p:cNvPicPr>
          <p:nvPr/>
        </p:nvPicPr>
        <p:blipFill>
          <a:blip r:embed="rId4"/>
          <a:stretch>
            <a:fillRect/>
          </a:stretch>
        </p:blipFill>
        <p:spPr>
          <a:xfrm>
            <a:off x="0" y="0"/>
            <a:ext cx="12192000" cy="6858000"/>
          </a:xfrm>
          <a:prstGeom prst="rect">
            <a:avLst/>
          </a:prstGeom>
        </p:spPr>
      </p:pic>
      <p:pic>
        <p:nvPicPr>
          <p:cNvPr id="7" name="Imagen 6">
            <a:extLst>
              <a:ext uri="{FF2B5EF4-FFF2-40B4-BE49-F238E27FC236}">
                <a16:creationId xmlns:a16="http://schemas.microsoft.com/office/drawing/2014/main" id="{26CAB3DE-BF75-41B8-A36D-1280DC35F9D4}"/>
              </a:ext>
            </a:extLst>
          </p:cNvPr>
          <p:cNvPicPr>
            <a:picLocks noChangeAspect="1"/>
          </p:cNvPicPr>
          <p:nvPr/>
        </p:nvPicPr>
        <p:blipFill>
          <a:blip r:embed="rId5"/>
          <a:stretch>
            <a:fillRect/>
          </a:stretch>
        </p:blipFill>
        <p:spPr>
          <a:xfrm>
            <a:off x="0" y="5480215"/>
            <a:ext cx="1576873" cy="1391853"/>
          </a:xfrm>
          <a:prstGeom prst="rect">
            <a:avLst/>
          </a:prstGeom>
        </p:spPr>
      </p:pic>
    </p:spTree>
    <p:extLst>
      <p:ext uri="{BB962C8B-B14F-4D97-AF65-F5344CB8AC3E}">
        <p14:creationId xmlns:p14="http://schemas.microsoft.com/office/powerpoint/2010/main" val="1796213458"/>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2C4A0-84F7-9E42-AA07-0B8903138338}"/>
              </a:ext>
            </a:extLst>
          </p:cNvPr>
          <p:cNvSpPr>
            <a:spLocks noGrp="1"/>
          </p:cNvSpPr>
          <p:nvPr>
            <p:ph type="title"/>
          </p:nvPr>
        </p:nvSpPr>
        <p:spPr>
          <a:xfrm>
            <a:off x="913775" y="1"/>
            <a:ext cx="10364451" cy="1219199"/>
          </a:xfrm>
        </p:spPr>
        <p:txBody>
          <a:bodyPr>
            <a:normAutofit fontScale="90000"/>
          </a:bodyPr>
          <a:lstStyle/>
          <a:p>
            <a:r>
              <a:rPr lang="es-CO" b="1" dirty="0">
                <a:solidFill>
                  <a:srgbClr val="C00000"/>
                </a:solidFill>
                <a:latin typeface="Arial" panose="020B0604020202020204" pitchFamily="34" charset="0"/>
                <a:cs typeface="Arial" panose="020B0604020202020204" pitchFamily="34" charset="0"/>
              </a:rPr>
              <a:t>3.  PAZ, DERECHOS HUMANOS Y VICTIMAS</a:t>
            </a:r>
          </a:p>
        </p:txBody>
      </p:sp>
      <p:sp>
        <p:nvSpPr>
          <p:cNvPr id="3" name="Marcador de contenido 2">
            <a:extLst>
              <a:ext uri="{FF2B5EF4-FFF2-40B4-BE49-F238E27FC236}">
                <a16:creationId xmlns:a16="http://schemas.microsoft.com/office/drawing/2014/main" id="{24664285-8C15-EC43-8102-DC6DCDADE0D2}"/>
              </a:ext>
            </a:extLst>
          </p:cNvPr>
          <p:cNvSpPr>
            <a:spLocks noGrp="1"/>
          </p:cNvSpPr>
          <p:nvPr>
            <p:ph sz="quarter" idx="13"/>
          </p:nvPr>
        </p:nvSpPr>
        <p:spPr>
          <a:xfrm>
            <a:off x="0" y="1219200"/>
            <a:ext cx="12192000" cy="5471160"/>
          </a:xfrm>
        </p:spPr>
        <p:txBody>
          <a:bodyPr/>
          <a:lstStyle/>
          <a:p>
            <a:r>
              <a:rPr lang="es-CO" sz="2800" b="1" dirty="0">
                <a:latin typeface="Arial" panose="020B0604020202020204" pitchFamily="34" charset="0"/>
                <a:cs typeface="Arial" panose="020B0604020202020204" pitchFamily="34" charset="0"/>
              </a:rPr>
              <a:t>Frente a la paz.</a:t>
            </a:r>
          </a:p>
          <a:p>
            <a:r>
              <a:rPr lang="es-CO" sz="2800" b="1" dirty="0">
                <a:latin typeface="Arial" panose="020B0604020202020204" pitchFamily="34" charset="0"/>
                <a:cs typeface="Arial" panose="020B0604020202020204" pitchFamily="34" charset="0"/>
              </a:rPr>
              <a:t>Frente Derechos Humanos:</a:t>
            </a:r>
          </a:p>
          <a:p>
            <a:r>
              <a:rPr lang="es-CO" sz="2800" b="1" dirty="0">
                <a:latin typeface="Arial" panose="020B0604020202020204" pitchFamily="34" charset="0"/>
                <a:cs typeface="Arial" panose="020B0604020202020204" pitchFamily="34" charset="0"/>
              </a:rPr>
              <a:t>Frente a las víctimas:</a:t>
            </a:r>
          </a:p>
          <a:p>
            <a:r>
              <a:rPr lang="es-CO" sz="2800" b="1" dirty="0">
                <a:latin typeface="Arial" panose="020B0604020202020204" pitchFamily="34" charset="0"/>
                <a:cs typeface="Arial" panose="020B0604020202020204" pitchFamily="34" charset="0"/>
              </a:rPr>
              <a:t>Reparación:</a:t>
            </a:r>
          </a:p>
          <a:p>
            <a:r>
              <a:rPr lang="es-CO" sz="2800" b="1" dirty="0">
                <a:latin typeface="Arial" panose="020B0604020202020204" pitchFamily="34" charset="0"/>
                <a:cs typeface="Arial" panose="020B0604020202020204" pitchFamily="34" charset="0"/>
              </a:rPr>
              <a:t>Verdad y justicia.</a:t>
            </a:r>
          </a:p>
          <a:p>
            <a:endParaRPr lang="es-CO" dirty="0"/>
          </a:p>
        </p:txBody>
      </p:sp>
      <p:pic>
        <p:nvPicPr>
          <p:cNvPr id="5" name="Imagen 4">
            <a:extLst>
              <a:ext uri="{FF2B5EF4-FFF2-40B4-BE49-F238E27FC236}">
                <a16:creationId xmlns:a16="http://schemas.microsoft.com/office/drawing/2014/main" id="{7F98558C-DAA3-412C-9721-F1B637B17C78}"/>
              </a:ext>
            </a:extLst>
          </p:cNvPr>
          <p:cNvPicPr>
            <a:picLocks noChangeAspect="1"/>
          </p:cNvPicPr>
          <p:nvPr/>
        </p:nvPicPr>
        <p:blipFill>
          <a:blip r:embed="rId2"/>
          <a:stretch>
            <a:fillRect/>
          </a:stretch>
        </p:blipFill>
        <p:spPr>
          <a:xfrm>
            <a:off x="10976344" y="5784980"/>
            <a:ext cx="1215656" cy="1073019"/>
          </a:xfrm>
          <a:prstGeom prst="rect">
            <a:avLst/>
          </a:prstGeom>
        </p:spPr>
      </p:pic>
    </p:spTree>
    <p:extLst>
      <p:ext uri="{BB962C8B-B14F-4D97-AF65-F5344CB8AC3E}">
        <p14:creationId xmlns:p14="http://schemas.microsoft.com/office/powerpoint/2010/main" val="4237342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920" y="1305342"/>
            <a:ext cx="11871960" cy="4585871"/>
          </a:xfrm>
          <a:prstGeom prst="rect">
            <a:avLst/>
          </a:prstGeom>
        </p:spPr>
        <p:txBody>
          <a:bodyPr wrap="square">
            <a:spAutoFit/>
          </a:bodyPr>
          <a:lstStyle/>
          <a:p>
            <a:r>
              <a:rPr lang="es-ES" sz="2400" dirty="0">
                <a:latin typeface="Arial" pitchFamily="34" charset="0"/>
                <a:cs typeface="Arial" pitchFamily="34" charset="0"/>
              </a:rPr>
              <a:t>1. </a:t>
            </a:r>
            <a:r>
              <a:rPr lang="es-ES" sz="2400" b="1" dirty="0">
                <a:solidFill>
                  <a:srgbClr val="C00000"/>
                </a:solidFill>
                <a:latin typeface="Arial" pitchFamily="34" charset="0"/>
                <a:cs typeface="Arial" pitchFamily="34" charset="0"/>
              </a:rPr>
              <a:t>Reconocimiento de los sindicatos</a:t>
            </a:r>
            <a:r>
              <a:rPr lang="es-ES" sz="2400" dirty="0">
                <a:latin typeface="Arial" pitchFamily="34" charset="0"/>
                <a:cs typeface="Arial" pitchFamily="34" charset="0"/>
              </a:rPr>
              <a:t>. Vigencia como forma organizativa  trabajadores. Contenido: anticapitalista-antifascista-anti-patriarcal.</a:t>
            </a:r>
          </a:p>
          <a:p>
            <a:r>
              <a:rPr lang="es-ES" sz="2400" dirty="0">
                <a:latin typeface="Arial" pitchFamily="34" charset="0"/>
                <a:cs typeface="Arial" pitchFamily="34" charset="0"/>
              </a:rPr>
              <a:t>2. Normas Internacionales del Trabajo como punto de </a:t>
            </a:r>
            <a:r>
              <a:rPr lang="es-ES" sz="2400" dirty="0" err="1">
                <a:latin typeface="Arial" pitchFamily="34" charset="0"/>
                <a:cs typeface="Arial" pitchFamily="34" charset="0"/>
              </a:rPr>
              <a:t>partida.NIT</a:t>
            </a:r>
            <a:r>
              <a:rPr lang="es-ES" sz="2400" dirty="0">
                <a:latin typeface="Arial" pitchFamily="34" charset="0"/>
                <a:cs typeface="Arial" pitchFamily="34" charset="0"/>
              </a:rPr>
              <a:t>.</a:t>
            </a:r>
          </a:p>
          <a:p>
            <a:r>
              <a:rPr lang="es-ES" sz="2400" dirty="0">
                <a:latin typeface="Arial" pitchFamily="34" charset="0"/>
                <a:cs typeface="Arial" pitchFamily="34" charset="0"/>
              </a:rPr>
              <a:t>3. </a:t>
            </a:r>
            <a:r>
              <a:rPr lang="es-ES" sz="2400" dirty="0">
                <a:solidFill>
                  <a:srgbClr val="C00000"/>
                </a:solidFill>
                <a:latin typeface="Arial" pitchFamily="34" charset="0"/>
                <a:cs typeface="Arial" pitchFamily="34" charset="0"/>
              </a:rPr>
              <a:t>Negociación colectiva por rama o </a:t>
            </a:r>
            <a:r>
              <a:rPr lang="es-ES" sz="2400" dirty="0" err="1">
                <a:solidFill>
                  <a:srgbClr val="C00000"/>
                </a:solidFill>
                <a:latin typeface="Arial" pitchFamily="34" charset="0"/>
                <a:cs typeface="Arial" pitchFamily="34" charset="0"/>
              </a:rPr>
              <a:t>múltinivel</a:t>
            </a:r>
            <a:r>
              <a:rPr lang="es-ES" sz="2400" dirty="0">
                <a:latin typeface="Arial" pitchFamily="34" charset="0"/>
                <a:cs typeface="Arial" pitchFamily="34" charset="0"/>
              </a:rPr>
              <a:t>. ANDI. Sector privado.</a:t>
            </a:r>
          </a:p>
          <a:p>
            <a:r>
              <a:rPr lang="es-ES" sz="2400" dirty="0">
                <a:latin typeface="Arial" pitchFamily="34" charset="0"/>
                <a:cs typeface="Arial" pitchFamily="34" charset="0"/>
              </a:rPr>
              <a:t>4. </a:t>
            </a:r>
            <a:r>
              <a:rPr lang="es-ES" sz="2400" b="1" dirty="0">
                <a:solidFill>
                  <a:srgbClr val="C00000"/>
                </a:solidFill>
                <a:latin typeface="Arial" pitchFamily="34" charset="0"/>
                <a:cs typeface="Arial" pitchFamily="34" charset="0"/>
              </a:rPr>
              <a:t>Formas abusivas de contratación</a:t>
            </a:r>
            <a:r>
              <a:rPr lang="es-ES" sz="2400" dirty="0">
                <a:latin typeface="Arial" pitchFamily="34" charset="0"/>
                <a:cs typeface="Arial" pitchFamily="34" charset="0"/>
              </a:rPr>
              <a:t>. Contra la tercerización laboral. ANDI. Sector privado. </a:t>
            </a:r>
          </a:p>
          <a:p>
            <a:r>
              <a:rPr lang="es-ES" sz="2400" dirty="0">
                <a:latin typeface="Arial" pitchFamily="34" charset="0"/>
                <a:cs typeface="Arial" pitchFamily="34" charset="0"/>
              </a:rPr>
              <a:t>5</a:t>
            </a:r>
            <a:r>
              <a:rPr lang="es-ES" sz="2400" dirty="0">
                <a:solidFill>
                  <a:srgbClr val="C00000"/>
                </a:solidFill>
                <a:latin typeface="Arial" pitchFamily="34" charset="0"/>
                <a:cs typeface="Arial" pitchFamily="34" charset="0"/>
              </a:rPr>
              <a:t>. El tema de los pactos colectivos</a:t>
            </a:r>
            <a:r>
              <a:rPr lang="es-ES" sz="2400" dirty="0">
                <a:latin typeface="Arial" pitchFamily="34" charset="0"/>
                <a:cs typeface="Arial" pitchFamily="34" charset="0"/>
              </a:rPr>
              <a:t>. Forma que hace parte de la cultura antisindical por parte del empresariado y gobierno.</a:t>
            </a:r>
          </a:p>
          <a:p>
            <a:r>
              <a:rPr lang="es-ES" sz="2400" dirty="0">
                <a:latin typeface="Arial" pitchFamily="34" charset="0"/>
                <a:cs typeface="Arial" pitchFamily="34" charset="0"/>
              </a:rPr>
              <a:t>6. Transversalidad en las exigencias del movimiento sindical y de los trabajadores: Formalización laboral, Seguridad social, Salarios, Reparación colectiva, Cumplimiento NIT.</a:t>
            </a:r>
          </a:p>
          <a:p>
            <a:r>
              <a:rPr lang="es-ES" sz="2400" dirty="0">
                <a:latin typeface="Arial" pitchFamily="34" charset="0"/>
                <a:cs typeface="Arial" pitchFamily="34" charset="0"/>
              </a:rPr>
              <a:t>El tema de la Paz y salida política al conflicto interno</a:t>
            </a:r>
            <a:r>
              <a:rPr lang="es-ES" sz="2800" dirty="0">
                <a:latin typeface="Arial" pitchFamily="34" charset="0"/>
                <a:cs typeface="Arial" pitchFamily="34" charset="0"/>
              </a:rPr>
              <a:t>.</a:t>
            </a:r>
          </a:p>
        </p:txBody>
      </p:sp>
      <p:sp>
        <p:nvSpPr>
          <p:cNvPr id="6" name="5 Título"/>
          <p:cNvSpPr>
            <a:spLocks noGrp="1"/>
          </p:cNvSpPr>
          <p:nvPr>
            <p:ph type="title"/>
          </p:nvPr>
        </p:nvSpPr>
        <p:spPr>
          <a:xfrm>
            <a:off x="838200" y="1"/>
            <a:ext cx="10515600" cy="960120"/>
          </a:xfrm>
        </p:spPr>
        <p:txBody>
          <a:bodyPr>
            <a:normAutofit fontScale="90000"/>
          </a:bodyPr>
          <a:lstStyle/>
          <a:p>
            <a:pPr algn="ctr"/>
            <a:br>
              <a:rPr lang="es-ES" dirty="0"/>
            </a:br>
            <a:r>
              <a:rPr lang="es-ES" b="1" dirty="0">
                <a:solidFill>
                  <a:srgbClr val="C00000"/>
                </a:solidFill>
                <a:latin typeface="Arial" pitchFamily="34" charset="0"/>
                <a:cs typeface="Arial" pitchFamily="34" charset="0"/>
              </a:rPr>
              <a:t>UNA LUCHA PERMANENTE</a:t>
            </a:r>
            <a:br>
              <a:rPr lang="es-ES" b="1" dirty="0">
                <a:solidFill>
                  <a:srgbClr val="C00000"/>
                </a:solidFill>
                <a:latin typeface="Arial" pitchFamily="34" charset="0"/>
                <a:cs typeface="Arial" pitchFamily="34" charset="0"/>
              </a:rPr>
            </a:br>
            <a:endParaRPr lang="es-ES" dirty="0"/>
          </a:p>
        </p:txBody>
      </p:sp>
      <p:pic>
        <p:nvPicPr>
          <p:cNvPr id="5" name="Marcador de contenido 4">
            <a:extLst>
              <a:ext uri="{FF2B5EF4-FFF2-40B4-BE49-F238E27FC236}">
                <a16:creationId xmlns:a16="http://schemas.microsoft.com/office/drawing/2014/main" id="{09D1E228-D66A-491F-8ED2-7C29E9EB8680}"/>
              </a:ext>
            </a:extLst>
          </p:cNvPr>
          <p:cNvPicPr>
            <a:picLocks noGrp="1" noChangeAspect="1"/>
          </p:cNvPicPr>
          <p:nvPr>
            <p:ph idx="1"/>
          </p:nvPr>
        </p:nvPicPr>
        <p:blipFill>
          <a:blip r:embed="rId2"/>
          <a:stretch>
            <a:fillRect/>
          </a:stretch>
        </p:blipFill>
        <p:spPr>
          <a:xfrm>
            <a:off x="10849492" y="5673012"/>
            <a:ext cx="1342508" cy="1184987"/>
          </a:xfrm>
          <a:prstGeom prst="rect">
            <a:avLst/>
          </a:prstGeom>
        </p:spPr>
      </p:pic>
    </p:spTree>
    <p:extLst>
      <p:ext uri="{BB962C8B-B14F-4D97-AF65-F5344CB8AC3E}">
        <p14:creationId xmlns:p14="http://schemas.microsoft.com/office/powerpoint/2010/main" val="17095440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0ACC3-C443-4577-8B00-8652B7388C7C}"/>
              </a:ext>
            </a:extLst>
          </p:cNvPr>
          <p:cNvSpPr>
            <a:spLocks noGrp="1"/>
          </p:cNvSpPr>
          <p:nvPr>
            <p:ph type="title"/>
          </p:nvPr>
        </p:nvSpPr>
        <p:spPr>
          <a:xfrm>
            <a:off x="838200" y="0"/>
            <a:ext cx="10515600" cy="261257"/>
          </a:xfrm>
        </p:spPr>
        <p:txBody>
          <a:bodyPr>
            <a:normAutofit fontScale="90000"/>
          </a:bodyPr>
          <a:lstStyle/>
          <a:p>
            <a:endParaRPr lang="es-CO" dirty="0"/>
          </a:p>
        </p:txBody>
      </p:sp>
      <p:sp>
        <p:nvSpPr>
          <p:cNvPr id="3" name="Marcador de contenido 2">
            <a:extLst>
              <a:ext uri="{FF2B5EF4-FFF2-40B4-BE49-F238E27FC236}">
                <a16:creationId xmlns:a16="http://schemas.microsoft.com/office/drawing/2014/main" id="{FBB10441-AD14-4263-9E63-DDCFCAD0AFB6}"/>
              </a:ext>
            </a:extLst>
          </p:cNvPr>
          <p:cNvSpPr>
            <a:spLocks noGrp="1"/>
          </p:cNvSpPr>
          <p:nvPr>
            <p:ph idx="1"/>
          </p:nvPr>
        </p:nvSpPr>
        <p:spPr>
          <a:xfrm>
            <a:off x="0" y="-537028"/>
            <a:ext cx="11785600" cy="7286172"/>
          </a:xfrm>
        </p:spPr>
        <p:txBody>
          <a:bodyPr>
            <a:normAutofit/>
          </a:bodyPr>
          <a:lstStyle/>
          <a:p>
            <a:pPr marL="0" indent="0" algn="just">
              <a:buNone/>
            </a:pPr>
            <a:endParaRPr lang="es-ES" sz="3200" dirty="0"/>
          </a:p>
          <a:p>
            <a:pPr algn="just"/>
            <a:r>
              <a:rPr lang="es-ES" sz="3200" dirty="0">
                <a:solidFill>
                  <a:srgbClr val="FF0000"/>
                </a:solidFill>
              </a:rPr>
              <a:t>¿Cuál sería la salida, para que se garantice la libertad sindical, la formalización laboral y el trabajo decente y el diálogo social en las condiciones actuales? </a:t>
            </a:r>
          </a:p>
          <a:p>
            <a:pPr marL="0" indent="0" algn="just">
              <a:buNone/>
            </a:pPr>
            <a:r>
              <a:rPr lang="es-ES" sz="3200" dirty="0"/>
              <a:t>Llamado al movimiento sindical: </a:t>
            </a:r>
          </a:p>
          <a:p>
            <a:pPr marL="0" indent="0" algn="just">
              <a:buNone/>
            </a:pPr>
            <a:endParaRPr lang="es-ES" sz="3200" dirty="0">
              <a:solidFill>
                <a:srgbClr val="FF0000"/>
              </a:solidFill>
            </a:endParaRPr>
          </a:p>
          <a:p>
            <a:pPr algn="just"/>
            <a:r>
              <a:rPr lang="es-ES" sz="2600" dirty="0"/>
              <a:t>Hagamos  una reflexión… ser activos para potenciar la unidad de clase, la acción política y sindical, ponernos  a tono con los cambios y realidades del mundo del trabajo y también aportar en la organización y coordinación internacional del movimiento obrero, el reconocimiento de nuestros hermanos de clase en todo el mundo, teniendo como </a:t>
            </a:r>
            <a:r>
              <a:rPr lang="es-ES" sz="2600" b="1" dirty="0"/>
              <a:t>propósito trabajar por la vigencia del sindicalismo y la organización de obreros y trabajadores</a:t>
            </a:r>
            <a:r>
              <a:rPr lang="es-ES" sz="2600" dirty="0"/>
              <a:t>. En este periodo la acción del movimiento sindical debe tener un claro </a:t>
            </a:r>
            <a:r>
              <a:rPr lang="es-ES" sz="2600" b="1" dirty="0"/>
              <a:t>contenido antifascista, anticapitalista y </a:t>
            </a:r>
            <a:r>
              <a:rPr lang="es-ES" sz="2600" b="1" dirty="0" err="1"/>
              <a:t>anti-patriarcal</a:t>
            </a:r>
            <a:r>
              <a:rPr lang="es-ES" sz="2600" b="1" dirty="0"/>
              <a:t>.</a:t>
            </a:r>
          </a:p>
          <a:p>
            <a:pPr algn="just"/>
            <a:endParaRPr lang="es-ES" sz="2600" b="1" dirty="0"/>
          </a:p>
          <a:p>
            <a:pPr algn="just"/>
            <a:endParaRPr lang="es-CO" sz="2600" dirty="0"/>
          </a:p>
        </p:txBody>
      </p:sp>
      <p:pic>
        <p:nvPicPr>
          <p:cNvPr id="5" name="Imagen 4">
            <a:extLst>
              <a:ext uri="{FF2B5EF4-FFF2-40B4-BE49-F238E27FC236}">
                <a16:creationId xmlns:a16="http://schemas.microsoft.com/office/drawing/2014/main" id="{0D101998-D728-4DD5-8744-72F9E1D10FC1}"/>
              </a:ext>
            </a:extLst>
          </p:cNvPr>
          <p:cNvPicPr>
            <a:picLocks noChangeAspect="1"/>
          </p:cNvPicPr>
          <p:nvPr/>
        </p:nvPicPr>
        <p:blipFill>
          <a:blip r:embed="rId2"/>
          <a:stretch>
            <a:fillRect/>
          </a:stretch>
        </p:blipFill>
        <p:spPr>
          <a:xfrm>
            <a:off x="0" y="5663806"/>
            <a:ext cx="1352939" cy="1194194"/>
          </a:xfrm>
          <a:prstGeom prst="rect">
            <a:avLst/>
          </a:prstGeom>
        </p:spPr>
      </p:pic>
    </p:spTree>
    <p:extLst>
      <p:ext uri="{BB962C8B-B14F-4D97-AF65-F5344CB8AC3E}">
        <p14:creationId xmlns:p14="http://schemas.microsoft.com/office/powerpoint/2010/main" val="42325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A4CA2-87C1-AF4B-92B4-F8976407C432}"/>
              </a:ext>
            </a:extLst>
          </p:cNvPr>
          <p:cNvSpPr>
            <a:spLocks noGrp="1"/>
          </p:cNvSpPr>
          <p:nvPr>
            <p:ph type="title"/>
          </p:nvPr>
        </p:nvSpPr>
        <p:spPr>
          <a:xfrm>
            <a:off x="2331719" y="1"/>
            <a:ext cx="8946507" cy="6429828"/>
          </a:xfrm>
        </p:spPr>
        <p:txBody>
          <a:bodyPr/>
          <a:lstStyle/>
          <a:p>
            <a:pPr algn="r"/>
            <a:r>
              <a:rPr lang="es-CO" b="1" dirty="0">
                <a:solidFill>
                  <a:srgbClr val="C00000"/>
                </a:solidFill>
                <a:latin typeface="Arial" panose="020B0604020202020204" pitchFamily="34" charset="0"/>
                <a:cs typeface="Arial" panose="020B0604020202020204" pitchFamily="34" charset="0"/>
              </a:rPr>
              <a:t>Compañeros y Compañeras</a:t>
            </a:r>
            <a:br>
              <a:rPr lang="es-CO" b="1" dirty="0">
                <a:solidFill>
                  <a:srgbClr val="C00000"/>
                </a:solidFill>
                <a:latin typeface="Arial" panose="020B0604020202020204" pitchFamily="34" charset="0"/>
                <a:cs typeface="Arial" panose="020B0604020202020204" pitchFamily="34" charset="0"/>
              </a:rPr>
            </a:br>
            <a:br>
              <a:rPr lang="es-CO" b="1" dirty="0">
                <a:solidFill>
                  <a:srgbClr val="C00000"/>
                </a:solidFill>
                <a:latin typeface="Arial" panose="020B0604020202020204" pitchFamily="34" charset="0"/>
                <a:cs typeface="Arial" panose="020B0604020202020204" pitchFamily="34" charset="0"/>
              </a:rPr>
            </a:br>
            <a:r>
              <a:rPr lang="es-CO" b="1" dirty="0">
                <a:solidFill>
                  <a:srgbClr val="C00000"/>
                </a:solidFill>
                <a:latin typeface="Arial" panose="020B0604020202020204" pitchFamily="34" charset="0"/>
                <a:cs typeface="Arial" panose="020B0604020202020204" pitchFamily="34" charset="0"/>
              </a:rPr>
              <a:t>Gracias.</a:t>
            </a:r>
            <a:br>
              <a:rPr lang="es-CO" sz="3200" b="1" dirty="0">
                <a:solidFill>
                  <a:srgbClr val="C00000"/>
                </a:solidFill>
                <a:latin typeface="Arial" panose="020B0604020202020204" pitchFamily="34" charset="0"/>
                <a:cs typeface="Arial" panose="020B0604020202020204" pitchFamily="34" charset="0"/>
              </a:rPr>
            </a:br>
            <a:r>
              <a:rPr lang="es-CO" sz="3200" dirty="0">
                <a:hlinkClick r:id="rId3"/>
              </a:rPr>
              <a:t>http://www.overdorado.com/</a:t>
            </a:r>
            <a:br>
              <a:rPr lang="es-CO" sz="3200" dirty="0"/>
            </a:br>
            <a:br>
              <a:rPr lang="es-CO" sz="3200" dirty="0"/>
            </a:br>
            <a:r>
              <a:rPr lang="es-CO" sz="3200" dirty="0"/>
              <a:t>@</a:t>
            </a:r>
            <a:r>
              <a:rPr lang="es-CO" sz="3200" dirty="0" err="1"/>
              <a:t>OverDoradoC</a:t>
            </a:r>
            <a:br>
              <a:rPr lang="es-CO" sz="3200" dirty="0"/>
            </a:br>
            <a:r>
              <a:rPr lang="es-CO" sz="3200" dirty="0">
                <a:hlinkClick r:id="rId4"/>
              </a:rPr>
              <a:t>https://twitter.com/OverDoradoC</a:t>
            </a:r>
            <a:br>
              <a:rPr lang="es-CO" sz="3200" dirty="0"/>
            </a:br>
            <a:endParaRPr lang="es-CO" sz="3200" b="1" dirty="0">
              <a:solidFill>
                <a:srgbClr val="C00000"/>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09450F8F-BDA2-42AC-912E-7F69D259B991}"/>
              </a:ext>
            </a:extLst>
          </p:cNvPr>
          <p:cNvSpPr>
            <a:spLocks noGrp="1"/>
          </p:cNvSpPr>
          <p:nvPr>
            <p:ph sz="quarter" idx="13"/>
          </p:nvPr>
        </p:nvSpPr>
        <p:spPr/>
        <p:txBody>
          <a:bodyPr/>
          <a:lstStyle/>
          <a:p>
            <a:endParaRPr lang="es-CO" dirty="0"/>
          </a:p>
        </p:txBody>
      </p:sp>
      <p:pic>
        <p:nvPicPr>
          <p:cNvPr id="6" name="Imagen 5">
            <a:extLst>
              <a:ext uri="{FF2B5EF4-FFF2-40B4-BE49-F238E27FC236}">
                <a16:creationId xmlns:a16="http://schemas.microsoft.com/office/drawing/2014/main" id="{4F17739A-B380-4854-AC1F-26E33C6DBABB}"/>
              </a:ext>
            </a:extLst>
          </p:cNvPr>
          <p:cNvPicPr>
            <a:picLocks noChangeAspect="1"/>
          </p:cNvPicPr>
          <p:nvPr/>
        </p:nvPicPr>
        <p:blipFill>
          <a:blip r:embed="rId5"/>
          <a:stretch>
            <a:fillRect/>
          </a:stretch>
        </p:blipFill>
        <p:spPr>
          <a:xfrm>
            <a:off x="45521" y="57825"/>
            <a:ext cx="1988552" cy="1755229"/>
          </a:xfrm>
          <a:prstGeom prst="rect">
            <a:avLst/>
          </a:prstGeom>
        </p:spPr>
      </p:pic>
    </p:spTree>
    <p:extLst>
      <p:ext uri="{BB962C8B-B14F-4D97-AF65-F5344CB8AC3E}">
        <p14:creationId xmlns:p14="http://schemas.microsoft.com/office/powerpoint/2010/main" val="3860228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8CB50A-0C90-4347-AA44-58A2A88CAAFD}"/>
              </a:ext>
            </a:extLst>
          </p:cNvPr>
          <p:cNvSpPr>
            <a:spLocks noGrp="1"/>
          </p:cNvSpPr>
          <p:nvPr>
            <p:ph type="title"/>
          </p:nvPr>
        </p:nvSpPr>
        <p:spPr/>
        <p:txBody>
          <a:bodyPr>
            <a:normAutofit fontScale="90000"/>
          </a:bodyPr>
          <a:lstStyle/>
          <a:p>
            <a:pPr algn="ctr"/>
            <a:r>
              <a:rPr lang="es-CO" sz="3600" b="1" dirty="0">
                <a:solidFill>
                  <a:srgbClr val="FF0000"/>
                </a:solidFill>
              </a:rPr>
              <a:t>POBLACIÓN SINDICALIZADA POR CONFEDERACIÓN –ORGANIZACIONES PRIMER GRADO Y COMPOSICIÓN POR GÉNERO</a:t>
            </a:r>
          </a:p>
        </p:txBody>
      </p:sp>
      <p:pic>
        <p:nvPicPr>
          <p:cNvPr id="5" name="Marcador de contenido 4">
            <a:extLst>
              <a:ext uri="{FF2B5EF4-FFF2-40B4-BE49-F238E27FC236}">
                <a16:creationId xmlns:a16="http://schemas.microsoft.com/office/drawing/2014/main" id="{D3D5491B-A88C-4982-8156-7E4D6D4BD661}"/>
              </a:ext>
            </a:extLst>
          </p:cNvPr>
          <p:cNvPicPr>
            <a:picLocks noGrp="1" noChangeAspect="1"/>
          </p:cNvPicPr>
          <p:nvPr>
            <p:ph sz="half" idx="1"/>
          </p:nvPr>
        </p:nvPicPr>
        <p:blipFill>
          <a:blip r:embed="rId2"/>
          <a:stretch>
            <a:fillRect/>
          </a:stretch>
        </p:blipFill>
        <p:spPr>
          <a:xfrm>
            <a:off x="838200" y="1825625"/>
            <a:ext cx="5181600" cy="4351338"/>
          </a:xfrm>
          <a:prstGeom prst="rect">
            <a:avLst/>
          </a:prstGeom>
        </p:spPr>
      </p:pic>
      <p:pic>
        <p:nvPicPr>
          <p:cNvPr id="6" name="Marcador de contenido 5">
            <a:extLst>
              <a:ext uri="{FF2B5EF4-FFF2-40B4-BE49-F238E27FC236}">
                <a16:creationId xmlns:a16="http://schemas.microsoft.com/office/drawing/2014/main" id="{84B07B9F-0681-4860-84CF-E9D21D5ED961}"/>
              </a:ext>
            </a:extLst>
          </p:cNvPr>
          <p:cNvPicPr>
            <a:picLocks noGrp="1" noChangeAspect="1"/>
          </p:cNvPicPr>
          <p:nvPr>
            <p:ph sz="half" idx="2"/>
          </p:nvPr>
        </p:nvPicPr>
        <p:blipFill>
          <a:blip r:embed="rId3"/>
          <a:stretch>
            <a:fillRect/>
          </a:stretch>
        </p:blipFill>
        <p:spPr>
          <a:xfrm>
            <a:off x="6172199" y="1825625"/>
            <a:ext cx="5425751" cy="4351338"/>
          </a:xfrm>
          <a:prstGeom prst="rect">
            <a:avLst/>
          </a:prstGeom>
        </p:spPr>
      </p:pic>
    </p:spTree>
    <p:extLst>
      <p:ext uri="{BB962C8B-B14F-4D97-AF65-F5344CB8AC3E}">
        <p14:creationId xmlns:p14="http://schemas.microsoft.com/office/powerpoint/2010/main" val="718332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FFC199-1058-49E6-A7EE-218A9EF115C6}"/>
              </a:ext>
            </a:extLst>
          </p:cNvPr>
          <p:cNvPicPr>
            <a:picLocks noChangeAspect="1"/>
          </p:cNvPicPr>
          <p:nvPr/>
        </p:nvPicPr>
        <p:blipFill>
          <a:blip r:embed="rId2"/>
          <a:stretch>
            <a:fillRect/>
          </a:stretch>
        </p:blipFill>
        <p:spPr>
          <a:xfrm>
            <a:off x="1996750" y="1614197"/>
            <a:ext cx="9136229" cy="4954554"/>
          </a:xfrm>
          <a:prstGeom prst="rect">
            <a:avLst/>
          </a:prstGeom>
        </p:spPr>
      </p:pic>
      <p:sp>
        <p:nvSpPr>
          <p:cNvPr id="6" name="Título 5">
            <a:extLst>
              <a:ext uri="{FF2B5EF4-FFF2-40B4-BE49-F238E27FC236}">
                <a16:creationId xmlns:a16="http://schemas.microsoft.com/office/drawing/2014/main" id="{B2FAFAF8-3C3D-465A-95B4-92D4956ABB9D}"/>
              </a:ext>
            </a:extLst>
          </p:cNvPr>
          <p:cNvSpPr>
            <a:spLocks noGrp="1"/>
          </p:cNvSpPr>
          <p:nvPr>
            <p:ph type="title"/>
          </p:nvPr>
        </p:nvSpPr>
        <p:spPr>
          <a:xfrm>
            <a:off x="587829" y="65315"/>
            <a:ext cx="11604171" cy="970384"/>
          </a:xfrm>
        </p:spPr>
        <p:txBody>
          <a:bodyPr>
            <a:noAutofit/>
          </a:bodyPr>
          <a:lstStyle/>
          <a:p>
            <a:pPr algn="ctr"/>
            <a:r>
              <a:rPr lang="es-CO" sz="2400" b="1" dirty="0">
                <a:solidFill>
                  <a:srgbClr val="FF0000"/>
                </a:solidFill>
                <a:latin typeface="Arial" panose="020B0604020202020204" pitchFamily="34" charset="0"/>
                <a:cs typeface="Arial" panose="020B0604020202020204" pitchFamily="34" charset="0"/>
              </a:rPr>
              <a:t>RELACIÓN DE ORGANIZACIONES SINDICALES REPORTADAS POR CENTRALES Y ORGANIZACIONES COINCIDENTE CON EL ARCHIVO SINDICAL</a:t>
            </a:r>
          </a:p>
        </p:txBody>
      </p:sp>
      <p:sp>
        <p:nvSpPr>
          <p:cNvPr id="7" name="Marcador de contenido 6">
            <a:extLst>
              <a:ext uri="{FF2B5EF4-FFF2-40B4-BE49-F238E27FC236}">
                <a16:creationId xmlns:a16="http://schemas.microsoft.com/office/drawing/2014/main" id="{CD9EBF15-EFDA-4109-87FE-7715E7B05469}"/>
              </a:ext>
            </a:extLst>
          </p:cNvPr>
          <p:cNvSpPr>
            <a:spLocks noGrp="1"/>
          </p:cNvSpPr>
          <p:nvPr>
            <p:ph idx="1"/>
          </p:nvPr>
        </p:nvSpPr>
        <p:spPr>
          <a:xfrm>
            <a:off x="718457" y="1408922"/>
            <a:ext cx="11280709" cy="5309119"/>
          </a:xfrm>
        </p:spPr>
        <p:txBody>
          <a:bodyPr/>
          <a:lstStyle/>
          <a:p>
            <a:endParaRPr lang="es-CO" dirty="0"/>
          </a:p>
        </p:txBody>
      </p:sp>
    </p:spTree>
    <p:extLst>
      <p:ext uri="{BB962C8B-B14F-4D97-AF65-F5344CB8AC3E}">
        <p14:creationId xmlns:p14="http://schemas.microsoft.com/office/powerpoint/2010/main" val="132268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EDD388-2B16-4F29-93A8-F974841B9EE4}"/>
              </a:ext>
            </a:extLst>
          </p:cNvPr>
          <p:cNvSpPr>
            <a:spLocks noGrp="1"/>
          </p:cNvSpPr>
          <p:nvPr>
            <p:ph type="title"/>
          </p:nvPr>
        </p:nvSpPr>
        <p:spPr/>
        <p:txBody>
          <a:bodyPr>
            <a:normAutofit/>
          </a:bodyPr>
          <a:lstStyle/>
          <a:p>
            <a:pPr algn="ctr"/>
            <a:r>
              <a:rPr lang="es-CO" sz="3600" b="1" dirty="0">
                <a:solidFill>
                  <a:srgbClr val="FF0000"/>
                </a:solidFill>
              </a:rPr>
              <a:t>TRABAJADORES COLOMBIANOS SINDICALIZADOS</a:t>
            </a:r>
          </a:p>
        </p:txBody>
      </p:sp>
      <p:pic>
        <p:nvPicPr>
          <p:cNvPr id="7" name="Marcador de contenido 6">
            <a:extLst>
              <a:ext uri="{FF2B5EF4-FFF2-40B4-BE49-F238E27FC236}">
                <a16:creationId xmlns:a16="http://schemas.microsoft.com/office/drawing/2014/main" id="{12235516-4AD9-4666-A37F-756AC8AA0D55}"/>
              </a:ext>
            </a:extLst>
          </p:cNvPr>
          <p:cNvPicPr>
            <a:picLocks noGrp="1" noChangeAspect="1"/>
          </p:cNvPicPr>
          <p:nvPr>
            <p:ph sz="half" idx="1"/>
          </p:nvPr>
        </p:nvPicPr>
        <p:blipFill>
          <a:blip r:embed="rId3"/>
          <a:stretch>
            <a:fillRect/>
          </a:stretch>
        </p:blipFill>
        <p:spPr>
          <a:xfrm>
            <a:off x="838200" y="1829950"/>
            <a:ext cx="5181600" cy="2024743"/>
          </a:xfrm>
          <a:prstGeom prst="rect">
            <a:avLst/>
          </a:prstGeom>
        </p:spPr>
      </p:pic>
      <p:pic>
        <p:nvPicPr>
          <p:cNvPr id="9" name="Marcador de contenido 8">
            <a:extLst>
              <a:ext uri="{FF2B5EF4-FFF2-40B4-BE49-F238E27FC236}">
                <a16:creationId xmlns:a16="http://schemas.microsoft.com/office/drawing/2014/main" id="{DA646FF1-C9EC-4CDE-ACCB-4D4B74A6A2D0}"/>
              </a:ext>
            </a:extLst>
          </p:cNvPr>
          <p:cNvPicPr>
            <a:picLocks noGrp="1" noChangeAspect="1"/>
          </p:cNvPicPr>
          <p:nvPr>
            <p:ph sz="half" idx="2"/>
          </p:nvPr>
        </p:nvPicPr>
        <p:blipFill>
          <a:blip r:embed="rId4"/>
          <a:stretch>
            <a:fillRect/>
          </a:stretch>
        </p:blipFill>
        <p:spPr>
          <a:xfrm>
            <a:off x="6343650" y="4082403"/>
            <a:ext cx="4876800" cy="2089798"/>
          </a:xfrm>
          <a:prstGeom prst="rect">
            <a:avLst/>
          </a:prstGeom>
        </p:spPr>
      </p:pic>
      <p:pic>
        <p:nvPicPr>
          <p:cNvPr id="8" name="Imagen 7">
            <a:extLst>
              <a:ext uri="{FF2B5EF4-FFF2-40B4-BE49-F238E27FC236}">
                <a16:creationId xmlns:a16="http://schemas.microsoft.com/office/drawing/2014/main" id="{F816C56F-32C7-4F92-BE9C-AFA6A66D0E52}"/>
              </a:ext>
            </a:extLst>
          </p:cNvPr>
          <p:cNvPicPr>
            <a:picLocks noChangeAspect="1"/>
          </p:cNvPicPr>
          <p:nvPr/>
        </p:nvPicPr>
        <p:blipFill>
          <a:blip r:embed="rId5"/>
          <a:stretch>
            <a:fillRect/>
          </a:stretch>
        </p:blipFill>
        <p:spPr>
          <a:xfrm>
            <a:off x="838200" y="4299602"/>
            <a:ext cx="5096069" cy="1655399"/>
          </a:xfrm>
          <a:prstGeom prst="rect">
            <a:avLst/>
          </a:prstGeom>
        </p:spPr>
      </p:pic>
      <p:pic>
        <p:nvPicPr>
          <p:cNvPr id="10" name="Imagen 9">
            <a:extLst>
              <a:ext uri="{FF2B5EF4-FFF2-40B4-BE49-F238E27FC236}">
                <a16:creationId xmlns:a16="http://schemas.microsoft.com/office/drawing/2014/main" id="{E3AAE8CB-1419-4B2D-932F-5EC113190423}"/>
              </a:ext>
            </a:extLst>
          </p:cNvPr>
          <p:cNvPicPr>
            <a:picLocks noChangeAspect="1"/>
          </p:cNvPicPr>
          <p:nvPr/>
        </p:nvPicPr>
        <p:blipFill>
          <a:blip r:embed="rId6"/>
          <a:stretch>
            <a:fillRect/>
          </a:stretch>
        </p:blipFill>
        <p:spPr>
          <a:xfrm>
            <a:off x="6343650" y="1762125"/>
            <a:ext cx="4876800" cy="2264065"/>
          </a:xfrm>
          <a:prstGeom prst="rect">
            <a:avLst/>
          </a:prstGeom>
        </p:spPr>
      </p:pic>
    </p:spTree>
    <p:extLst>
      <p:ext uri="{BB962C8B-B14F-4D97-AF65-F5344CB8AC3E}">
        <p14:creationId xmlns:p14="http://schemas.microsoft.com/office/powerpoint/2010/main" val="246236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ED2D26-5332-4838-898C-BA9BA99CD47C}"/>
              </a:ext>
            </a:extLst>
          </p:cNvPr>
          <p:cNvPicPr>
            <a:picLocks noChangeAspect="1"/>
          </p:cNvPicPr>
          <p:nvPr/>
        </p:nvPicPr>
        <p:blipFill>
          <a:blip r:embed="rId2"/>
          <a:stretch>
            <a:fillRect/>
          </a:stretch>
        </p:blipFill>
        <p:spPr>
          <a:xfrm>
            <a:off x="1704975" y="1638300"/>
            <a:ext cx="9172575" cy="5029200"/>
          </a:xfrm>
          <a:prstGeom prst="rect">
            <a:avLst/>
          </a:prstGeom>
        </p:spPr>
      </p:pic>
      <p:sp>
        <p:nvSpPr>
          <p:cNvPr id="6" name="Título 5">
            <a:extLst>
              <a:ext uri="{FF2B5EF4-FFF2-40B4-BE49-F238E27FC236}">
                <a16:creationId xmlns:a16="http://schemas.microsoft.com/office/drawing/2014/main" id="{9CFDC692-F257-4ADE-B7BF-57714A46101B}"/>
              </a:ext>
            </a:extLst>
          </p:cNvPr>
          <p:cNvSpPr>
            <a:spLocks noGrp="1"/>
          </p:cNvSpPr>
          <p:nvPr>
            <p:ph type="title"/>
          </p:nvPr>
        </p:nvSpPr>
        <p:spPr>
          <a:xfrm>
            <a:off x="838200" y="365125"/>
            <a:ext cx="10515600" cy="969963"/>
          </a:xfrm>
        </p:spPr>
        <p:txBody>
          <a:bodyPr>
            <a:noAutofit/>
          </a:bodyPr>
          <a:lstStyle/>
          <a:p>
            <a:pPr algn="ctr"/>
            <a:r>
              <a:rPr lang="es-CO" sz="3600" b="1" dirty="0">
                <a:solidFill>
                  <a:srgbClr val="FF0000"/>
                </a:solidFill>
                <a:latin typeface="Arial" panose="020B0604020202020204" pitchFamily="34" charset="0"/>
                <a:cs typeface="Arial" panose="020B0604020202020204" pitchFamily="34" charset="0"/>
              </a:rPr>
              <a:t>DATOS HISTÓRICOS DEL PROCESO DE SINDICALIZACIÓN EN COLOMBIA</a:t>
            </a:r>
          </a:p>
        </p:txBody>
      </p:sp>
      <p:sp>
        <p:nvSpPr>
          <p:cNvPr id="7" name="Marcador de contenido 6">
            <a:extLst>
              <a:ext uri="{FF2B5EF4-FFF2-40B4-BE49-F238E27FC236}">
                <a16:creationId xmlns:a16="http://schemas.microsoft.com/office/drawing/2014/main" id="{AFE11E80-A088-4D06-9E91-BB26399A09DA}"/>
              </a:ext>
            </a:extLst>
          </p:cNvPr>
          <p:cNvSpPr>
            <a:spLocks noGrp="1"/>
          </p:cNvSpPr>
          <p:nvPr>
            <p:ph idx="1"/>
          </p:nvPr>
        </p:nvSpPr>
        <p:spPr>
          <a:xfrm>
            <a:off x="752475" y="1495424"/>
            <a:ext cx="10963275" cy="5286375"/>
          </a:xfrm>
        </p:spPr>
        <p:txBody>
          <a:bodyPr/>
          <a:lstStyle/>
          <a:p>
            <a:endParaRPr lang="es-CO" dirty="0"/>
          </a:p>
        </p:txBody>
      </p:sp>
    </p:spTree>
    <p:extLst>
      <p:ext uri="{BB962C8B-B14F-4D97-AF65-F5344CB8AC3E}">
        <p14:creationId xmlns:p14="http://schemas.microsoft.com/office/powerpoint/2010/main" val="63908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B64C7-D397-F040-B056-55F22C406393}"/>
              </a:ext>
            </a:extLst>
          </p:cNvPr>
          <p:cNvSpPr>
            <a:spLocks noGrp="1"/>
          </p:cNvSpPr>
          <p:nvPr>
            <p:ph type="title"/>
          </p:nvPr>
        </p:nvSpPr>
        <p:spPr>
          <a:xfrm>
            <a:off x="1" y="1"/>
            <a:ext cx="12192000" cy="351691"/>
          </a:xfrm>
        </p:spPr>
        <p:txBody>
          <a:bodyPr>
            <a:normAutofit fontScale="90000"/>
          </a:bodyPr>
          <a:lstStyle/>
          <a:p>
            <a:endParaRPr lang="es-CO" dirty="0">
              <a:solidFill>
                <a:srgbClr val="C0000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9B4303F8-A6AD-CF44-A95F-204B65B87591}"/>
              </a:ext>
            </a:extLst>
          </p:cNvPr>
          <p:cNvSpPr>
            <a:spLocks noGrp="1"/>
          </p:cNvSpPr>
          <p:nvPr>
            <p:ph sz="quarter" idx="13"/>
          </p:nvPr>
        </p:nvSpPr>
        <p:spPr>
          <a:xfrm>
            <a:off x="0" y="351692"/>
            <a:ext cx="12192000" cy="6506308"/>
          </a:xfrm>
        </p:spPr>
        <p:txBody>
          <a:bodyPr>
            <a:normAutofit/>
          </a:bodyPr>
          <a:lstStyle/>
          <a:p>
            <a:pPr marL="0" indent="0" algn="just">
              <a:buNone/>
            </a:pPr>
            <a:r>
              <a:rPr lang="es-CO" cap="none" dirty="0">
                <a:latin typeface="Arial" panose="020B0604020202020204" pitchFamily="34" charset="0"/>
                <a:cs typeface="Arial" panose="020B0604020202020204" pitchFamily="34" charset="0"/>
              </a:rPr>
              <a:t>La Central Unitaria de Trabajadores - CUT-, Le apostamos con nuestro empeño y compromiso por fortalecerla como principal referente organizativo y sindical de los trabajadores colombianos</a:t>
            </a:r>
            <a:r>
              <a:rPr lang="es-CO" dirty="0">
                <a:latin typeface="Arial" panose="020B0604020202020204" pitchFamily="34" charset="0"/>
                <a:cs typeface="Arial" panose="020B0604020202020204" pitchFamily="34" charset="0"/>
              </a:rPr>
              <a:t>.</a:t>
            </a:r>
          </a:p>
          <a:p>
            <a:pPr marL="0" indent="0" algn="just">
              <a:buNone/>
            </a:pPr>
            <a:endParaRPr lang="es-CO" cap="none" dirty="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R</a:t>
            </a:r>
            <a:r>
              <a:rPr lang="es-CO" cap="none" dirty="0">
                <a:latin typeface="Arial" panose="020B0604020202020204" pitchFamily="34" charset="0"/>
                <a:cs typeface="Arial" panose="020B0604020202020204" pitchFamily="34" charset="0"/>
              </a:rPr>
              <a:t>econocemos la importancia de fortalecer la Central como abanderada del sindicalismo de clase, comprometida con los intereses de los trabajadores y trabajadoras en Colombia. </a:t>
            </a:r>
          </a:p>
          <a:p>
            <a:pPr algn="just"/>
            <a:r>
              <a:rPr lang="es-CO" cap="none" dirty="0">
                <a:latin typeface="Arial" panose="020B0604020202020204" pitchFamily="34" charset="0"/>
                <a:cs typeface="Arial" panose="020B0604020202020204" pitchFamily="34" charset="0"/>
              </a:rPr>
              <a:t>Estamos por potenciar el papel de la central más allá de la “agenda laboral y Sindical”, los trabajadores colombianos tenemos mucho que aportar en la definición de los rumbos de la nación, nuestra lucha es por contribuir a resolver las causas estructurales de los problemas y necesidades del pueblo colombiano</a:t>
            </a:r>
            <a:r>
              <a:rPr lang="es-CO" dirty="0">
                <a:latin typeface="Arial" panose="020B0604020202020204" pitchFamily="34" charset="0"/>
                <a:cs typeface="Arial" panose="020B0604020202020204" pitchFamily="34" charset="0"/>
              </a:rPr>
              <a:t>.</a:t>
            </a:r>
            <a:endParaRPr lang="es-CO" cap="none" dirty="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C</a:t>
            </a:r>
            <a:r>
              <a:rPr lang="es-CO" cap="none" dirty="0">
                <a:latin typeface="Arial" panose="020B0604020202020204" pitchFamily="34" charset="0"/>
                <a:cs typeface="Arial" panose="020B0604020202020204" pitchFamily="34" charset="0"/>
              </a:rPr>
              <a:t>onsideramos que la CUT debe ser cada vez más activa y propositiva en la construcción y transformación de la sociedad.</a:t>
            </a:r>
          </a:p>
        </p:txBody>
      </p:sp>
      <p:pic>
        <p:nvPicPr>
          <p:cNvPr id="5" name="Imagen 4">
            <a:extLst>
              <a:ext uri="{FF2B5EF4-FFF2-40B4-BE49-F238E27FC236}">
                <a16:creationId xmlns:a16="http://schemas.microsoft.com/office/drawing/2014/main" id="{6A36530D-931B-4B61-93EA-5DCE91DF1003}"/>
              </a:ext>
            </a:extLst>
          </p:cNvPr>
          <p:cNvPicPr>
            <a:picLocks noChangeAspect="1"/>
          </p:cNvPicPr>
          <p:nvPr/>
        </p:nvPicPr>
        <p:blipFill>
          <a:blip r:embed="rId3"/>
          <a:stretch>
            <a:fillRect/>
          </a:stretch>
        </p:blipFill>
        <p:spPr>
          <a:xfrm>
            <a:off x="11088303" y="5883803"/>
            <a:ext cx="1103697" cy="974197"/>
          </a:xfrm>
          <a:prstGeom prst="rect">
            <a:avLst/>
          </a:prstGeom>
        </p:spPr>
      </p:pic>
    </p:spTree>
    <p:extLst>
      <p:ext uri="{BB962C8B-B14F-4D97-AF65-F5344CB8AC3E}">
        <p14:creationId xmlns:p14="http://schemas.microsoft.com/office/powerpoint/2010/main" val="3969949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F3B91-4AE1-B946-8A3C-13016094AD4E}"/>
              </a:ext>
            </a:extLst>
          </p:cNvPr>
          <p:cNvSpPr>
            <a:spLocks noGrp="1"/>
          </p:cNvSpPr>
          <p:nvPr>
            <p:ph type="title"/>
          </p:nvPr>
        </p:nvSpPr>
        <p:spPr>
          <a:xfrm>
            <a:off x="14614" y="0"/>
            <a:ext cx="12177386" cy="1447800"/>
          </a:xfrm>
        </p:spPr>
        <p:txBody>
          <a:bodyPr>
            <a:normAutofit/>
          </a:bodyPr>
          <a:lstStyle/>
          <a:p>
            <a:pPr algn="ctr"/>
            <a:r>
              <a:rPr lang="es-CO" b="1" dirty="0">
                <a:solidFill>
                  <a:srgbClr val="C00000"/>
                </a:solidFill>
                <a:latin typeface="Arial" panose="020B0604020202020204" pitchFamily="34" charset="0"/>
                <a:cs typeface="Arial" panose="020B0604020202020204" pitchFamily="34" charset="0"/>
              </a:rPr>
              <a:t>1.  SITUACION NACIONAL E INTERNACIONAL</a:t>
            </a:r>
          </a:p>
        </p:txBody>
      </p:sp>
      <p:sp>
        <p:nvSpPr>
          <p:cNvPr id="3" name="Marcador de contenido 2">
            <a:extLst>
              <a:ext uri="{FF2B5EF4-FFF2-40B4-BE49-F238E27FC236}">
                <a16:creationId xmlns:a16="http://schemas.microsoft.com/office/drawing/2014/main" id="{F1397A39-45A9-0648-A31F-832E13796493}"/>
              </a:ext>
            </a:extLst>
          </p:cNvPr>
          <p:cNvSpPr>
            <a:spLocks noGrp="1"/>
          </p:cNvSpPr>
          <p:nvPr>
            <p:ph sz="quarter" idx="13"/>
          </p:nvPr>
        </p:nvSpPr>
        <p:spPr>
          <a:xfrm>
            <a:off x="152400" y="1584960"/>
            <a:ext cx="12039600" cy="5273040"/>
          </a:xfrm>
        </p:spPr>
        <p:txBody>
          <a:bodyPr>
            <a:normAutofit/>
          </a:bodyPr>
          <a:lstStyle/>
          <a:p>
            <a:pPr marL="0" indent="0">
              <a:buNone/>
            </a:pPr>
            <a:r>
              <a:rPr lang="es-CO" b="1" dirty="0">
                <a:solidFill>
                  <a:srgbClr val="0070C0"/>
                </a:solidFill>
              </a:rPr>
              <a:t>1.1</a:t>
            </a:r>
            <a:r>
              <a:rPr lang="es-CO" b="1" dirty="0">
                <a:solidFill>
                  <a:srgbClr val="FF0000"/>
                </a:solidFill>
              </a:rPr>
              <a:t>. La tendencia fascista se ha fortalecido</a:t>
            </a:r>
            <a:r>
              <a:rPr lang="es-CO" dirty="0"/>
              <a:t>.</a:t>
            </a:r>
          </a:p>
          <a:p>
            <a:pPr algn="just">
              <a:buFont typeface="Wingdings" pitchFamily="2" charset="2"/>
              <a:buChar char="v"/>
            </a:pPr>
            <a:r>
              <a:rPr lang="es-CO" dirty="0">
                <a:latin typeface="Arial" panose="020B0604020202020204" pitchFamily="34" charset="0"/>
                <a:cs typeface="Arial" panose="020B0604020202020204" pitchFamily="34" charset="0"/>
              </a:rPr>
              <a:t>Gobiernos y régimen politicos</a:t>
            </a:r>
            <a:r>
              <a:rPr lang="es-CO" cap="none" dirty="0">
                <a:latin typeface="Arial" panose="020B0604020202020204" pitchFamily="34" charset="0"/>
                <a:cs typeface="Arial" panose="020B0604020202020204" pitchFamily="34" charset="0"/>
              </a:rPr>
              <a:t>.</a:t>
            </a:r>
          </a:p>
          <a:p>
            <a:pPr marL="0" indent="0" algn="just">
              <a:buNone/>
            </a:pPr>
            <a:endParaRPr lang="es-CO" dirty="0">
              <a:latin typeface="Arial" panose="020B0604020202020204" pitchFamily="34" charset="0"/>
              <a:cs typeface="Arial" panose="020B0604020202020204" pitchFamily="34" charset="0"/>
            </a:endParaRPr>
          </a:p>
          <a:p>
            <a:pPr algn="just">
              <a:buFont typeface="Wingdings" pitchFamily="2" charset="2"/>
              <a:buChar char="v"/>
            </a:pPr>
            <a:r>
              <a:rPr lang="es-ES" dirty="0"/>
              <a:t>Surgiendo y agrupamiento de posiciones fascistas y de derecha a nivel regional</a:t>
            </a:r>
            <a:r>
              <a:rPr lang="es-CO" dirty="0">
                <a:latin typeface="Arial" panose="020B0604020202020204" pitchFamily="34" charset="0"/>
                <a:cs typeface="Arial" panose="020B0604020202020204" pitchFamily="34" charset="0"/>
              </a:rPr>
              <a:t>: Grupo de lima…</a:t>
            </a:r>
          </a:p>
          <a:p>
            <a:pPr marL="0" indent="0" algn="just">
              <a:buNone/>
            </a:pPr>
            <a:endParaRPr lang="es-CO" dirty="0"/>
          </a:p>
          <a:p>
            <a:pPr algn="just">
              <a:buFont typeface="Wingdings" pitchFamily="2" charset="2"/>
              <a:buChar char="v"/>
            </a:pPr>
            <a:r>
              <a:rPr lang="es-CO" dirty="0"/>
              <a:t>El fascismo se ha introducido en las sociedades al punto en que se han naturalizado los abusos de poder, el asesinato, las guerras de invasión y la restricción de derechos y libertades, muchas veces con </a:t>
            </a:r>
            <a:r>
              <a:rPr lang="es-CO" b="1" dirty="0">
                <a:solidFill>
                  <a:srgbClr val="0070C0"/>
                </a:solidFill>
              </a:rPr>
              <a:t>el apoyo de amplios sectores de las masas populares.</a:t>
            </a:r>
            <a:r>
              <a:rPr lang="es-CO" dirty="0"/>
              <a:t> </a:t>
            </a:r>
          </a:p>
        </p:txBody>
      </p:sp>
      <p:pic>
        <p:nvPicPr>
          <p:cNvPr id="5" name="Imagen 4">
            <a:extLst>
              <a:ext uri="{FF2B5EF4-FFF2-40B4-BE49-F238E27FC236}">
                <a16:creationId xmlns:a16="http://schemas.microsoft.com/office/drawing/2014/main" id="{AC63333E-5EEE-4E0B-8522-557E2E378097}"/>
              </a:ext>
            </a:extLst>
          </p:cNvPr>
          <p:cNvPicPr>
            <a:picLocks noChangeAspect="1"/>
          </p:cNvPicPr>
          <p:nvPr/>
        </p:nvPicPr>
        <p:blipFill>
          <a:blip r:embed="rId3"/>
          <a:stretch>
            <a:fillRect/>
          </a:stretch>
        </p:blipFill>
        <p:spPr>
          <a:xfrm>
            <a:off x="10809170" y="1"/>
            <a:ext cx="1368215" cy="1207678"/>
          </a:xfrm>
          <a:prstGeom prst="rect">
            <a:avLst/>
          </a:prstGeom>
        </p:spPr>
      </p:pic>
    </p:spTree>
    <p:extLst>
      <p:ext uri="{BB962C8B-B14F-4D97-AF65-F5344CB8AC3E}">
        <p14:creationId xmlns:p14="http://schemas.microsoft.com/office/powerpoint/2010/main" val="39130637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86AF7-B87F-F742-8EEB-EF14404E360C}"/>
              </a:ext>
            </a:extLst>
          </p:cNvPr>
          <p:cNvSpPr>
            <a:spLocks noGrp="1"/>
          </p:cNvSpPr>
          <p:nvPr>
            <p:ph type="title"/>
          </p:nvPr>
        </p:nvSpPr>
        <p:spPr>
          <a:xfrm>
            <a:off x="913775" y="1"/>
            <a:ext cx="10364451" cy="182880"/>
          </a:xfrm>
        </p:spPr>
        <p:txBody>
          <a:bodyPr>
            <a:normAutofit fontScale="90000"/>
          </a:bodyPr>
          <a:lstStyle/>
          <a:p>
            <a:endParaRPr lang="es-CO" dirty="0"/>
          </a:p>
        </p:txBody>
      </p:sp>
      <p:sp>
        <p:nvSpPr>
          <p:cNvPr id="3" name="Marcador de contenido 2">
            <a:extLst>
              <a:ext uri="{FF2B5EF4-FFF2-40B4-BE49-F238E27FC236}">
                <a16:creationId xmlns:a16="http://schemas.microsoft.com/office/drawing/2014/main" id="{12BC6288-8980-8148-BB13-CB9EC5E7D67A}"/>
              </a:ext>
            </a:extLst>
          </p:cNvPr>
          <p:cNvSpPr>
            <a:spLocks noGrp="1"/>
          </p:cNvSpPr>
          <p:nvPr>
            <p:ph sz="quarter" idx="13"/>
          </p:nvPr>
        </p:nvSpPr>
        <p:spPr>
          <a:xfrm>
            <a:off x="0" y="0"/>
            <a:ext cx="12192000" cy="6858000"/>
          </a:xfrm>
        </p:spPr>
        <p:txBody>
          <a:bodyPr>
            <a:normAutofit fontScale="55000" lnSpcReduction="20000"/>
          </a:bodyPr>
          <a:lstStyle/>
          <a:p>
            <a:pPr marL="0" indent="0">
              <a:buNone/>
            </a:pPr>
            <a:endParaRPr lang="es-CO" sz="3600" dirty="0">
              <a:latin typeface="Arial" panose="020B0604020202020204" pitchFamily="34" charset="0"/>
              <a:cs typeface="Arial" panose="020B0604020202020204" pitchFamily="34" charset="0"/>
            </a:endParaRPr>
          </a:p>
          <a:p>
            <a:pPr marL="0" indent="0">
              <a:buNone/>
            </a:pPr>
            <a:r>
              <a:rPr lang="es-CO" sz="3600" dirty="0">
                <a:latin typeface="Arial" panose="020B0604020202020204" pitchFamily="34" charset="0"/>
                <a:cs typeface="Arial" panose="020B0604020202020204" pitchFamily="34" charset="0"/>
              </a:rPr>
              <a:t>1.2. </a:t>
            </a:r>
            <a:r>
              <a:rPr lang="es-CO" sz="3600" b="1" dirty="0">
                <a:solidFill>
                  <a:srgbClr val="C00000"/>
                </a:solidFill>
                <a:latin typeface="Arial" panose="020B0604020202020204" pitchFamily="34" charset="0"/>
                <a:cs typeface="Arial" panose="020B0604020202020204" pitchFamily="34" charset="0"/>
              </a:rPr>
              <a:t>El mundo de Hoy es Multipolar.</a:t>
            </a:r>
          </a:p>
          <a:p>
            <a:pPr marL="0" indent="0">
              <a:buNone/>
            </a:pPr>
            <a:endParaRPr lang="es-CO" b="1" dirty="0">
              <a:solidFill>
                <a:srgbClr val="C00000"/>
              </a:solidFill>
              <a:latin typeface="Arial" panose="020B0604020202020204" pitchFamily="34" charset="0"/>
              <a:cs typeface="Arial" panose="020B0604020202020204" pitchFamily="34" charset="0"/>
            </a:endParaRPr>
          </a:p>
          <a:p>
            <a:pPr marL="0" indent="0">
              <a:buNone/>
            </a:pPr>
            <a:r>
              <a:rPr lang="es-CO" b="1" dirty="0">
                <a:latin typeface="Arial" panose="020B0604020202020204" pitchFamily="34" charset="0"/>
                <a:cs typeface="Arial" panose="020B0604020202020204" pitchFamily="34" charset="0"/>
              </a:rPr>
              <a:t>EEUU.</a:t>
            </a:r>
          </a:p>
          <a:p>
            <a:pPr marL="0" indent="0">
              <a:buNone/>
            </a:pPr>
            <a:endParaRPr lang="es-CO" b="1" dirty="0">
              <a:latin typeface="Arial" panose="020B0604020202020204" pitchFamily="34" charset="0"/>
              <a:cs typeface="Arial" panose="020B0604020202020204" pitchFamily="34" charset="0"/>
            </a:endParaRPr>
          </a:p>
          <a:p>
            <a:pPr marL="0" indent="0">
              <a:buNone/>
            </a:pPr>
            <a:r>
              <a:rPr lang="es-CO" b="1" dirty="0">
                <a:latin typeface="Arial" panose="020B0604020202020204" pitchFamily="34" charset="0"/>
                <a:cs typeface="Arial" panose="020B0604020202020204" pitchFamily="34" charset="0"/>
              </a:rPr>
              <a:t>EEUU-CHINA-RUSIA-</a:t>
            </a:r>
            <a:r>
              <a:rPr lang="es-CO" b="1" dirty="0">
                <a:solidFill>
                  <a:srgbClr val="C00000"/>
                </a:solidFill>
                <a:latin typeface="Arial" panose="020B0604020202020204" pitchFamily="34" charset="0"/>
                <a:cs typeface="Arial" panose="020B0604020202020204" pitchFamily="34" charset="0"/>
              </a:rPr>
              <a:t>                    </a:t>
            </a:r>
          </a:p>
          <a:p>
            <a:pPr marL="0" indent="0" algn="just">
              <a:buNone/>
            </a:pPr>
            <a:r>
              <a:rPr lang="es-ES" dirty="0">
                <a:latin typeface="Arial" pitchFamily="34" charset="0"/>
                <a:cs typeface="Arial" pitchFamily="34" charset="0"/>
              </a:rPr>
              <a:t>Los países más poderosos del mundo se disputan el control de recursos y la dominación de los pueblos del mundo,.</a:t>
            </a:r>
          </a:p>
          <a:p>
            <a:pPr marL="0" indent="0" algn="just">
              <a:buNone/>
            </a:pPr>
            <a:r>
              <a:rPr lang="es-ES" dirty="0">
                <a:latin typeface="Arial" pitchFamily="34" charset="0"/>
                <a:cs typeface="Arial" pitchFamily="34" charset="0"/>
              </a:rPr>
              <a:t>Algunos países son considerados estratégicos por su posición geográfica, otros </a:t>
            </a:r>
            <a:r>
              <a:rPr lang="es-ES" dirty="0"/>
              <a:t>por la abundancia en recursos naturales, otros por el desarrollo tecnológico y/o militar que hayan alcanzado.</a:t>
            </a:r>
          </a:p>
          <a:p>
            <a:pPr marL="0" indent="0">
              <a:buNone/>
            </a:pPr>
            <a:endParaRPr lang="es-CO" sz="3600" b="1" dirty="0">
              <a:solidFill>
                <a:srgbClr val="C00000"/>
              </a:solidFill>
              <a:latin typeface="Arial" panose="020B0604020202020204" pitchFamily="34" charset="0"/>
              <a:cs typeface="Arial" panose="020B0604020202020204" pitchFamily="34" charset="0"/>
            </a:endParaRPr>
          </a:p>
          <a:p>
            <a:pPr marL="0" indent="0">
              <a:buNone/>
            </a:pPr>
            <a:r>
              <a:rPr lang="es-CO" sz="3600" dirty="0">
                <a:latin typeface="Arial" panose="020B0604020202020204" pitchFamily="34" charset="0"/>
                <a:cs typeface="Arial" panose="020B0604020202020204" pitchFamily="34" charset="0"/>
              </a:rPr>
              <a:t>1.3. </a:t>
            </a:r>
            <a:r>
              <a:rPr lang="es-CO" sz="3600" b="1" dirty="0">
                <a:solidFill>
                  <a:srgbClr val="C00000"/>
                </a:solidFill>
                <a:latin typeface="Arial" panose="020B0604020202020204" pitchFamily="34" charset="0"/>
                <a:cs typeface="Arial" panose="020B0604020202020204" pitchFamily="34" charset="0"/>
              </a:rPr>
              <a:t>El Capital Financiero se impone y los pobres del mundo somos víctimas de la especulación.</a:t>
            </a:r>
          </a:p>
          <a:p>
            <a:pPr marL="0" indent="0">
              <a:buNone/>
            </a:pPr>
            <a:endParaRPr lang="es-CO" b="1" dirty="0">
              <a:solidFill>
                <a:srgbClr val="C00000"/>
              </a:solidFill>
              <a:latin typeface="Arial" panose="020B0604020202020204" pitchFamily="34" charset="0"/>
              <a:cs typeface="Arial" panose="020B0604020202020204" pitchFamily="34" charset="0"/>
            </a:endParaRPr>
          </a:p>
          <a:p>
            <a:pPr marL="0" indent="0">
              <a:buNone/>
            </a:pPr>
            <a:r>
              <a:rPr lang="es-ES" sz="3200" dirty="0">
                <a:latin typeface="Arial" pitchFamily="34" charset="0"/>
                <a:cs typeface="Arial" pitchFamily="34" charset="0"/>
              </a:rPr>
              <a:t>En este ciclo especulativo los únicos ganadores son los </a:t>
            </a:r>
            <a:r>
              <a:rPr lang="es-ES" sz="3200" dirty="0" err="1">
                <a:latin typeface="Arial" pitchFamily="34" charset="0"/>
                <a:cs typeface="Arial" pitchFamily="34" charset="0"/>
              </a:rPr>
              <a:t>megamonopolios</a:t>
            </a:r>
            <a:r>
              <a:rPr lang="es-ES" sz="3200" dirty="0">
                <a:latin typeface="Arial" pitchFamily="34" charset="0"/>
                <a:cs typeface="Arial" pitchFamily="34" charset="0"/>
              </a:rPr>
              <a:t> y los perdedores siempre serán los pueblos que terminan pagando las quiebras de los estados y los capitalistas más débiles</a:t>
            </a:r>
            <a:endParaRPr lang="es-CO" sz="3200" b="1" dirty="0">
              <a:solidFill>
                <a:srgbClr val="C00000"/>
              </a:solidFill>
              <a:latin typeface="Arial" panose="020B0604020202020204" pitchFamily="34" charset="0"/>
              <a:cs typeface="Arial" panose="020B0604020202020204" pitchFamily="34" charset="0"/>
            </a:endParaRPr>
          </a:p>
          <a:p>
            <a:pPr marL="0" indent="0">
              <a:buNone/>
            </a:pPr>
            <a:endParaRPr lang="es-CO" b="1" dirty="0">
              <a:solidFill>
                <a:srgbClr val="C00000"/>
              </a:solidFill>
              <a:latin typeface="Arial" panose="020B0604020202020204" pitchFamily="34" charset="0"/>
              <a:cs typeface="Arial" panose="020B0604020202020204" pitchFamily="34" charset="0"/>
            </a:endParaRPr>
          </a:p>
          <a:p>
            <a:pPr marL="0" indent="0">
              <a:buNone/>
            </a:pPr>
            <a:r>
              <a:rPr lang="es-CO" sz="3600" dirty="0">
                <a:latin typeface="Arial" panose="020B0604020202020204" pitchFamily="34" charset="0"/>
                <a:cs typeface="Arial" panose="020B0604020202020204" pitchFamily="34" charset="0"/>
              </a:rPr>
              <a:t>1.4. </a:t>
            </a:r>
            <a:r>
              <a:rPr lang="es-CO" sz="3600" b="1" dirty="0">
                <a:solidFill>
                  <a:srgbClr val="C00000"/>
                </a:solidFill>
                <a:latin typeface="Arial" panose="020B0604020202020204" pitchFamily="34" charset="0"/>
                <a:cs typeface="Arial" panose="020B0604020202020204" pitchFamily="34" charset="0"/>
              </a:rPr>
              <a:t>El Cambio climático y la destrucción de la naturaleza y todo lo que permite la vida en el planeta son una consecuencia del sistema de producción imperante</a:t>
            </a:r>
            <a:r>
              <a:rPr lang="es-CO" sz="3600" dirty="0">
                <a:latin typeface="Arial" panose="020B0604020202020204" pitchFamily="34" charset="0"/>
                <a:cs typeface="Arial" panose="020B0604020202020204" pitchFamily="34" charset="0"/>
              </a:rPr>
              <a:t>.</a:t>
            </a:r>
          </a:p>
          <a:p>
            <a:pPr marL="0" indent="0">
              <a:buNone/>
            </a:pPr>
            <a:endParaRPr lang="es-CO" dirty="0">
              <a:latin typeface="Arial" panose="020B0604020202020204" pitchFamily="34" charset="0"/>
              <a:cs typeface="Arial" panose="020B0604020202020204" pitchFamily="34" charset="0"/>
            </a:endParaRPr>
          </a:p>
          <a:p>
            <a:pPr marL="0" indent="0">
              <a:buNone/>
            </a:pPr>
            <a:r>
              <a:rPr lang="es-ES" sz="3600" dirty="0">
                <a:latin typeface="Arial" pitchFamily="34" charset="0"/>
                <a:cs typeface="Arial" pitchFamily="34" charset="0"/>
              </a:rPr>
              <a:t>El comportamiento irracional de los seres humanos motivados únicamente por el deseo de confort y consumo y la necesidad de los capitalistas de incrementar al máximo su ganancia.</a:t>
            </a:r>
            <a:endParaRPr lang="es-CO" sz="3600" dirty="0">
              <a:latin typeface="Arial" panose="020B0604020202020204" pitchFamily="34" charset="0"/>
              <a:cs typeface="Arial" panose="020B0604020202020204" pitchFamily="34" charset="0"/>
            </a:endParaRPr>
          </a:p>
          <a:p>
            <a:pPr marL="0" indent="0">
              <a:buNone/>
            </a:pPr>
            <a:r>
              <a:rPr lang="es-ES" sz="3600" dirty="0">
                <a:latin typeface="Arial" pitchFamily="34" charset="0"/>
                <a:cs typeface="Arial" pitchFamily="34" charset="0"/>
              </a:rPr>
              <a:t>Prevalece  el crecimiento económico sobre el bienestar de los seres humanos… todas las acciones ambientalistas no serán más que paños de agua tibia ante una crisis ambiental sin precedentes</a:t>
            </a:r>
            <a:endParaRPr lang="es-CO" sz="3600" dirty="0">
              <a:latin typeface="Arial" panose="020B0604020202020204" pitchFamily="34" charset="0"/>
              <a:cs typeface="Arial" panose="020B0604020202020204" pitchFamily="34" charset="0"/>
            </a:endParaRPr>
          </a:p>
          <a:p>
            <a:pPr marL="0" indent="0">
              <a:buNone/>
            </a:pPr>
            <a:endParaRPr lang="es-CO" dirty="0"/>
          </a:p>
          <a:p>
            <a:pPr marL="0" indent="0">
              <a:buNone/>
            </a:pPr>
            <a:endParaRPr lang="es-CO" dirty="0"/>
          </a:p>
        </p:txBody>
      </p:sp>
      <p:pic>
        <p:nvPicPr>
          <p:cNvPr id="5" name="Imagen 4">
            <a:extLst>
              <a:ext uri="{FF2B5EF4-FFF2-40B4-BE49-F238E27FC236}">
                <a16:creationId xmlns:a16="http://schemas.microsoft.com/office/drawing/2014/main" id="{43BC4EA0-15E6-4F27-AF32-E00386FF0B18}"/>
              </a:ext>
            </a:extLst>
          </p:cNvPr>
          <p:cNvPicPr>
            <a:picLocks noChangeAspect="1"/>
          </p:cNvPicPr>
          <p:nvPr/>
        </p:nvPicPr>
        <p:blipFill>
          <a:blip r:embed="rId3"/>
          <a:stretch>
            <a:fillRect/>
          </a:stretch>
        </p:blipFill>
        <p:spPr>
          <a:xfrm>
            <a:off x="10779601" y="2"/>
            <a:ext cx="1412398" cy="1174280"/>
          </a:xfrm>
          <a:prstGeom prst="rect">
            <a:avLst/>
          </a:prstGeom>
        </p:spPr>
      </p:pic>
    </p:spTree>
    <p:extLst>
      <p:ext uri="{BB962C8B-B14F-4D97-AF65-F5344CB8AC3E}">
        <p14:creationId xmlns:p14="http://schemas.microsoft.com/office/powerpoint/2010/main" val="226495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691</TotalTime>
  <Words>2379</Words>
  <Application>Microsoft Office PowerPoint</Application>
  <PresentationFormat>Panorámica</PresentationFormat>
  <Paragraphs>149</Paragraphs>
  <Slides>29</Slides>
  <Notes>14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Calibri Light</vt:lpstr>
      <vt:lpstr>Wingdings</vt:lpstr>
      <vt:lpstr>Tema de Office</vt:lpstr>
      <vt:lpstr>Presentación de PowerPoint</vt:lpstr>
      <vt:lpstr>GENERALIDADES CENTRALES SINDICALES EN COLOMBIA Clasificación categorizados por Clase y Población sindical por Género</vt:lpstr>
      <vt:lpstr>POBLACIÓN SINDICALIZADA POR CONFEDERACIÓN –ORGANIZACIONES PRIMER GRADO Y COMPOSICIÓN POR GÉNERO</vt:lpstr>
      <vt:lpstr>RELACIÓN DE ORGANIZACIONES SINDICALES REPORTADAS POR CENTRALES Y ORGANIZACIONES COINCIDENTE CON EL ARCHIVO SINDICAL</vt:lpstr>
      <vt:lpstr>TRABAJADORES COLOMBIANOS SINDICALIZADOS</vt:lpstr>
      <vt:lpstr>DATOS HISTÓRICOS DEL PROCESO DE SINDICALIZACIÓN EN COLOMBIA</vt:lpstr>
      <vt:lpstr>Presentación de PowerPoint</vt:lpstr>
      <vt:lpstr>1.  SITUACION NACIONAL E INTERNACIONAL</vt:lpstr>
      <vt:lpstr>Presentación de PowerPoint</vt:lpstr>
      <vt:lpstr>Presentación de PowerPoint</vt:lpstr>
      <vt:lpstr>Presentación de PowerPoint</vt:lpstr>
      <vt:lpstr>INDICADORES ECONOMICOS INTENACIONALES Y NACIONALES</vt:lpstr>
      <vt:lpstr>Presentación de PowerPoint</vt:lpstr>
      <vt:lpstr>Presentación de PowerPoint</vt:lpstr>
      <vt:lpstr>DEUDA  EXTERNA  A NIVEL  INTERNACIONAL https://www.dinero.com/edicion-impresa/mundo/articulo/deuda-mundial-genera-alarma/267314</vt:lpstr>
      <vt:lpstr>2. PERSPECTIVA DE LOS TRABAJADORES A NIVEL NACIONAL E INTERNACIONAL</vt:lpstr>
      <vt:lpstr>Presentación de PowerPoint</vt:lpstr>
      <vt:lpstr>Presentación de PowerPoint</vt:lpstr>
      <vt:lpstr>Presentación de PowerPoint</vt:lpstr>
      <vt:lpstr>2.2. En lo Nacional: ¿Quien paga la crisis económica y política? </vt:lpstr>
      <vt:lpstr>Presentación de PowerPoint</vt:lpstr>
      <vt:lpstr>Presentación de PowerPoint</vt:lpstr>
      <vt:lpstr> Con el Marco Fiscal de Mediano Plazo, el Gobierno espera que la economía crezca 4% El Gobierno calcula que en este año el Brent se cotizará a US$65,5, la tasa de cambio estaría en $3.171 y el PIB crecería 3,6%</vt:lpstr>
      <vt:lpstr>Presentación de PowerPoint</vt:lpstr>
      <vt:lpstr>Presentación de PowerPoint</vt:lpstr>
      <vt:lpstr>3.  PAZ, DERECHOS HUMANOS Y VICTIMAS</vt:lpstr>
      <vt:lpstr> UNA LUCHA PERMANENTE </vt:lpstr>
      <vt:lpstr>Presentación de PowerPoint</vt:lpstr>
      <vt:lpstr>Compañeros y Compañeras  Gracias. http://www.overdorado.com/  @OverDoradoC https://twitter.com/OverDoradoC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Tesis vii congreso cut –mAYO 7 AL 10 DE 2019 –BOGOTA cORRIENTE SINDICAL  IGNACIO TORRES GIRALDO-ITG-</dc:title>
  <dc:creator>Central Unitaria de Trabajadores</dc:creator>
  <cp:lastModifiedBy>Manuela Rojas Alfonso</cp:lastModifiedBy>
  <cp:revision>75</cp:revision>
  <dcterms:created xsi:type="dcterms:W3CDTF">2019-04-11T13:41:00Z</dcterms:created>
  <dcterms:modified xsi:type="dcterms:W3CDTF">2019-06-17T23:26:24Z</dcterms:modified>
</cp:coreProperties>
</file>