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319" r:id="rId9"/>
    <p:sldId id="324" r:id="rId10"/>
    <p:sldId id="263" r:id="rId11"/>
    <p:sldId id="264" r:id="rId12"/>
    <p:sldId id="265" r:id="rId13"/>
    <p:sldId id="266" r:id="rId14"/>
    <p:sldId id="267" r:id="rId15"/>
    <p:sldId id="268" r:id="rId16"/>
    <p:sldId id="270" r:id="rId17"/>
    <p:sldId id="269" r:id="rId18"/>
    <p:sldId id="271" r:id="rId19"/>
    <p:sldId id="272" r:id="rId20"/>
    <p:sldId id="273" r:id="rId21"/>
    <p:sldId id="276" r:id="rId22"/>
    <p:sldId id="275" r:id="rId23"/>
    <p:sldId id="277" r:id="rId24"/>
    <p:sldId id="280" r:id="rId25"/>
    <p:sldId id="281" r:id="rId26"/>
    <p:sldId id="283" r:id="rId27"/>
    <p:sldId id="284" r:id="rId28"/>
    <p:sldId id="285" r:id="rId29"/>
    <p:sldId id="286" r:id="rId30"/>
    <p:sldId id="278" r:id="rId31"/>
    <p:sldId id="287" r:id="rId32"/>
    <p:sldId id="274" r:id="rId33"/>
    <p:sldId id="279" r:id="rId34"/>
    <p:sldId id="288" r:id="rId35"/>
    <p:sldId id="289" r:id="rId36"/>
    <p:sldId id="290" r:id="rId37"/>
    <p:sldId id="291" r:id="rId38"/>
    <p:sldId id="292" r:id="rId39"/>
    <p:sldId id="293" r:id="rId40"/>
    <p:sldId id="294" r:id="rId41"/>
    <p:sldId id="300" r:id="rId42"/>
    <p:sldId id="301" r:id="rId43"/>
    <p:sldId id="304" r:id="rId44"/>
    <p:sldId id="306" r:id="rId45"/>
    <p:sldId id="307" r:id="rId46"/>
    <p:sldId id="323" r:id="rId47"/>
    <p:sldId id="320" r:id="rId48"/>
    <p:sldId id="322" r:id="rId49"/>
    <p:sldId id="321" r:id="rId50"/>
    <p:sldId id="295" r:id="rId51"/>
    <p:sldId id="296" r:id="rId52"/>
    <p:sldId id="297" r:id="rId53"/>
    <p:sldId id="298" r:id="rId54"/>
    <p:sldId id="308" r:id="rId55"/>
    <p:sldId id="309" r:id="rId56"/>
    <p:sldId id="299" r:id="rId57"/>
    <p:sldId id="310" r:id="rId58"/>
    <p:sldId id="311" r:id="rId59"/>
    <p:sldId id="312" r:id="rId60"/>
    <p:sldId id="313" r:id="rId61"/>
    <p:sldId id="314" r:id="rId62"/>
    <p:sldId id="315" r:id="rId63"/>
    <p:sldId id="316" r:id="rId64"/>
    <p:sldId id="317" r:id="rId65"/>
    <p:sldId id="318" r:id="rId6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7" autoAdjust="0"/>
    <p:restoredTop sz="94660"/>
  </p:normalViewPr>
  <p:slideViewPr>
    <p:cSldViewPr snapToGrid="0">
      <p:cViewPr varScale="1">
        <p:scale>
          <a:sx n="110" d="100"/>
          <a:sy n="110" d="100"/>
        </p:scale>
        <p:origin x="78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08F6EFC1-0EDE-4293-A3CE-52278341E21B}" type="datetimeFigureOut">
              <a:rPr lang="es-CO" smtClean="0"/>
              <a:t>14/01/2018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5FDFB59-2670-4E29-835E-DEDF9560622D}" type="slidenum">
              <a:rPr lang="es-CO" smtClean="0"/>
              <a:t>‹Nº›</a:t>
            </a:fld>
            <a:endParaRPr lang="es-CO"/>
          </a:p>
        </p:txBody>
      </p:sp>
    </p:spTree>
    <p:extLst>
      <p:ext uri="{BB962C8B-B14F-4D97-AF65-F5344CB8AC3E}">
        <p14:creationId xmlns:p14="http://schemas.microsoft.com/office/powerpoint/2010/main" val="405360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8F6EFC1-0EDE-4293-A3CE-52278341E21B}" type="datetimeFigureOut">
              <a:rPr lang="es-CO" smtClean="0"/>
              <a:t>14/01/2018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5FDFB59-2670-4E29-835E-DEDF9560622D}" type="slidenum">
              <a:rPr lang="es-CO" smtClean="0"/>
              <a:t>‹Nº›</a:t>
            </a:fld>
            <a:endParaRPr lang="es-CO"/>
          </a:p>
        </p:txBody>
      </p:sp>
    </p:spTree>
    <p:extLst>
      <p:ext uri="{BB962C8B-B14F-4D97-AF65-F5344CB8AC3E}">
        <p14:creationId xmlns:p14="http://schemas.microsoft.com/office/powerpoint/2010/main" val="496853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8F6EFC1-0EDE-4293-A3CE-52278341E21B}" type="datetimeFigureOut">
              <a:rPr lang="es-CO" smtClean="0"/>
              <a:t>14/01/2018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5FDFB59-2670-4E29-835E-DEDF9560622D}" type="slidenum">
              <a:rPr lang="es-CO" smtClean="0"/>
              <a:t>‹Nº›</a:t>
            </a:fld>
            <a:endParaRPr lang="es-CO"/>
          </a:p>
        </p:txBody>
      </p:sp>
    </p:spTree>
    <p:extLst>
      <p:ext uri="{BB962C8B-B14F-4D97-AF65-F5344CB8AC3E}">
        <p14:creationId xmlns:p14="http://schemas.microsoft.com/office/powerpoint/2010/main" val="615487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08F6EFC1-0EDE-4293-A3CE-52278341E21B}" type="datetimeFigureOut">
              <a:rPr lang="es-CO" smtClean="0"/>
              <a:t>14/01/2018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5FDFB59-2670-4E29-835E-DEDF9560622D}" type="slidenum">
              <a:rPr lang="es-CO" smtClean="0"/>
              <a:t>‹Nº›</a:t>
            </a:fld>
            <a:endParaRPr lang="es-CO"/>
          </a:p>
        </p:txBody>
      </p:sp>
    </p:spTree>
    <p:extLst>
      <p:ext uri="{BB962C8B-B14F-4D97-AF65-F5344CB8AC3E}">
        <p14:creationId xmlns:p14="http://schemas.microsoft.com/office/powerpoint/2010/main" val="408366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8F6EFC1-0EDE-4293-A3CE-52278341E21B}" type="datetimeFigureOut">
              <a:rPr lang="es-CO" smtClean="0"/>
              <a:t>14/01/2018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05FDFB59-2670-4E29-835E-DEDF9560622D}" type="slidenum">
              <a:rPr lang="es-CO" smtClean="0"/>
              <a:t>‹Nº›</a:t>
            </a:fld>
            <a:endParaRPr lang="es-CO"/>
          </a:p>
        </p:txBody>
      </p:sp>
    </p:spTree>
    <p:extLst>
      <p:ext uri="{BB962C8B-B14F-4D97-AF65-F5344CB8AC3E}">
        <p14:creationId xmlns:p14="http://schemas.microsoft.com/office/powerpoint/2010/main" val="294925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08F6EFC1-0EDE-4293-A3CE-52278341E21B}" type="datetimeFigureOut">
              <a:rPr lang="es-CO" smtClean="0"/>
              <a:t>14/01/2018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5FDFB59-2670-4E29-835E-DEDF9560622D}" type="slidenum">
              <a:rPr lang="es-CO" smtClean="0"/>
              <a:t>‹Nº›</a:t>
            </a:fld>
            <a:endParaRPr lang="es-CO"/>
          </a:p>
        </p:txBody>
      </p:sp>
    </p:spTree>
    <p:extLst>
      <p:ext uri="{BB962C8B-B14F-4D97-AF65-F5344CB8AC3E}">
        <p14:creationId xmlns:p14="http://schemas.microsoft.com/office/powerpoint/2010/main" val="331510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08F6EFC1-0EDE-4293-A3CE-52278341E21B}" type="datetimeFigureOut">
              <a:rPr lang="es-CO" smtClean="0"/>
              <a:t>14/01/2018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05FDFB59-2670-4E29-835E-DEDF9560622D}" type="slidenum">
              <a:rPr lang="es-CO" smtClean="0"/>
              <a:t>‹Nº›</a:t>
            </a:fld>
            <a:endParaRPr lang="es-CO"/>
          </a:p>
        </p:txBody>
      </p:sp>
    </p:spTree>
    <p:extLst>
      <p:ext uri="{BB962C8B-B14F-4D97-AF65-F5344CB8AC3E}">
        <p14:creationId xmlns:p14="http://schemas.microsoft.com/office/powerpoint/2010/main" val="339366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08F6EFC1-0EDE-4293-A3CE-52278341E21B}" type="datetimeFigureOut">
              <a:rPr lang="es-CO" smtClean="0"/>
              <a:t>14/01/2018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05FDFB59-2670-4E29-835E-DEDF9560622D}" type="slidenum">
              <a:rPr lang="es-CO" smtClean="0"/>
              <a:t>‹Nº›</a:t>
            </a:fld>
            <a:endParaRPr lang="es-CO"/>
          </a:p>
        </p:txBody>
      </p:sp>
    </p:spTree>
    <p:extLst>
      <p:ext uri="{BB962C8B-B14F-4D97-AF65-F5344CB8AC3E}">
        <p14:creationId xmlns:p14="http://schemas.microsoft.com/office/powerpoint/2010/main" val="66570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8F6EFC1-0EDE-4293-A3CE-52278341E21B}" type="datetimeFigureOut">
              <a:rPr lang="es-CO" smtClean="0"/>
              <a:t>14/01/2018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05FDFB59-2670-4E29-835E-DEDF9560622D}" type="slidenum">
              <a:rPr lang="es-CO" smtClean="0"/>
              <a:t>‹Nº›</a:t>
            </a:fld>
            <a:endParaRPr lang="es-CO"/>
          </a:p>
        </p:txBody>
      </p:sp>
    </p:spTree>
    <p:extLst>
      <p:ext uri="{BB962C8B-B14F-4D97-AF65-F5344CB8AC3E}">
        <p14:creationId xmlns:p14="http://schemas.microsoft.com/office/powerpoint/2010/main" val="16530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8F6EFC1-0EDE-4293-A3CE-52278341E21B}" type="datetimeFigureOut">
              <a:rPr lang="es-CO" smtClean="0"/>
              <a:t>14/01/2018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5FDFB59-2670-4E29-835E-DEDF9560622D}" type="slidenum">
              <a:rPr lang="es-CO" smtClean="0"/>
              <a:t>‹Nº›</a:t>
            </a:fld>
            <a:endParaRPr lang="es-CO"/>
          </a:p>
        </p:txBody>
      </p:sp>
    </p:spTree>
    <p:extLst>
      <p:ext uri="{BB962C8B-B14F-4D97-AF65-F5344CB8AC3E}">
        <p14:creationId xmlns:p14="http://schemas.microsoft.com/office/powerpoint/2010/main" val="1869404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8F6EFC1-0EDE-4293-A3CE-52278341E21B}" type="datetimeFigureOut">
              <a:rPr lang="es-CO" smtClean="0"/>
              <a:t>14/01/2018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05FDFB59-2670-4E29-835E-DEDF9560622D}" type="slidenum">
              <a:rPr lang="es-CO" smtClean="0"/>
              <a:t>‹Nº›</a:t>
            </a:fld>
            <a:endParaRPr lang="es-CO"/>
          </a:p>
        </p:txBody>
      </p:sp>
    </p:spTree>
    <p:extLst>
      <p:ext uri="{BB962C8B-B14F-4D97-AF65-F5344CB8AC3E}">
        <p14:creationId xmlns:p14="http://schemas.microsoft.com/office/powerpoint/2010/main" val="231661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6EFC1-0EDE-4293-A3CE-52278341E21B}" type="datetimeFigureOut">
              <a:rPr lang="es-CO" smtClean="0"/>
              <a:t>14/01/2018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DFB59-2670-4E29-835E-DEDF9560622D}" type="slidenum">
              <a:rPr lang="es-CO" smtClean="0"/>
              <a:t>‹Nº›</a:t>
            </a:fld>
            <a:endParaRPr lang="es-CO"/>
          </a:p>
        </p:txBody>
      </p:sp>
    </p:spTree>
    <p:extLst>
      <p:ext uri="{BB962C8B-B14F-4D97-AF65-F5344CB8AC3E}">
        <p14:creationId xmlns:p14="http://schemas.microsoft.com/office/powerpoint/2010/main" val="264700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1.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3.pn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39.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1.png"/><Relationship Id="rId7" Type="http://schemas.openxmlformats.org/officeDocument/2006/relationships/image" Target="../media/image47.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4.png"/><Relationship Id="rId7" Type="http://schemas.openxmlformats.org/officeDocument/2006/relationships/image" Target="../media/image21.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2.png"/><Relationship Id="rId4"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hyperlink" Target="http://www.andi.com.co/Documents/Documentos%202016/ANDI-Balance%202016-Perspectivas2017.pdf" TargetMode="Externa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4.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emf"/><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8.png"/><Relationship Id="rId7" Type="http://schemas.openxmlformats.org/officeDocument/2006/relationships/image" Target="../media/image63.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93.png"/><Relationship Id="rId7" Type="http://schemas.openxmlformats.org/officeDocument/2006/relationships/image" Target="../media/image21.png"/><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0.png"/><Relationship Id="rId4" Type="http://schemas.openxmlformats.org/officeDocument/2006/relationships/image" Target="../media/image94.png"/></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63.png"/><Relationship Id="rId4" Type="http://schemas.openxmlformats.org/officeDocument/2006/relationships/image" Target="../media/image98.png"/></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4853" y="-128187"/>
            <a:ext cx="9805851" cy="1375874"/>
          </a:xfrm>
        </p:spPr>
        <p:txBody>
          <a:bodyPr>
            <a:normAutofit/>
          </a:bodyPr>
          <a:lstStyle/>
          <a:p>
            <a:r>
              <a:rPr lang="es-CO" sz="3200" b="1" dirty="0">
                <a:solidFill>
                  <a:srgbClr val="C00000"/>
                </a:solidFill>
                <a:latin typeface="Arial" panose="020B0604020202020204" pitchFamily="34" charset="0"/>
                <a:cs typeface="Arial" panose="020B0604020202020204" pitchFamily="34" charset="0"/>
              </a:rPr>
              <a:t>COYUNTURA NACIONAL </a:t>
            </a:r>
            <a:br>
              <a:rPr lang="es-CO" sz="3200" b="1" dirty="0">
                <a:solidFill>
                  <a:srgbClr val="C00000"/>
                </a:solidFill>
                <a:latin typeface="Arial" panose="020B0604020202020204" pitchFamily="34" charset="0"/>
                <a:cs typeface="Arial" panose="020B0604020202020204" pitchFamily="34" charset="0"/>
              </a:rPr>
            </a:br>
            <a:r>
              <a:rPr lang="es-CO" sz="2800" b="1" dirty="0">
                <a:solidFill>
                  <a:srgbClr val="C00000"/>
                </a:solidFill>
                <a:latin typeface="Arial" panose="020B0604020202020204" pitchFamily="34" charset="0"/>
                <a:cs typeface="Arial" panose="020B0604020202020204" pitchFamily="34" charset="0"/>
              </a:rPr>
              <a:t>FINANCIACIÓN DE LA EDUCACIÓN Y DIGNIFICACIÓN DE LA PROFESIÓN DOCENTE</a:t>
            </a:r>
            <a:endParaRPr lang="es-CO" sz="3200" b="1" dirty="0">
              <a:solidFill>
                <a:srgbClr val="C00000"/>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407891" y="1635000"/>
            <a:ext cx="11155678" cy="1749665"/>
          </a:xfrm>
        </p:spPr>
        <p:txBody>
          <a:bodyPr>
            <a:normAutofit/>
          </a:bodyPr>
          <a:lstStyle/>
          <a:p>
            <a:pPr>
              <a:lnSpc>
                <a:spcPct val="100000"/>
              </a:lnSpc>
            </a:pPr>
            <a:r>
              <a:rPr lang="es-CO" b="1" dirty="0">
                <a:latin typeface="Arial" panose="020B0604020202020204" pitchFamily="34" charset="0"/>
                <a:cs typeface="Arial" panose="020B0604020202020204" pitchFamily="34" charset="0"/>
              </a:rPr>
              <a:t>OVER DORADO CARDONA</a:t>
            </a:r>
          </a:p>
          <a:p>
            <a:r>
              <a:rPr lang="es-CO" b="1" dirty="0">
                <a:latin typeface="Arial" panose="020B0604020202020204" pitchFamily="34" charset="0"/>
                <a:cs typeface="Arial" panose="020B0604020202020204" pitchFamily="34" charset="0"/>
              </a:rPr>
              <a:t>Integrante del Comité Ejecutivo de FECODE</a:t>
            </a:r>
          </a:p>
          <a:p>
            <a:r>
              <a:rPr lang="es-CO" b="1" dirty="0">
                <a:latin typeface="Arial" panose="020B0604020202020204" pitchFamily="34" charset="0"/>
                <a:cs typeface="Arial" panose="020B0604020202020204" pitchFamily="34" charset="0"/>
              </a:rPr>
              <a:t>Diciembre 2017- Enero 2018</a:t>
            </a:r>
          </a:p>
          <a:p>
            <a:r>
              <a:rPr lang="es-CO" sz="1800" b="1" dirty="0">
                <a:latin typeface="Arial" panose="020B0604020202020204" pitchFamily="34" charset="0"/>
                <a:cs typeface="Arial" panose="020B0604020202020204" pitchFamily="34" charset="0"/>
              </a:rPr>
              <a:t>@</a:t>
            </a:r>
            <a:r>
              <a:rPr lang="es-CO" sz="1800" b="1" dirty="0" err="1">
                <a:latin typeface="Arial" panose="020B0604020202020204" pitchFamily="34" charset="0"/>
                <a:cs typeface="Arial" panose="020B0604020202020204" pitchFamily="34" charset="0"/>
              </a:rPr>
              <a:t>OverDoradoC</a:t>
            </a:r>
            <a:endParaRPr lang="es-CO" sz="1800" b="1" dirty="0">
              <a:latin typeface="Arial" panose="020B0604020202020204" pitchFamily="34" charset="0"/>
              <a:cs typeface="Arial" panose="020B0604020202020204" pitchFamily="34" charset="0"/>
            </a:endParaRPr>
          </a:p>
          <a:p>
            <a:endParaRPr lang="es-CO" b="1" dirty="0">
              <a:solidFill>
                <a:srgbClr val="C00000"/>
              </a:solidFill>
              <a:latin typeface="Arial" panose="020B0604020202020204" pitchFamily="34" charset="0"/>
              <a:cs typeface="Arial" panose="020B0604020202020204" pitchFamily="34" charset="0"/>
            </a:endParaRPr>
          </a:p>
          <a:p>
            <a:endParaRPr lang="es-CO" b="1" dirty="0">
              <a:solidFill>
                <a:srgbClr val="C00000"/>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3886" y="3700330"/>
            <a:ext cx="3080776" cy="3069196"/>
          </a:xfrm>
          <a:prstGeom prst="rect">
            <a:avLst/>
          </a:prstGeom>
        </p:spPr>
      </p:pic>
    </p:spTree>
    <p:extLst>
      <p:ext uri="{BB962C8B-B14F-4D97-AF65-F5344CB8AC3E}">
        <p14:creationId xmlns:p14="http://schemas.microsoft.com/office/powerpoint/2010/main" val="3053273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a:solidFill>
                  <a:srgbClr val="FF0000"/>
                </a:solidFill>
                <a:latin typeface="Arial" panose="020B0604020202020204" pitchFamily="34" charset="0"/>
                <a:cs typeface="Arial" panose="020B0604020202020204" pitchFamily="34" charset="0"/>
              </a:rPr>
              <a:t>El coeficiente de </a:t>
            </a:r>
            <a:r>
              <a:rPr lang="es-CO" b="1" dirty="0" err="1">
                <a:solidFill>
                  <a:srgbClr val="FF0000"/>
                </a:solidFill>
                <a:latin typeface="Arial" panose="020B0604020202020204" pitchFamily="34" charset="0"/>
                <a:cs typeface="Arial" panose="020B0604020202020204" pitchFamily="34" charset="0"/>
              </a:rPr>
              <a:t>Gini</a:t>
            </a:r>
            <a:endParaRPr lang="es-CO" b="1" dirty="0">
              <a:solidFill>
                <a:srgbClr val="FF0000"/>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838200" y="1316052"/>
            <a:ext cx="10515600" cy="4860911"/>
          </a:xfrm>
        </p:spPr>
        <p:txBody>
          <a:bodyPr/>
          <a:lstStyle/>
          <a:p>
            <a:pPr marL="0" indent="0" algn="just">
              <a:buNone/>
            </a:pPr>
            <a:r>
              <a:rPr lang="es-CO" sz="2400" dirty="0"/>
              <a:t>Es una medida de la desigualdad ideada por el estadístico italiano </a:t>
            </a:r>
            <a:r>
              <a:rPr lang="es-CO" sz="2400" dirty="0" err="1"/>
              <a:t>CorradoGini</a:t>
            </a:r>
            <a:r>
              <a:rPr lang="es-CO" sz="2400" dirty="0"/>
              <a:t>. </a:t>
            </a:r>
            <a:r>
              <a:rPr lang="es-CO" sz="2000" dirty="0"/>
              <a:t>Normalmente</a:t>
            </a:r>
            <a:r>
              <a:rPr lang="es-CO" sz="2400" dirty="0"/>
              <a:t> se utiliza para medir la desigualdad en los ingresos, dentro de un país, pero puede utilizarse para medir cualquier forma de distribución desigual.</a:t>
            </a:r>
          </a:p>
          <a:p>
            <a:pPr marL="0" indent="0">
              <a:buNone/>
            </a:pPr>
            <a:endParaRPr lang="es-CO" dirty="0"/>
          </a:p>
        </p:txBody>
      </p:sp>
      <p:pic>
        <p:nvPicPr>
          <p:cNvPr id="4" name="Imagen 3"/>
          <p:cNvPicPr>
            <a:picLocks noChangeAspect="1"/>
          </p:cNvPicPr>
          <p:nvPr/>
        </p:nvPicPr>
        <p:blipFill>
          <a:blip r:embed="rId2"/>
          <a:stretch>
            <a:fillRect/>
          </a:stretch>
        </p:blipFill>
        <p:spPr>
          <a:xfrm>
            <a:off x="1529698" y="2341548"/>
            <a:ext cx="9195274" cy="4516452"/>
          </a:xfrm>
          <a:prstGeom prst="rect">
            <a:avLst/>
          </a:prstGeom>
        </p:spPr>
      </p:pic>
      <p:pic>
        <p:nvPicPr>
          <p:cNvPr id="5" name="Imagen 4">
            <a:extLst>
              <a:ext uri="{FF2B5EF4-FFF2-40B4-BE49-F238E27FC236}">
                <a16:creationId xmlns:a16="http://schemas.microsoft.com/office/drawing/2014/main" id="{BDBBAE62-A67C-46EA-A726-A48BB3746F9D}"/>
              </a:ext>
            </a:extLst>
          </p:cNvPr>
          <p:cNvPicPr>
            <a:picLocks noChangeAspect="1"/>
          </p:cNvPicPr>
          <p:nvPr/>
        </p:nvPicPr>
        <p:blipFill>
          <a:blip r:embed="rId3"/>
          <a:stretch>
            <a:fillRect/>
          </a:stretch>
        </p:blipFill>
        <p:spPr>
          <a:xfrm>
            <a:off x="11103429" y="5799948"/>
            <a:ext cx="1088571" cy="1023904"/>
          </a:xfrm>
          <a:prstGeom prst="rect">
            <a:avLst/>
          </a:prstGeom>
        </p:spPr>
      </p:pic>
    </p:spTree>
    <p:extLst>
      <p:ext uri="{BB962C8B-B14F-4D97-AF65-F5344CB8AC3E}">
        <p14:creationId xmlns:p14="http://schemas.microsoft.com/office/powerpoint/2010/main" val="3290620576"/>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9693" y="974220"/>
            <a:ext cx="10677939" cy="222183"/>
          </a:xfrm>
        </p:spPr>
        <p:txBody>
          <a:bodyPr>
            <a:normAutofit fontScale="90000"/>
          </a:bodyPr>
          <a:lstStyle/>
          <a:p>
            <a:pPr algn="ctr"/>
            <a:r>
              <a:rPr lang="es-CO" sz="3600" b="1" dirty="0">
                <a:solidFill>
                  <a:srgbClr val="FF0000"/>
                </a:solidFill>
                <a:latin typeface="Arial" panose="020B0604020202020204" pitchFamily="34" charset="0"/>
                <a:cs typeface="Arial" panose="020B0604020202020204" pitchFamily="34" charset="0"/>
              </a:rPr>
              <a:t>INFLACION 2016: La inflación de 2016 cerró en 5,75%.</a:t>
            </a:r>
            <a:br>
              <a:rPr lang="es-CO" sz="3600" b="1" dirty="0"/>
            </a:br>
            <a:br>
              <a:rPr lang="es-CO" b="1" dirty="0"/>
            </a:br>
            <a:endParaRPr lang="es-CO" dirty="0"/>
          </a:p>
        </p:txBody>
      </p:sp>
      <p:pic>
        <p:nvPicPr>
          <p:cNvPr id="4" name="Marcador de contenido 3"/>
          <p:cNvPicPr>
            <a:picLocks noGrp="1" noChangeAspect="1"/>
          </p:cNvPicPr>
          <p:nvPr>
            <p:ph idx="1"/>
          </p:nvPr>
        </p:nvPicPr>
        <p:blipFill>
          <a:blip r:embed="rId2"/>
          <a:stretch>
            <a:fillRect/>
          </a:stretch>
        </p:blipFill>
        <p:spPr>
          <a:xfrm>
            <a:off x="1132114" y="1196403"/>
            <a:ext cx="9353576" cy="5537448"/>
          </a:xfrm>
          <a:prstGeom prst="rect">
            <a:avLst/>
          </a:prstGeom>
        </p:spPr>
      </p:pic>
      <p:pic>
        <p:nvPicPr>
          <p:cNvPr id="3" name="Imagen 2">
            <a:extLst>
              <a:ext uri="{FF2B5EF4-FFF2-40B4-BE49-F238E27FC236}">
                <a16:creationId xmlns:a16="http://schemas.microsoft.com/office/drawing/2014/main" id="{8C414507-8651-49CE-B1E7-6B8CCFC953B1}"/>
              </a:ext>
            </a:extLst>
          </p:cNvPr>
          <p:cNvPicPr>
            <a:picLocks noChangeAspect="1"/>
          </p:cNvPicPr>
          <p:nvPr/>
        </p:nvPicPr>
        <p:blipFill>
          <a:blip r:embed="rId3"/>
          <a:stretch>
            <a:fillRect/>
          </a:stretch>
        </p:blipFill>
        <p:spPr>
          <a:xfrm>
            <a:off x="11083378" y="5869577"/>
            <a:ext cx="1011501" cy="951412"/>
          </a:xfrm>
          <a:prstGeom prst="rect">
            <a:avLst/>
          </a:prstGeom>
        </p:spPr>
      </p:pic>
    </p:spTree>
    <p:extLst>
      <p:ext uri="{BB962C8B-B14F-4D97-AF65-F5344CB8AC3E}">
        <p14:creationId xmlns:p14="http://schemas.microsoft.com/office/powerpoint/2010/main" val="61940937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7666" y="0"/>
            <a:ext cx="10646134" cy="2035533"/>
          </a:xfrm>
        </p:spPr>
        <p:txBody>
          <a:bodyPr>
            <a:noAutofit/>
          </a:bodyPr>
          <a:lstStyle/>
          <a:p>
            <a:pPr algn="just"/>
            <a:r>
              <a:rPr lang="es-CO" sz="2000" b="1" dirty="0">
                <a:latin typeface="Arial" panose="020B0604020202020204" pitchFamily="34" charset="0"/>
                <a:cs typeface="Arial" panose="020B0604020202020204" pitchFamily="34" charset="0"/>
              </a:rPr>
              <a:t>Entre los países de América Latina, nuestro país tiene un déficit fiscal superior al promedio. De acuerdo con la CEPAL durante el 2016 la región registró un déficit del -3.0% del PIB, que si bien es similar al de 2015 es mucho más alto al que se tenía en el 2013, explicado por la disminución en el precio de las materias primas y la desaceleración de las economías</a:t>
            </a:r>
            <a:r>
              <a:rPr lang="es-CO" sz="2000" dirty="0"/>
              <a:t>. </a:t>
            </a:r>
            <a:endParaRPr lang="es-CO" sz="2000"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2127903" y="1709159"/>
            <a:ext cx="8320142" cy="4760007"/>
          </a:xfrm>
          <a:prstGeom prst="rect">
            <a:avLst/>
          </a:prstGeom>
        </p:spPr>
      </p:pic>
      <p:pic>
        <p:nvPicPr>
          <p:cNvPr id="3" name="Imagen 2">
            <a:extLst>
              <a:ext uri="{FF2B5EF4-FFF2-40B4-BE49-F238E27FC236}">
                <a16:creationId xmlns:a16="http://schemas.microsoft.com/office/drawing/2014/main" id="{FA63B4AD-8D4B-4472-8A40-C18BA57B0DD9}"/>
              </a:ext>
            </a:extLst>
          </p:cNvPr>
          <p:cNvPicPr>
            <a:picLocks noChangeAspect="1"/>
          </p:cNvPicPr>
          <p:nvPr/>
        </p:nvPicPr>
        <p:blipFill>
          <a:blip r:embed="rId3"/>
          <a:stretch>
            <a:fillRect/>
          </a:stretch>
        </p:blipFill>
        <p:spPr>
          <a:xfrm>
            <a:off x="10798629" y="5617028"/>
            <a:ext cx="1245280" cy="1171303"/>
          </a:xfrm>
          <a:prstGeom prst="rect">
            <a:avLst/>
          </a:prstGeom>
        </p:spPr>
      </p:pic>
    </p:spTree>
    <p:extLst>
      <p:ext uri="{BB962C8B-B14F-4D97-AF65-F5344CB8AC3E}">
        <p14:creationId xmlns:p14="http://schemas.microsoft.com/office/powerpoint/2010/main" val="355999106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179462"/>
            <a:ext cx="10439401" cy="1256231"/>
          </a:xfrm>
        </p:spPr>
        <p:txBody>
          <a:bodyPr>
            <a:noAutofit/>
          </a:bodyPr>
          <a:lstStyle/>
          <a:p>
            <a:pPr algn="ctr"/>
            <a:r>
              <a:rPr lang="es-CO" sz="1800" b="1" dirty="0">
                <a:solidFill>
                  <a:srgbClr val="C00000"/>
                </a:solidFill>
                <a:latin typeface="Arial" panose="020B0604020202020204" pitchFamily="34" charset="0"/>
                <a:cs typeface="Arial" panose="020B0604020202020204" pitchFamily="34" charset="0"/>
              </a:rPr>
              <a:t>Con la reforma tributaria en 2017 la situación no cambia. La tarifa se mantiene igualmente en 40% al sumar el impuesto de renta del 34% y la sobretasa de renta del 6%, muy por encima de nuestros principales competidores en la región, Brasil, Chile, México, Perú y Costa Rica. Incluso en 2019 cuando la tarifa de renta disminuya al 33% sólo nos superaría Argentina, Venezuela y Brasil y continuaríamos por encima del promedio (28.1%)</a:t>
            </a:r>
          </a:p>
        </p:txBody>
      </p:sp>
      <p:pic>
        <p:nvPicPr>
          <p:cNvPr id="4" name="Marcador de contenido 3"/>
          <p:cNvPicPr>
            <a:picLocks noGrp="1" noChangeAspect="1"/>
          </p:cNvPicPr>
          <p:nvPr>
            <p:ph idx="1"/>
          </p:nvPr>
        </p:nvPicPr>
        <p:blipFill>
          <a:blip r:embed="rId2"/>
          <a:stretch>
            <a:fillRect/>
          </a:stretch>
        </p:blipFill>
        <p:spPr>
          <a:xfrm>
            <a:off x="769121" y="1589518"/>
            <a:ext cx="10288703" cy="5268482"/>
          </a:xfrm>
          <a:prstGeom prst="rect">
            <a:avLst/>
          </a:prstGeom>
        </p:spPr>
      </p:pic>
      <p:pic>
        <p:nvPicPr>
          <p:cNvPr id="3" name="Imagen 2">
            <a:extLst>
              <a:ext uri="{FF2B5EF4-FFF2-40B4-BE49-F238E27FC236}">
                <a16:creationId xmlns:a16="http://schemas.microsoft.com/office/drawing/2014/main" id="{4382EE07-91A4-44FB-86A9-8174188069E4}"/>
              </a:ext>
            </a:extLst>
          </p:cNvPr>
          <p:cNvPicPr>
            <a:picLocks noChangeAspect="1"/>
          </p:cNvPicPr>
          <p:nvPr/>
        </p:nvPicPr>
        <p:blipFill>
          <a:blip r:embed="rId3"/>
          <a:stretch>
            <a:fillRect/>
          </a:stretch>
        </p:blipFill>
        <p:spPr>
          <a:xfrm>
            <a:off x="11057824" y="5791200"/>
            <a:ext cx="1134176" cy="1066800"/>
          </a:xfrm>
          <a:prstGeom prst="rect">
            <a:avLst/>
          </a:prstGeom>
        </p:spPr>
      </p:pic>
    </p:spTree>
    <p:extLst>
      <p:ext uri="{BB962C8B-B14F-4D97-AF65-F5344CB8AC3E}">
        <p14:creationId xmlns:p14="http://schemas.microsoft.com/office/powerpoint/2010/main" val="4092429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5145"/>
            <a:ext cx="10515600" cy="865542"/>
          </a:xfrm>
        </p:spPr>
        <p:txBody>
          <a:bodyPr>
            <a:normAutofit/>
          </a:bodyPr>
          <a:lstStyle/>
          <a:p>
            <a:pPr algn="ctr"/>
            <a:r>
              <a:rPr lang="es-CO" sz="2800" b="1" dirty="0">
                <a:solidFill>
                  <a:srgbClr val="FF0000"/>
                </a:solidFill>
                <a:latin typeface="Arial" panose="020B0604020202020204" pitchFamily="34" charset="0"/>
                <a:cs typeface="Arial" panose="020B0604020202020204" pitchFamily="34" charset="0"/>
              </a:rPr>
              <a:t>DEUDA EXTERNA Y DEPENDENCIA HISTÓRICA</a:t>
            </a:r>
          </a:p>
        </p:txBody>
      </p:sp>
      <p:pic>
        <p:nvPicPr>
          <p:cNvPr id="4" name="Marcador de contenido 3"/>
          <p:cNvPicPr>
            <a:picLocks noGrp="1" noChangeAspect="1"/>
          </p:cNvPicPr>
          <p:nvPr>
            <p:ph idx="1"/>
          </p:nvPr>
        </p:nvPicPr>
        <p:blipFill>
          <a:blip r:embed="rId2"/>
          <a:stretch>
            <a:fillRect/>
          </a:stretch>
        </p:blipFill>
        <p:spPr>
          <a:xfrm>
            <a:off x="965675" y="666572"/>
            <a:ext cx="9708022" cy="6103116"/>
          </a:xfrm>
          <a:prstGeom prst="rect">
            <a:avLst/>
          </a:prstGeom>
        </p:spPr>
      </p:pic>
      <p:pic>
        <p:nvPicPr>
          <p:cNvPr id="3" name="Imagen 2">
            <a:extLst>
              <a:ext uri="{FF2B5EF4-FFF2-40B4-BE49-F238E27FC236}">
                <a16:creationId xmlns:a16="http://schemas.microsoft.com/office/drawing/2014/main" id="{E6751748-54E9-45F4-967C-065324DD2C0E}"/>
              </a:ext>
            </a:extLst>
          </p:cNvPr>
          <p:cNvPicPr>
            <a:picLocks noChangeAspect="1"/>
          </p:cNvPicPr>
          <p:nvPr/>
        </p:nvPicPr>
        <p:blipFill>
          <a:blip r:embed="rId3"/>
          <a:stretch>
            <a:fillRect/>
          </a:stretch>
        </p:blipFill>
        <p:spPr>
          <a:xfrm>
            <a:off x="10927080" y="5784948"/>
            <a:ext cx="1140823" cy="1073052"/>
          </a:xfrm>
          <a:prstGeom prst="rect">
            <a:avLst/>
          </a:prstGeom>
        </p:spPr>
      </p:pic>
    </p:spTree>
    <p:extLst>
      <p:ext uri="{BB962C8B-B14F-4D97-AF65-F5344CB8AC3E}">
        <p14:creationId xmlns:p14="http://schemas.microsoft.com/office/powerpoint/2010/main" val="20665123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406152"/>
          </a:xfrm>
        </p:spPr>
        <p:txBody>
          <a:bodyPr>
            <a:normAutofit fontScale="90000"/>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1043222" y="87085"/>
            <a:ext cx="9924806" cy="6518813"/>
          </a:xfrm>
          <a:prstGeom prst="rect">
            <a:avLst/>
          </a:prstGeom>
        </p:spPr>
      </p:pic>
      <p:pic>
        <p:nvPicPr>
          <p:cNvPr id="6" name="Imagen 5">
            <a:extLst>
              <a:ext uri="{FF2B5EF4-FFF2-40B4-BE49-F238E27FC236}">
                <a16:creationId xmlns:a16="http://schemas.microsoft.com/office/drawing/2014/main" id="{7362705A-09CB-4F00-9DF8-A48A02840584}"/>
              </a:ext>
            </a:extLst>
          </p:cNvPr>
          <p:cNvPicPr>
            <a:picLocks noChangeAspect="1"/>
          </p:cNvPicPr>
          <p:nvPr/>
        </p:nvPicPr>
        <p:blipFill>
          <a:blip r:embed="rId3"/>
          <a:stretch>
            <a:fillRect/>
          </a:stretch>
        </p:blipFill>
        <p:spPr>
          <a:xfrm>
            <a:off x="11051949" y="0"/>
            <a:ext cx="1140051" cy="1072989"/>
          </a:xfrm>
          <a:prstGeom prst="rect">
            <a:avLst/>
          </a:prstGeom>
        </p:spPr>
      </p:pic>
    </p:spTree>
    <p:extLst>
      <p:ext uri="{BB962C8B-B14F-4D97-AF65-F5344CB8AC3E}">
        <p14:creationId xmlns:p14="http://schemas.microsoft.com/office/powerpoint/2010/main" val="8005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0818" y="287383"/>
            <a:ext cx="10515600" cy="6435634"/>
          </a:xfrm>
        </p:spPr>
        <p:txBody>
          <a:bodyPr>
            <a:noAutofit/>
          </a:bodyPr>
          <a:lstStyle/>
          <a:p>
            <a:r>
              <a:rPr lang="es-CO" sz="2400" b="1" dirty="0">
                <a:solidFill>
                  <a:srgbClr val="C00000"/>
                </a:solidFill>
              </a:rPr>
              <a:t>Deuda externa</a:t>
            </a:r>
            <a:r>
              <a:rPr lang="es-CO" sz="2400" dirty="0"/>
              <a:t> creció 9,8 % durante el </a:t>
            </a:r>
            <a:r>
              <a:rPr lang="es-CO" sz="2400" b="1" dirty="0"/>
              <a:t>2015</a:t>
            </a:r>
            <a:r>
              <a:rPr lang="es-CO" sz="2400" dirty="0"/>
              <a:t>. En dinero este aumento equivale a unos 9.900 millones de dólares, según el Emisor. La </a:t>
            </a:r>
            <a:r>
              <a:rPr lang="es-CO" sz="2400" b="1" dirty="0"/>
              <a:t>deuda externa</a:t>
            </a:r>
            <a:r>
              <a:rPr lang="es-CO" sz="2400" dirty="0"/>
              <a:t> de Colombia sumó 111.197 millones de dólares durante el </a:t>
            </a:r>
            <a:r>
              <a:rPr lang="es-CO" sz="2400" b="1" dirty="0"/>
              <a:t>2015</a:t>
            </a:r>
            <a:r>
              <a:rPr lang="es-CO" sz="2400" dirty="0"/>
              <a:t>, equivalente al 38,1 por ciento del producto interno bruto (PIB).</a:t>
            </a:r>
          </a:p>
          <a:p>
            <a:r>
              <a:rPr lang="es-CO" sz="2400" b="1" dirty="0">
                <a:solidFill>
                  <a:srgbClr val="C00000"/>
                </a:solidFill>
              </a:rPr>
              <a:t>Deuda externa</a:t>
            </a:r>
            <a:r>
              <a:rPr lang="es-CO" sz="2400" dirty="0"/>
              <a:t> colombiana va en US$116.216 millones. A noviembre de </a:t>
            </a:r>
            <a:r>
              <a:rPr lang="es-CO" sz="2400" b="1" dirty="0"/>
              <a:t>2016</a:t>
            </a:r>
            <a:r>
              <a:rPr lang="es-CO" sz="2400" dirty="0"/>
              <a:t>, el crecimiento fue de 6,6% anual, según informó  el Banco de la República.</a:t>
            </a:r>
          </a:p>
          <a:p>
            <a:r>
              <a:rPr lang="es-CO" sz="2400" dirty="0"/>
              <a:t>En junio – 2017-la deuda externa del país US$120.741 millones en el sexto mes de este año. El mayor porcentaje corresponde al sector público con un 23% del PIB, mientras que el sector privado tiene una deuda externa que equivale al 16,4% del producto interno. Del PIB = al 39.4% -Publica= 23% y Privada =  16%-.</a:t>
            </a:r>
          </a:p>
          <a:p>
            <a:pPr algn="just"/>
            <a:endParaRPr lang="es-CO" sz="2400" dirty="0">
              <a:solidFill>
                <a:srgbClr val="C00000"/>
              </a:solidFill>
              <a:cs typeface="Arial" panose="020B0604020202020204" pitchFamily="34" charset="0"/>
            </a:endParaRPr>
          </a:p>
          <a:p>
            <a:pPr algn="just"/>
            <a:r>
              <a:rPr lang="es-CO" sz="2400" dirty="0">
                <a:solidFill>
                  <a:srgbClr val="C00000"/>
                </a:solidFill>
                <a:cs typeface="Arial" panose="020B0604020202020204" pitchFamily="34" charset="0"/>
              </a:rPr>
              <a:t>Deuda externa subió en agosto-2017- </a:t>
            </a:r>
            <a:r>
              <a:rPr lang="es-CO" sz="2400" dirty="0">
                <a:cs typeface="Arial" panose="020B0604020202020204" pitchFamily="34" charset="0"/>
              </a:rPr>
              <a:t>y llegó al 40,1% del PIB. De acuerdo con la información del Banco de la República, en agosto la deuda externa del país completó dos meses seguidos </a:t>
            </a:r>
            <a:r>
              <a:rPr lang="es-CO" sz="2400" b="1" dirty="0">
                <a:solidFill>
                  <a:srgbClr val="C00000"/>
                </a:solidFill>
                <a:cs typeface="Arial" panose="020B0604020202020204" pitchFamily="34" charset="0"/>
              </a:rPr>
              <a:t>al alza y alcanzó los US$ 124.770 millones</a:t>
            </a:r>
            <a:r>
              <a:rPr lang="es-CO" sz="2400" dirty="0">
                <a:cs typeface="Arial" panose="020B0604020202020204" pitchFamily="34" charset="0"/>
              </a:rPr>
              <a:t>, lo que representa un incremento de US$3.260 millones desde el 31 de julio de este año, cuando el endeudamiento en el exterior alcanzaba los US$121.510 millones de la deuda total.</a:t>
            </a:r>
          </a:p>
        </p:txBody>
      </p:sp>
      <p:pic>
        <p:nvPicPr>
          <p:cNvPr id="4" name="Imagen 3">
            <a:extLst>
              <a:ext uri="{FF2B5EF4-FFF2-40B4-BE49-F238E27FC236}">
                <a16:creationId xmlns:a16="http://schemas.microsoft.com/office/drawing/2014/main" id="{96BCCB0A-C719-4C7E-B972-79E24020006F}"/>
              </a:ext>
            </a:extLst>
          </p:cNvPr>
          <p:cNvPicPr>
            <a:picLocks noChangeAspect="1"/>
          </p:cNvPicPr>
          <p:nvPr/>
        </p:nvPicPr>
        <p:blipFill>
          <a:blip r:embed="rId2"/>
          <a:stretch>
            <a:fillRect/>
          </a:stretch>
        </p:blipFill>
        <p:spPr>
          <a:xfrm>
            <a:off x="11242766" y="5964602"/>
            <a:ext cx="949234" cy="893397"/>
          </a:xfrm>
          <a:prstGeom prst="rect">
            <a:avLst/>
          </a:prstGeom>
        </p:spPr>
      </p:pic>
    </p:spTree>
    <p:extLst>
      <p:ext uri="{BB962C8B-B14F-4D97-AF65-F5344CB8AC3E}">
        <p14:creationId xmlns:p14="http://schemas.microsoft.com/office/powerpoint/2010/main" val="2780927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1851" y="566058"/>
            <a:ext cx="10691949" cy="5610906"/>
          </a:xfrm>
        </p:spPr>
        <p:txBody>
          <a:bodyPr>
            <a:normAutofit fontScale="92500"/>
          </a:bodyPr>
          <a:lstStyle/>
          <a:p>
            <a:pPr marL="0" indent="0" algn="ctr">
              <a:buNone/>
            </a:pPr>
            <a:r>
              <a:rPr lang="es-CO" b="1" dirty="0">
                <a:solidFill>
                  <a:srgbClr val="FF0000"/>
                </a:solidFill>
                <a:latin typeface="Arial" panose="020B0604020202020204" pitchFamily="34" charset="0"/>
                <a:cs typeface="Arial" panose="020B0604020202020204" pitchFamily="34" charset="0"/>
              </a:rPr>
              <a:t>Deuda externa de Colombia aumentó 161% en la última década</a:t>
            </a:r>
          </a:p>
          <a:p>
            <a:pPr algn="just"/>
            <a:endParaRPr lang="es-CO" sz="2400" dirty="0">
              <a:latin typeface="Arial" panose="020B0604020202020204" pitchFamily="34" charset="0"/>
              <a:cs typeface="Arial" panose="020B0604020202020204" pitchFamily="34" charset="0"/>
            </a:endParaRPr>
          </a:p>
          <a:p>
            <a:pPr algn="just"/>
            <a:r>
              <a:rPr lang="es-CO" sz="2400" dirty="0">
                <a:latin typeface="Arial" panose="020B0604020202020204" pitchFamily="34" charset="0"/>
                <a:cs typeface="Arial" panose="020B0604020202020204" pitchFamily="34" charset="0"/>
              </a:rPr>
              <a:t>El informe también da cuenta de que el total de la deuda externa regional latinoamericana alcanzó 1.5 trillones de dólares en 2016, cuando en 2006 ascendía a 738.254 millones de dólares.</a:t>
            </a:r>
          </a:p>
          <a:p>
            <a:pPr algn="just"/>
            <a:r>
              <a:rPr lang="es-CO" sz="2400" dirty="0">
                <a:latin typeface="Arial" panose="020B0604020202020204" pitchFamily="34" charset="0"/>
                <a:cs typeface="Arial" panose="020B0604020202020204" pitchFamily="34" charset="0"/>
              </a:rPr>
              <a:t>Según explicó el experto, </a:t>
            </a:r>
            <a:r>
              <a:rPr lang="es-CO" sz="2400" i="1" dirty="0">
                <a:latin typeface="Arial" panose="020B0604020202020204" pitchFamily="34" charset="0"/>
                <a:cs typeface="Arial" panose="020B0604020202020204" pitchFamily="34" charset="0"/>
              </a:rPr>
              <a:t>“la deuda externa de la región tiene una estrecha relación con el peso demográfico y el tamaño de las economías de los países. Brasil, México, Argentina y Chile representan el 64% del total de deuda en Latinoamérica y el Caribe”.</a:t>
            </a:r>
            <a:endParaRPr lang="es-CO" sz="2400" dirty="0">
              <a:latin typeface="Arial" panose="020B0604020202020204" pitchFamily="34" charset="0"/>
              <a:cs typeface="Arial" panose="020B0604020202020204" pitchFamily="34" charset="0"/>
            </a:endParaRPr>
          </a:p>
          <a:p>
            <a:pPr algn="just"/>
            <a:r>
              <a:rPr lang="es-CO" sz="2400" dirty="0">
                <a:latin typeface="Arial" panose="020B0604020202020204" pitchFamily="34" charset="0"/>
                <a:cs typeface="Arial" panose="020B0604020202020204" pitchFamily="34" charset="0"/>
              </a:rPr>
              <a:t>El estudio señala también que Venezuela y Colombia también tienen un peso importante en la deuda total externa de la región, con un 9 y 7%, respectivamente.</a:t>
            </a:r>
          </a:p>
          <a:p>
            <a:pPr algn="just"/>
            <a:r>
              <a:rPr lang="es-CO" sz="2400" dirty="0">
                <a:latin typeface="Arial" panose="020B0604020202020204" pitchFamily="34" charset="0"/>
                <a:cs typeface="Arial" panose="020B0604020202020204" pitchFamily="34" charset="0"/>
              </a:rPr>
              <a:t>Otros países que incrementaron notablemente su deuda en los pasados 10 años fueron Costa Rica (214%), Chile (203%), República Dominicana (161%), Paraguay (159%), México (156%), Venezuela (144%) y Honduras (130%).</a:t>
            </a:r>
          </a:p>
          <a:p>
            <a:endParaRPr lang="es-CO" sz="2400" dirty="0"/>
          </a:p>
        </p:txBody>
      </p:sp>
      <p:pic>
        <p:nvPicPr>
          <p:cNvPr id="4" name="Imagen 3">
            <a:extLst>
              <a:ext uri="{FF2B5EF4-FFF2-40B4-BE49-F238E27FC236}">
                <a16:creationId xmlns:a16="http://schemas.microsoft.com/office/drawing/2014/main" id="{6F50BE1E-3431-4379-9033-0B9FADD2D4D3}"/>
              </a:ext>
            </a:extLst>
          </p:cNvPr>
          <p:cNvPicPr>
            <a:picLocks noChangeAspect="1"/>
          </p:cNvPicPr>
          <p:nvPr/>
        </p:nvPicPr>
        <p:blipFill>
          <a:blip r:embed="rId2"/>
          <a:stretch>
            <a:fillRect/>
          </a:stretch>
        </p:blipFill>
        <p:spPr>
          <a:xfrm>
            <a:off x="11051949" y="5725886"/>
            <a:ext cx="1140051" cy="1072989"/>
          </a:xfrm>
          <a:prstGeom prst="rect">
            <a:avLst/>
          </a:prstGeom>
        </p:spPr>
      </p:pic>
    </p:spTree>
    <p:extLst>
      <p:ext uri="{BB962C8B-B14F-4D97-AF65-F5344CB8AC3E}">
        <p14:creationId xmlns:p14="http://schemas.microsoft.com/office/powerpoint/2010/main" val="2002708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7301" y="-1"/>
            <a:ext cx="10515600" cy="747423"/>
          </a:xfrm>
        </p:spPr>
        <p:txBody>
          <a:bodyPr>
            <a:normAutofit fontScale="90000"/>
          </a:bodyPr>
          <a:lstStyle/>
          <a:p>
            <a:pPr algn="ctr"/>
            <a:r>
              <a:rPr lang="es-CO" b="1" dirty="0">
                <a:solidFill>
                  <a:srgbClr val="C00000"/>
                </a:solidFill>
              </a:rPr>
              <a:t>En lo Político</a:t>
            </a:r>
            <a:br>
              <a:rPr lang="es-CO" b="1" dirty="0">
                <a:solidFill>
                  <a:srgbClr val="C00000"/>
                </a:solidFill>
              </a:rPr>
            </a:br>
            <a:endParaRPr lang="es-CO" sz="2800" dirty="0">
              <a:solidFill>
                <a:srgbClr val="C00000"/>
              </a:solidFill>
            </a:endParaRPr>
          </a:p>
        </p:txBody>
      </p:sp>
      <p:sp>
        <p:nvSpPr>
          <p:cNvPr id="3" name="Marcador de contenido 2"/>
          <p:cNvSpPr>
            <a:spLocks noGrp="1"/>
          </p:cNvSpPr>
          <p:nvPr>
            <p:ph idx="1"/>
          </p:nvPr>
        </p:nvSpPr>
        <p:spPr>
          <a:xfrm>
            <a:off x="0" y="524786"/>
            <a:ext cx="11282901" cy="6333214"/>
          </a:xfrm>
        </p:spPr>
        <p:txBody>
          <a:bodyPr>
            <a:noAutofit/>
          </a:bodyPr>
          <a:lstStyle/>
          <a:p>
            <a:pPr algn="just">
              <a:buFont typeface="Wingdings" panose="05000000000000000000" pitchFamily="2" charset="2"/>
              <a:buChar char="ü"/>
            </a:pPr>
            <a:r>
              <a:rPr lang="es-CO" sz="1800" dirty="0">
                <a:latin typeface="Arial" panose="020B0604020202020204" pitchFamily="34" charset="0"/>
                <a:cs typeface="Arial" panose="020B0604020202020204" pitchFamily="34" charset="0"/>
              </a:rPr>
              <a:t>Sistema social, modelo económico y gobiernos, que son el sustento de una desigualdad social histórica.</a:t>
            </a:r>
          </a:p>
          <a:p>
            <a:pPr marL="0" indent="0" algn="just">
              <a:buNone/>
            </a:pPr>
            <a:endParaRPr lang="es-CO" sz="18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es-CO" sz="1800" dirty="0">
                <a:latin typeface="Arial" panose="020B0604020202020204" pitchFamily="34" charset="0"/>
                <a:cs typeface="Arial" panose="020B0604020202020204" pitchFamily="34" charset="0"/>
              </a:rPr>
              <a:t>Crisis económica y política.</a:t>
            </a:r>
          </a:p>
          <a:p>
            <a:pPr algn="just">
              <a:buFont typeface="Wingdings" panose="05000000000000000000" pitchFamily="2" charset="2"/>
              <a:buChar char="§"/>
            </a:pPr>
            <a:r>
              <a:rPr lang="es-CO" sz="1800" dirty="0">
                <a:latin typeface="Arial" panose="020B0604020202020204" pitchFamily="34" charset="0"/>
                <a:cs typeface="Arial" panose="020B0604020202020204" pitchFamily="34" charset="0"/>
              </a:rPr>
              <a:t>Poderes del Estado: Legislativo, judicial, órganos de control y ejecutivo, en un proceso creciente de incredulidad y de crisis, que se manifiestan en el recorte de espacios democráticos, de bienestar social y de soberanía frente a las decisiones que son del interés nacional.</a:t>
            </a:r>
          </a:p>
          <a:p>
            <a:pPr algn="just">
              <a:buFont typeface="Wingdings" panose="05000000000000000000" pitchFamily="2" charset="2"/>
              <a:buChar char="§"/>
            </a:pPr>
            <a:r>
              <a:rPr lang="es-CO" sz="1800" dirty="0">
                <a:latin typeface="Arial" panose="020B0604020202020204" pitchFamily="34" charset="0"/>
                <a:cs typeface="Arial" panose="020B0604020202020204" pitchFamily="34" charset="0"/>
              </a:rPr>
              <a:t>Injusticia social: desigualdad social, no cumplimiento de los acuerdos con las organizaciones sociales y populares y violación de los DDHH fundamentales. El entendimiento y comprensión de la esta problemática, nos debe llevar a actuar políticamente en la articulación y coordinación con los sectores sociales y sectores poblacionales, que  le apuesten o que llevemos a que le apuesten a auténticos cambios democráticos a nuestra sociedad. Es una necesidad apremiante que debe soportarse en un compromiso.</a:t>
            </a:r>
          </a:p>
          <a:p>
            <a:pPr algn="just">
              <a:buFont typeface="Wingdings" panose="05000000000000000000" pitchFamily="2" charset="2"/>
              <a:buChar char="ü"/>
            </a:pPr>
            <a:r>
              <a:rPr lang="es-CO" sz="1800" dirty="0">
                <a:latin typeface="Arial" panose="020B0604020202020204" pitchFamily="34" charset="0"/>
                <a:cs typeface="Arial" panose="020B0604020202020204" pitchFamily="34" charset="0"/>
              </a:rPr>
              <a:t>Colombia la mas educada ? Una país hacia el pos conflicto? Una escuela como territorio de paz? </a:t>
            </a:r>
          </a:p>
        </p:txBody>
      </p:sp>
      <p:pic>
        <p:nvPicPr>
          <p:cNvPr id="4" name="Imagen 3">
            <a:extLst>
              <a:ext uri="{FF2B5EF4-FFF2-40B4-BE49-F238E27FC236}">
                <a16:creationId xmlns:a16="http://schemas.microsoft.com/office/drawing/2014/main" id="{7F1D8143-D8F3-4A37-AD82-221331823010}"/>
              </a:ext>
            </a:extLst>
          </p:cNvPr>
          <p:cNvPicPr>
            <a:picLocks noChangeAspect="1"/>
          </p:cNvPicPr>
          <p:nvPr/>
        </p:nvPicPr>
        <p:blipFill>
          <a:blip r:embed="rId2"/>
          <a:stretch>
            <a:fillRect/>
          </a:stretch>
        </p:blipFill>
        <p:spPr>
          <a:xfrm>
            <a:off x="11051949" y="5640468"/>
            <a:ext cx="1140051" cy="1072989"/>
          </a:xfrm>
          <a:prstGeom prst="rect">
            <a:avLst/>
          </a:prstGeom>
        </p:spPr>
      </p:pic>
    </p:spTree>
    <p:extLst>
      <p:ext uri="{BB962C8B-B14F-4D97-AF65-F5344CB8AC3E}">
        <p14:creationId xmlns:p14="http://schemas.microsoft.com/office/powerpoint/2010/main" val="424860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4680" y="0"/>
            <a:ext cx="10042639" cy="853440"/>
          </a:xfrm>
        </p:spPr>
        <p:txBody>
          <a:bodyPr>
            <a:normAutofit/>
          </a:bodyPr>
          <a:lstStyle/>
          <a:p>
            <a:pPr algn="ctr"/>
            <a:r>
              <a:rPr lang="es-CO" sz="1800" b="1" dirty="0">
                <a:latin typeface="Arial" panose="020B0604020202020204" pitchFamily="34" charset="0"/>
                <a:cs typeface="Arial" panose="020B0604020202020204" pitchFamily="34" charset="0"/>
              </a:rPr>
              <a:t>FECODE: FINANCIACIÓN DE LA EDUCACIÓN PÚBLICA </a:t>
            </a:r>
            <a:br>
              <a:rPr lang="es-CO" sz="1800" b="1" dirty="0">
                <a:latin typeface="Arial" panose="020B0604020202020204" pitchFamily="34" charset="0"/>
                <a:cs typeface="Arial" panose="020B0604020202020204" pitchFamily="34" charset="0"/>
              </a:rPr>
            </a:br>
            <a:r>
              <a:rPr lang="es-CO" sz="1800" b="1" dirty="0">
                <a:latin typeface="Arial" panose="020B0604020202020204" pitchFamily="34" charset="0"/>
                <a:cs typeface="Arial" panose="020B0604020202020204" pitchFamily="34" charset="0"/>
              </a:rPr>
              <a:t>CONSTRUCCION DE UN GRAN FRENTE, MOVIMIENTO O ALIANZA SOCIAL</a:t>
            </a:r>
            <a:endParaRPr lang="es-CO" sz="1800" dirty="0"/>
          </a:p>
        </p:txBody>
      </p:sp>
      <p:sp>
        <p:nvSpPr>
          <p:cNvPr id="3" name="Marcador de contenido 2"/>
          <p:cNvSpPr>
            <a:spLocks noGrp="1"/>
          </p:cNvSpPr>
          <p:nvPr>
            <p:ph idx="1"/>
          </p:nvPr>
        </p:nvSpPr>
        <p:spPr>
          <a:xfrm>
            <a:off x="444137" y="775064"/>
            <a:ext cx="11120845" cy="6082936"/>
          </a:xfrm>
        </p:spPr>
        <p:txBody>
          <a:bodyPr/>
          <a:lstStyle/>
          <a:p>
            <a:pPr>
              <a:buFont typeface="Wingdings" panose="05000000000000000000" pitchFamily="2" charset="2"/>
              <a:buChar char="v"/>
            </a:pPr>
            <a:r>
              <a:rPr lang="es-CO" sz="1400" b="1" dirty="0">
                <a:solidFill>
                  <a:srgbClr val="C00000"/>
                </a:solidFill>
                <a:latin typeface="Arial" panose="020B0604020202020204" pitchFamily="34" charset="0"/>
                <a:cs typeface="Arial" panose="020B0604020202020204" pitchFamily="34" charset="0"/>
              </a:rPr>
              <a:t>Sistema General de Participaciones: una lógica financiera y jurídica que sustenta el modelo económico</a:t>
            </a:r>
            <a:r>
              <a:rPr lang="es-CO" sz="1400" dirty="0"/>
              <a:t>:</a:t>
            </a:r>
          </a:p>
          <a:p>
            <a:pPr marL="0" indent="0">
              <a:buNone/>
            </a:pPr>
            <a:endParaRPr lang="es-CO" sz="1400" dirty="0"/>
          </a:p>
          <a:p>
            <a:pPr marL="0" indent="0">
              <a:buNone/>
            </a:pPr>
            <a:endParaRPr lang="es-CO" dirty="0"/>
          </a:p>
        </p:txBody>
      </p:sp>
      <p:pic>
        <p:nvPicPr>
          <p:cNvPr id="5" name="Imagen 4"/>
          <p:cNvPicPr>
            <a:picLocks noChangeAspect="1"/>
          </p:cNvPicPr>
          <p:nvPr/>
        </p:nvPicPr>
        <p:blipFill>
          <a:blip r:embed="rId2"/>
          <a:stretch>
            <a:fillRect/>
          </a:stretch>
        </p:blipFill>
        <p:spPr>
          <a:xfrm>
            <a:off x="505097" y="1251054"/>
            <a:ext cx="10612221" cy="5600926"/>
          </a:xfrm>
          <a:prstGeom prst="rect">
            <a:avLst/>
          </a:prstGeom>
        </p:spPr>
      </p:pic>
      <p:pic>
        <p:nvPicPr>
          <p:cNvPr id="6" name="Imagen 5"/>
          <p:cNvPicPr>
            <a:picLocks noChangeAspect="1"/>
          </p:cNvPicPr>
          <p:nvPr/>
        </p:nvPicPr>
        <p:blipFill>
          <a:blip r:embed="rId3"/>
          <a:stretch>
            <a:fillRect/>
          </a:stretch>
        </p:blipFill>
        <p:spPr>
          <a:xfrm>
            <a:off x="11469316" y="6122126"/>
            <a:ext cx="722684" cy="735874"/>
          </a:xfrm>
          <a:prstGeom prst="rect">
            <a:avLst/>
          </a:prstGeom>
        </p:spPr>
      </p:pic>
    </p:spTree>
    <p:extLst>
      <p:ext uri="{BB962C8B-B14F-4D97-AF65-F5344CB8AC3E}">
        <p14:creationId xmlns:p14="http://schemas.microsoft.com/office/powerpoint/2010/main" val="2127741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5411" y="1"/>
            <a:ext cx="10515600" cy="1034042"/>
          </a:xfrm>
        </p:spPr>
        <p:txBody>
          <a:bodyPr/>
          <a:lstStyle/>
          <a:p>
            <a:pPr algn="ctr"/>
            <a:r>
              <a:rPr lang="es-CO" sz="3600" b="1" dirty="0">
                <a:latin typeface="Arial" panose="020B0604020202020204" pitchFamily="34" charset="0"/>
                <a:cs typeface="Arial" panose="020B0604020202020204" pitchFamily="34" charset="0"/>
              </a:rPr>
              <a:t>COYUNTURA</a:t>
            </a:r>
            <a:r>
              <a:rPr lang="es-CO" b="1" dirty="0">
                <a:latin typeface="Arial" panose="020B0604020202020204" pitchFamily="34" charset="0"/>
                <a:cs typeface="Arial" panose="020B0604020202020204" pitchFamily="34" charset="0"/>
              </a:rPr>
              <a:t> NACIONAL</a:t>
            </a:r>
          </a:p>
        </p:txBody>
      </p:sp>
      <p:sp>
        <p:nvSpPr>
          <p:cNvPr id="3" name="Marcador de contenido 2"/>
          <p:cNvSpPr>
            <a:spLocks noGrp="1"/>
          </p:cNvSpPr>
          <p:nvPr>
            <p:ph idx="1"/>
          </p:nvPr>
        </p:nvSpPr>
        <p:spPr>
          <a:xfrm>
            <a:off x="838200" y="1034042"/>
            <a:ext cx="10515600" cy="5823958"/>
          </a:xfrm>
        </p:spPr>
        <p:txBody>
          <a:bodyPr>
            <a:normAutofit/>
          </a:bodyPr>
          <a:lstStyle/>
          <a:p>
            <a:pPr marL="514350" indent="-514350">
              <a:buAutoNum type="arabicPeriod"/>
            </a:pPr>
            <a:r>
              <a:rPr lang="es-CO" sz="2200" dirty="0">
                <a:solidFill>
                  <a:srgbClr val="C00000"/>
                </a:solidFill>
                <a:latin typeface="Arial" panose="020B0604020202020204" pitchFamily="34" charset="0"/>
                <a:cs typeface="Arial" panose="020B0604020202020204" pitchFamily="34" charset="0"/>
              </a:rPr>
              <a:t>En lo económico</a:t>
            </a:r>
          </a:p>
          <a:p>
            <a:pPr algn="just">
              <a:buFont typeface="Wingdings" panose="05000000000000000000" pitchFamily="2" charset="2"/>
              <a:buChar char="Ø"/>
            </a:pPr>
            <a:r>
              <a:rPr lang="es-CO" sz="2200" dirty="0">
                <a:solidFill>
                  <a:srgbClr val="C00000"/>
                </a:solidFill>
                <a:latin typeface="Arial" panose="020B0604020202020204" pitchFamily="34" charset="0"/>
                <a:cs typeface="Arial" panose="020B0604020202020204" pitchFamily="34" charset="0"/>
              </a:rPr>
              <a:t> </a:t>
            </a:r>
            <a:r>
              <a:rPr lang="es-CO" sz="2200" dirty="0">
                <a:latin typeface="Arial" panose="020B0604020202020204" pitchFamily="34" charset="0"/>
                <a:cs typeface="Arial" panose="020B0604020202020204" pitchFamily="34" charset="0"/>
              </a:rPr>
              <a:t>Crisis económica que se profundiza a nivel mundial y nacional.</a:t>
            </a:r>
          </a:p>
          <a:p>
            <a:pPr algn="just">
              <a:buFont typeface="Wingdings" panose="05000000000000000000" pitchFamily="2" charset="2"/>
              <a:buChar char="ü"/>
            </a:pPr>
            <a:r>
              <a:rPr lang="es-CO" sz="2200" dirty="0">
                <a:latin typeface="Arial" panose="020B0604020202020204" pitchFamily="34" charset="0"/>
                <a:cs typeface="Arial" panose="020B0604020202020204" pitchFamily="34" charset="0"/>
              </a:rPr>
              <a:t>La economía mundial se expandió solamente en un 2.2% en 2016, la menor tasa de crecimiento desde la Gran Recesión de 2009.</a:t>
            </a:r>
          </a:p>
          <a:p>
            <a:pPr algn="just">
              <a:buFont typeface="Wingdings" panose="05000000000000000000" pitchFamily="2" charset="2"/>
              <a:buChar char="ü"/>
            </a:pPr>
            <a:r>
              <a:rPr lang="es-CO" sz="2200" dirty="0">
                <a:latin typeface="Arial" panose="020B0604020202020204" pitchFamily="34" charset="0"/>
                <a:cs typeface="Arial" panose="020B0604020202020204" pitchFamily="34" charset="0"/>
              </a:rPr>
              <a:t>Se pronostica que el producto bruto mundial se expandirá en un 2.7% en 2017 y un 2.9% en 2018, lo que es más una señal de estabilización económica que un signo de una recuperación robusta y sostenida de la demanda global.</a:t>
            </a:r>
          </a:p>
          <a:p>
            <a:pPr algn="just">
              <a:buFont typeface="Wingdings" panose="05000000000000000000" pitchFamily="2" charset="2"/>
              <a:buChar char="ü"/>
            </a:pPr>
            <a:r>
              <a:rPr lang="es-CO" sz="2200" dirty="0">
                <a:latin typeface="Arial" panose="020B0604020202020204" pitchFamily="34" charset="0"/>
                <a:cs typeface="Arial" panose="020B0604020202020204" pitchFamily="34" charset="0"/>
              </a:rPr>
              <a:t>Gobierno se propone cumplir las metas del déficit fiscal y deuda externa: Otra reforma tributaria, eficiencia de la DIAN, eficiencia y efectividad del gasto para poder reasignar recursos sin incumplir funciones del Estado y/o </a:t>
            </a:r>
            <a:r>
              <a:rPr lang="es-CO" sz="2200" dirty="0" err="1">
                <a:latin typeface="Arial" panose="020B0604020202020204" pitchFamily="34" charset="0"/>
                <a:cs typeface="Arial" panose="020B0604020202020204" pitchFamily="34" charset="0"/>
              </a:rPr>
              <a:t>rercortar</a:t>
            </a:r>
            <a:r>
              <a:rPr lang="es-CO" sz="2200" dirty="0">
                <a:latin typeface="Arial" panose="020B0604020202020204" pitchFamily="34" charset="0"/>
                <a:cs typeface="Arial" panose="020B0604020202020204" pitchFamily="34" charset="0"/>
              </a:rPr>
              <a:t> mas drásticamente la inversión, una reforma pensional, y mirar un salario mínimo diferencial –imposición OCDE-.</a:t>
            </a:r>
          </a:p>
          <a:p>
            <a:pPr lvl="0" algn="just">
              <a:buFont typeface="Wingdings" panose="05000000000000000000" pitchFamily="2" charset="2"/>
              <a:buChar char="ü"/>
            </a:pPr>
            <a:r>
              <a:rPr lang="es-CO" sz="2200" dirty="0">
                <a:solidFill>
                  <a:prstClr val="black"/>
                </a:solidFill>
                <a:latin typeface="Arial" panose="020B0604020202020204" pitchFamily="34" charset="0"/>
                <a:cs typeface="Arial" panose="020B0604020202020204" pitchFamily="34" charset="0"/>
              </a:rPr>
              <a:t>Estado colombiano y sus gobiernos de turno, desarrollan el planteamiento que la crisis de debe pagar la sociedad y en particular los trabajadores y no quienes la han generado.</a:t>
            </a:r>
          </a:p>
          <a:p>
            <a:pPr lvl="0" algn="just">
              <a:buFont typeface="Wingdings" panose="05000000000000000000" pitchFamily="2" charset="2"/>
              <a:buChar char="ü"/>
            </a:pPr>
            <a:r>
              <a:rPr lang="es-CO" sz="2200" dirty="0">
                <a:solidFill>
                  <a:prstClr val="black"/>
                </a:solidFill>
                <a:latin typeface="Arial" panose="020B0604020202020204" pitchFamily="34" charset="0"/>
                <a:cs typeface="Arial" panose="020B0604020202020204" pitchFamily="34" charset="0"/>
              </a:rPr>
              <a:t>Se acrecienta el nivel de dependencia del Estado y de los gobiernos de turno</a:t>
            </a:r>
            <a:r>
              <a:rPr lang="es-CO" sz="2400" dirty="0">
                <a:solidFill>
                  <a:prstClr val="black"/>
                </a:solidFill>
                <a:latin typeface="Arial" panose="020B0604020202020204" pitchFamily="34" charset="0"/>
                <a:cs typeface="Arial" panose="020B0604020202020204" pitchFamily="34" charset="0"/>
              </a:rPr>
              <a:t>. </a:t>
            </a:r>
          </a:p>
          <a:p>
            <a:pPr algn="just">
              <a:buFont typeface="Wingdings" panose="05000000000000000000" pitchFamily="2" charset="2"/>
              <a:buChar char="ü"/>
            </a:pPr>
            <a:endParaRPr lang="es-CO" sz="24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s-CO" sz="2400" dirty="0"/>
          </a:p>
          <a:p>
            <a:pPr>
              <a:buFont typeface="Wingdings" panose="05000000000000000000" pitchFamily="2" charset="2"/>
              <a:buChar char="ü"/>
            </a:pPr>
            <a:endParaRPr lang="es-CO" sz="2400" dirty="0">
              <a:latin typeface="Arial" panose="020B0604020202020204" pitchFamily="34" charset="0"/>
              <a:cs typeface="Arial" panose="020B0604020202020204" pitchFamily="34" charset="0"/>
            </a:endParaRPr>
          </a:p>
          <a:p>
            <a:pPr marL="0" indent="0">
              <a:buNone/>
            </a:pPr>
            <a:endParaRPr lang="es-CO" dirty="0">
              <a:solidFill>
                <a:srgbClr val="C00000"/>
              </a:solidFill>
            </a:endParaRPr>
          </a:p>
          <a:p>
            <a:pPr marL="0" indent="0">
              <a:buNone/>
            </a:pPr>
            <a:endParaRPr lang="es-CO" dirty="0"/>
          </a:p>
        </p:txBody>
      </p:sp>
      <p:pic>
        <p:nvPicPr>
          <p:cNvPr id="4" name="Imagen 3">
            <a:extLst>
              <a:ext uri="{FF2B5EF4-FFF2-40B4-BE49-F238E27FC236}">
                <a16:creationId xmlns:a16="http://schemas.microsoft.com/office/drawing/2014/main" id="{8271454A-4D67-4667-A51A-34C043253F9C}"/>
              </a:ext>
            </a:extLst>
          </p:cNvPr>
          <p:cNvPicPr>
            <a:picLocks noChangeAspect="1"/>
          </p:cNvPicPr>
          <p:nvPr/>
        </p:nvPicPr>
        <p:blipFill>
          <a:blip r:embed="rId2"/>
          <a:stretch>
            <a:fillRect/>
          </a:stretch>
        </p:blipFill>
        <p:spPr>
          <a:xfrm>
            <a:off x="10896937" y="0"/>
            <a:ext cx="1282956" cy="1325563"/>
          </a:xfrm>
          <a:prstGeom prst="rect">
            <a:avLst/>
          </a:prstGeom>
        </p:spPr>
      </p:pic>
    </p:spTree>
    <p:extLst>
      <p:ext uri="{BB962C8B-B14F-4D97-AF65-F5344CB8AC3E}">
        <p14:creationId xmlns:p14="http://schemas.microsoft.com/office/powerpoint/2010/main" val="369702098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6754" y="-555535"/>
            <a:ext cx="11016343" cy="7248072"/>
          </a:xfrm>
          <a:prstGeom prst="rect">
            <a:avLst/>
          </a:prstGeom>
        </p:spPr>
      </p:pic>
      <p:pic>
        <p:nvPicPr>
          <p:cNvPr id="5" name="Imagen 4"/>
          <p:cNvPicPr>
            <a:picLocks noChangeAspect="1"/>
          </p:cNvPicPr>
          <p:nvPr/>
        </p:nvPicPr>
        <p:blipFill>
          <a:blip r:embed="rId3"/>
          <a:stretch>
            <a:fillRect/>
          </a:stretch>
        </p:blipFill>
        <p:spPr>
          <a:xfrm>
            <a:off x="11356531" y="6069874"/>
            <a:ext cx="774460" cy="788126"/>
          </a:xfrm>
          <a:prstGeom prst="rect">
            <a:avLst/>
          </a:prstGeom>
        </p:spPr>
      </p:pic>
    </p:spTree>
    <p:extLst>
      <p:ext uri="{BB962C8B-B14F-4D97-AF65-F5344CB8AC3E}">
        <p14:creationId xmlns:p14="http://schemas.microsoft.com/office/powerpoint/2010/main" val="340090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17715" y="78441"/>
            <a:ext cx="11077302" cy="6304969"/>
          </a:xfrm>
          <a:prstGeom prst="rect">
            <a:avLst/>
          </a:prstGeom>
        </p:spPr>
      </p:pic>
      <p:pic>
        <p:nvPicPr>
          <p:cNvPr id="6" name="Imagen 5"/>
          <p:cNvPicPr>
            <a:picLocks noChangeAspect="1"/>
          </p:cNvPicPr>
          <p:nvPr/>
        </p:nvPicPr>
        <p:blipFill>
          <a:blip r:embed="rId3"/>
          <a:stretch>
            <a:fillRect/>
          </a:stretch>
        </p:blipFill>
        <p:spPr>
          <a:xfrm>
            <a:off x="0" y="6114224"/>
            <a:ext cx="1603387" cy="743776"/>
          </a:xfrm>
          <a:prstGeom prst="rect">
            <a:avLst/>
          </a:prstGeom>
        </p:spPr>
      </p:pic>
    </p:spTree>
    <p:extLst>
      <p:ext uri="{BB962C8B-B14F-4D97-AF65-F5344CB8AC3E}">
        <p14:creationId xmlns:p14="http://schemas.microsoft.com/office/powerpoint/2010/main" val="3937868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6114224"/>
            <a:ext cx="1603387" cy="743776"/>
          </a:xfrm>
          <a:prstGeom prst="rect">
            <a:avLst/>
          </a:prstGeom>
        </p:spPr>
      </p:pic>
      <p:pic>
        <p:nvPicPr>
          <p:cNvPr id="8" name="Marcador de contenido 7">
            <a:extLst>
              <a:ext uri="{FF2B5EF4-FFF2-40B4-BE49-F238E27FC236}">
                <a16:creationId xmlns:a16="http://schemas.microsoft.com/office/drawing/2014/main" id="{6690655C-56C5-4CD6-9FAC-70BA013679FB}"/>
              </a:ext>
            </a:extLst>
          </p:cNvPr>
          <p:cNvPicPr>
            <a:picLocks noGrp="1" noChangeAspect="1"/>
          </p:cNvPicPr>
          <p:nvPr>
            <p:ph idx="1"/>
          </p:nvPr>
        </p:nvPicPr>
        <p:blipFill>
          <a:blip r:embed="rId3"/>
          <a:stretch>
            <a:fillRect/>
          </a:stretch>
        </p:blipFill>
        <p:spPr>
          <a:xfrm>
            <a:off x="2020389" y="134956"/>
            <a:ext cx="9971315" cy="6625529"/>
          </a:xfrm>
          <a:prstGeom prst="rect">
            <a:avLst/>
          </a:prstGeom>
        </p:spPr>
      </p:pic>
    </p:spTree>
    <p:extLst>
      <p:ext uri="{BB962C8B-B14F-4D97-AF65-F5344CB8AC3E}">
        <p14:creationId xmlns:p14="http://schemas.microsoft.com/office/powerpoint/2010/main" val="712939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1347268" y="6013342"/>
            <a:ext cx="844731" cy="844658"/>
          </a:xfrm>
          <a:prstGeom prst="rect">
            <a:avLst/>
          </a:prstGeom>
        </p:spPr>
      </p:pic>
      <p:sp>
        <p:nvSpPr>
          <p:cNvPr id="2" name="Título 1"/>
          <p:cNvSpPr>
            <a:spLocks noGrp="1"/>
          </p:cNvSpPr>
          <p:nvPr>
            <p:ph type="title"/>
          </p:nvPr>
        </p:nvSpPr>
        <p:spPr>
          <a:xfrm>
            <a:off x="1060267" y="0"/>
            <a:ext cx="9727474" cy="575401"/>
          </a:xfrm>
        </p:spPr>
        <p:txBody>
          <a:bodyPr>
            <a:normAutofit/>
          </a:bodyPr>
          <a:lstStyle/>
          <a:p>
            <a:pPr algn="ctr"/>
            <a:r>
              <a:rPr lang="es-CO" sz="1800" b="1" dirty="0">
                <a:solidFill>
                  <a:srgbClr val="C00000"/>
                </a:solidFill>
                <a:latin typeface="Arial" panose="020B0604020202020204" pitchFamily="34" charset="0"/>
                <a:cs typeface="Arial" panose="020B0604020202020204" pitchFamily="34" charset="0"/>
              </a:rPr>
              <a:t>FUENTES DE LAS TRANSFERENCIAS TERRITORIALES</a:t>
            </a:r>
          </a:p>
        </p:txBody>
      </p:sp>
      <p:pic>
        <p:nvPicPr>
          <p:cNvPr id="5" name="Imagen 4"/>
          <p:cNvPicPr>
            <a:picLocks noChangeAspect="1"/>
          </p:cNvPicPr>
          <p:nvPr/>
        </p:nvPicPr>
        <p:blipFill>
          <a:blip r:embed="rId3"/>
          <a:stretch>
            <a:fillRect/>
          </a:stretch>
        </p:blipFill>
        <p:spPr>
          <a:xfrm>
            <a:off x="0" y="6122175"/>
            <a:ext cx="1606163" cy="743776"/>
          </a:xfrm>
          <a:prstGeom prst="rect">
            <a:avLst/>
          </a:prstGeom>
        </p:spPr>
      </p:pic>
      <p:pic>
        <p:nvPicPr>
          <p:cNvPr id="8" name="Marcador de contenido 7">
            <a:extLst>
              <a:ext uri="{FF2B5EF4-FFF2-40B4-BE49-F238E27FC236}">
                <a16:creationId xmlns:a16="http://schemas.microsoft.com/office/drawing/2014/main" id="{959CB56B-0297-43C1-81DF-F99B7AC01225}"/>
              </a:ext>
            </a:extLst>
          </p:cNvPr>
          <p:cNvPicPr>
            <a:picLocks noGrp="1" noChangeAspect="1"/>
          </p:cNvPicPr>
          <p:nvPr>
            <p:ph idx="1"/>
          </p:nvPr>
        </p:nvPicPr>
        <p:blipFill>
          <a:blip r:embed="rId4"/>
          <a:stretch>
            <a:fillRect/>
          </a:stretch>
        </p:blipFill>
        <p:spPr>
          <a:xfrm>
            <a:off x="1942012" y="437228"/>
            <a:ext cx="8534400" cy="6356225"/>
          </a:xfrm>
          <a:prstGeom prst="rect">
            <a:avLst/>
          </a:prstGeom>
        </p:spPr>
      </p:pic>
    </p:spTree>
    <p:extLst>
      <p:ext uri="{BB962C8B-B14F-4D97-AF65-F5344CB8AC3E}">
        <p14:creationId xmlns:p14="http://schemas.microsoft.com/office/powerpoint/2010/main" val="1366244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85676" y="107178"/>
            <a:ext cx="9594447" cy="7195836"/>
          </a:xfrm>
          <a:prstGeom prst="rect">
            <a:avLst/>
          </a:prstGeom>
        </p:spPr>
      </p:pic>
      <p:pic>
        <p:nvPicPr>
          <p:cNvPr id="3" name="Imagen 2"/>
          <p:cNvPicPr>
            <a:picLocks noChangeAspect="1"/>
          </p:cNvPicPr>
          <p:nvPr/>
        </p:nvPicPr>
        <p:blipFill>
          <a:blip r:embed="rId3"/>
          <a:stretch>
            <a:fillRect/>
          </a:stretch>
        </p:blipFill>
        <p:spPr>
          <a:xfrm>
            <a:off x="11280124" y="5906597"/>
            <a:ext cx="829586" cy="844225"/>
          </a:xfrm>
          <a:prstGeom prst="rect">
            <a:avLst/>
          </a:prstGeom>
        </p:spPr>
      </p:pic>
      <p:pic>
        <p:nvPicPr>
          <p:cNvPr id="5" name="Imagen 4"/>
          <p:cNvPicPr>
            <a:picLocks noChangeAspect="1"/>
          </p:cNvPicPr>
          <p:nvPr/>
        </p:nvPicPr>
        <p:blipFill>
          <a:blip r:embed="rId4"/>
          <a:stretch>
            <a:fillRect/>
          </a:stretch>
        </p:blipFill>
        <p:spPr>
          <a:xfrm>
            <a:off x="82290" y="6007046"/>
            <a:ext cx="1603387" cy="743776"/>
          </a:xfrm>
          <a:prstGeom prst="rect">
            <a:avLst/>
          </a:prstGeom>
        </p:spPr>
      </p:pic>
    </p:spTree>
    <p:extLst>
      <p:ext uri="{BB962C8B-B14F-4D97-AF65-F5344CB8AC3E}">
        <p14:creationId xmlns:p14="http://schemas.microsoft.com/office/powerpoint/2010/main" val="4219004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stretch>
            <a:fillRect/>
          </a:stretch>
        </p:blipFill>
        <p:spPr>
          <a:xfrm>
            <a:off x="2130949" y="0"/>
            <a:ext cx="8667679" cy="7094450"/>
          </a:xfrm>
          <a:prstGeom prst="rect">
            <a:avLst/>
          </a:prstGeom>
        </p:spPr>
      </p:pic>
      <p:pic>
        <p:nvPicPr>
          <p:cNvPr id="3" name="Imagen 2"/>
          <p:cNvPicPr>
            <a:picLocks noChangeAspect="1"/>
          </p:cNvPicPr>
          <p:nvPr/>
        </p:nvPicPr>
        <p:blipFill>
          <a:blip r:embed="rId3"/>
          <a:stretch>
            <a:fillRect/>
          </a:stretch>
        </p:blipFill>
        <p:spPr>
          <a:xfrm>
            <a:off x="11366196" y="6017623"/>
            <a:ext cx="825804" cy="840377"/>
          </a:xfrm>
          <a:prstGeom prst="rect">
            <a:avLst/>
          </a:prstGeom>
        </p:spPr>
      </p:pic>
      <p:pic>
        <p:nvPicPr>
          <p:cNvPr id="5" name="Imagen 4"/>
          <p:cNvPicPr>
            <a:picLocks noChangeAspect="1"/>
          </p:cNvPicPr>
          <p:nvPr/>
        </p:nvPicPr>
        <p:blipFill>
          <a:blip r:embed="rId4"/>
          <a:stretch>
            <a:fillRect/>
          </a:stretch>
        </p:blipFill>
        <p:spPr>
          <a:xfrm>
            <a:off x="36506" y="6114224"/>
            <a:ext cx="1603387" cy="743776"/>
          </a:xfrm>
          <a:prstGeom prst="rect">
            <a:avLst/>
          </a:prstGeom>
        </p:spPr>
      </p:pic>
    </p:spTree>
    <p:extLst>
      <p:ext uri="{BB962C8B-B14F-4D97-AF65-F5344CB8AC3E}">
        <p14:creationId xmlns:p14="http://schemas.microsoft.com/office/powerpoint/2010/main" val="1832898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155590" y="5807651"/>
            <a:ext cx="1036410" cy="1054699"/>
          </a:xfrm>
          <a:prstGeom prst="rect">
            <a:avLst/>
          </a:prstGeom>
        </p:spPr>
      </p:pic>
      <p:pic>
        <p:nvPicPr>
          <p:cNvPr id="5" name="Imagen 4"/>
          <p:cNvPicPr>
            <a:picLocks noChangeAspect="1"/>
          </p:cNvPicPr>
          <p:nvPr/>
        </p:nvPicPr>
        <p:blipFill>
          <a:blip r:embed="rId3"/>
          <a:stretch>
            <a:fillRect/>
          </a:stretch>
        </p:blipFill>
        <p:spPr>
          <a:xfrm>
            <a:off x="36506" y="6114224"/>
            <a:ext cx="1603387" cy="743776"/>
          </a:xfrm>
          <a:prstGeom prst="rect">
            <a:avLst/>
          </a:prstGeom>
        </p:spPr>
      </p:pic>
      <p:pic>
        <p:nvPicPr>
          <p:cNvPr id="9" name="Marcador de contenido 8">
            <a:extLst>
              <a:ext uri="{FF2B5EF4-FFF2-40B4-BE49-F238E27FC236}">
                <a16:creationId xmlns:a16="http://schemas.microsoft.com/office/drawing/2014/main" id="{9CD27127-41A7-4C7A-AED7-455DD4F30E44}"/>
              </a:ext>
            </a:extLst>
          </p:cNvPr>
          <p:cNvPicPr>
            <a:picLocks noGrp="1" noChangeAspect="1"/>
          </p:cNvPicPr>
          <p:nvPr>
            <p:ph idx="1"/>
          </p:nvPr>
        </p:nvPicPr>
        <p:blipFill>
          <a:blip r:embed="rId4"/>
          <a:stretch>
            <a:fillRect/>
          </a:stretch>
        </p:blipFill>
        <p:spPr>
          <a:xfrm>
            <a:off x="1639893" y="365125"/>
            <a:ext cx="7472362" cy="5811838"/>
          </a:xfrm>
          <a:prstGeom prst="rect">
            <a:avLst/>
          </a:prstGeom>
        </p:spPr>
      </p:pic>
      <p:pic>
        <p:nvPicPr>
          <p:cNvPr id="10" name="Imagen 9">
            <a:extLst>
              <a:ext uri="{FF2B5EF4-FFF2-40B4-BE49-F238E27FC236}">
                <a16:creationId xmlns:a16="http://schemas.microsoft.com/office/drawing/2014/main" id="{06E2CFBA-603C-43FC-8780-AA541F2D512A}"/>
              </a:ext>
            </a:extLst>
          </p:cNvPr>
          <p:cNvPicPr>
            <a:picLocks noChangeAspect="1"/>
          </p:cNvPicPr>
          <p:nvPr/>
        </p:nvPicPr>
        <p:blipFill>
          <a:blip r:embed="rId5"/>
          <a:stretch>
            <a:fillRect/>
          </a:stretch>
        </p:blipFill>
        <p:spPr>
          <a:xfrm>
            <a:off x="9295150" y="2115373"/>
            <a:ext cx="1237595" cy="493819"/>
          </a:xfrm>
          <a:prstGeom prst="rect">
            <a:avLst/>
          </a:prstGeom>
        </p:spPr>
      </p:pic>
      <p:pic>
        <p:nvPicPr>
          <p:cNvPr id="11" name="Imagen 10">
            <a:extLst>
              <a:ext uri="{FF2B5EF4-FFF2-40B4-BE49-F238E27FC236}">
                <a16:creationId xmlns:a16="http://schemas.microsoft.com/office/drawing/2014/main" id="{663ACC25-E9CF-4CA3-9B1C-1436AA030773}"/>
              </a:ext>
            </a:extLst>
          </p:cNvPr>
          <p:cNvPicPr>
            <a:picLocks noChangeAspect="1"/>
          </p:cNvPicPr>
          <p:nvPr/>
        </p:nvPicPr>
        <p:blipFill>
          <a:blip r:embed="rId6"/>
          <a:stretch>
            <a:fillRect/>
          </a:stretch>
        </p:blipFill>
        <p:spPr>
          <a:xfrm>
            <a:off x="9825547" y="2542057"/>
            <a:ext cx="176799" cy="2414225"/>
          </a:xfrm>
          <a:prstGeom prst="rect">
            <a:avLst/>
          </a:prstGeom>
        </p:spPr>
      </p:pic>
      <p:pic>
        <p:nvPicPr>
          <p:cNvPr id="12" name="Imagen 11">
            <a:extLst>
              <a:ext uri="{FF2B5EF4-FFF2-40B4-BE49-F238E27FC236}">
                <a16:creationId xmlns:a16="http://schemas.microsoft.com/office/drawing/2014/main" id="{FBEEF945-85E7-4D9C-B1B7-7637A19D9404}"/>
              </a:ext>
            </a:extLst>
          </p:cNvPr>
          <p:cNvPicPr>
            <a:picLocks noChangeAspect="1"/>
          </p:cNvPicPr>
          <p:nvPr/>
        </p:nvPicPr>
        <p:blipFill>
          <a:blip r:embed="rId7"/>
          <a:stretch>
            <a:fillRect/>
          </a:stretch>
        </p:blipFill>
        <p:spPr>
          <a:xfrm>
            <a:off x="9295148" y="5307736"/>
            <a:ext cx="1237595" cy="499915"/>
          </a:xfrm>
          <a:prstGeom prst="rect">
            <a:avLst/>
          </a:prstGeom>
        </p:spPr>
      </p:pic>
      <p:pic>
        <p:nvPicPr>
          <p:cNvPr id="13" name="Imagen 12">
            <a:extLst>
              <a:ext uri="{FF2B5EF4-FFF2-40B4-BE49-F238E27FC236}">
                <a16:creationId xmlns:a16="http://schemas.microsoft.com/office/drawing/2014/main" id="{569734D3-9136-4626-AD14-7729CA7F2A4C}"/>
              </a:ext>
            </a:extLst>
          </p:cNvPr>
          <p:cNvPicPr>
            <a:picLocks noChangeAspect="1"/>
          </p:cNvPicPr>
          <p:nvPr/>
        </p:nvPicPr>
        <p:blipFill>
          <a:blip r:embed="rId8"/>
          <a:stretch>
            <a:fillRect/>
          </a:stretch>
        </p:blipFill>
        <p:spPr>
          <a:xfrm>
            <a:off x="2702047" y="6142544"/>
            <a:ext cx="5133277" cy="249958"/>
          </a:xfrm>
          <a:prstGeom prst="rect">
            <a:avLst/>
          </a:prstGeom>
        </p:spPr>
      </p:pic>
      <p:pic>
        <p:nvPicPr>
          <p:cNvPr id="14" name="Imagen 13">
            <a:extLst>
              <a:ext uri="{FF2B5EF4-FFF2-40B4-BE49-F238E27FC236}">
                <a16:creationId xmlns:a16="http://schemas.microsoft.com/office/drawing/2014/main" id="{7E7D6667-F135-49E7-A3FF-B319BD9C60C9}"/>
              </a:ext>
            </a:extLst>
          </p:cNvPr>
          <p:cNvPicPr>
            <a:picLocks noChangeAspect="1"/>
          </p:cNvPicPr>
          <p:nvPr/>
        </p:nvPicPr>
        <p:blipFill>
          <a:blip r:embed="rId9"/>
          <a:stretch>
            <a:fillRect/>
          </a:stretch>
        </p:blipFill>
        <p:spPr>
          <a:xfrm>
            <a:off x="1735454" y="6410792"/>
            <a:ext cx="8266892" cy="213378"/>
          </a:xfrm>
          <a:prstGeom prst="rect">
            <a:avLst/>
          </a:prstGeom>
        </p:spPr>
      </p:pic>
    </p:spTree>
    <p:extLst>
      <p:ext uri="{BB962C8B-B14F-4D97-AF65-F5344CB8AC3E}">
        <p14:creationId xmlns:p14="http://schemas.microsoft.com/office/powerpoint/2010/main" val="2460966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id="{CC70C4F1-10C9-428E-B485-F6D8561FB583}"/>
              </a:ext>
            </a:extLst>
          </p:cNvPr>
          <p:cNvPicPr>
            <a:picLocks noChangeAspect="1"/>
          </p:cNvPicPr>
          <p:nvPr/>
        </p:nvPicPr>
        <p:blipFill>
          <a:blip r:embed="rId2"/>
          <a:stretch>
            <a:fillRect/>
          </a:stretch>
        </p:blipFill>
        <p:spPr>
          <a:xfrm>
            <a:off x="1958701" y="0"/>
            <a:ext cx="6724471" cy="640135"/>
          </a:xfrm>
          <a:prstGeom prst="rect">
            <a:avLst/>
          </a:prstGeom>
        </p:spPr>
      </p:pic>
      <p:sp>
        <p:nvSpPr>
          <p:cNvPr id="2" name="Título 1"/>
          <p:cNvSpPr>
            <a:spLocks noGrp="1"/>
          </p:cNvSpPr>
          <p:nvPr>
            <p:ph type="title"/>
          </p:nvPr>
        </p:nvSpPr>
        <p:spPr>
          <a:xfrm>
            <a:off x="838200" y="365125"/>
            <a:ext cx="10515600" cy="187869"/>
          </a:xfrm>
        </p:spPr>
        <p:txBody>
          <a:bodyPr>
            <a:normAutofit fontScale="90000"/>
          </a:bodyPr>
          <a:lstStyle/>
          <a:p>
            <a:endParaRPr lang="es-CO" dirty="0"/>
          </a:p>
        </p:txBody>
      </p:sp>
      <p:pic>
        <p:nvPicPr>
          <p:cNvPr id="3" name="Imagen 2"/>
          <p:cNvPicPr>
            <a:picLocks noChangeAspect="1"/>
          </p:cNvPicPr>
          <p:nvPr/>
        </p:nvPicPr>
        <p:blipFill>
          <a:blip r:embed="rId3"/>
          <a:stretch>
            <a:fillRect/>
          </a:stretch>
        </p:blipFill>
        <p:spPr>
          <a:xfrm>
            <a:off x="11155590" y="5803301"/>
            <a:ext cx="1036410" cy="1054699"/>
          </a:xfrm>
          <a:prstGeom prst="rect">
            <a:avLst/>
          </a:prstGeom>
        </p:spPr>
      </p:pic>
      <p:pic>
        <p:nvPicPr>
          <p:cNvPr id="5" name="Imagen 4"/>
          <p:cNvPicPr>
            <a:picLocks noChangeAspect="1"/>
          </p:cNvPicPr>
          <p:nvPr/>
        </p:nvPicPr>
        <p:blipFill>
          <a:blip r:embed="rId4"/>
          <a:stretch>
            <a:fillRect/>
          </a:stretch>
        </p:blipFill>
        <p:spPr>
          <a:xfrm>
            <a:off x="45847" y="5989156"/>
            <a:ext cx="1603387" cy="743776"/>
          </a:xfrm>
          <a:prstGeom prst="rect">
            <a:avLst/>
          </a:prstGeom>
        </p:spPr>
      </p:pic>
      <p:pic>
        <p:nvPicPr>
          <p:cNvPr id="11" name="Marcador de contenido 10">
            <a:extLst>
              <a:ext uri="{FF2B5EF4-FFF2-40B4-BE49-F238E27FC236}">
                <a16:creationId xmlns:a16="http://schemas.microsoft.com/office/drawing/2014/main" id="{2B73536A-1372-454F-8485-A1BDDE9C91DC}"/>
              </a:ext>
            </a:extLst>
          </p:cNvPr>
          <p:cNvPicPr>
            <a:picLocks noGrp="1" noChangeAspect="1"/>
          </p:cNvPicPr>
          <p:nvPr>
            <p:ph idx="1"/>
          </p:nvPr>
        </p:nvPicPr>
        <p:blipFill>
          <a:blip r:embed="rId5"/>
          <a:stretch>
            <a:fillRect/>
          </a:stretch>
        </p:blipFill>
        <p:spPr>
          <a:xfrm>
            <a:off x="1641196" y="1637212"/>
            <a:ext cx="7289534" cy="4589418"/>
          </a:xfrm>
          <a:prstGeom prst="rect">
            <a:avLst/>
          </a:prstGeom>
        </p:spPr>
      </p:pic>
      <p:pic>
        <p:nvPicPr>
          <p:cNvPr id="12" name="Imagen 11">
            <a:extLst>
              <a:ext uri="{FF2B5EF4-FFF2-40B4-BE49-F238E27FC236}">
                <a16:creationId xmlns:a16="http://schemas.microsoft.com/office/drawing/2014/main" id="{69B766A3-A3EF-4F9E-B225-6C31995E44BE}"/>
              </a:ext>
            </a:extLst>
          </p:cNvPr>
          <p:cNvPicPr>
            <a:picLocks noChangeAspect="1"/>
          </p:cNvPicPr>
          <p:nvPr/>
        </p:nvPicPr>
        <p:blipFill>
          <a:blip r:embed="rId6"/>
          <a:stretch>
            <a:fillRect/>
          </a:stretch>
        </p:blipFill>
        <p:spPr>
          <a:xfrm>
            <a:off x="838200" y="800799"/>
            <a:ext cx="8304663" cy="377985"/>
          </a:xfrm>
          <a:prstGeom prst="rect">
            <a:avLst/>
          </a:prstGeom>
        </p:spPr>
      </p:pic>
      <p:pic>
        <p:nvPicPr>
          <p:cNvPr id="13" name="Imagen 12">
            <a:extLst>
              <a:ext uri="{FF2B5EF4-FFF2-40B4-BE49-F238E27FC236}">
                <a16:creationId xmlns:a16="http://schemas.microsoft.com/office/drawing/2014/main" id="{F0DC6FEC-CD8F-481E-96D7-BA6686FD68C5}"/>
              </a:ext>
            </a:extLst>
          </p:cNvPr>
          <p:cNvPicPr>
            <a:picLocks noChangeAspect="1"/>
          </p:cNvPicPr>
          <p:nvPr/>
        </p:nvPicPr>
        <p:blipFill>
          <a:blip r:embed="rId7"/>
          <a:stretch>
            <a:fillRect/>
          </a:stretch>
        </p:blipFill>
        <p:spPr>
          <a:xfrm>
            <a:off x="722185" y="515983"/>
            <a:ext cx="4407790" cy="536494"/>
          </a:xfrm>
          <a:prstGeom prst="rect">
            <a:avLst/>
          </a:prstGeom>
        </p:spPr>
      </p:pic>
      <p:pic>
        <p:nvPicPr>
          <p:cNvPr id="16" name="Imagen 15">
            <a:extLst>
              <a:ext uri="{FF2B5EF4-FFF2-40B4-BE49-F238E27FC236}">
                <a16:creationId xmlns:a16="http://schemas.microsoft.com/office/drawing/2014/main" id="{86DD7E18-22DE-4D93-A0F9-6A17C9494382}"/>
              </a:ext>
            </a:extLst>
          </p:cNvPr>
          <p:cNvPicPr>
            <a:picLocks noChangeAspect="1"/>
          </p:cNvPicPr>
          <p:nvPr/>
        </p:nvPicPr>
        <p:blipFill>
          <a:blip r:embed="rId8"/>
          <a:stretch>
            <a:fillRect/>
          </a:stretch>
        </p:blipFill>
        <p:spPr>
          <a:xfrm>
            <a:off x="9142863" y="1976846"/>
            <a:ext cx="2481878" cy="3526971"/>
          </a:xfrm>
          <a:prstGeom prst="rect">
            <a:avLst/>
          </a:prstGeom>
        </p:spPr>
      </p:pic>
      <p:pic>
        <p:nvPicPr>
          <p:cNvPr id="17" name="Imagen 16">
            <a:extLst>
              <a:ext uri="{FF2B5EF4-FFF2-40B4-BE49-F238E27FC236}">
                <a16:creationId xmlns:a16="http://schemas.microsoft.com/office/drawing/2014/main" id="{D29E1601-4E24-42F8-94A6-ED18B8E20642}"/>
              </a:ext>
            </a:extLst>
          </p:cNvPr>
          <p:cNvPicPr>
            <a:picLocks noChangeAspect="1"/>
          </p:cNvPicPr>
          <p:nvPr/>
        </p:nvPicPr>
        <p:blipFill>
          <a:blip r:embed="rId9"/>
          <a:stretch>
            <a:fillRect/>
          </a:stretch>
        </p:blipFill>
        <p:spPr>
          <a:xfrm>
            <a:off x="2715528" y="6458588"/>
            <a:ext cx="5541744" cy="274344"/>
          </a:xfrm>
          <a:prstGeom prst="rect">
            <a:avLst/>
          </a:prstGeom>
        </p:spPr>
      </p:pic>
    </p:spTree>
    <p:extLst>
      <p:ext uri="{BB962C8B-B14F-4D97-AF65-F5344CB8AC3E}">
        <p14:creationId xmlns:p14="http://schemas.microsoft.com/office/powerpoint/2010/main" val="2458649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85CAF165-B3E9-402C-A815-3C20EE6C28D7}"/>
              </a:ext>
            </a:extLst>
          </p:cNvPr>
          <p:cNvPicPr>
            <a:picLocks noChangeAspect="1"/>
          </p:cNvPicPr>
          <p:nvPr/>
        </p:nvPicPr>
        <p:blipFill>
          <a:blip r:embed="rId2"/>
          <a:stretch>
            <a:fillRect/>
          </a:stretch>
        </p:blipFill>
        <p:spPr>
          <a:xfrm>
            <a:off x="2472507" y="445075"/>
            <a:ext cx="6724471" cy="640135"/>
          </a:xfrm>
          <a:prstGeom prst="rect">
            <a:avLst/>
          </a:prstGeom>
        </p:spPr>
      </p:pic>
      <p:pic>
        <p:nvPicPr>
          <p:cNvPr id="11" name="Imagen 10">
            <a:extLst>
              <a:ext uri="{FF2B5EF4-FFF2-40B4-BE49-F238E27FC236}">
                <a16:creationId xmlns:a16="http://schemas.microsoft.com/office/drawing/2014/main" id="{E9E2C82A-2B89-4162-94C5-EF71A97D118C}"/>
              </a:ext>
            </a:extLst>
          </p:cNvPr>
          <p:cNvPicPr>
            <a:picLocks noChangeAspect="1"/>
          </p:cNvPicPr>
          <p:nvPr/>
        </p:nvPicPr>
        <p:blipFill>
          <a:blip r:embed="rId3"/>
          <a:stretch>
            <a:fillRect/>
          </a:stretch>
        </p:blipFill>
        <p:spPr>
          <a:xfrm>
            <a:off x="1486094" y="816963"/>
            <a:ext cx="10595766" cy="536494"/>
          </a:xfrm>
          <a:prstGeom prst="rect">
            <a:avLst/>
          </a:prstGeom>
        </p:spPr>
      </p:pic>
      <p:sp>
        <p:nvSpPr>
          <p:cNvPr id="2" name="Título 1"/>
          <p:cNvSpPr>
            <a:spLocks noGrp="1"/>
          </p:cNvSpPr>
          <p:nvPr>
            <p:ph type="title"/>
          </p:nvPr>
        </p:nvSpPr>
        <p:spPr>
          <a:xfrm>
            <a:off x="2151017" y="365126"/>
            <a:ext cx="9074332" cy="871492"/>
          </a:xfrm>
        </p:spPr>
        <p:txBody>
          <a:bodyPr>
            <a:normAutofit/>
          </a:bodyPr>
          <a:lstStyle/>
          <a:p>
            <a:endParaRPr lang="es-CO" dirty="0"/>
          </a:p>
        </p:txBody>
      </p:sp>
      <p:pic>
        <p:nvPicPr>
          <p:cNvPr id="3" name="Imagen 2"/>
          <p:cNvPicPr>
            <a:picLocks noChangeAspect="1"/>
          </p:cNvPicPr>
          <p:nvPr/>
        </p:nvPicPr>
        <p:blipFill>
          <a:blip r:embed="rId4"/>
          <a:stretch>
            <a:fillRect/>
          </a:stretch>
        </p:blipFill>
        <p:spPr>
          <a:xfrm>
            <a:off x="11155590" y="5803301"/>
            <a:ext cx="1036410" cy="1054699"/>
          </a:xfrm>
          <a:prstGeom prst="rect">
            <a:avLst/>
          </a:prstGeom>
        </p:spPr>
      </p:pic>
      <p:pic>
        <p:nvPicPr>
          <p:cNvPr id="4" name="Imagen 3"/>
          <p:cNvPicPr>
            <a:picLocks noChangeAspect="1"/>
          </p:cNvPicPr>
          <p:nvPr/>
        </p:nvPicPr>
        <p:blipFill>
          <a:blip r:embed="rId5"/>
          <a:stretch>
            <a:fillRect/>
          </a:stretch>
        </p:blipFill>
        <p:spPr>
          <a:xfrm>
            <a:off x="157763" y="6114224"/>
            <a:ext cx="1603387" cy="743776"/>
          </a:xfrm>
          <a:prstGeom prst="rect">
            <a:avLst/>
          </a:prstGeom>
        </p:spPr>
      </p:pic>
      <p:pic>
        <p:nvPicPr>
          <p:cNvPr id="8" name="Marcador de contenido 7">
            <a:extLst>
              <a:ext uri="{FF2B5EF4-FFF2-40B4-BE49-F238E27FC236}">
                <a16:creationId xmlns:a16="http://schemas.microsoft.com/office/drawing/2014/main" id="{CD981646-12D4-427B-9E84-A3C803F71643}"/>
              </a:ext>
            </a:extLst>
          </p:cNvPr>
          <p:cNvPicPr>
            <a:picLocks noGrp="1" noChangeAspect="1"/>
          </p:cNvPicPr>
          <p:nvPr>
            <p:ph idx="1"/>
          </p:nvPr>
        </p:nvPicPr>
        <p:blipFill>
          <a:blip r:embed="rId6"/>
          <a:stretch>
            <a:fillRect/>
          </a:stretch>
        </p:blipFill>
        <p:spPr>
          <a:xfrm>
            <a:off x="881742" y="1442339"/>
            <a:ext cx="5118463" cy="4671885"/>
          </a:xfrm>
          <a:prstGeom prst="rect">
            <a:avLst/>
          </a:prstGeom>
        </p:spPr>
      </p:pic>
      <p:pic>
        <p:nvPicPr>
          <p:cNvPr id="9" name="Imagen 8">
            <a:extLst>
              <a:ext uri="{FF2B5EF4-FFF2-40B4-BE49-F238E27FC236}">
                <a16:creationId xmlns:a16="http://schemas.microsoft.com/office/drawing/2014/main" id="{5A85E691-8697-411D-96C0-9C9BF9529B38}"/>
              </a:ext>
            </a:extLst>
          </p:cNvPr>
          <p:cNvPicPr>
            <a:picLocks noChangeAspect="1"/>
          </p:cNvPicPr>
          <p:nvPr/>
        </p:nvPicPr>
        <p:blipFill>
          <a:blip r:embed="rId7"/>
          <a:stretch>
            <a:fillRect/>
          </a:stretch>
        </p:blipFill>
        <p:spPr>
          <a:xfrm>
            <a:off x="6527714" y="1690688"/>
            <a:ext cx="4610136" cy="4536748"/>
          </a:xfrm>
          <a:prstGeom prst="rect">
            <a:avLst/>
          </a:prstGeom>
        </p:spPr>
      </p:pic>
      <p:pic>
        <p:nvPicPr>
          <p:cNvPr id="12" name="Imagen 11">
            <a:extLst>
              <a:ext uri="{FF2B5EF4-FFF2-40B4-BE49-F238E27FC236}">
                <a16:creationId xmlns:a16="http://schemas.microsoft.com/office/drawing/2014/main" id="{6C06EAA9-3B28-494E-9348-ED67FF7AB6EF}"/>
              </a:ext>
            </a:extLst>
          </p:cNvPr>
          <p:cNvPicPr>
            <a:picLocks noChangeAspect="1"/>
          </p:cNvPicPr>
          <p:nvPr/>
        </p:nvPicPr>
        <p:blipFill>
          <a:blip r:embed="rId8"/>
          <a:stretch>
            <a:fillRect/>
          </a:stretch>
        </p:blipFill>
        <p:spPr>
          <a:xfrm>
            <a:off x="1765444" y="1186409"/>
            <a:ext cx="4554107" cy="377985"/>
          </a:xfrm>
          <a:prstGeom prst="rect">
            <a:avLst/>
          </a:prstGeom>
        </p:spPr>
      </p:pic>
      <p:sp>
        <p:nvSpPr>
          <p:cNvPr id="13" name="Rectángulo 12">
            <a:extLst>
              <a:ext uri="{FF2B5EF4-FFF2-40B4-BE49-F238E27FC236}">
                <a16:creationId xmlns:a16="http://schemas.microsoft.com/office/drawing/2014/main" id="{05E3EC7E-89D7-4FE8-B654-C6CEBB9E3A66}"/>
              </a:ext>
            </a:extLst>
          </p:cNvPr>
          <p:cNvSpPr/>
          <p:nvPr/>
        </p:nvSpPr>
        <p:spPr>
          <a:xfrm>
            <a:off x="6724184" y="1107088"/>
            <a:ext cx="4718984" cy="369332"/>
          </a:xfrm>
          <a:prstGeom prst="rect">
            <a:avLst/>
          </a:prstGeom>
        </p:spPr>
        <p:txBody>
          <a:bodyPr wrap="none">
            <a:spAutoFit/>
          </a:bodyPr>
          <a:lstStyle/>
          <a:p>
            <a:r>
              <a:rPr lang="es-CO" b="1" dirty="0">
                <a:solidFill>
                  <a:srgbClr val="C00000"/>
                </a:solidFill>
              </a:rPr>
              <a:t>SGP Educación/Ingresos corrientes de la Nación</a:t>
            </a:r>
          </a:p>
        </p:txBody>
      </p:sp>
      <p:pic>
        <p:nvPicPr>
          <p:cNvPr id="14" name="Imagen 13">
            <a:extLst>
              <a:ext uri="{FF2B5EF4-FFF2-40B4-BE49-F238E27FC236}">
                <a16:creationId xmlns:a16="http://schemas.microsoft.com/office/drawing/2014/main" id="{BC4C40BE-C9AA-4C70-B8C8-69B5699B2300}"/>
              </a:ext>
            </a:extLst>
          </p:cNvPr>
          <p:cNvPicPr>
            <a:picLocks noChangeAspect="1"/>
          </p:cNvPicPr>
          <p:nvPr/>
        </p:nvPicPr>
        <p:blipFill>
          <a:blip r:embed="rId9"/>
          <a:stretch>
            <a:fillRect/>
          </a:stretch>
        </p:blipFill>
        <p:spPr>
          <a:xfrm>
            <a:off x="3229333" y="6581479"/>
            <a:ext cx="5541744" cy="274344"/>
          </a:xfrm>
          <a:prstGeom prst="rect">
            <a:avLst/>
          </a:prstGeom>
        </p:spPr>
      </p:pic>
    </p:spTree>
    <p:extLst>
      <p:ext uri="{BB962C8B-B14F-4D97-AF65-F5344CB8AC3E}">
        <p14:creationId xmlns:p14="http://schemas.microsoft.com/office/powerpoint/2010/main" val="1905836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69833B27-01E1-4258-8D55-172FFF19EAA0}"/>
              </a:ext>
            </a:extLst>
          </p:cNvPr>
          <p:cNvPicPr>
            <a:picLocks noChangeAspect="1"/>
          </p:cNvPicPr>
          <p:nvPr/>
        </p:nvPicPr>
        <p:blipFill>
          <a:blip r:embed="rId2"/>
          <a:stretch>
            <a:fillRect/>
          </a:stretch>
        </p:blipFill>
        <p:spPr>
          <a:xfrm>
            <a:off x="2518742" y="252521"/>
            <a:ext cx="6724471" cy="640135"/>
          </a:xfrm>
          <a:prstGeom prst="rect">
            <a:avLst/>
          </a:prstGeom>
        </p:spPr>
      </p:pic>
      <p:sp>
        <p:nvSpPr>
          <p:cNvPr id="2" name="Título 1"/>
          <p:cNvSpPr>
            <a:spLocks noGrp="1"/>
          </p:cNvSpPr>
          <p:nvPr>
            <p:ph type="title"/>
          </p:nvPr>
        </p:nvSpPr>
        <p:spPr>
          <a:xfrm>
            <a:off x="838200" y="365126"/>
            <a:ext cx="9638211" cy="348978"/>
          </a:xfrm>
        </p:spPr>
        <p:txBody>
          <a:bodyPr>
            <a:normAutofit fontScale="90000"/>
          </a:bodyPr>
          <a:lstStyle/>
          <a:p>
            <a:endParaRPr lang="es-CO" dirty="0"/>
          </a:p>
        </p:txBody>
      </p:sp>
      <p:pic>
        <p:nvPicPr>
          <p:cNvPr id="3" name="Imagen 2"/>
          <p:cNvPicPr>
            <a:picLocks noChangeAspect="1"/>
          </p:cNvPicPr>
          <p:nvPr/>
        </p:nvPicPr>
        <p:blipFill>
          <a:blip r:embed="rId3"/>
          <a:stretch>
            <a:fillRect/>
          </a:stretch>
        </p:blipFill>
        <p:spPr>
          <a:xfrm>
            <a:off x="11155590" y="5803301"/>
            <a:ext cx="1036410" cy="1054699"/>
          </a:xfrm>
          <a:prstGeom prst="rect">
            <a:avLst/>
          </a:prstGeom>
        </p:spPr>
      </p:pic>
      <p:pic>
        <p:nvPicPr>
          <p:cNvPr id="5" name="Imagen 4"/>
          <p:cNvPicPr>
            <a:picLocks noChangeAspect="1"/>
          </p:cNvPicPr>
          <p:nvPr/>
        </p:nvPicPr>
        <p:blipFill>
          <a:blip r:embed="rId4"/>
          <a:stretch>
            <a:fillRect/>
          </a:stretch>
        </p:blipFill>
        <p:spPr>
          <a:xfrm>
            <a:off x="-22376" y="6114224"/>
            <a:ext cx="1603387" cy="743776"/>
          </a:xfrm>
          <a:prstGeom prst="rect">
            <a:avLst/>
          </a:prstGeom>
        </p:spPr>
      </p:pic>
      <p:pic>
        <p:nvPicPr>
          <p:cNvPr id="8" name="Marcador de contenido 7">
            <a:extLst>
              <a:ext uri="{FF2B5EF4-FFF2-40B4-BE49-F238E27FC236}">
                <a16:creationId xmlns:a16="http://schemas.microsoft.com/office/drawing/2014/main" id="{616DB58D-2F46-41E7-BB66-15FB70156C39}"/>
              </a:ext>
            </a:extLst>
          </p:cNvPr>
          <p:cNvPicPr>
            <a:picLocks noGrp="1" noChangeAspect="1"/>
          </p:cNvPicPr>
          <p:nvPr>
            <p:ph idx="1"/>
          </p:nvPr>
        </p:nvPicPr>
        <p:blipFill>
          <a:blip r:embed="rId5"/>
          <a:stretch>
            <a:fillRect/>
          </a:stretch>
        </p:blipFill>
        <p:spPr>
          <a:xfrm>
            <a:off x="1715589" y="710637"/>
            <a:ext cx="8541236" cy="542591"/>
          </a:xfrm>
          <a:prstGeom prst="rect">
            <a:avLst/>
          </a:prstGeom>
        </p:spPr>
      </p:pic>
      <p:pic>
        <p:nvPicPr>
          <p:cNvPr id="10" name="Imagen 9">
            <a:extLst>
              <a:ext uri="{FF2B5EF4-FFF2-40B4-BE49-F238E27FC236}">
                <a16:creationId xmlns:a16="http://schemas.microsoft.com/office/drawing/2014/main" id="{952B9478-F707-48B0-A56C-A6A8164DADEE}"/>
              </a:ext>
            </a:extLst>
          </p:cNvPr>
          <p:cNvPicPr>
            <a:picLocks noChangeAspect="1"/>
          </p:cNvPicPr>
          <p:nvPr/>
        </p:nvPicPr>
        <p:blipFill>
          <a:blip r:embed="rId6"/>
          <a:stretch>
            <a:fillRect/>
          </a:stretch>
        </p:blipFill>
        <p:spPr>
          <a:xfrm>
            <a:off x="631717" y="1238167"/>
            <a:ext cx="5464283" cy="5070102"/>
          </a:xfrm>
          <a:prstGeom prst="rect">
            <a:avLst/>
          </a:prstGeom>
        </p:spPr>
      </p:pic>
      <p:pic>
        <p:nvPicPr>
          <p:cNvPr id="11" name="Imagen 10">
            <a:extLst>
              <a:ext uri="{FF2B5EF4-FFF2-40B4-BE49-F238E27FC236}">
                <a16:creationId xmlns:a16="http://schemas.microsoft.com/office/drawing/2014/main" id="{5BB1957D-BCCA-4392-AC9F-D81468B3F920}"/>
              </a:ext>
            </a:extLst>
          </p:cNvPr>
          <p:cNvPicPr>
            <a:picLocks noChangeAspect="1"/>
          </p:cNvPicPr>
          <p:nvPr/>
        </p:nvPicPr>
        <p:blipFill>
          <a:blip r:embed="rId7"/>
          <a:stretch>
            <a:fillRect/>
          </a:stretch>
        </p:blipFill>
        <p:spPr>
          <a:xfrm>
            <a:off x="6395347" y="1253229"/>
            <a:ext cx="4967992" cy="4781811"/>
          </a:xfrm>
          <a:prstGeom prst="rect">
            <a:avLst/>
          </a:prstGeom>
        </p:spPr>
      </p:pic>
      <p:pic>
        <p:nvPicPr>
          <p:cNvPr id="12" name="Imagen 11">
            <a:extLst>
              <a:ext uri="{FF2B5EF4-FFF2-40B4-BE49-F238E27FC236}">
                <a16:creationId xmlns:a16="http://schemas.microsoft.com/office/drawing/2014/main" id="{F36BB07C-3200-4C37-AE86-18A02E0CC29F}"/>
              </a:ext>
            </a:extLst>
          </p:cNvPr>
          <p:cNvPicPr>
            <a:picLocks noChangeAspect="1"/>
          </p:cNvPicPr>
          <p:nvPr/>
        </p:nvPicPr>
        <p:blipFill>
          <a:blip r:embed="rId8"/>
          <a:stretch>
            <a:fillRect/>
          </a:stretch>
        </p:blipFill>
        <p:spPr>
          <a:xfrm>
            <a:off x="2959368" y="6486112"/>
            <a:ext cx="5541744" cy="274344"/>
          </a:xfrm>
          <a:prstGeom prst="rect">
            <a:avLst/>
          </a:prstGeom>
        </p:spPr>
      </p:pic>
    </p:spTree>
    <p:extLst>
      <p:ext uri="{BB962C8B-B14F-4D97-AF65-F5344CB8AC3E}">
        <p14:creationId xmlns:p14="http://schemas.microsoft.com/office/powerpoint/2010/main" val="156561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stretch>
            <a:fillRect/>
          </a:stretch>
        </p:blipFill>
        <p:spPr>
          <a:xfrm>
            <a:off x="1576251" y="461554"/>
            <a:ext cx="9232531" cy="6183086"/>
          </a:xfrm>
          <a:prstGeom prst="rect">
            <a:avLst/>
          </a:prstGeom>
        </p:spPr>
      </p:pic>
      <p:pic>
        <p:nvPicPr>
          <p:cNvPr id="3" name="Imagen 2">
            <a:extLst>
              <a:ext uri="{FF2B5EF4-FFF2-40B4-BE49-F238E27FC236}">
                <a16:creationId xmlns:a16="http://schemas.microsoft.com/office/drawing/2014/main" id="{A4D2683C-2BF3-4A37-B57A-4437D431D83B}"/>
              </a:ext>
            </a:extLst>
          </p:cNvPr>
          <p:cNvPicPr>
            <a:picLocks noChangeAspect="1"/>
          </p:cNvPicPr>
          <p:nvPr/>
        </p:nvPicPr>
        <p:blipFill>
          <a:blip r:embed="rId3"/>
          <a:stretch>
            <a:fillRect/>
          </a:stretch>
        </p:blipFill>
        <p:spPr>
          <a:xfrm>
            <a:off x="11060573" y="5834743"/>
            <a:ext cx="1087883" cy="1023257"/>
          </a:xfrm>
          <a:prstGeom prst="rect">
            <a:avLst/>
          </a:prstGeom>
        </p:spPr>
      </p:pic>
    </p:spTree>
    <p:extLst>
      <p:ext uri="{BB962C8B-B14F-4D97-AF65-F5344CB8AC3E}">
        <p14:creationId xmlns:p14="http://schemas.microsoft.com/office/powerpoint/2010/main" val="52496488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039"/>
            <a:ext cx="10515600" cy="1325563"/>
          </a:xfrm>
        </p:spPr>
        <p:txBody>
          <a:bodyPr>
            <a:normAutofit/>
          </a:bodyPr>
          <a:lstStyle/>
          <a:p>
            <a:pPr algn="ctr"/>
            <a:r>
              <a:rPr lang="es-CO" sz="2400" b="1" dirty="0">
                <a:solidFill>
                  <a:srgbClr val="C00000"/>
                </a:solidFill>
                <a:latin typeface="Arial" panose="020B0604020202020204" pitchFamily="34" charset="0"/>
                <a:cs typeface="Arial" panose="020B0604020202020204" pitchFamily="34" charset="0"/>
              </a:rPr>
              <a:t>DERECHOS HUMANOS FUNDAMENTALES –VS- </a:t>
            </a:r>
            <a:br>
              <a:rPr lang="es-CO" sz="2400" b="1" dirty="0">
                <a:solidFill>
                  <a:srgbClr val="C00000"/>
                </a:solidFill>
                <a:latin typeface="Arial" panose="020B0604020202020204" pitchFamily="34" charset="0"/>
                <a:cs typeface="Arial" panose="020B0604020202020204" pitchFamily="34" charset="0"/>
              </a:rPr>
            </a:br>
            <a:r>
              <a:rPr lang="es-CO" sz="2400" b="1" dirty="0">
                <a:solidFill>
                  <a:srgbClr val="C00000"/>
                </a:solidFill>
                <a:latin typeface="Arial" panose="020B0604020202020204" pitchFamily="34" charset="0"/>
                <a:cs typeface="Arial" panose="020B0604020202020204" pitchFamily="34" charset="0"/>
              </a:rPr>
              <a:t>MODELO ECONÓMICO –REGLA Y AJUSTE FISCAL</a:t>
            </a:r>
          </a:p>
        </p:txBody>
      </p:sp>
      <p:pic>
        <p:nvPicPr>
          <p:cNvPr id="4" name="Marcador de contenido 3"/>
          <p:cNvPicPr>
            <a:picLocks noGrp="1" noChangeAspect="1"/>
          </p:cNvPicPr>
          <p:nvPr>
            <p:ph idx="1"/>
          </p:nvPr>
        </p:nvPicPr>
        <p:blipFill>
          <a:blip r:embed="rId2"/>
          <a:stretch>
            <a:fillRect/>
          </a:stretch>
        </p:blipFill>
        <p:spPr>
          <a:xfrm>
            <a:off x="1029694" y="923109"/>
            <a:ext cx="10239195" cy="5930915"/>
          </a:xfrm>
          <a:prstGeom prst="rect">
            <a:avLst/>
          </a:prstGeom>
        </p:spPr>
      </p:pic>
      <p:pic>
        <p:nvPicPr>
          <p:cNvPr id="5" name="Imagen 4"/>
          <p:cNvPicPr>
            <a:picLocks noChangeAspect="1"/>
          </p:cNvPicPr>
          <p:nvPr/>
        </p:nvPicPr>
        <p:blipFill>
          <a:blip r:embed="rId3"/>
          <a:stretch>
            <a:fillRect/>
          </a:stretch>
        </p:blipFill>
        <p:spPr>
          <a:xfrm>
            <a:off x="143125" y="6108808"/>
            <a:ext cx="1773140" cy="745216"/>
          </a:xfrm>
          <a:prstGeom prst="rect">
            <a:avLst/>
          </a:prstGeom>
        </p:spPr>
      </p:pic>
      <p:pic>
        <p:nvPicPr>
          <p:cNvPr id="6" name="Imagen 5"/>
          <p:cNvPicPr>
            <a:picLocks noChangeAspect="1"/>
          </p:cNvPicPr>
          <p:nvPr/>
        </p:nvPicPr>
        <p:blipFill>
          <a:blip r:embed="rId4"/>
          <a:stretch>
            <a:fillRect/>
          </a:stretch>
        </p:blipFill>
        <p:spPr>
          <a:xfrm>
            <a:off x="11268890" y="5784580"/>
            <a:ext cx="923109" cy="939399"/>
          </a:xfrm>
          <a:prstGeom prst="rect">
            <a:avLst/>
          </a:prstGeom>
        </p:spPr>
      </p:pic>
    </p:spTree>
    <p:extLst>
      <p:ext uri="{BB962C8B-B14F-4D97-AF65-F5344CB8AC3E}">
        <p14:creationId xmlns:p14="http://schemas.microsoft.com/office/powerpoint/2010/main" val="2239827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457" y="86451"/>
            <a:ext cx="10515600" cy="1106624"/>
          </a:xfrm>
        </p:spPr>
        <p:txBody>
          <a:bodyPr>
            <a:normAutofit/>
          </a:bodyPr>
          <a:lstStyle/>
          <a:p>
            <a:pPr algn="ctr"/>
            <a:r>
              <a:rPr lang="es-CO" sz="2400" b="1" dirty="0">
                <a:solidFill>
                  <a:srgbClr val="C00000"/>
                </a:solidFill>
                <a:latin typeface="Arial" panose="020B0604020202020204" pitchFamily="34" charset="0"/>
                <a:cs typeface="Arial" panose="020B0604020202020204" pitchFamily="34" charset="0"/>
              </a:rPr>
              <a:t>¿Qué esta pasando? </a:t>
            </a:r>
            <a:br>
              <a:rPr lang="es-CO" sz="2400" b="1" dirty="0">
                <a:solidFill>
                  <a:srgbClr val="C00000"/>
                </a:solidFill>
                <a:latin typeface="Arial" panose="020B0604020202020204" pitchFamily="34" charset="0"/>
                <a:cs typeface="Arial" panose="020B0604020202020204" pitchFamily="34" charset="0"/>
              </a:rPr>
            </a:br>
            <a:r>
              <a:rPr lang="es-CO" sz="2400" b="1" dirty="0">
                <a:solidFill>
                  <a:srgbClr val="C00000"/>
                </a:solidFill>
                <a:latin typeface="Arial" panose="020B0604020202020204" pitchFamily="34" charset="0"/>
                <a:cs typeface="Arial" panose="020B0604020202020204" pitchFamily="34" charset="0"/>
              </a:rPr>
              <a:t>¿A dónde se fueron los recursos de los Territorios?</a:t>
            </a:r>
          </a:p>
        </p:txBody>
      </p:sp>
      <p:sp>
        <p:nvSpPr>
          <p:cNvPr id="3" name="Marcador de contenido 2"/>
          <p:cNvSpPr>
            <a:spLocks noGrp="1"/>
          </p:cNvSpPr>
          <p:nvPr>
            <p:ph idx="1"/>
          </p:nvPr>
        </p:nvSpPr>
        <p:spPr>
          <a:xfrm>
            <a:off x="1001485" y="1480457"/>
            <a:ext cx="10515599" cy="4772465"/>
          </a:xfrm>
        </p:spPr>
        <p:txBody>
          <a:bodyPr>
            <a:noAutofit/>
          </a:bodyPr>
          <a:lstStyle/>
          <a:p>
            <a:r>
              <a:rPr lang="es-CO" sz="2400" dirty="0">
                <a:latin typeface="Arial" panose="020B0604020202020204" pitchFamily="34" charset="0"/>
                <a:cs typeface="Arial" panose="020B0604020202020204" pitchFamily="34" charset="0"/>
              </a:rPr>
              <a:t>Mayor dependencia en los económico y político por parte de los gobiernos de turno.</a:t>
            </a:r>
          </a:p>
          <a:p>
            <a:r>
              <a:rPr lang="es-CO" sz="2400" dirty="0">
                <a:latin typeface="Arial" panose="020B0604020202020204" pitchFamily="34" charset="0"/>
                <a:cs typeface="Arial" panose="020B0604020202020204" pitchFamily="34" charset="0"/>
              </a:rPr>
              <a:t>Mayor carga financiera y administrativa en funciones y responsabilidades a las Entidades Territoriales. </a:t>
            </a:r>
          </a:p>
          <a:p>
            <a:r>
              <a:rPr lang="es-CO" sz="2400" dirty="0">
                <a:latin typeface="Arial" panose="020B0604020202020204" pitchFamily="34" charset="0"/>
                <a:cs typeface="Arial" panose="020B0604020202020204" pitchFamily="34" charset="0"/>
              </a:rPr>
              <a:t>Profundización de la política asistencialista y focalización del gasto: Rápido crecimiento de Familias en Acción </a:t>
            </a:r>
          </a:p>
          <a:p>
            <a:r>
              <a:rPr lang="es-CO" sz="2400" dirty="0">
                <a:latin typeface="Arial" panose="020B0604020202020204" pitchFamily="34" charset="0"/>
                <a:cs typeface="Arial" panose="020B0604020202020204" pitchFamily="34" charset="0"/>
              </a:rPr>
              <a:t>Aumento del Gasto en Pensiones</a:t>
            </a:r>
          </a:p>
          <a:p>
            <a:r>
              <a:rPr lang="es-CO" sz="2400" dirty="0">
                <a:latin typeface="Arial" panose="020B0604020202020204" pitchFamily="34" charset="0"/>
                <a:cs typeface="Arial" panose="020B0604020202020204" pitchFamily="34" charset="0"/>
              </a:rPr>
              <a:t>Crecimiento del Servicio de la Deuda Pública</a:t>
            </a:r>
          </a:p>
          <a:p>
            <a:r>
              <a:rPr lang="es-CO" sz="2400" dirty="0">
                <a:latin typeface="Arial" panose="020B0604020202020204" pitchFamily="34" charset="0"/>
                <a:cs typeface="Arial" panose="020B0604020202020204" pitchFamily="34" charset="0"/>
              </a:rPr>
              <a:t>Sostenimiento de un enorme gasto militar por la Guerra</a:t>
            </a:r>
          </a:p>
          <a:p>
            <a:r>
              <a:rPr lang="es-CO" sz="2400" dirty="0">
                <a:latin typeface="Arial" panose="020B0604020202020204" pitchFamily="34" charset="0"/>
                <a:cs typeface="Arial" panose="020B0604020202020204" pitchFamily="34" charset="0"/>
              </a:rPr>
              <a:t>RECENTRALIZACIÓN DEL GASTO / EXTRACCION DE RENTAS EN EL NIVEL NACIONAL</a:t>
            </a:r>
          </a:p>
        </p:txBody>
      </p:sp>
      <p:pic>
        <p:nvPicPr>
          <p:cNvPr id="4" name="Imagen 3"/>
          <p:cNvPicPr>
            <a:picLocks noChangeAspect="1"/>
          </p:cNvPicPr>
          <p:nvPr/>
        </p:nvPicPr>
        <p:blipFill>
          <a:blip r:embed="rId2"/>
          <a:stretch>
            <a:fillRect/>
          </a:stretch>
        </p:blipFill>
        <p:spPr>
          <a:xfrm>
            <a:off x="11068505" y="5812010"/>
            <a:ext cx="1036410" cy="1054699"/>
          </a:xfrm>
          <a:prstGeom prst="rect">
            <a:avLst/>
          </a:prstGeom>
        </p:spPr>
      </p:pic>
      <p:pic>
        <p:nvPicPr>
          <p:cNvPr id="5" name="Imagen 4"/>
          <p:cNvPicPr>
            <a:picLocks noChangeAspect="1"/>
          </p:cNvPicPr>
          <p:nvPr/>
        </p:nvPicPr>
        <p:blipFill>
          <a:blip r:embed="rId3"/>
          <a:stretch>
            <a:fillRect/>
          </a:stretch>
        </p:blipFill>
        <p:spPr>
          <a:xfrm>
            <a:off x="167828" y="6252922"/>
            <a:ext cx="1443258" cy="605077"/>
          </a:xfrm>
          <a:prstGeom prst="rect">
            <a:avLst/>
          </a:prstGeom>
        </p:spPr>
      </p:pic>
    </p:spTree>
    <p:extLst>
      <p:ext uri="{BB962C8B-B14F-4D97-AF65-F5344CB8AC3E}">
        <p14:creationId xmlns:p14="http://schemas.microsoft.com/office/powerpoint/2010/main" val="3863059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823" y="160428"/>
            <a:ext cx="10515600" cy="1325563"/>
          </a:xfrm>
        </p:spPr>
        <p:txBody>
          <a:bodyPr>
            <a:noAutofit/>
          </a:bodyPr>
          <a:lstStyle/>
          <a:p>
            <a:pPr algn="ctr"/>
            <a:r>
              <a:rPr lang="es-CO" sz="2400" b="1" dirty="0">
                <a:latin typeface="Arial" panose="020B0604020202020204" pitchFamily="34" charset="0"/>
                <a:cs typeface="Arial" panose="020B0604020202020204" pitchFamily="34" charset="0"/>
              </a:rPr>
              <a:t>FECODE, LA MOVILIZACION NACIONAL Y LA ALIANZA SOCIAL </a:t>
            </a:r>
            <a:br>
              <a:rPr lang="es-CO" sz="2400" b="1" dirty="0">
                <a:latin typeface="Arial" panose="020B0604020202020204" pitchFamily="34" charset="0"/>
                <a:cs typeface="Arial" panose="020B0604020202020204" pitchFamily="34" charset="0"/>
              </a:rPr>
            </a:br>
            <a:r>
              <a:rPr lang="es-CO" sz="2400" b="1" dirty="0">
                <a:latin typeface="Arial" panose="020B0604020202020204" pitchFamily="34" charset="0"/>
                <a:cs typeface="Arial" panose="020B0604020202020204" pitchFamily="34" charset="0"/>
              </a:rPr>
              <a:t>POR LA FINANCIACIÓN DEL SGP Y LA EDUCACIÓN PÚBLICA</a:t>
            </a:r>
          </a:p>
        </p:txBody>
      </p:sp>
      <p:sp>
        <p:nvSpPr>
          <p:cNvPr id="3" name="Marcador de contenido 2"/>
          <p:cNvSpPr>
            <a:spLocks noGrp="1"/>
          </p:cNvSpPr>
          <p:nvPr>
            <p:ph idx="1"/>
          </p:nvPr>
        </p:nvSpPr>
        <p:spPr>
          <a:xfrm>
            <a:off x="838200" y="1472235"/>
            <a:ext cx="10515600" cy="4351338"/>
          </a:xfrm>
        </p:spPr>
        <p:txBody>
          <a:bodyPr>
            <a:normAutofit fontScale="92500" lnSpcReduction="10000"/>
          </a:bodyPr>
          <a:lstStyle/>
          <a:p>
            <a:pPr marL="0" indent="0">
              <a:buNone/>
            </a:pPr>
            <a:r>
              <a:rPr lang="es-CO" b="1" dirty="0">
                <a:solidFill>
                  <a:srgbClr val="C00000"/>
                </a:solidFill>
                <a:latin typeface="Arial" panose="020B0604020202020204" pitchFamily="34" charset="0"/>
                <a:cs typeface="Arial" panose="020B0604020202020204" pitchFamily="34" charset="0"/>
              </a:rPr>
              <a:t>Acuerdo FECODE –Gobierno Nacional</a:t>
            </a:r>
            <a:r>
              <a:rPr lang="es-CO" dirty="0">
                <a:latin typeface="Arial" panose="020B0604020202020204" pitchFamily="34" charset="0"/>
                <a:cs typeface="Arial" panose="020B0604020202020204" pitchFamily="34" charset="0"/>
              </a:rPr>
              <a:t>:</a:t>
            </a:r>
          </a:p>
          <a:p>
            <a:pPr marL="0" indent="0">
              <a:buNone/>
            </a:pPr>
            <a:endParaRPr lang="es-CO" sz="2400" b="1" dirty="0">
              <a:latin typeface="Arial" panose="020B0604020202020204" pitchFamily="34" charset="0"/>
              <a:cs typeface="Arial" panose="020B0604020202020204" pitchFamily="34" charset="0"/>
            </a:endParaRPr>
          </a:p>
          <a:p>
            <a:pPr marL="0" indent="0">
              <a:buNone/>
            </a:pPr>
            <a:r>
              <a:rPr lang="es-CO" sz="2400" b="1" dirty="0">
                <a:latin typeface="Arial" panose="020B0604020202020204" pitchFamily="34" charset="0"/>
                <a:cs typeface="Arial" panose="020B0604020202020204" pitchFamily="34" charset="0"/>
              </a:rPr>
              <a:t>Financiación de la educación pública</a:t>
            </a:r>
            <a:r>
              <a:rPr lang="es-CO" sz="2400" dirty="0">
                <a:latin typeface="Arial" panose="020B0604020202020204" pitchFamily="34" charset="0"/>
                <a:cs typeface="Arial" panose="020B0604020202020204" pitchFamily="34" charset="0"/>
              </a:rPr>
              <a:t>.</a:t>
            </a:r>
          </a:p>
          <a:p>
            <a:pPr>
              <a:buFont typeface="Wingdings" panose="05000000000000000000" pitchFamily="2" charset="2"/>
              <a:buChar char="ü"/>
            </a:pPr>
            <a:r>
              <a:rPr lang="es-CO" sz="2400" dirty="0">
                <a:latin typeface="Arial" panose="020B0604020202020204" pitchFamily="34" charset="0"/>
                <a:cs typeface="Arial" panose="020B0604020202020204" pitchFamily="34" charset="0"/>
              </a:rPr>
              <a:t>FECODE y el MEN reconocen la necesidad  de una reforma estructural del SGP, para garantizar de manera progresiva los recursos necesarios para seguir cerrando las brechas relativas a:</a:t>
            </a:r>
          </a:p>
          <a:p>
            <a:pPr marL="457200" indent="-457200">
              <a:buAutoNum type="arabicPeriod"/>
            </a:pPr>
            <a:r>
              <a:rPr lang="es-CO" sz="2400" dirty="0">
                <a:latin typeface="Arial" panose="020B0604020202020204" pitchFamily="34" charset="0"/>
                <a:cs typeface="Arial" panose="020B0604020202020204" pitchFamily="34" charset="0"/>
              </a:rPr>
              <a:t>Acceso universal al sistema educativo.</a:t>
            </a:r>
          </a:p>
          <a:p>
            <a:pPr marL="514350" indent="-514350">
              <a:buAutoNum type="arabicPeriod"/>
            </a:pPr>
            <a:r>
              <a:rPr lang="es-CO" sz="2400" dirty="0">
                <a:latin typeface="Arial" panose="020B0604020202020204" pitchFamily="34" charset="0"/>
                <a:cs typeface="Arial" panose="020B0604020202020204" pitchFamily="34" charset="0"/>
              </a:rPr>
              <a:t>Canasta educativa para todos los estudiantes.</a:t>
            </a:r>
          </a:p>
          <a:p>
            <a:pPr marL="514350" indent="-514350">
              <a:buAutoNum type="arabicPeriod"/>
            </a:pPr>
            <a:r>
              <a:rPr lang="es-CO" sz="2400" dirty="0">
                <a:latin typeface="Arial" panose="020B0604020202020204" pitchFamily="34" charset="0"/>
                <a:cs typeface="Arial" panose="020B0604020202020204" pitchFamily="34" charset="0"/>
              </a:rPr>
              <a:t>Implementación de la Jornada Escolar Única.</a:t>
            </a:r>
          </a:p>
          <a:p>
            <a:pPr marL="514350" indent="-514350">
              <a:buAutoNum type="arabicPeriod"/>
            </a:pPr>
            <a:r>
              <a:rPr lang="es-CO" sz="2400" dirty="0">
                <a:latin typeface="Arial" panose="020B0604020202020204" pitchFamily="34" charset="0"/>
                <a:cs typeface="Arial" panose="020B0604020202020204" pitchFamily="34" charset="0"/>
              </a:rPr>
              <a:t>Infraestructura educativa.</a:t>
            </a:r>
          </a:p>
          <a:p>
            <a:pPr marL="514350" indent="-514350">
              <a:buAutoNum type="arabicPeriod"/>
            </a:pPr>
            <a:r>
              <a:rPr lang="es-CO" sz="2400" dirty="0">
                <a:latin typeface="Arial" panose="020B0604020202020204" pitchFamily="34" charset="0"/>
                <a:cs typeface="Arial" panose="020B0604020202020204" pitchFamily="34" charset="0"/>
              </a:rPr>
              <a:t>Relaciones técnicas estudiante-docente y alumno-grupo.</a:t>
            </a:r>
          </a:p>
          <a:p>
            <a:pPr marL="514350" indent="-514350">
              <a:buAutoNum type="arabicPeriod"/>
            </a:pPr>
            <a:endParaRPr lang="es-CO" sz="2400" dirty="0">
              <a:latin typeface="Arial" panose="020B0604020202020204" pitchFamily="34" charset="0"/>
              <a:cs typeface="Arial" panose="020B0604020202020204" pitchFamily="34" charset="0"/>
            </a:endParaRPr>
          </a:p>
          <a:p>
            <a:pPr marL="514350" indent="-514350">
              <a:buAutoNum type="arabicPeriod"/>
            </a:pPr>
            <a:endParaRPr lang="es-CO"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es-CO" dirty="0"/>
          </a:p>
        </p:txBody>
      </p:sp>
      <p:pic>
        <p:nvPicPr>
          <p:cNvPr id="4" name="Imagen 3"/>
          <p:cNvPicPr>
            <a:picLocks noChangeAspect="1"/>
          </p:cNvPicPr>
          <p:nvPr/>
        </p:nvPicPr>
        <p:blipFill>
          <a:blip r:embed="rId2"/>
          <a:stretch>
            <a:fillRect/>
          </a:stretch>
        </p:blipFill>
        <p:spPr>
          <a:xfrm>
            <a:off x="11155590" y="5809817"/>
            <a:ext cx="1036410" cy="1054699"/>
          </a:xfrm>
          <a:prstGeom prst="rect">
            <a:avLst/>
          </a:prstGeom>
        </p:spPr>
      </p:pic>
    </p:spTree>
    <p:extLst>
      <p:ext uri="{BB962C8B-B14F-4D97-AF65-F5344CB8AC3E}">
        <p14:creationId xmlns:p14="http://schemas.microsoft.com/office/powerpoint/2010/main" val="2293542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5726" y="470263"/>
            <a:ext cx="10718074" cy="5706700"/>
          </a:xfrm>
        </p:spPr>
        <p:txBody>
          <a:bodyPr>
            <a:normAutofit/>
          </a:bodyPr>
          <a:lstStyle/>
          <a:p>
            <a:pPr algn="just"/>
            <a:r>
              <a:rPr lang="es-CO" dirty="0">
                <a:solidFill>
                  <a:srgbClr val="C00000"/>
                </a:solidFill>
              </a:rPr>
              <a:t>Se acuerda además:</a:t>
            </a:r>
            <a:endParaRPr lang="es-CO" sz="2400" b="1"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CO" sz="2400" b="1" dirty="0">
                <a:latin typeface="Arial" panose="020B0604020202020204" pitchFamily="34" charset="0"/>
                <a:cs typeface="Arial" panose="020B0604020202020204" pitchFamily="34" charset="0"/>
              </a:rPr>
              <a:t>Llevar conjuntamente una propuesta a discusión al Congreso de la República, para que estos recursos aumenten progresivamente en un horizonte de 10 años a partir de implementación de la reforma.</a:t>
            </a:r>
          </a:p>
          <a:p>
            <a:pPr algn="just">
              <a:buFont typeface="Wingdings" panose="05000000000000000000" pitchFamily="2" charset="2"/>
              <a:buChar char="ü"/>
            </a:pPr>
            <a:r>
              <a:rPr lang="es-CO" sz="2400" b="1" dirty="0">
                <a:latin typeface="Arial" panose="020B0604020202020204" pitchFamily="34" charset="0"/>
                <a:cs typeface="Arial" panose="020B0604020202020204" pitchFamily="34" charset="0"/>
              </a:rPr>
              <a:t>Para ello se creara una comisión de alto nivel, con la participación de </a:t>
            </a:r>
            <a:r>
              <a:rPr lang="es-CO" sz="2400" b="1" dirty="0" err="1">
                <a:latin typeface="Arial" panose="020B0604020202020204" pitchFamily="34" charset="0"/>
                <a:cs typeface="Arial" panose="020B0604020202020204" pitchFamily="34" charset="0"/>
              </a:rPr>
              <a:t>Minhacienda</a:t>
            </a:r>
            <a:r>
              <a:rPr lang="es-CO" sz="2400" b="1" dirty="0">
                <a:latin typeface="Arial" panose="020B0604020202020204" pitchFamily="34" charset="0"/>
                <a:cs typeface="Arial" panose="020B0604020202020204" pitchFamily="34" charset="0"/>
              </a:rPr>
              <a:t>, </a:t>
            </a:r>
            <a:r>
              <a:rPr lang="es-CO" sz="2400" b="1" dirty="0" err="1">
                <a:latin typeface="Arial" panose="020B0604020202020204" pitchFamily="34" charset="0"/>
                <a:cs typeface="Arial" panose="020B0604020202020204" pitchFamily="34" charset="0"/>
              </a:rPr>
              <a:t>Mineducación</a:t>
            </a:r>
            <a:r>
              <a:rPr lang="es-CO" sz="2400" b="1" dirty="0">
                <a:latin typeface="Arial" panose="020B0604020202020204" pitchFamily="34" charset="0"/>
                <a:cs typeface="Arial" panose="020B0604020202020204" pitchFamily="34" charset="0"/>
              </a:rPr>
              <a:t>, la Procuraduría General de la Nación, Departamento Nacional de Planeación –DNP-, Organización de los alcaldes y gobernadores, concejales y diputados entre otros.</a:t>
            </a:r>
          </a:p>
          <a:p>
            <a:pPr algn="just">
              <a:buFont typeface="Wingdings" panose="05000000000000000000" pitchFamily="2" charset="2"/>
              <a:buChar char="ü"/>
            </a:pPr>
            <a:r>
              <a:rPr lang="es-CO" sz="2400" b="1" dirty="0">
                <a:latin typeface="Arial" panose="020B0604020202020204" pitchFamily="34" charset="0"/>
                <a:cs typeface="Arial" panose="020B0604020202020204" pitchFamily="34" charset="0"/>
              </a:rPr>
              <a:t>Comisión que deberá se instalada  antes del 16  de julio de 2017 y finalice en el primer semestre de 2018.</a:t>
            </a:r>
          </a:p>
          <a:p>
            <a:pPr algn="just">
              <a:buFont typeface="Wingdings" panose="05000000000000000000" pitchFamily="2" charset="2"/>
              <a:buChar char="ü"/>
            </a:pPr>
            <a:r>
              <a:rPr lang="es-CO" sz="2400" b="1" dirty="0">
                <a:latin typeface="Arial" panose="020B0604020202020204" pitchFamily="34" charset="0"/>
                <a:cs typeface="Arial" panose="020B0604020202020204" pitchFamily="34" charset="0"/>
              </a:rPr>
              <a:t>Para FECODE es claro, que una reforma estructural implica una modificación a la Constitución Nacional en los Artículos  356 y 357.</a:t>
            </a:r>
          </a:p>
        </p:txBody>
      </p:sp>
      <p:pic>
        <p:nvPicPr>
          <p:cNvPr id="4" name="Imagen 3"/>
          <p:cNvPicPr>
            <a:picLocks noChangeAspect="1"/>
          </p:cNvPicPr>
          <p:nvPr/>
        </p:nvPicPr>
        <p:blipFill>
          <a:blip r:embed="rId2"/>
          <a:stretch>
            <a:fillRect/>
          </a:stretch>
        </p:blipFill>
        <p:spPr>
          <a:xfrm>
            <a:off x="11155590" y="5754751"/>
            <a:ext cx="1036410" cy="1054699"/>
          </a:xfrm>
          <a:prstGeom prst="rect">
            <a:avLst/>
          </a:prstGeom>
        </p:spPr>
      </p:pic>
    </p:spTree>
    <p:extLst>
      <p:ext uri="{BB962C8B-B14F-4D97-AF65-F5344CB8AC3E}">
        <p14:creationId xmlns:p14="http://schemas.microsoft.com/office/powerpoint/2010/main" val="1263433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79463"/>
          </a:xfrm>
        </p:spPr>
        <p:txBody>
          <a:bodyPr>
            <a:normAutofit/>
          </a:bodyPr>
          <a:lstStyle/>
          <a:p>
            <a:pPr algn="ctr"/>
            <a:r>
              <a:rPr lang="es-CO" sz="3200" b="1" dirty="0">
                <a:solidFill>
                  <a:srgbClr val="FF0000"/>
                </a:solidFill>
                <a:latin typeface="Arial" panose="020B0604020202020204" pitchFamily="34" charset="0"/>
                <a:cs typeface="Arial" panose="020B0604020202020204" pitchFamily="34" charset="0"/>
              </a:rPr>
              <a:t>CRISIS DEL SGP</a:t>
            </a:r>
          </a:p>
        </p:txBody>
      </p:sp>
      <p:sp>
        <p:nvSpPr>
          <p:cNvPr id="3" name="Marcador de contenido 2"/>
          <p:cNvSpPr>
            <a:spLocks noGrp="1"/>
          </p:cNvSpPr>
          <p:nvPr>
            <p:ph idx="1"/>
          </p:nvPr>
        </p:nvSpPr>
        <p:spPr/>
        <p:txBody>
          <a:bodyPr/>
          <a:lstStyle/>
          <a:p>
            <a:pPr algn="just"/>
            <a:r>
              <a:rPr lang="es-CO" dirty="0"/>
              <a:t>EL SGP va a crecer 0,48 % en términos nominales.</a:t>
            </a:r>
          </a:p>
          <a:p>
            <a:pPr algn="just"/>
            <a:r>
              <a:rPr lang="es-CO" dirty="0"/>
              <a:t>Esto significa una caída en términos reales de más del 3% (3,5 según ANIF)</a:t>
            </a:r>
          </a:p>
          <a:p>
            <a:pPr algn="just"/>
            <a:r>
              <a:rPr lang="es-CO" dirty="0"/>
              <a:t>Situación inédita desde que existe el SGP. Pues, al mismo tiempo aumentan el gasto de defensa y policía en un 3.1%.</a:t>
            </a:r>
          </a:p>
          <a:p>
            <a:pPr algn="just"/>
            <a:r>
              <a:rPr lang="es-CO" dirty="0"/>
              <a:t>Déficit en el Sector Educativo en el 2018 se espera de  un billón doscientos mil millones.</a:t>
            </a:r>
          </a:p>
        </p:txBody>
      </p:sp>
      <p:pic>
        <p:nvPicPr>
          <p:cNvPr id="4" name="Imagen 3">
            <a:extLst>
              <a:ext uri="{FF2B5EF4-FFF2-40B4-BE49-F238E27FC236}">
                <a16:creationId xmlns:a16="http://schemas.microsoft.com/office/drawing/2014/main" id="{1D577D00-DD64-4CCF-B26C-12DB7F7491D5}"/>
              </a:ext>
            </a:extLst>
          </p:cNvPr>
          <p:cNvPicPr>
            <a:picLocks noChangeAspect="1"/>
          </p:cNvPicPr>
          <p:nvPr/>
        </p:nvPicPr>
        <p:blipFill>
          <a:blip r:embed="rId2"/>
          <a:stretch>
            <a:fillRect/>
          </a:stretch>
        </p:blipFill>
        <p:spPr>
          <a:xfrm>
            <a:off x="11155590" y="5803301"/>
            <a:ext cx="1036410" cy="1054699"/>
          </a:xfrm>
          <a:prstGeom prst="rect">
            <a:avLst/>
          </a:prstGeom>
        </p:spPr>
      </p:pic>
    </p:spTree>
    <p:extLst>
      <p:ext uri="{BB962C8B-B14F-4D97-AF65-F5344CB8AC3E}">
        <p14:creationId xmlns:p14="http://schemas.microsoft.com/office/powerpoint/2010/main" val="3178755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823" y="69746"/>
            <a:ext cx="9646920" cy="313431"/>
          </a:xfrm>
        </p:spPr>
        <p:txBody>
          <a:bodyPr>
            <a:normAutofit fontScale="90000"/>
          </a:bodyPr>
          <a:lstStyle/>
          <a:p>
            <a:pPr algn="ctr"/>
            <a:r>
              <a:rPr lang="es-CO" sz="2000" b="1" dirty="0">
                <a:solidFill>
                  <a:srgbClr val="FF0000"/>
                </a:solidFill>
                <a:latin typeface="Arial" panose="020B0604020202020204" pitchFamily="34" charset="0"/>
                <a:cs typeface="Arial" panose="020B0604020202020204" pitchFamily="34" charset="0"/>
              </a:rPr>
              <a:t>Balance SGP Educación 2017-2018 </a:t>
            </a:r>
          </a:p>
        </p:txBody>
      </p:sp>
      <p:pic>
        <p:nvPicPr>
          <p:cNvPr id="4" name="Marcador de contenido 3"/>
          <p:cNvPicPr>
            <a:picLocks noGrp="1" noChangeAspect="1"/>
          </p:cNvPicPr>
          <p:nvPr>
            <p:ph idx="1"/>
          </p:nvPr>
        </p:nvPicPr>
        <p:blipFill>
          <a:blip r:embed="rId2"/>
          <a:stretch>
            <a:fillRect/>
          </a:stretch>
        </p:blipFill>
        <p:spPr>
          <a:xfrm>
            <a:off x="2682238" y="343446"/>
            <a:ext cx="8072847" cy="6506750"/>
          </a:xfrm>
          <a:prstGeom prst="rect">
            <a:avLst/>
          </a:prstGeom>
        </p:spPr>
      </p:pic>
      <p:pic>
        <p:nvPicPr>
          <p:cNvPr id="5" name="Imagen 4"/>
          <p:cNvPicPr>
            <a:picLocks noChangeAspect="1"/>
          </p:cNvPicPr>
          <p:nvPr/>
        </p:nvPicPr>
        <p:blipFill>
          <a:blip r:embed="rId3"/>
          <a:stretch>
            <a:fillRect/>
          </a:stretch>
        </p:blipFill>
        <p:spPr>
          <a:xfrm>
            <a:off x="449807" y="2077404"/>
            <a:ext cx="2027132" cy="3025819"/>
          </a:xfrm>
          <a:prstGeom prst="rect">
            <a:avLst/>
          </a:prstGeom>
        </p:spPr>
      </p:pic>
      <p:pic>
        <p:nvPicPr>
          <p:cNvPr id="3" name="Imagen 2">
            <a:extLst>
              <a:ext uri="{FF2B5EF4-FFF2-40B4-BE49-F238E27FC236}">
                <a16:creationId xmlns:a16="http://schemas.microsoft.com/office/drawing/2014/main" id="{1A3AE8F7-7439-4532-941A-890613A1EC87}"/>
              </a:ext>
            </a:extLst>
          </p:cNvPr>
          <p:cNvPicPr>
            <a:picLocks noChangeAspect="1"/>
          </p:cNvPicPr>
          <p:nvPr/>
        </p:nvPicPr>
        <p:blipFill>
          <a:blip r:embed="rId4"/>
          <a:stretch>
            <a:fillRect/>
          </a:stretch>
        </p:blipFill>
        <p:spPr>
          <a:xfrm>
            <a:off x="11340523" y="5983692"/>
            <a:ext cx="851477" cy="866503"/>
          </a:xfrm>
          <a:prstGeom prst="rect">
            <a:avLst/>
          </a:prstGeom>
        </p:spPr>
      </p:pic>
      <p:pic>
        <p:nvPicPr>
          <p:cNvPr id="6" name="Imagen 5">
            <a:extLst>
              <a:ext uri="{FF2B5EF4-FFF2-40B4-BE49-F238E27FC236}">
                <a16:creationId xmlns:a16="http://schemas.microsoft.com/office/drawing/2014/main" id="{D40CB0DE-DAC5-4DB5-A691-A87E1722A664}"/>
              </a:ext>
            </a:extLst>
          </p:cNvPr>
          <p:cNvPicPr>
            <a:picLocks noChangeAspect="1"/>
          </p:cNvPicPr>
          <p:nvPr/>
        </p:nvPicPr>
        <p:blipFill>
          <a:blip r:embed="rId5"/>
          <a:stretch>
            <a:fillRect/>
          </a:stretch>
        </p:blipFill>
        <p:spPr>
          <a:xfrm>
            <a:off x="218944" y="6106419"/>
            <a:ext cx="1305056" cy="547136"/>
          </a:xfrm>
          <a:prstGeom prst="rect">
            <a:avLst/>
          </a:prstGeom>
        </p:spPr>
      </p:pic>
    </p:spTree>
    <p:extLst>
      <p:ext uri="{BB962C8B-B14F-4D97-AF65-F5344CB8AC3E}">
        <p14:creationId xmlns:p14="http://schemas.microsoft.com/office/powerpoint/2010/main" val="1833428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98784"/>
            <a:ext cx="10515600" cy="930302"/>
          </a:xfrm>
        </p:spPr>
        <p:txBody>
          <a:bodyPr>
            <a:noAutofit/>
          </a:bodyPr>
          <a:lstStyle/>
          <a:p>
            <a:pPr algn="ctr"/>
            <a:br>
              <a:rPr lang="es-CO" sz="4000" b="1" dirty="0">
                <a:solidFill>
                  <a:srgbClr val="FF0000"/>
                </a:solidFill>
                <a:latin typeface="Arial" panose="020B0604020202020204" pitchFamily="34" charset="0"/>
                <a:cs typeface="Arial" panose="020B0604020202020204" pitchFamily="34" charset="0"/>
              </a:rPr>
            </a:br>
            <a:br>
              <a:rPr lang="es-CO" sz="4000" b="1" dirty="0">
                <a:solidFill>
                  <a:srgbClr val="FF0000"/>
                </a:solidFill>
                <a:latin typeface="Arial" panose="020B0604020202020204" pitchFamily="34" charset="0"/>
                <a:cs typeface="Arial" panose="020B0604020202020204" pitchFamily="34" charset="0"/>
              </a:rPr>
            </a:br>
            <a:r>
              <a:rPr lang="es-CO" sz="2800" b="1" dirty="0">
                <a:solidFill>
                  <a:srgbClr val="FF0000"/>
                </a:solidFill>
                <a:latin typeface="Arial" panose="020B0604020202020204" pitchFamily="34" charset="0"/>
                <a:cs typeface="Arial" panose="020B0604020202020204" pitchFamily="34" charset="0"/>
              </a:rPr>
              <a:t>BRECHA: 1. ACCESO UNIVERSAL AL SISTEMA EDUCATIVO</a:t>
            </a:r>
            <a:br>
              <a:rPr lang="es-CO" sz="3600" b="1" dirty="0">
                <a:solidFill>
                  <a:srgbClr val="FF0000"/>
                </a:solidFill>
                <a:latin typeface="Arial" panose="020B0604020202020204" pitchFamily="34" charset="0"/>
                <a:cs typeface="Arial" panose="020B0604020202020204" pitchFamily="34" charset="0"/>
              </a:rPr>
            </a:br>
            <a:br>
              <a:rPr lang="es-CO" sz="3600" b="1" dirty="0">
                <a:solidFill>
                  <a:srgbClr val="FF0000"/>
                </a:solidFill>
                <a:latin typeface="Arial" panose="020B0604020202020204" pitchFamily="34" charset="0"/>
                <a:cs typeface="Arial" panose="020B0604020202020204" pitchFamily="34" charset="0"/>
              </a:rPr>
            </a:br>
            <a:endParaRPr lang="es-CO" sz="3600" b="1" dirty="0">
              <a:solidFill>
                <a:srgbClr val="FF0000"/>
              </a:solidFill>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532737" y="2547385"/>
            <a:ext cx="4859239" cy="3353091"/>
          </a:xfrm>
          <a:prstGeom prst="rect">
            <a:avLst/>
          </a:prstGeom>
        </p:spPr>
      </p:pic>
      <p:pic>
        <p:nvPicPr>
          <p:cNvPr id="5" name="Imagen 4"/>
          <p:cNvPicPr>
            <a:picLocks noChangeAspect="1"/>
          </p:cNvPicPr>
          <p:nvPr/>
        </p:nvPicPr>
        <p:blipFill>
          <a:blip r:embed="rId3"/>
          <a:stretch>
            <a:fillRect/>
          </a:stretch>
        </p:blipFill>
        <p:spPr>
          <a:xfrm>
            <a:off x="6661593" y="2464273"/>
            <a:ext cx="3273836" cy="3204375"/>
          </a:xfrm>
          <a:prstGeom prst="rect">
            <a:avLst/>
          </a:prstGeom>
        </p:spPr>
      </p:pic>
      <p:pic>
        <p:nvPicPr>
          <p:cNvPr id="7" name="Imagen 6"/>
          <p:cNvPicPr>
            <a:picLocks noChangeAspect="1"/>
          </p:cNvPicPr>
          <p:nvPr/>
        </p:nvPicPr>
        <p:blipFill>
          <a:blip r:embed="rId4"/>
          <a:stretch>
            <a:fillRect/>
          </a:stretch>
        </p:blipFill>
        <p:spPr>
          <a:xfrm>
            <a:off x="1597548" y="1742825"/>
            <a:ext cx="3097036" cy="377985"/>
          </a:xfrm>
          <a:prstGeom prst="rect">
            <a:avLst/>
          </a:prstGeom>
        </p:spPr>
      </p:pic>
      <p:pic>
        <p:nvPicPr>
          <p:cNvPr id="8" name="Imagen 7"/>
          <p:cNvPicPr>
            <a:picLocks noChangeAspect="1"/>
          </p:cNvPicPr>
          <p:nvPr/>
        </p:nvPicPr>
        <p:blipFill>
          <a:blip r:embed="rId5"/>
          <a:stretch>
            <a:fillRect/>
          </a:stretch>
        </p:blipFill>
        <p:spPr>
          <a:xfrm>
            <a:off x="6538195" y="1636170"/>
            <a:ext cx="3743268" cy="591363"/>
          </a:xfrm>
          <a:prstGeom prst="rect">
            <a:avLst/>
          </a:prstGeom>
        </p:spPr>
      </p:pic>
      <p:pic>
        <p:nvPicPr>
          <p:cNvPr id="9" name="Imagen 8"/>
          <p:cNvPicPr>
            <a:picLocks noChangeAspect="1"/>
          </p:cNvPicPr>
          <p:nvPr/>
        </p:nvPicPr>
        <p:blipFill>
          <a:blip r:embed="rId6"/>
          <a:stretch>
            <a:fillRect/>
          </a:stretch>
        </p:blipFill>
        <p:spPr>
          <a:xfrm>
            <a:off x="4453904" y="5772107"/>
            <a:ext cx="3475021" cy="323116"/>
          </a:xfrm>
          <a:prstGeom prst="rect">
            <a:avLst/>
          </a:prstGeom>
        </p:spPr>
      </p:pic>
      <p:pic>
        <p:nvPicPr>
          <p:cNvPr id="3" name="Imagen 2">
            <a:extLst>
              <a:ext uri="{FF2B5EF4-FFF2-40B4-BE49-F238E27FC236}">
                <a16:creationId xmlns:a16="http://schemas.microsoft.com/office/drawing/2014/main" id="{A720E83F-700B-490C-8A0D-71DBF59FDF2D}"/>
              </a:ext>
            </a:extLst>
          </p:cNvPr>
          <p:cNvPicPr>
            <a:picLocks noChangeAspect="1"/>
          </p:cNvPicPr>
          <p:nvPr/>
        </p:nvPicPr>
        <p:blipFill>
          <a:blip r:embed="rId7"/>
          <a:stretch>
            <a:fillRect/>
          </a:stretch>
        </p:blipFill>
        <p:spPr>
          <a:xfrm>
            <a:off x="11046778" y="5745204"/>
            <a:ext cx="1036410" cy="1054699"/>
          </a:xfrm>
          <a:prstGeom prst="rect">
            <a:avLst/>
          </a:prstGeom>
        </p:spPr>
      </p:pic>
      <p:pic>
        <p:nvPicPr>
          <p:cNvPr id="6" name="Imagen 5">
            <a:extLst>
              <a:ext uri="{FF2B5EF4-FFF2-40B4-BE49-F238E27FC236}">
                <a16:creationId xmlns:a16="http://schemas.microsoft.com/office/drawing/2014/main" id="{50D5EFB5-6B55-428E-A48A-1AA6E771C9F8}"/>
              </a:ext>
            </a:extLst>
          </p:cNvPr>
          <p:cNvPicPr>
            <a:picLocks noChangeAspect="1"/>
          </p:cNvPicPr>
          <p:nvPr/>
        </p:nvPicPr>
        <p:blipFill>
          <a:blip r:embed="rId8"/>
          <a:stretch>
            <a:fillRect/>
          </a:stretch>
        </p:blipFill>
        <p:spPr>
          <a:xfrm>
            <a:off x="0" y="6130141"/>
            <a:ext cx="1597548" cy="669762"/>
          </a:xfrm>
          <a:prstGeom prst="rect">
            <a:avLst/>
          </a:prstGeom>
        </p:spPr>
      </p:pic>
    </p:spTree>
    <p:extLst>
      <p:ext uri="{BB962C8B-B14F-4D97-AF65-F5344CB8AC3E}">
        <p14:creationId xmlns:p14="http://schemas.microsoft.com/office/powerpoint/2010/main" val="3367664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89574"/>
          </a:xfrm>
        </p:spPr>
        <p:txBody>
          <a:bodyPr>
            <a:normAutofit/>
          </a:bodyPr>
          <a:lstStyle/>
          <a:p>
            <a:pPr algn="ctr"/>
            <a:r>
              <a:rPr lang="es-CO" sz="2400" b="1" dirty="0">
                <a:solidFill>
                  <a:srgbClr val="FF0000"/>
                </a:solidFill>
                <a:latin typeface="Arial" panose="020B0604020202020204" pitchFamily="34" charset="0"/>
                <a:cs typeface="Arial" panose="020B0604020202020204" pitchFamily="34" charset="0"/>
              </a:rPr>
              <a:t>COBERTURA SEGÚN EL DANE –PROYECCIONES</a:t>
            </a:r>
          </a:p>
        </p:txBody>
      </p:sp>
      <p:sp>
        <p:nvSpPr>
          <p:cNvPr id="3" name="Marcador de contenido 2"/>
          <p:cNvSpPr>
            <a:spLocks noGrp="1"/>
          </p:cNvSpPr>
          <p:nvPr>
            <p:ph idx="1"/>
          </p:nvPr>
        </p:nvSpPr>
        <p:spPr/>
        <p:txBody>
          <a:bodyPr>
            <a:normAutofit lnSpcReduction="10000"/>
          </a:bodyPr>
          <a:lstStyle/>
          <a:p>
            <a:pPr algn="just"/>
            <a:r>
              <a:rPr lang="es-CO" sz="3200" dirty="0"/>
              <a:t>Personas que tienen que estar en el nivel educativo entre 5 y 16 años: 10.251.670.</a:t>
            </a:r>
          </a:p>
          <a:p>
            <a:pPr algn="just"/>
            <a:r>
              <a:rPr lang="es-CO" sz="3200" dirty="0"/>
              <a:t>Por fuera del sistema: 1. 490.993. </a:t>
            </a:r>
          </a:p>
          <a:p>
            <a:pPr algn="just"/>
            <a:r>
              <a:rPr lang="es-CO" sz="3200" dirty="0"/>
              <a:t>Personas que están en el sistema: 8.760.677.</a:t>
            </a:r>
          </a:p>
          <a:p>
            <a:pPr algn="just"/>
            <a:r>
              <a:rPr lang="es-CO" sz="3200" dirty="0"/>
              <a:t>Cobertura bruta: 97.6%. </a:t>
            </a:r>
          </a:p>
          <a:p>
            <a:pPr algn="just"/>
            <a:r>
              <a:rPr lang="es-CO" sz="3200" i="1" dirty="0"/>
              <a:t>Ojo, con los que están con sobre extra y edad en el sistema…ellos demandan también la capitación para que sean tenidos en cuenta en el SGP. </a:t>
            </a:r>
          </a:p>
          <a:p>
            <a:pPr algn="just"/>
            <a:r>
              <a:rPr lang="es-CO" sz="3200" dirty="0"/>
              <a:t>Matrícula privada de 1.533.000, aprox.</a:t>
            </a:r>
          </a:p>
        </p:txBody>
      </p:sp>
      <p:pic>
        <p:nvPicPr>
          <p:cNvPr id="4" name="Imagen 3">
            <a:extLst>
              <a:ext uri="{FF2B5EF4-FFF2-40B4-BE49-F238E27FC236}">
                <a16:creationId xmlns:a16="http://schemas.microsoft.com/office/drawing/2014/main" id="{91C094DC-804E-4770-8CF4-44F46DF02ACE}"/>
              </a:ext>
            </a:extLst>
          </p:cNvPr>
          <p:cNvPicPr>
            <a:picLocks noChangeAspect="1"/>
          </p:cNvPicPr>
          <p:nvPr/>
        </p:nvPicPr>
        <p:blipFill>
          <a:blip r:embed="rId2"/>
          <a:stretch>
            <a:fillRect/>
          </a:stretch>
        </p:blipFill>
        <p:spPr>
          <a:xfrm>
            <a:off x="11216640" y="5782638"/>
            <a:ext cx="905692" cy="921674"/>
          </a:xfrm>
          <a:prstGeom prst="rect">
            <a:avLst/>
          </a:prstGeom>
        </p:spPr>
      </p:pic>
    </p:spTree>
    <p:extLst>
      <p:ext uri="{BB962C8B-B14F-4D97-AF65-F5344CB8AC3E}">
        <p14:creationId xmlns:p14="http://schemas.microsoft.com/office/powerpoint/2010/main" val="1186801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9350829" cy="148681"/>
          </a:xfrm>
        </p:spPr>
        <p:txBody>
          <a:bodyPr>
            <a:noAutofit/>
          </a:bodyPr>
          <a:lstStyle/>
          <a:p>
            <a:pPr algn="ctr"/>
            <a:r>
              <a:rPr lang="es-CO" sz="2400" b="1" dirty="0">
                <a:solidFill>
                  <a:srgbClr val="FF0000"/>
                </a:solidFill>
                <a:latin typeface="Arial" panose="020B0604020202020204" pitchFamily="34" charset="0"/>
                <a:cs typeface="Arial" panose="020B0604020202020204" pitchFamily="34" charset="0"/>
              </a:rPr>
              <a:t>MATRÍCULA NO OFICIAL –PRIVADA-</a:t>
            </a:r>
          </a:p>
        </p:txBody>
      </p:sp>
      <p:pic>
        <p:nvPicPr>
          <p:cNvPr id="6" name="Marcador de contenido 5"/>
          <p:cNvPicPr>
            <a:picLocks noGrp="1" noChangeAspect="1"/>
          </p:cNvPicPr>
          <p:nvPr>
            <p:ph idx="1"/>
          </p:nvPr>
        </p:nvPicPr>
        <p:blipFill>
          <a:blip r:embed="rId2"/>
          <a:stretch>
            <a:fillRect/>
          </a:stretch>
        </p:blipFill>
        <p:spPr>
          <a:xfrm>
            <a:off x="1776549" y="1264454"/>
            <a:ext cx="8250045" cy="5236678"/>
          </a:xfrm>
          <a:prstGeom prst="rect">
            <a:avLst/>
          </a:prstGeom>
        </p:spPr>
      </p:pic>
      <p:pic>
        <p:nvPicPr>
          <p:cNvPr id="3" name="Imagen 2">
            <a:extLst>
              <a:ext uri="{FF2B5EF4-FFF2-40B4-BE49-F238E27FC236}">
                <a16:creationId xmlns:a16="http://schemas.microsoft.com/office/drawing/2014/main" id="{535285E9-AAEF-40E4-BF4C-D19F9828E7B9}"/>
              </a:ext>
            </a:extLst>
          </p:cNvPr>
          <p:cNvPicPr>
            <a:picLocks noChangeAspect="1"/>
          </p:cNvPicPr>
          <p:nvPr/>
        </p:nvPicPr>
        <p:blipFill>
          <a:blip r:embed="rId3"/>
          <a:stretch>
            <a:fillRect/>
          </a:stretch>
        </p:blipFill>
        <p:spPr>
          <a:xfrm>
            <a:off x="11155590" y="5803301"/>
            <a:ext cx="1036410" cy="1054699"/>
          </a:xfrm>
          <a:prstGeom prst="rect">
            <a:avLst/>
          </a:prstGeom>
        </p:spPr>
      </p:pic>
    </p:spTree>
    <p:extLst>
      <p:ext uri="{BB962C8B-B14F-4D97-AF65-F5344CB8AC3E}">
        <p14:creationId xmlns:p14="http://schemas.microsoft.com/office/powerpoint/2010/main" val="4280545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2400" b="1" dirty="0">
                <a:solidFill>
                  <a:srgbClr val="FF0000"/>
                </a:solidFill>
                <a:latin typeface="Arial" panose="020B0604020202020204" pitchFamily="34" charset="0"/>
                <a:cs typeface="Arial" panose="020B0604020202020204" pitchFamily="34" charset="0"/>
              </a:rPr>
              <a:t>BRECHA: 2. CANASTA EDUCATIVA PARA TODOS LOS ESTUDIANTES </a:t>
            </a:r>
          </a:p>
        </p:txBody>
      </p:sp>
      <p:pic>
        <p:nvPicPr>
          <p:cNvPr id="4" name="Marcador de contenido 3"/>
          <p:cNvPicPr>
            <a:picLocks noGrp="1" noChangeAspect="1"/>
          </p:cNvPicPr>
          <p:nvPr>
            <p:ph idx="1"/>
          </p:nvPr>
        </p:nvPicPr>
        <p:blipFill>
          <a:blip r:embed="rId2"/>
          <a:stretch>
            <a:fillRect/>
          </a:stretch>
        </p:blipFill>
        <p:spPr>
          <a:xfrm>
            <a:off x="1468089" y="1690688"/>
            <a:ext cx="8858256" cy="493819"/>
          </a:xfrm>
          <a:prstGeom prst="rect">
            <a:avLst/>
          </a:prstGeom>
        </p:spPr>
      </p:pic>
      <p:pic>
        <p:nvPicPr>
          <p:cNvPr id="5" name="Imagen 4"/>
          <p:cNvPicPr>
            <a:picLocks noChangeAspect="1"/>
          </p:cNvPicPr>
          <p:nvPr/>
        </p:nvPicPr>
        <p:blipFill>
          <a:blip r:embed="rId3"/>
          <a:stretch>
            <a:fillRect/>
          </a:stretch>
        </p:blipFill>
        <p:spPr>
          <a:xfrm>
            <a:off x="652296" y="2766141"/>
            <a:ext cx="5560034" cy="2725148"/>
          </a:xfrm>
          <a:prstGeom prst="rect">
            <a:avLst/>
          </a:prstGeom>
        </p:spPr>
      </p:pic>
      <p:pic>
        <p:nvPicPr>
          <p:cNvPr id="6" name="Imagen 5"/>
          <p:cNvPicPr>
            <a:picLocks noChangeAspect="1"/>
          </p:cNvPicPr>
          <p:nvPr/>
        </p:nvPicPr>
        <p:blipFill>
          <a:blip r:embed="rId4"/>
          <a:stretch>
            <a:fillRect/>
          </a:stretch>
        </p:blipFill>
        <p:spPr>
          <a:xfrm>
            <a:off x="6585645" y="2419573"/>
            <a:ext cx="3584759" cy="3243353"/>
          </a:xfrm>
          <a:prstGeom prst="rect">
            <a:avLst/>
          </a:prstGeom>
        </p:spPr>
      </p:pic>
      <p:pic>
        <p:nvPicPr>
          <p:cNvPr id="7" name="Imagen 6"/>
          <p:cNvPicPr>
            <a:picLocks noChangeAspect="1"/>
          </p:cNvPicPr>
          <p:nvPr/>
        </p:nvPicPr>
        <p:blipFill>
          <a:blip r:embed="rId5"/>
          <a:stretch>
            <a:fillRect/>
          </a:stretch>
        </p:blipFill>
        <p:spPr>
          <a:xfrm>
            <a:off x="2002488" y="5662926"/>
            <a:ext cx="7248772" cy="323116"/>
          </a:xfrm>
          <a:prstGeom prst="rect">
            <a:avLst/>
          </a:prstGeom>
        </p:spPr>
      </p:pic>
      <p:pic>
        <p:nvPicPr>
          <p:cNvPr id="3" name="Imagen 2">
            <a:extLst>
              <a:ext uri="{FF2B5EF4-FFF2-40B4-BE49-F238E27FC236}">
                <a16:creationId xmlns:a16="http://schemas.microsoft.com/office/drawing/2014/main" id="{5C2491E5-198C-4F65-A8B6-38248142FBFA}"/>
              </a:ext>
            </a:extLst>
          </p:cNvPr>
          <p:cNvPicPr>
            <a:picLocks noChangeAspect="1"/>
          </p:cNvPicPr>
          <p:nvPr/>
        </p:nvPicPr>
        <p:blipFill>
          <a:blip r:embed="rId6"/>
          <a:stretch>
            <a:fillRect/>
          </a:stretch>
        </p:blipFill>
        <p:spPr>
          <a:xfrm>
            <a:off x="11155590" y="5803301"/>
            <a:ext cx="1036410" cy="1054699"/>
          </a:xfrm>
          <a:prstGeom prst="rect">
            <a:avLst/>
          </a:prstGeom>
        </p:spPr>
      </p:pic>
      <p:pic>
        <p:nvPicPr>
          <p:cNvPr id="8" name="Imagen 7">
            <a:extLst>
              <a:ext uri="{FF2B5EF4-FFF2-40B4-BE49-F238E27FC236}">
                <a16:creationId xmlns:a16="http://schemas.microsoft.com/office/drawing/2014/main" id="{4871FA47-1DC1-4F8C-B7B6-799AF87C07EB}"/>
              </a:ext>
            </a:extLst>
          </p:cNvPr>
          <p:cNvPicPr>
            <a:picLocks noChangeAspect="1"/>
          </p:cNvPicPr>
          <p:nvPr/>
        </p:nvPicPr>
        <p:blipFill>
          <a:blip r:embed="rId7"/>
          <a:stretch>
            <a:fillRect/>
          </a:stretch>
        </p:blipFill>
        <p:spPr>
          <a:xfrm>
            <a:off x="0" y="6234481"/>
            <a:ext cx="1597290" cy="664522"/>
          </a:xfrm>
          <a:prstGeom prst="rect">
            <a:avLst/>
          </a:prstGeom>
        </p:spPr>
      </p:pic>
    </p:spTree>
    <p:extLst>
      <p:ext uri="{BB962C8B-B14F-4D97-AF65-F5344CB8AC3E}">
        <p14:creationId xmlns:p14="http://schemas.microsoft.com/office/powerpoint/2010/main" val="421024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2623932" y="340078"/>
            <a:ext cx="7713142" cy="5920521"/>
          </a:xfrm>
          <a:prstGeom prst="rect">
            <a:avLst/>
          </a:prstGeom>
        </p:spPr>
      </p:pic>
      <p:sp>
        <p:nvSpPr>
          <p:cNvPr id="5" name="Rectángulo 4"/>
          <p:cNvSpPr/>
          <p:nvPr/>
        </p:nvSpPr>
        <p:spPr>
          <a:xfrm>
            <a:off x="418011" y="3248297"/>
            <a:ext cx="3526972" cy="3508653"/>
          </a:xfrm>
          <a:prstGeom prst="rect">
            <a:avLst/>
          </a:prstGeom>
        </p:spPr>
        <p:txBody>
          <a:bodyPr wrap="square">
            <a:spAutoFit/>
          </a:bodyPr>
          <a:lstStyle/>
          <a:p>
            <a:endParaRPr lang="es-CO" dirty="0"/>
          </a:p>
          <a:p>
            <a:endParaRPr lang="es-CO" dirty="0"/>
          </a:p>
          <a:p>
            <a:endParaRPr lang="es-CO" dirty="0"/>
          </a:p>
          <a:p>
            <a:endParaRPr lang="es-CO" dirty="0"/>
          </a:p>
          <a:p>
            <a:endParaRPr lang="es-CO" dirty="0"/>
          </a:p>
          <a:p>
            <a:endParaRPr lang="es-CO" dirty="0"/>
          </a:p>
          <a:p>
            <a:endParaRPr lang="es-CO" dirty="0"/>
          </a:p>
          <a:p>
            <a:endParaRPr lang="es-CO" dirty="0"/>
          </a:p>
          <a:p>
            <a:endParaRPr lang="es-CO" dirty="0"/>
          </a:p>
          <a:p>
            <a:endParaRPr lang="es-CO" dirty="0"/>
          </a:p>
          <a:p>
            <a:endParaRPr lang="es-CO" dirty="0"/>
          </a:p>
          <a:p>
            <a:r>
              <a:rPr lang="es-CO" sz="1200" dirty="0">
                <a:solidFill>
                  <a:srgbClr val="C00000"/>
                </a:solidFill>
                <a:hlinkClick r:id="rId3"/>
              </a:rPr>
              <a:t>http://www.andi.com.co/Documents/Documentos%202016/ANDI-Balance%202016-Perspectivas2017.pdf</a:t>
            </a:r>
            <a:r>
              <a:rPr lang="es-CO" sz="1200" dirty="0">
                <a:solidFill>
                  <a:srgbClr val="C00000"/>
                </a:solidFill>
              </a:rPr>
              <a:t>  </a:t>
            </a:r>
          </a:p>
        </p:txBody>
      </p:sp>
      <p:pic>
        <p:nvPicPr>
          <p:cNvPr id="3" name="Imagen 2">
            <a:extLst>
              <a:ext uri="{FF2B5EF4-FFF2-40B4-BE49-F238E27FC236}">
                <a16:creationId xmlns:a16="http://schemas.microsoft.com/office/drawing/2014/main" id="{605555FD-2633-4A39-BEC7-750B5718BE78}"/>
              </a:ext>
            </a:extLst>
          </p:cNvPr>
          <p:cNvPicPr>
            <a:picLocks noChangeAspect="1"/>
          </p:cNvPicPr>
          <p:nvPr/>
        </p:nvPicPr>
        <p:blipFill>
          <a:blip r:embed="rId4"/>
          <a:stretch>
            <a:fillRect/>
          </a:stretch>
        </p:blipFill>
        <p:spPr>
          <a:xfrm>
            <a:off x="10937966" y="5685685"/>
            <a:ext cx="1246356" cy="1172315"/>
          </a:xfrm>
          <a:prstGeom prst="rect">
            <a:avLst/>
          </a:prstGeom>
        </p:spPr>
      </p:pic>
    </p:spTree>
    <p:extLst>
      <p:ext uri="{BB962C8B-B14F-4D97-AF65-F5344CB8AC3E}">
        <p14:creationId xmlns:p14="http://schemas.microsoft.com/office/powerpoint/2010/main" val="3712850283"/>
      </p:ext>
    </p:extLst>
  </p:cSld>
  <p:clrMapOvr>
    <a:masterClrMapping/>
  </p:clrMapOvr>
  <p:transition spd="slow">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864826" y="478972"/>
            <a:ext cx="10629301" cy="592549"/>
          </a:xfrm>
          <a:prstGeom prst="rect">
            <a:avLst/>
          </a:prstGeom>
        </p:spPr>
      </p:pic>
      <p:pic>
        <p:nvPicPr>
          <p:cNvPr id="5" name="Imagen 4"/>
          <p:cNvPicPr>
            <a:picLocks noChangeAspect="1"/>
          </p:cNvPicPr>
          <p:nvPr/>
        </p:nvPicPr>
        <p:blipFill>
          <a:blip r:embed="rId3"/>
          <a:stretch>
            <a:fillRect/>
          </a:stretch>
        </p:blipFill>
        <p:spPr>
          <a:xfrm>
            <a:off x="439474" y="1558668"/>
            <a:ext cx="5255207" cy="592549"/>
          </a:xfrm>
          <a:prstGeom prst="rect">
            <a:avLst/>
          </a:prstGeom>
        </p:spPr>
      </p:pic>
      <p:pic>
        <p:nvPicPr>
          <p:cNvPr id="6" name="Imagen 5"/>
          <p:cNvPicPr>
            <a:picLocks noChangeAspect="1"/>
          </p:cNvPicPr>
          <p:nvPr/>
        </p:nvPicPr>
        <p:blipFill>
          <a:blip r:embed="rId4"/>
          <a:stretch>
            <a:fillRect/>
          </a:stretch>
        </p:blipFill>
        <p:spPr>
          <a:xfrm>
            <a:off x="8726489" y="1657398"/>
            <a:ext cx="2005758" cy="493819"/>
          </a:xfrm>
          <a:prstGeom prst="rect">
            <a:avLst/>
          </a:prstGeom>
        </p:spPr>
      </p:pic>
      <p:pic>
        <p:nvPicPr>
          <p:cNvPr id="7" name="Imagen 6"/>
          <p:cNvPicPr>
            <a:picLocks noChangeAspect="1"/>
          </p:cNvPicPr>
          <p:nvPr/>
        </p:nvPicPr>
        <p:blipFill>
          <a:blip r:embed="rId5"/>
          <a:stretch>
            <a:fillRect/>
          </a:stretch>
        </p:blipFill>
        <p:spPr>
          <a:xfrm>
            <a:off x="797339" y="2490651"/>
            <a:ext cx="5830557" cy="2590267"/>
          </a:xfrm>
          <a:prstGeom prst="rect">
            <a:avLst/>
          </a:prstGeom>
        </p:spPr>
      </p:pic>
      <p:pic>
        <p:nvPicPr>
          <p:cNvPr id="8" name="Imagen 7"/>
          <p:cNvPicPr>
            <a:picLocks noChangeAspect="1"/>
          </p:cNvPicPr>
          <p:nvPr/>
        </p:nvPicPr>
        <p:blipFill>
          <a:blip r:embed="rId6"/>
          <a:stretch>
            <a:fillRect/>
          </a:stretch>
        </p:blipFill>
        <p:spPr>
          <a:xfrm>
            <a:off x="7725872" y="2330915"/>
            <a:ext cx="3768255" cy="2673230"/>
          </a:xfrm>
          <a:prstGeom prst="rect">
            <a:avLst/>
          </a:prstGeom>
        </p:spPr>
      </p:pic>
      <p:pic>
        <p:nvPicPr>
          <p:cNvPr id="3" name="Imagen 2">
            <a:extLst>
              <a:ext uri="{FF2B5EF4-FFF2-40B4-BE49-F238E27FC236}">
                <a16:creationId xmlns:a16="http://schemas.microsoft.com/office/drawing/2014/main" id="{98917F53-1577-4AE7-B06C-49EDBCEA6E23}"/>
              </a:ext>
            </a:extLst>
          </p:cNvPr>
          <p:cNvPicPr>
            <a:picLocks noChangeAspect="1"/>
          </p:cNvPicPr>
          <p:nvPr/>
        </p:nvPicPr>
        <p:blipFill>
          <a:blip r:embed="rId7"/>
          <a:stretch>
            <a:fillRect/>
          </a:stretch>
        </p:blipFill>
        <p:spPr>
          <a:xfrm>
            <a:off x="39555" y="6160614"/>
            <a:ext cx="1597290" cy="664522"/>
          </a:xfrm>
          <a:prstGeom prst="rect">
            <a:avLst/>
          </a:prstGeom>
        </p:spPr>
      </p:pic>
      <p:pic>
        <p:nvPicPr>
          <p:cNvPr id="9" name="Imagen 8">
            <a:extLst>
              <a:ext uri="{FF2B5EF4-FFF2-40B4-BE49-F238E27FC236}">
                <a16:creationId xmlns:a16="http://schemas.microsoft.com/office/drawing/2014/main" id="{96EC1745-87AB-4D2E-AE7C-2E38E7459D30}"/>
              </a:ext>
            </a:extLst>
          </p:cNvPr>
          <p:cNvPicPr>
            <a:picLocks noChangeAspect="1"/>
          </p:cNvPicPr>
          <p:nvPr/>
        </p:nvPicPr>
        <p:blipFill>
          <a:blip r:embed="rId8"/>
          <a:stretch>
            <a:fillRect/>
          </a:stretch>
        </p:blipFill>
        <p:spPr>
          <a:xfrm>
            <a:off x="11155590" y="5770437"/>
            <a:ext cx="1036410" cy="1054699"/>
          </a:xfrm>
          <a:prstGeom prst="rect">
            <a:avLst/>
          </a:prstGeom>
        </p:spPr>
      </p:pic>
    </p:spTree>
    <p:extLst>
      <p:ext uri="{BB962C8B-B14F-4D97-AF65-F5344CB8AC3E}">
        <p14:creationId xmlns:p14="http://schemas.microsoft.com/office/powerpoint/2010/main" val="2548499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26395-BC31-438E-B709-0EBDB4FDA749}"/>
              </a:ext>
            </a:extLst>
          </p:cNvPr>
          <p:cNvSpPr>
            <a:spLocks noGrp="1"/>
          </p:cNvSpPr>
          <p:nvPr>
            <p:ph type="title"/>
          </p:nvPr>
        </p:nvSpPr>
        <p:spPr>
          <a:xfrm>
            <a:off x="1010194" y="-1"/>
            <a:ext cx="10343605" cy="1140824"/>
          </a:xfrm>
        </p:spPr>
        <p:txBody>
          <a:bodyPr>
            <a:normAutofit fontScale="90000"/>
          </a:bodyPr>
          <a:lstStyle/>
          <a:p>
            <a:r>
              <a:rPr lang="es-CO" sz="3600" b="1" dirty="0">
                <a:solidFill>
                  <a:srgbClr val="FF0000"/>
                </a:solidFill>
                <a:latin typeface="Arial" panose="020B0604020202020204" pitchFamily="34" charset="0"/>
                <a:cs typeface="Arial" panose="020B0604020202020204" pitchFamily="34" charset="0"/>
              </a:rPr>
              <a:t>Canasta ideal para el Gobierno Nacional –MEN-</a:t>
            </a:r>
            <a:br>
              <a:rPr lang="es-CO" dirty="0"/>
            </a:br>
            <a:endParaRPr lang="es-CO" dirty="0"/>
          </a:p>
        </p:txBody>
      </p:sp>
      <p:pic>
        <p:nvPicPr>
          <p:cNvPr id="4" name="Marcador de contenido 3">
            <a:extLst>
              <a:ext uri="{FF2B5EF4-FFF2-40B4-BE49-F238E27FC236}">
                <a16:creationId xmlns:a16="http://schemas.microsoft.com/office/drawing/2014/main" id="{3CD16949-BA6A-4E76-8684-065C170DBF2A}"/>
              </a:ext>
            </a:extLst>
          </p:cNvPr>
          <p:cNvPicPr>
            <a:picLocks noGrp="1" noChangeAspect="1"/>
          </p:cNvPicPr>
          <p:nvPr>
            <p:ph idx="1"/>
          </p:nvPr>
        </p:nvPicPr>
        <p:blipFill>
          <a:blip r:embed="rId2"/>
          <a:stretch>
            <a:fillRect/>
          </a:stretch>
        </p:blipFill>
        <p:spPr>
          <a:xfrm>
            <a:off x="2908664" y="1803850"/>
            <a:ext cx="5598514" cy="4664248"/>
          </a:xfrm>
          <a:prstGeom prst="rect">
            <a:avLst/>
          </a:prstGeom>
        </p:spPr>
      </p:pic>
      <p:pic>
        <p:nvPicPr>
          <p:cNvPr id="6" name="Imagen 5">
            <a:extLst>
              <a:ext uri="{FF2B5EF4-FFF2-40B4-BE49-F238E27FC236}">
                <a16:creationId xmlns:a16="http://schemas.microsoft.com/office/drawing/2014/main" id="{545703E0-2E39-4E34-83AC-FD182C6E2971}"/>
              </a:ext>
            </a:extLst>
          </p:cNvPr>
          <p:cNvPicPr>
            <a:picLocks noChangeAspect="1"/>
          </p:cNvPicPr>
          <p:nvPr/>
        </p:nvPicPr>
        <p:blipFill>
          <a:blip r:embed="rId3"/>
          <a:stretch>
            <a:fillRect/>
          </a:stretch>
        </p:blipFill>
        <p:spPr>
          <a:xfrm>
            <a:off x="6325401" y="993012"/>
            <a:ext cx="1579001" cy="810838"/>
          </a:xfrm>
          <a:prstGeom prst="rect">
            <a:avLst/>
          </a:prstGeom>
        </p:spPr>
      </p:pic>
      <p:pic>
        <p:nvPicPr>
          <p:cNvPr id="7" name="Imagen 6">
            <a:extLst>
              <a:ext uri="{FF2B5EF4-FFF2-40B4-BE49-F238E27FC236}">
                <a16:creationId xmlns:a16="http://schemas.microsoft.com/office/drawing/2014/main" id="{3BBCD530-734F-4366-9D19-E8E3713BFABD}"/>
              </a:ext>
            </a:extLst>
          </p:cNvPr>
          <p:cNvPicPr>
            <a:picLocks noChangeAspect="1"/>
          </p:cNvPicPr>
          <p:nvPr/>
        </p:nvPicPr>
        <p:blipFill>
          <a:blip r:embed="rId4"/>
          <a:stretch>
            <a:fillRect/>
          </a:stretch>
        </p:blipFill>
        <p:spPr>
          <a:xfrm>
            <a:off x="8914191" y="3130270"/>
            <a:ext cx="1511939" cy="597460"/>
          </a:xfrm>
          <a:prstGeom prst="rect">
            <a:avLst/>
          </a:prstGeom>
        </p:spPr>
      </p:pic>
      <p:pic>
        <p:nvPicPr>
          <p:cNvPr id="8" name="Imagen 7">
            <a:extLst>
              <a:ext uri="{FF2B5EF4-FFF2-40B4-BE49-F238E27FC236}">
                <a16:creationId xmlns:a16="http://schemas.microsoft.com/office/drawing/2014/main" id="{FDE3991F-573B-45B2-858C-49FA59B5C6D2}"/>
              </a:ext>
            </a:extLst>
          </p:cNvPr>
          <p:cNvPicPr>
            <a:picLocks noChangeAspect="1"/>
          </p:cNvPicPr>
          <p:nvPr/>
        </p:nvPicPr>
        <p:blipFill>
          <a:blip r:embed="rId5"/>
          <a:stretch>
            <a:fillRect/>
          </a:stretch>
        </p:blipFill>
        <p:spPr>
          <a:xfrm>
            <a:off x="8507178" y="5259506"/>
            <a:ext cx="2232523" cy="810838"/>
          </a:xfrm>
          <a:prstGeom prst="rect">
            <a:avLst/>
          </a:prstGeom>
        </p:spPr>
      </p:pic>
      <p:pic>
        <p:nvPicPr>
          <p:cNvPr id="9" name="Imagen 8">
            <a:extLst>
              <a:ext uri="{FF2B5EF4-FFF2-40B4-BE49-F238E27FC236}">
                <a16:creationId xmlns:a16="http://schemas.microsoft.com/office/drawing/2014/main" id="{8CDBCFE1-25E8-4B86-A764-4BF46356EB0B}"/>
              </a:ext>
            </a:extLst>
          </p:cNvPr>
          <p:cNvPicPr>
            <a:picLocks noChangeAspect="1"/>
          </p:cNvPicPr>
          <p:nvPr/>
        </p:nvPicPr>
        <p:blipFill>
          <a:blip r:embed="rId6"/>
          <a:stretch>
            <a:fillRect/>
          </a:stretch>
        </p:blipFill>
        <p:spPr>
          <a:xfrm>
            <a:off x="1153895" y="5094513"/>
            <a:ext cx="1754769" cy="1140824"/>
          </a:xfrm>
          <a:prstGeom prst="rect">
            <a:avLst/>
          </a:prstGeom>
        </p:spPr>
      </p:pic>
      <p:pic>
        <p:nvPicPr>
          <p:cNvPr id="10" name="Imagen 9">
            <a:extLst>
              <a:ext uri="{FF2B5EF4-FFF2-40B4-BE49-F238E27FC236}">
                <a16:creationId xmlns:a16="http://schemas.microsoft.com/office/drawing/2014/main" id="{D3FAA3B0-BEAA-4B89-AD2F-2F7A4F133F61}"/>
              </a:ext>
            </a:extLst>
          </p:cNvPr>
          <p:cNvPicPr>
            <a:picLocks noChangeAspect="1"/>
          </p:cNvPicPr>
          <p:nvPr/>
        </p:nvPicPr>
        <p:blipFill>
          <a:blip r:embed="rId7"/>
          <a:stretch>
            <a:fillRect/>
          </a:stretch>
        </p:blipFill>
        <p:spPr>
          <a:xfrm>
            <a:off x="465411" y="2555024"/>
            <a:ext cx="2036240" cy="810838"/>
          </a:xfrm>
          <a:prstGeom prst="rect">
            <a:avLst/>
          </a:prstGeom>
        </p:spPr>
      </p:pic>
      <p:pic>
        <p:nvPicPr>
          <p:cNvPr id="11" name="Imagen 10">
            <a:extLst>
              <a:ext uri="{FF2B5EF4-FFF2-40B4-BE49-F238E27FC236}">
                <a16:creationId xmlns:a16="http://schemas.microsoft.com/office/drawing/2014/main" id="{405CE4EF-C29B-4D2C-BDB6-03098FB19641}"/>
              </a:ext>
            </a:extLst>
          </p:cNvPr>
          <p:cNvPicPr>
            <a:picLocks noChangeAspect="1"/>
          </p:cNvPicPr>
          <p:nvPr/>
        </p:nvPicPr>
        <p:blipFill>
          <a:blip r:embed="rId8"/>
          <a:stretch>
            <a:fillRect/>
          </a:stretch>
        </p:blipFill>
        <p:spPr>
          <a:xfrm>
            <a:off x="11155590" y="5803301"/>
            <a:ext cx="1036410" cy="1054699"/>
          </a:xfrm>
          <a:prstGeom prst="rect">
            <a:avLst/>
          </a:prstGeom>
        </p:spPr>
      </p:pic>
    </p:spTree>
    <p:extLst>
      <p:ext uri="{BB962C8B-B14F-4D97-AF65-F5344CB8AC3E}">
        <p14:creationId xmlns:p14="http://schemas.microsoft.com/office/powerpoint/2010/main" val="2089962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12B78B-578A-4BAA-B012-ABCE04D59FDD}"/>
              </a:ext>
            </a:extLst>
          </p:cNvPr>
          <p:cNvSpPr>
            <a:spLocks noGrp="1"/>
          </p:cNvSpPr>
          <p:nvPr>
            <p:ph type="title"/>
          </p:nvPr>
        </p:nvSpPr>
        <p:spPr>
          <a:xfrm>
            <a:off x="916577" y="147412"/>
            <a:ext cx="9525000" cy="315912"/>
          </a:xfrm>
        </p:spPr>
        <p:txBody>
          <a:bodyPr>
            <a:normAutofit fontScale="90000"/>
          </a:bodyPr>
          <a:lstStyle/>
          <a:p>
            <a:pPr algn="ctr"/>
            <a:r>
              <a:rPr lang="es-CO" sz="2400" b="1" dirty="0">
                <a:solidFill>
                  <a:srgbClr val="FF0000"/>
                </a:solidFill>
                <a:latin typeface="Arial" panose="020B0604020202020204" pitchFamily="34" charset="0"/>
                <a:cs typeface="Arial" panose="020B0604020202020204" pitchFamily="34" charset="0"/>
              </a:rPr>
              <a:t>FECODE Y LA CANASTA EDUCATIVA</a:t>
            </a:r>
          </a:p>
        </p:txBody>
      </p:sp>
      <p:sp>
        <p:nvSpPr>
          <p:cNvPr id="3" name="Marcador de contenido 2">
            <a:extLst>
              <a:ext uri="{FF2B5EF4-FFF2-40B4-BE49-F238E27FC236}">
                <a16:creationId xmlns:a16="http://schemas.microsoft.com/office/drawing/2014/main" id="{F00E749D-B600-4807-B63C-F4B7FE7785D3}"/>
              </a:ext>
            </a:extLst>
          </p:cNvPr>
          <p:cNvSpPr>
            <a:spLocks noGrp="1"/>
          </p:cNvSpPr>
          <p:nvPr>
            <p:ph sz="half" idx="1"/>
          </p:nvPr>
        </p:nvSpPr>
        <p:spPr/>
        <p:txBody>
          <a:bodyPr/>
          <a:lstStyle/>
          <a:p>
            <a:pPr marL="0" indent="0">
              <a:buNone/>
            </a:pPr>
            <a:r>
              <a:rPr lang="es-CO" sz="2400" dirty="0"/>
              <a:t> </a:t>
            </a:r>
            <a:endParaRPr lang="es-CO" sz="2400" dirty="0">
              <a:solidFill>
                <a:srgbClr val="FF0000"/>
              </a:solidFill>
            </a:endParaRPr>
          </a:p>
        </p:txBody>
      </p:sp>
      <p:sp>
        <p:nvSpPr>
          <p:cNvPr id="4" name="Marcador de contenido 3">
            <a:extLst>
              <a:ext uri="{FF2B5EF4-FFF2-40B4-BE49-F238E27FC236}">
                <a16:creationId xmlns:a16="http://schemas.microsoft.com/office/drawing/2014/main" id="{68B43A50-511B-4656-AB51-D453B085BF1A}"/>
              </a:ext>
            </a:extLst>
          </p:cNvPr>
          <p:cNvSpPr>
            <a:spLocks noGrp="1"/>
          </p:cNvSpPr>
          <p:nvPr>
            <p:ph sz="half" idx="2"/>
          </p:nvPr>
        </p:nvSpPr>
        <p:spPr/>
        <p:txBody>
          <a:bodyPr/>
          <a:lstStyle/>
          <a:p>
            <a:endParaRPr lang="es-CO"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41095C83-41D6-4743-9A42-59881DEBEF96}"/>
              </a:ext>
            </a:extLst>
          </p:cNvPr>
          <p:cNvPicPr>
            <a:picLocks noChangeAspect="1"/>
          </p:cNvPicPr>
          <p:nvPr/>
        </p:nvPicPr>
        <p:blipFill>
          <a:blip r:embed="rId2"/>
          <a:stretch>
            <a:fillRect/>
          </a:stretch>
        </p:blipFill>
        <p:spPr>
          <a:xfrm>
            <a:off x="11568292" y="6176963"/>
            <a:ext cx="582341" cy="592617"/>
          </a:xfrm>
          <a:prstGeom prst="rect">
            <a:avLst/>
          </a:prstGeom>
        </p:spPr>
      </p:pic>
      <p:graphicFrame>
        <p:nvGraphicFramePr>
          <p:cNvPr id="6" name="Tabla 5">
            <a:extLst>
              <a:ext uri="{FF2B5EF4-FFF2-40B4-BE49-F238E27FC236}">
                <a16:creationId xmlns:a16="http://schemas.microsoft.com/office/drawing/2014/main" id="{C66EDCE7-9240-42DE-89A6-EA6BD5F83FFE}"/>
              </a:ext>
            </a:extLst>
          </p:cNvPr>
          <p:cNvGraphicFramePr>
            <a:graphicFrameLocks noGrp="1"/>
          </p:cNvGraphicFramePr>
          <p:nvPr>
            <p:extLst>
              <p:ext uri="{D42A27DB-BD31-4B8C-83A1-F6EECF244321}">
                <p14:modId xmlns:p14="http://schemas.microsoft.com/office/powerpoint/2010/main" val="2016431765"/>
              </p:ext>
            </p:extLst>
          </p:nvPr>
        </p:nvGraphicFramePr>
        <p:xfrm>
          <a:off x="139337" y="463324"/>
          <a:ext cx="11214463" cy="6162773"/>
        </p:xfrm>
        <a:graphic>
          <a:graphicData uri="http://schemas.openxmlformats.org/drawingml/2006/table">
            <a:tbl>
              <a:tblPr firstRow="1" bandRow="1">
                <a:tableStyleId>{5C22544A-7EE6-4342-B048-85BDC9FD1C3A}</a:tableStyleId>
              </a:tblPr>
              <a:tblGrid>
                <a:gridCol w="5094514">
                  <a:extLst>
                    <a:ext uri="{9D8B030D-6E8A-4147-A177-3AD203B41FA5}">
                      <a16:colId xmlns:a16="http://schemas.microsoft.com/office/drawing/2014/main" val="2122286255"/>
                    </a:ext>
                  </a:extLst>
                </a:gridCol>
                <a:gridCol w="6119949">
                  <a:extLst>
                    <a:ext uri="{9D8B030D-6E8A-4147-A177-3AD203B41FA5}">
                      <a16:colId xmlns:a16="http://schemas.microsoft.com/office/drawing/2014/main" val="1856856541"/>
                    </a:ext>
                  </a:extLst>
                </a:gridCol>
              </a:tblGrid>
              <a:tr h="320656">
                <a:tc>
                  <a:txBody>
                    <a:bodyPr/>
                    <a:lstStyle/>
                    <a:p>
                      <a:r>
                        <a:rPr lang="es-CO" dirty="0"/>
                        <a:t>COMPONENTES: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dirty="0"/>
                        <a:t>CONCEPTOS:</a:t>
                      </a:r>
                    </a:p>
                  </a:txBody>
                  <a:tcPr/>
                </a:tc>
                <a:extLst>
                  <a:ext uri="{0D108BD9-81ED-4DB2-BD59-A6C34878D82A}">
                    <a16:rowId xmlns:a16="http://schemas.microsoft.com/office/drawing/2014/main" val="1253960308"/>
                  </a:ext>
                </a:extLst>
              </a:tr>
              <a:tr h="1282625">
                <a:tc>
                  <a:txBody>
                    <a:bodyPr/>
                    <a:lstStyle/>
                    <a:p>
                      <a:r>
                        <a:rPr lang="es-CO" sz="1800" b="0" dirty="0">
                          <a:solidFill>
                            <a:srgbClr val="C00000"/>
                          </a:solidFill>
                          <a:latin typeface="+mn-lt"/>
                        </a:rPr>
                        <a:t>1. Recurso Humano</a:t>
                      </a:r>
                    </a:p>
                  </a:txBody>
                  <a:tcPr/>
                </a:tc>
                <a:tc>
                  <a:txBody>
                    <a:bodyPr/>
                    <a:lstStyle/>
                    <a:p>
                      <a:pPr marL="285750" indent="-285750">
                        <a:buFont typeface="Arial" panose="020B0604020202020204" pitchFamily="34" charset="0"/>
                        <a:buChar char="•"/>
                      </a:pPr>
                      <a:r>
                        <a:rPr lang="es-CO" sz="1600" dirty="0">
                          <a:latin typeface="+mn-lt"/>
                          <a:cs typeface="Arial" panose="020B0604020202020204" pitchFamily="34" charset="0"/>
                        </a:rPr>
                        <a:t>Docentes.</a:t>
                      </a:r>
                    </a:p>
                    <a:p>
                      <a:pPr marL="285750" indent="-285750">
                        <a:buFont typeface="Arial" panose="020B0604020202020204" pitchFamily="34" charset="0"/>
                        <a:buChar char="•"/>
                      </a:pPr>
                      <a:r>
                        <a:rPr lang="es-CO" sz="1600" dirty="0">
                          <a:latin typeface="+mn-lt"/>
                          <a:cs typeface="Arial" panose="020B0604020202020204" pitchFamily="34" charset="0"/>
                        </a:rPr>
                        <a:t>Administrativos: (IE + ETC)</a:t>
                      </a:r>
                    </a:p>
                    <a:p>
                      <a:pPr marL="285750" indent="-285750">
                        <a:buFont typeface="Arial" panose="020B0604020202020204" pitchFamily="34" charset="0"/>
                        <a:buChar char="•"/>
                      </a:pPr>
                      <a:r>
                        <a:rPr lang="es-CO" sz="1600" dirty="0">
                          <a:latin typeface="+mn-lt"/>
                          <a:cs typeface="Arial" panose="020B0604020202020204" pitchFamily="34" charset="0"/>
                        </a:rPr>
                        <a:t>Directivos Docentes</a:t>
                      </a:r>
                    </a:p>
                    <a:p>
                      <a:pPr marL="285750" indent="-285750">
                        <a:buFont typeface="Arial" panose="020B0604020202020204" pitchFamily="34" charset="0"/>
                        <a:buChar char="•"/>
                      </a:pPr>
                      <a:r>
                        <a:rPr lang="es-CO" sz="1600" dirty="0">
                          <a:latin typeface="+mn-lt"/>
                          <a:cs typeface="Arial" panose="020B0604020202020204" pitchFamily="34" charset="0"/>
                        </a:rPr>
                        <a:t>Personal de Apoyo</a:t>
                      </a:r>
                    </a:p>
                    <a:p>
                      <a:pPr marL="285750" indent="-285750">
                        <a:buFont typeface="Arial" panose="020B0604020202020204" pitchFamily="34" charset="0"/>
                        <a:buChar char="•"/>
                      </a:pPr>
                      <a:r>
                        <a:rPr lang="es-CO" sz="1600" dirty="0">
                          <a:latin typeface="+mn-lt"/>
                          <a:cs typeface="Arial" panose="020B0604020202020204" pitchFamily="34" charset="0"/>
                        </a:rPr>
                        <a:t>Formación y perfeccionamiento docente</a:t>
                      </a:r>
                    </a:p>
                  </a:txBody>
                  <a:tcPr/>
                </a:tc>
                <a:extLst>
                  <a:ext uri="{0D108BD9-81ED-4DB2-BD59-A6C34878D82A}">
                    <a16:rowId xmlns:a16="http://schemas.microsoft.com/office/drawing/2014/main" val="2641616099"/>
                  </a:ext>
                </a:extLst>
              </a:tr>
              <a:tr h="8016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b="0" dirty="0">
                          <a:solidFill>
                            <a:srgbClr val="C00000"/>
                          </a:solidFill>
                          <a:latin typeface="+mn-lt"/>
                          <a:cs typeface="Arial" panose="020B0604020202020204" pitchFamily="34" charset="0"/>
                        </a:rPr>
                        <a:t>2. Infraestructura</a:t>
                      </a:r>
                    </a:p>
                    <a:p>
                      <a:endParaRPr lang="es-CO" sz="1800" b="0" dirty="0">
                        <a:solidFill>
                          <a:srgbClr val="C00000"/>
                        </a:solidFill>
                        <a:latin typeface="+mn-lt"/>
                      </a:endParaRPr>
                    </a:p>
                  </a:txBody>
                  <a:tcPr/>
                </a:tc>
                <a:tc>
                  <a:txBody>
                    <a:bodyPr/>
                    <a:lstStyle/>
                    <a:p>
                      <a:pPr marL="285750" indent="-285750">
                        <a:buFont typeface="Arial" panose="020B0604020202020204" pitchFamily="34" charset="0"/>
                        <a:buChar char="•"/>
                      </a:pPr>
                      <a:r>
                        <a:rPr lang="es-CO" sz="1600" dirty="0">
                          <a:latin typeface="+mn-lt"/>
                        </a:rPr>
                        <a:t>Construcción</a:t>
                      </a:r>
                    </a:p>
                    <a:p>
                      <a:pPr marL="285750" indent="-285750">
                        <a:buFont typeface="Arial" panose="020B0604020202020204" pitchFamily="34" charset="0"/>
                        <a:buChar char="•"/>
                      </a:pPr>
                      <a:r>
                        <a:rPr lang="es-CO" sz="1600" dirty="0">
                          <a:latin typeface="+mn-lt"/>
                        </a:rPr>
                        <a:t>Mantenimiento </a:t>
                      </a:r>
                    </a:p>
                    <a:p>
                      <a:pPr marL="285750" indent="-285750">
                        <a:buFont typeface="Arial" panose="020B0604020202020204" pitchFamily="34" charset="0"/>
                        <a:buChar char="•"/>
                      </a:pPr>
                      <a:r>
                        <a:rPr lang="es-CO" sz="1600" dirty="0">
                          <a:latin typeface="+mn-lt"/>
                        </a:rPr>
                        <a:t>Dotación </a:t>
                      </a:r>
                    </a:p>
                  </a:txBody>
                  <a:tcPr/>
                </a:tc>
                <a:extLst>
                  <a:ext uri="{0D108BD9-81ED-4DB2-BD59-A6C34878D82A}">
                    <a16:rowId xmlns:a16="http://schemas.microsoft.com/office/drawing/2014/main" val="3017984197"/>
                  </a:ext>
                </a:extLst>
              </a:tr>
              <a:tr h="1763609">
                <a:tc>
                  <a:txBody>
                    <a:bodyPr/>
                    <a:lstStyle/>
                    <a:p>
                      <a:r>
                        <a:rPr lang="es-CO" sz="1800" b="0" dirty="0">
                          <a:solidFill>
                            <a:srgbClr val="C00000"/>
                          </a:solidFill>
                          <a:latin typeface="+mn-lt"/>
                          <a:cs typeface="Arial" panose="020B0604020202020204" pitchFamily="34" charset="0"/>
                        </a:rPr>
                        <a:t>3. Estudiante</a:t>
                      </a:r>
                      <a:endParaRPr lang="es-CO" sz="1800" b="0" dirty="0">
                        <a:solidFill>
                          <a:srgbClr val="C00000"/>
                        </a:solidFill>
                        <a:latin typeface="+mn-lt"/>
                      </a:endParaRPr>
                    </a:p>
                  </a:txBody>
                  <a:tcPr/>
                </a:tc>
                <a:tc>
                  <a:txBody>
                    <a:bodyPr/>
                    <a:lstStyle/>
                    <a:p>
                      <a:pPr marL="285750" indent="-285750">
                        <a:buFont typeface="Arial" panose="020B0604020202020204" pitchFamily="34" charset="0"/>
                        <a:buChar char="•"/>
                      </a:pPr>
                      <a:r>
                        <a:rPr lang="es-CO" sz="1600" dirty="0">
                          <a:latin typeface="+mn-lt"/>
                        </a:rPr>
                        <a:t>Lista de útiles, uniformes.</a:t>
                      </a:r>
                    </a:p>
                    <a:p>
                      <a:pPr marL="285750" indent="-285750">
                        <a:buFont typeface="Arial" panose="020B0604020202020204" pitchFamily="34" charset="0"/>
                        <a:buChar char="•"/>
                      </a:pPr>
                      <a:r>
                        <a:rPr lang="es-CO" sz="1600" dirty="0">
                          <a:latin typeface="+mn-lt"/>
                        </a:rPr>
                        <a:t>Alimentación escolar –Refrigerio y almuerzo.</a:t>
                      </a:r>
                    </a:p>
                    <a:p>
                      <a:pPr marL="285750" indent="-285750">
                        <a:buFont typeface="Arial" panose="020B0604020202020204" pitchFamily="34" charset="0"/>
                        <a:buChar char="•"/>
                      </a:pPr>
                      <a:r>
                        <a:rPr lang="es-CO" sz="1600" dirty="0">
                          <a:latin typeface="+mn-lt"/>
                        </a:rPr>
                        <a:t>Transporte</a:t>
                      </a:r>
                    </a:p>
                    <a:p>
                      <a:pPr marL="285750" indent="-285750">
                        <a:buFont typeface="Arial" panose="020B0604020202020204" pitchFamily="34" charset="0"/>
                        <a:buChar char="•"/>
                      </a:pPr>
                      <a:r>
                        <a:rPr lang="es-CO" sz="1600" dirty="0">
                          <a:latin typeface="+mn-lt"/>
                        </a:rPr>
                        <a:t>Material educativo.</a:t>
                      </a:r>
                    </a:p>
                    <a:p>
                      <a:pPr marL="285750" indent="-285750">
                        <a:buFont typeface="Arial" panose="020B0604020202020204" pitchFamily="34" charset="0"/>
                        <a:buChar char="•"/>
                      </a:pPr>
                      <a:r>
                        <a:rPr lang="es-CO" sz="1600" dirty="0">
                          <a:latin typeface="+mn-lt"/>
                        </a:rPr>
                        <a:t>Derechos académicos y complementarios –asociados a carnetización, boletines, certificados, otros.</a:t>
                      </a:r>
                    </a:p>
                    <a:p>
                      <a:pPr marL="285750" indent="-285750">
                        <a:buFont typeface="Arial" panose="020B0604020202020204" pitchFamily="34" charset="0"/>
                        <a:buChar char="•"/>
                      </a:pPr>
                      <a:r>
                        <a:rPr lang="es-CO" sz="1600" dirty="0">
                          <a:latin typeface="+mn-lt"/>
                        </a:rPr>
                        <a:t>Actividades extracurriculares</a:t>
                      </a:r>
                    </a:p>
                  </a:txBody>
                  <a:tcPr/>
                </a:tc>
                <a:extLst>
                  <a:ext uri="{0D108BD9-81ED-4DB2-BD59-A6C34878D82A}">
                    <a16:rowId xmlns:a16="http://schemas.microsoft.com/office/drawing/2014/main" val="1187597901"/>
                  </a:ext>
                </a:extLst>
              </a:tr>
              <a:tr h="801641">
                <a:tc>
                  <a:txBody>
                    <a:bodyPr/>
                    <a:lstStyle/>
                    <a:p>
                      <a:r>
                        <a:rPr lang="es-CO" sz="1800" b="0" dirty="0">
                          <a:solidFill>
                            <a:srgbClr val="C00000"/>
                          </a:solidFill>
                          <a:latin typeface="+mn-lt"/>
                          <a:cs typeface="Arial" panose="020B0604020202020204" pitchFamily="34" charset="0"/>
                        </a:rPr>
                        <a:t>4. Funcionamiento de la Institución Educativa</a:t>
                      </a:r>
                      <a:endParaRPr lang="es-CO" sz="1800" b="0" dirty="0">
                        <a:solidFill>
                          <a:srgbClr val="C00000"/>
                        </a:solidFill>
                        <a:latin typeface="+mn-lt"/>
                      </a:endParaRPr>
                    </a:p>
                  </a:txBody>
                  <a:tcPr/>
                </a:tc>
                <a:tc>
                  <a:txBody>
                    <a:bodyPr/>
                    <a:lstStyle/>
                    <a:p>
                      <a:pPr marL="285750" indent="-285750">
                        <a:buFont typeface="Arial" panose="020B0604020202020204" pitchFamily="34" charset="0"/>
                        <a:buChar char="•"/>
                      </a:pPr>
                      <a:r>
                        <a:rPr lang="es-CO" sz="1600" dirty="0">
                          <a:latin typeface="+mn-lt"/>
                        </a:rPr>
                        <a:t>Vigilancia y Aseo</a:t>
                      </a:r>
                    </a:p>
                    <a:p>
                      <a:pPr marL="285750" indent="-285750">
                        <a:buFont typeface="Arial" panose="020B0604020202020204" pitchFamily="34" charset="0"/>
                        <a:buChar char="•"/>
                      </a:pPr>
                      <a:r>
                        <a:rPr lang="es-CO" sz="1600" dirty="0">
                          <a:latin typeface="+mn-lt"/>
                        </a:rPr>
                        <a:t>Servicios Públicos</a:t>
                      </a:r>
                    </a:p>
                    <a:p>
                      <a:pPr marL="285750" indent="-285750">
                        <a:buFont typeface="Arial" panose="020B0604020202020204" pitchFamily="34" charset="0"/>
                        <a:buChar char="•"/>
                      </a:pPr>
                      <a:r>
                        <a:rPr lang="es-CO" sz="1600" dirty="0">
                          <a:latin typeface="+mn-lt"/>
                        </a:rPr>
                        <a:t>Insumos de Oficina</a:t>
                      </a:r>
                    </a:p>
                  </a:txBody>
                  <a:tcPr/>
                </a:tc>
                <a:extLst>
                  <a:ext uri="{0D108BD9-81ED-4DB2-BD59-A6C34878D82A}">
                    <a16:rowId xmlns:a16="http://schemas.microsoft.com/office/drawing/2014/main" val="899516730"/>
                  </a:ext>
                </a:extLst>
              </a:tr>
              <a:tr h="1042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b="0" dirty="0">
                          <a:solidFill>
                            <a:srgbClr val="C00000"/>
                          </a:solidFill>
                          <a:latin typeface="+mn-lt"/>
                          <a:cs typeface="Arial" panose="020B0604020202020204" pitchFamily="34" charset="0"/>
                        </a:rPr>
                        <a:t>5. Costos Asociados a la Administración del Servicio –Componente aparte-</a:t>
                      </a:r>
                    </a:p>
                    <a:p>
                      <a:endParaRPr lang="es-CO" sz="1800" b="0" dirty="0">
                        <a:solidFill>
                          <a:srgbClr val="C00000"/>
                        </a:solidFill>
                        <a:latin typeface="+mn-lt"/>
                      </a:endParaRPr>
                    </a:p>
                  </a:txBody>
                  <a:tcPr/>
                </a:tc>
                <a:tc>
                  <a:txBody>
                    <a:bodyPr/>
                    <a:lstStyle/>
                    <a:p>
                      <a:pPr marL="285750" indent="-285750" algn="l">
                        <a:buFont typeface="Arial" panose="020B0604020202020204" pitchFamily="34" charset="0"/>
                        <a:buChar char="•"/>
                      </a:pPr>
                      <a:r>
                        <a:rPr lang="es-CO" sz="1600" dirty="0">
                          <a:latin typeface="+mn-lt"/>
                        </a:rPr>
                        <a:t>Sistemas de Información</a:t>
                      </a:r>
                    </a:p>
                    <a:p>
                      <a:pPr marL="285750" indent="-285750" algn="l">
                        <a:buFont typeface="Arial" panose="020B0604020202020204" pitchFamily="34" charset="0"/>
                        <a:buChar char="•"/>
                      </a:pPr>
                      <a:r>
                        <a:rPr lang="es-CO" sz="1600" dirty="0">
                          <a:latin typeface="+mn-lt"/>
                        </a:rPr>
                        <a:t>Personal Administrativo en la ETC dirigido a la Educación</a:t>
                      </a:r>
                    </a:p>
                    <a:p>
                      <a:pPr marL="285750" indent="-285750" algn="l">
                        <a:buFont typeface="Arial" panose="020B0604020202020204" pitchFamily="34" charset="0"/>
                        <a:buChar char="•"/>
                      </a:pPr>
                      <a:r>
                        <a:rPr lang="es-CO" sz="1600" dirty="0">
                          <a:latin typeface="+mn-lt"/>
                        </a:rPr>
                        <a:t>Gastos Operativos de la ETC.</a:t>
                      </a:r>
                    </a:p>
                  </a:txBody>
                  <a:tcPr/>
                </a:tc>
                <a:extLst>
                  <a:ext uri="{0D108BD9-81ED-4DB2-BD59-A6C34878D82A}">
                    <a16:rowId xmlns:a16="http://schemas.microsoft.com/office/drawing/2014/main" val="3469548002"/>
                  </a:ext>
                </a:extLst>
              </a:tr>
            </a:tbl>
          </a:graphicData>
        </a:graphic>
      </p:graphicFrame>
    </p:spTree>
    <p:extLst>
      <p:ext uri="{BB962C8B-B14F-4D97-AF65-F5344CB8AC3E}">
        <p14:creationId xmlns:p14="http://schemas.microsoft.com/office/powerpoint/2010/main" val="3677120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106D57-C177-4B9A-A814-5DFE1CEAB012}"/>
              </a:ext>
            </a:extLst>
          </p:cNvPr>
          <p:cNvSpPr>
            <a:spLocks noGrp="1"/>
          </p:cNvSpPr>
          <p:nvPr>
            <p:ph type="title"/>
          </p:nvPr>
        </p:nvSpPr>
        <p:spPr/>
        <p:txBody>
          <a:bodyPr>
            <a:normAutofit/>
          </a:bodyPr>
          <a:lstStyle/>
          <a:p>
            <a:pPr algn="ctr"/>
            <a:r>
              <a:rPr lang="es-CO" sz="2000" b="1" dirty="0">
                <a:solidFill>
                  <a:srgbClr val="C00000"/>
                </a:solidFill>
                <a:latin typeface="Arial" panose="020B0604020202020204" pitchFamily="34" charset="0"/>
                <a:cs typeface="Arial" panose="020B0604020202020204" pitchFamily="34" charset="0"/>
              </a:rPr>
              <a:t>CANASTA EDUCATIVA: DEFINICIÓN, COMPONENTES Y ESTUDIOS DE COSTOS PARA PONERLA EN FUNCIONAMIENTO</a:t>
            </a:r>
          </a:p>
        </p:txBody>
      </p:sp>
      <p:sp>
        <p:nvSpPr>
          <p:cNvPr id="3" name="Marcador de contenido 2">
            <a:extLst>
              <a:ext uri="{FF2B5EF4-FFF2-40B4-BE49-F238E27FC236}">
                <a16:creationId xmlns:a16="http://schemas.microsoft.com/office/drawing/2014/main" id="{F1D87B89-7783-4E06-AA65-2AAF46422EA8}"/>
              </a:ext>
            </a:extLst>
          </p:cNvPr>
          <p:cNvSpPr>
            <a:spLocks noGrp="1"/>
          </p:cNvSpPr>
          <p:nvPr>
            <p:ph sz="half" idx="1"/>
          </p:nvPr>
        </p:nvSpPr>
        <p:spPr/>
        <p:txBody>
          <a:bodyPr>
            <a:normAutofit fontScale="92500" lnSpcReduction="20000"/>
          </a:bodyPr>
          <a:lstStyle/>
          <a:p>
            <a:pPr marL="0" indent="0">
              <a:buNone/>
            </a:pPr>
            <a:r>
              <a:rPr lang="es-CO" dirty="0"/>
              <a:t>PARA EL GOBIERNO: </a:t>
            </a:r>
          </a:p>
          <a:p>
            <a:pPr marL="0" indent="0">
              <a:buNone/>
            </a:pPr>
            <a:r>
              <a:rPr lang="es-CO" dirty="0" err="1"/>
              <a:t>Minhacienda</a:t>
            </a:r>
            <a:r>
              <a:rPr lang="es-CO" dirty="0"/>
              <a:t>-MEN-DNP-</a:t>
            </a:r>
          </a:p>
          <a:p>
            <a:pPr>
              <a:buFont typeface="Wingdings" panose="05000000000000000000" pitchFamily="2" charset="2"/>
              <a:buChar char="v"/>
            </a:pPr>
            <a:r>
              <a:rPr lang="es-CO" sz="2000" dirty="0">
                <a:solidFill>
                  <a:srgbClr val="C00000"/>
                </a:solidFill>
                <a:latin typeface="Arial" panose="020B0604020202020204" pitchFamily="34" charset="0"/>
                <a:cs typeface="Arial" panose="020B0604020202020204" pitchFamily="34" charset="0"/>
              </a:rPr>
              <a:t>Calidad de la educación</a:t>
            </a:r>
            <a:r>
              <a:rPr lang="es-CO" sz="2000" dirty="0">
                <a:latin typeface="Arial" panose="020B0604020202020204" pitchFamily="34" charset="0"/>
                <a:cs typeface="Arial" panose="020B0604020202020204" pitchFamily="34" charset="0"/>
              </a:rPr>
              <a:t>.</a:t>
            </a:r>
          </a:p>
          <a:p>
            <a:pPr>
              <a:buFont typeface="Wingdings" panose="05000000000000000000" pitchFamily="2" charset="2"/>
              <a:buChar char="ü"/>
            </a:pPr>
            <a:r>
              <a:rPr lang="es-CO" sz="2000" dirty="0">
                <a:latin typeface="Arial" panose="020B0604020202020204" pitchFamily="34" charset="0"/>
                <a:cs typeface="Arial" panose="020B0604020202020204" pitchFamily="34" charset="0"/>
              </a:rPr>
              <a:t>Muestra aleatoria de las IE con mejores resultados en ISCE y Día E.</a:t>
            </a:r>
          </a:p>
          <a:p>
            <a:pPr>
              <a:buFont typeface="Wingdings" panose="05000000000000000000" pitchFamily="2" charset="2"/>
              <a:buChar char="ü"/>
            </a:pPr>
            <a:r>
              <a:rPr lang="es-CO" sz="2000" dirty="0">
                <a:latin typeface="Arial" panose="020B0604020202020204" pitchFamily="34" charset="0"/>
                <a:cs typeface="Arial" panose="020B0604020202020204" pitchFamily="34" charset="0"/>
              </a:rPr>
              <a:t>Pruebas SABER.</a:t>
            </a:r>
          </a:p>
          <a:p>
            <a:pPr>
              <a:buFont typeface="Wingdings" panose="05000000000000000000" pitchFamily="2" charset="2"/>
              <a:buChar char="ü"/>
            </a:pPr>
            <a:r>
              <a:rPr lang="es-CO" sz="2000" dirty="0">
                <a:latin typeface="Arial" panose="020B0604020202020204" pitchFamily="34" charset="0"/>
                <a:cs typeface="Arial" panose="020B0604020202020204" pitchFamily="34" charset="0"/>
              </a:rPr>
              <a:t>Calcular el costo de las IE desfinanciadas pero que obtienen los mejores resultados del ICFES…Pues, estos colegios son “eficientes”</a:t>
            </a:r>
          </a:p>
          <a:p>
            <a:pPr>
              <a:buFont typeface="Wingdings" panose="05000000000000000000" pitchFamily="2" charset="2"/>
              <a:buChar char="ü"/>
            </a:pPr>
            <a:r>
              <a:rPr lang="es-CO" sz="2000" dirty="0">
                <a:latin typeface="Arial" panose="020B0604020202020204" pitchFamily="34" charset="0"/>
                <a:cs typeface="Arial" panose="020B0604020202020204" pitchFamily="34" charset="0"/>
              </a:rPr>
              <a:t>El modelo económico: ajustes y regla fiscal son transversales para tomar decisiones y se ponen por encima a los derechos fundamentales de la sociedad.</a:t>
            </a:r>
          </a:p>
          <a:p>
            <a:pPr>
              <a:buFont typeface="Wingdings" panose="05000000000000000000" pitchFamily="2" charset="2"/>
              <a:buChar char="ü"/>
            </a:pPr>
            <a:endParaRPr lang="es-CO" sz="2000" dirty="0">
              <a:latin typeface="Arial" panose="020B0604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19917603-E9F2-4993-A71E-4E6E4C2EDFBF}"/>
              </a:ext>
            </a:extLst>
          </p:cNvPr>
          <p:cNvSpPr>
            <a:spLocks noGrp="1"/>
          </p:cNvSpPr>
          <p:nvPr>
            <p:ph sz="half" idx="2"/>
          </p:nvPr>
        </p:nvSpPr>
        <p:spPr/>
        <p:txBody>
          <a:bodyPr>
            <a:normAutofit fontScale="92500" lnSpcReduction="20000"/>
          </a:bodyPr>
          <a:lstStyle/>
          <a:p>
            <a:pPr marL="0" indent="0">
              <a:buNone/>
            </a:pPr>
            <a:r>
              <a:rPr lang="es-CO" dirty="0"/>
              <a:t>PARA FECODE.</a:t>
            </a:r>
            <a:endParaRPr lang="es-CO" sz="2000" dirty="0"/>
          </a:p>
          <a:p>
            <a:pPr>
              <a:buFont typeface="Wingdings" panose="05000000000000000000" pitchFamily="2" charset="2"/>
              <a:buChar char="v"/>
            </a:pPr>
            <a:r>
              <a:rPr lang="es-CO" sz="2000" dirty="0">
                <a:solidFill>
                  <a:srgbClr val="C00000"/>
                </a:solidFill>
              </a:rPr>
              <a:t>Desde una canasta educativa pensada desde la garantía del Derecho Humano a la Educación. Estamos por una educación de calidad</a:t>
            </a:r>
            <a:endParaRPr lang="es-CO" sz="2000" dirty="0"/>
          </a:p>
          <a:p>
            <a:pPr>
              <a:buFont typeface="Wingdings" panose="05000000000000000000" pitchFamily="2" charset="2"/>
              <a:buChar char="ü"/>
            </a:pPr>
            <a:r>
              <a:rPr lang="es-CO" sz="2000" dirty="0"/>
              <a:t>Una Canasta Educativa que reconozca las necesidades básicas para crear las condiciones suficientes que garanticen la realización plena de la educación como derecho.</a:t>
            </a:r>
          </a:p>
          <a:p>
            <a:pPr>
              <a:buFont typeface="Wingdings" panose="05000000000000000000" pitchFamily="2" charset="2"/>
              <a:buChar char="ü"/>
            </a:pPr>
            <a:r>
              <a:rPr lang="es-CO" sz="2000" dirty="0"/>
              <a:t>Pensada en los componentes materiales, económicos, sociales, culturales, pedagógicos, académicos del sistema educativo.</a:t>
            </a:r>
          </a:p>
          <a:p>
            <a:pPr>
              <a:buFont typeface="Wingdings" panose="05000000000000000000" pitchFamily="2" charset="2"/>
              <a:buChar char="ü"/>
            </a:pPr>
            <a:r>
              <a:rPr lang="es-CO" sz="2000" dirty="0"/>
              <a:t>Asumirse la inversión financiera debe estar al servicio de la sociedad y no del modelo económico imperante, del ser estudiantes –colectivo- y no en su individualidad y competitividad.</a:t>
            </a:r>
          </a:p>
        </p:txBody>
      </p:sp>
      <p:pic>
        <p:nvPicPr>
          <p:cNvPr id="5" name="Imagen 4">
            <a:extLst>
              <a:ext uri="{FF2B5EF4-FFF2-40B4-BE49-F238E27FC236}">
                <a16:creationId xmlns:a16="http://schemas.microsoft.com/office/drawing/2014/main" id="{3BA38AE8-5234-471D-913D-68B2D4B5E9E6}"/>
              </a:ext>
            </a:extLst>
          </p:cNvPr>
          <p:cNvPicPr>
            <a:picLocks noChangeAspect="1"/>
          </p:cNvPicPr>
          <p:nvPr/>
        </p:nvPicPr>
        <p:blipFill>
          <a:blip r:embed="rId2"/>
          <a:stretch>
            <a:fillRect/>
          </a:stretch>
        </p:blipFill>
        <p:spPr>
          <a:xfrm>
            <a:off x="11155590" y="5784550"/>
            <a:ext cx="1036410" cy="1054699"/>
          </a:xfrm>
          <a:prstGeom prst="rect">
            <a:avLst/>
          </a:prstGeom>
        </p:spPr>
      </p:pic>
    </p:spTree>
    <p:extLst>
      <p:ext uri="{BB962C8B-B14F-4D97-AF65-F5344CB8AC3E}">
        <p14:creationId xmlns:p14="http://schemas.microsoft.com/office/powerpoint/2010/main" val="2021992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C93443-9967-4B74-AE1E-F00F946EB905}"/>
              </a:ext>
            </a:extLst>
          </p:cNvPr>
          <p:cNvSpPr>
            <a:spLocks noGrp="1"/>
          </p:cNvSpPr>
          <p:nvPr>
            <p:ph type="title"/>
          </p:nvPr>
        </p:nvSpPr>
        <p:spPr>
          <a:xfrm>
            <a:off x="838200" y="95794"/>
            <a:ext cx="10515600" cy="383178"/>
          </a:xfrm>
        </p:spPr>
        <p:txBody>
          <a:bodyPr>
            <a:noAutofit/>
          </a:bodyPr>
          <a:lstStyle/>
          <a:p>
            <a:pPr algn="ctr"/>
            <a:r>
              <a:rPr lang="es-CO" sz="2400" b="1" dirty="0">
                <a:solidFill>
                  <a:srgbClr val="C00000"/>
                </a:solidFill>
                <a:latin typeface="Arial" panose="020B0604020202020204" pitchFamily="34" charset="0"/>
                <a:cs typeface="Arial" panose="020B0604020202020204" pitchFamily="34" charset="0"/>
              </a:rPr>
              <a:t>CANASTA EDUCATIVA = AL DERECHO HUMANO A LA EDUCACIÓN</a:t>
            </a:r>
          </a:p>
        </p:txBody>
      </p:sp>
      <p:sp>
        <p:nvSpPr>
          <p:cNvPr id="3" name="Marcador de contenido 2">
            <a:extLst>
              <a:ext uri="{FF2B5EF4-FFF2-40B4-BE49-F238E27FC236}">
                <a16:creationId xmlns:a16="http://schemas.microsoft.com/office/drawing/2014/main" id="{65378CF3-E527-49BC-8F3D-4B712CCADC51}"/>
              </a:ext>
            </a:extLst>
          </p:cNvPr>
          <p:cNvSpPr>
            <a:spLocks noGrp="1"/>
          </p:cNvSpPr>
          <p:nvPr>
            <p:ph idx="1"/>
          </p:nvPr>
        </p:nvSpPr>
        <p:spPr>
          <a:xfrm>
            <a:off x="838200" y="1236617"/>
            <a:ext cx="10421983" cy="5164183"/>
          </a:xfrm>
        </p:spPr>
        <p:txBody>
          <a:bodyPr/>
          <a:lstStyle/>
          <a:p>
            <a:pPr algn="just">
              <a:buFont typeface="Wingdings" panose="05000000000000000000" pitchFamily="2" charset="2"/>
              <a:buChar char="§"/>
            </a:pPr>
            <a:r>
              <a:rPr lang="es-CO" sz="2400" dirty="0"/>
              <a:t>Estamos, en la búsqueda de la realización plena  del Derecho Humano a la Educación. No queremos tener como centro la definición de calidad…en ese sentido, el centro debe ser la definición de la Educación como Derecho.</a:t>
            </a:r>
          </a:p>
          <a:p>
            <a:pPr algn="just">
              <a:buFont typeface="Wingdings" panose="05000000000000000000" pitchFamily="2" charset="2"/>
              <a:buChar char="§"/>
            </a:pPr>
            <a:r>
              <a:rPr lang="es-CO" sz="2400" dirty="0"/>
              <a:t>El Derecho a la Educación no es un atributo de la calidad, para nosotros, es al contrario, la calidad es un atributo del Derecho.</a:t>
            </a:r>
          </a:p>
          <a:p>
            <a:pPr algn="just">
              <a:buFont typeface="Wingdings" panose="05000000000000000000" pitchFamily="2" charset="2"/>
              <a:buChar char="§"/>
            </a:pPr>
            <a:r>
              <a:rPr lang="es-CO" sz="2400" dirty="0"/>
              <a:t>Implica concebir el Derecho Humano a la Educación, que no se debe limitar a establecer condiciones operativas o instrumentales.</a:t>
            </a:r>
          </a:p>
          <a:p>
            <a:pPr algn="just">
              <a:buFont typeface="Wingdings" panose="05000000000000000000" pitchFamily="2" charset="2"/>
              <a:buChar char="§"/>
            </a:pPr>
            <a:r>
              <a:rPr lang="es-CO" sz="2400" dirty="0"/>
              <a:t>En la perspectiva del Derecho se hace necesario el reconocimiento y satisfacción de las necesidades  del Estudiante y de la IE.</a:t>
            </a:r>
          </a:p>
          <a:p>
            <a:pPr algn="just">
              <a:buFont typeface="Wingdings" panose="05000000000000000000" pitchFamily="2" charset="2"/>
              <a:buChar char="§"/>
            </a:pPr>
            <a:r>
              <a:rPr lang="es-CO" sz="2400" dirty="0"/>
              <a:t>Es poder contar con las condiciones suficientes y necesarias para la realización plena de los fines de la educación y el alcance completo de sus objetivos</a:t>
            </a:r>
          </a:p>
          <a:p>
            <a:pPr>
              <a:buFont typeface="Wingdings" panose="05000000000000000000" pitchFamily="2" charset="2"/>
              <a:buChar char="§"/>
            </a:pPr>
            <a:endParaRPr lang="es-CO" dirty="0"/>
          </a:p>
          <a:p>
            <a:pPr marL="0" indent="0">
              <a:buNone/>
            </a:pPr>
            <a:endParaRPr lang="es-CO" dirty="0"/>
          </a:p>
        </p:txBody>
      </p:sp>
      <p:pic>
        <p:nvPicPr>
          <p:cNvPr id="4" name="Imagen 3">
            <a:extLst>
              <a:ext uri="{FF2B5EF4-FFF2-40B4-BE49-F238E27FC236}">
                <a16:creationId xmlns:a16="http://schemas.microsoft.com/office/drawing/2014/main" id="{9D5D6221-1AB1-4E3B-8DB2-419AF84D427D}"/>
              </a:ext>
            </a:extLst>
          </p:cNvPr>
          <p:cNvPicPr>
            <a:picLocks noChangeAspect="1"/>
          </p:cNvPicPr>
          <p:nvPr/>
        </p:nvPicPr>
        <p:blipFill>
          <a:blip r:embed="rId2"/>
          <a:stretch>
            <a:fillRect/>
          </a:stretch>
        </p:blipFill>
        <p:spPr>
          <a:xfrm>
            <a:off x="11055487" y="5803301"/>
            <a:ext cx="1036410" cy="1054699"/>
          </a:xfrm>
          <a:prstGeom prst="rect">
            <a:avLst/>
          </a:prstGeom>
        </p:spPr>
      </p:pic>
    </p:spTree>
    <p:extLst>
      <p:ext uri="{BB962C8B-B14F-4D97-AF65-F5344CB8AC3E}">
        <p14:creationId xmlns:p14="http://schemas.microsoft.com/office/powerpoint/2010/main" val="898261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B338A-4756-4658-A0E4-4F6249A4702B}"/>
              </a:ext>
            </a:extLst>
          </p:cNvPr>
          <p:cNvSpPr>
            <a:spLocks noGrp="1"/>
          </p:cNvSpPr>
          <p:nvPr>
            <p:ph type="title"/>
          </p:nvPr>
        </p:nvSpPr>
        <p:spPr>
          <a:xfrm>
            <a:off x="838200" y="365125"/>
            <a:ext cx="10515600" cy="45719"/>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id="{B975D5F1-C721-449E-84FA-999C8CEB6753}"/>
              </a:ext>
            </a:extLst>
          </p:cNvPr>
          <p:cNvSpPr>
            <a:spLocks noGrp="1"/>
          </p:cNvSpPr>
          <p:nvPr>
            <p:ph sz="half" idx="1"/>
          </p:nvPr>
        </p:nvSpPr>
        <p:spPr>
          <a:xfrm>
            <a:off x="838200" y="759822"/>
            <a:ext cx="5181600" cy="5417141"/>
          </a:xfrm>
        </p:spPr>
        <p:txBody>
          <a:bodyPr/>
          <a:lstStyle/>
          <a:p>
            <a:pPr>
              <a:buFont typeface="Wingdings" panose="05000000000000000000" pitchFamily="2" charset="2"/>
              <a:buChar char="§"/>
            </a:pPr>
            <a:r>
              <a:rPr lang="es-CO" dirty="0"/>
              <a:t>El acceso o la cobertura, son condiciones indispensables para buscar la realización plena del Derecho a la Educación, pero no son condiciones suficientes para el lograr su realización  en la búsqueda de alcanzar esos fines.</a:t>
            </a:r>
          </a:p>
          <a:p>
            <a:pPr>
              <a:buFont typeface="Wingdings" panose="05000000000000000000" pitchFamily="2" charset="2"/>
              <a:buChar char="§"/>
            </a:pPr>
            <a:r>
              <a:rPr lang="es-CO" dirty="0"/>
              <a:t>Es crear la condiciones para que el proceso sea permanente y continuo, sistemático y progresivo.</a:t>
            </a:r>
          </a:p>
        </p:txBody>
      </p:sp>
      <p:sp>
        <p:nvSpPr>
          <p:cNvPr id="4" name="Marcador de contenido 3">
            <a:extLst>
              <a:ext uri="{FF2B5EF4-FFF2-40B4-BE49-F238E27FC236}">
                <a16:creationId xmlns:a16="http://schemas.microsoft.com/office/drawing/2014/main" id="{01AA458E-385E-4339-92CD-2132BEBAC1AE}"/>
              </a:ext>
            </a:extLst>
          </p:cNvPr>
          <p:cNvSpPr>
            <a:spLocks noGrp="1"/>
          </p:cNvSpPr>
          <p:nvPr>
            <p:ph sz="half" idx="2"/>
          </p:nvPr>
        </p:nvSpPr>
        <p:spPr>
          <a:xfrm>
            <a:off x="6172200" y="759822"/>
            <a:ext cx="5181600" cy="5417141"/>
          </a:xfrm>
        </p:spPr>
        <p:txBody>
          <a:bodyPr/>
          <a:lstStyle/>
          <a:p>
            <a:pPr marL="0" indent="0">
              <a:buNone/>
            </a:pPr>
            <a:r>
              <a:rPr lang="es-CO" b="1" dirty="0">
                <a:solidFill>
                  <a:srgbClr val="C00000"/>
                </a:solidFill>
              </a:rPr>
              <a:t>COMPONENETES DEL DERECHO</a:t>
            </a:r>
            <a:r>
              <a:rPr lang="es-CO" dirty="0"/>
              <a:t>:</a:t>
            </a:r>
          </a:p>
          <a:p>
            <a:pPr marL="0" indent="0">
              <a:buNone/>
            </a:pPr>
            <a:endParaRPr lang="es-CO" dirty="0"/>
          </a:p>
          <a:p>
            <a:pPr marL="514350" indent="-514350">
              <a:buAutoNum type="arabicPeriod"/>
            </a:pPr>
            <a:r>
              <a:rPr lang="es-CO" dirty="0"/>
              <a:t>Asequibilidad</a:t>
            </a:r>
          </a:p>
          <a:p>
            <a:pPr marL="514350" indent="-514350">
              <a:buAutoNum type="arabicPeriod"/>
            </a:pPr>
            <a:r>
              <a:rPr lang="es-CO" dirty="0"/>
              <a:t>Accesibilidad.</a:t>
            </a:r>
          </a:p>
          <a:p>
            <a:pPr marL="514350" indent="-514350">
              <a:buAutoNum type="arabicPeriod"/>
            </a:pPr>
            <a:r>
              <a:rPr lang="es-CO" dirty="0"/>
              <a:t>Aceptabilidad.</a:t>
            </a:r>
          </a:p>
          <a:p>
            <a:pPr marL="514350" indent="-514350">
              <a:buAutoNum type="arabicPeriod"/>
            </a:pPr>
            <a:r>
              <a:rPr lang="es-CO" dirty="0"/>
              <a:t>Adaptabilidad.</a:t>
            </a:r>
          </a:p>
          <a:p>
            <a:pPr marL="514350" indent="-514350">
              <a:buAutoNum type="arabicPeriod"/>
            </a:pPr>
            <a:endParaRPr lang="es-CO" dirty="0"/>
          </a:p>
        </p:txBody>
      </p:sp>
      <p:pic>
        <p:nvPicPr>
          <p:cNvPr id="5" name="Imagen 4">
            <a:extLst>
              <a:ext uri="{FF2B5EF4-FFF2-40B4-BE49-F238E27FC236}">
                <a16:creationId xmlns:a16="http://schemas.microsoft.com/office/drawing/2014/main" id="{E4D53B9E-29B1-4EE9-9D00-7ABF2B4FF831}"/>
              </a:ext>
            </a:extLst>
          </p:cNvPr>
          <p:cNvPicPr>
            <a:picLocks noChangeAspect="1"/>
          </p:cNvPicPr>
          <p:nvPr/>
        </p:nvPicPr>
        <p:blipFill>
          <a:blip r:embed="rId2"/>
          <a:stretch>
            <a:fillRect/>
          </a:stretch>
        </p:blipFill>
        <p:spPr>
          <a:xfrm>
            <a:off x="11155590" y="5649613"/>
            <a:ext cx="1036410" cy="1054699"/>
          </a:xfrm>
          <a:prstGeom prst="rect">
            <a:avLst/>
          </a:prstGeom>
        </p:spPr>
      </p:pic>
    </p:spTree>
    <p:extLst>
      <p:ext uri="{BB962C8B-B14F-4D97-AF65-F5344CB8AC3E}">
        <p14:creationId xmlns:p14="http://schemas.microsoft.com/office/powerpoint/2010/main" val="1551713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EACBB-5166-4B1E-AE5F-E32D60E3914B}"/>
              </a:ext>
            </a:extLst>
          </p:cNvPr>
          <p:cNvSpPr>
            <a:spLocks noGrp="1"/>
          </p:cNvSpPr>
          <p:nvPr>
            <p:ph type="title"/>
          </p:nvPr>
        </p:nvSpPr>
        <p:spPr/>
        <p:txBody>
          <a:bodyPr>
            <a:normAutofit/>
          </a:bodyPr>
          <a:lstStyle/>
          <a:p>
            <a:pPr algn="ctr"/>
            <a:r>
              <a:rPr lang="es-CO" sz="3200" b="1" dirty="0">
                <a:solidFill>
                  <a:srgbClr val="C00000"/>
                </a:solidFill>
                <a:latin typeface="Arial" panose="020B0604020202020204" pitchFamily="34" charset="0"/>
                <a:cs typeface="Arial" panose="020B0604020202020204" pitchFamily="34" charset="0"/>
              </a:rPr>
              <a:t>QUE DICE EL BANCO INTERAMERICANO DE DESARROLLO –BID-</a:t>
            </a:r>
          </a:p>
        </p:txBody>
      </p:sp>
      <p:pic>
        <p:nvPicPr>
          <p:cNvPr id="5" name="Marcador de contenido 4">
            <a:extLst>
              <a:ext uri="{FF2B5EF4-FFF2-40B4-BE49-F238E27FC236}">
                <a16:creationId xmlns:a16="http://schemas.microsoft.com/office/drawing/2014/main" id="{C313D351-0701-420A-8504-678E10703435}"/>
              </a:ext>
            </a:extLst>
          </p:cNvPr>
          <p:cNvPicPr>
            <a:picLocks noGrp="1" noChangeAspect="1"/>
          </p:cNvPicPr>
          <p:nvPr>
            <p:ph sz="half" idx="1"/>
          </p:nvPr>
        </p:nvPicPr>
        <p:blipFill>
          <a:blip r:embed="rId2"/>
          <a:stretch>
            <a:fillRect/>
          </a:stretch>
        </p:blipFill>
        <p:spPr>
          <a:xfrm>
            <a:off x="252698" y="2211977"/>
            <a:ext cx="5462500" cy="3570513"/>
          </a:xfrm>
          <a:prstGeom prst="rect">
            <a:avLst/>
          </a:prstGeom>
        </p:spPr>
      </p:pic>
      <p:pic>
        <p:nvPicPr>
          <p:cNvPr id="6" name="Marcador de contenido 5">
            <a:extLst>
              <a:ext uri="{FF2B5EF4-FFF2-40B4-BE49-F238E27FC236}">
                <a16:creationId xmlns:a16="http://schemas.microsoft.com/office/drawing/2014/main" id="{76BF1546-0960-46AF-8CB7-DA4937C25CEE}"/>
              </a:ext>
            </a:extLst>
          </p:cNvPr>
          <p:cNvPicPr>
            <a:picLocks noGrp="1" noChangeAspect="1"/>
          </p:cNvPicPr>
          <p:nvPr>
            <p:ph sz="half" idx="2"/>
          </p:nvPr>
        </p:nvPicPr>
        <p:blipFill>
          <a:blip r:embed="rId3"/>
          <a:stretch>
            <a:fillRect/>
          </a:stretch>
        </p:blipFill>
        <p:spPr>
          <a:xfrm>
            <a:off x="6035040" y="2211978"/>
            <a:ext cx="5014158" cy="3570512"/>
          </a:xfrm>
          <a:prstGeom prst="rect">
            <a:avLst/>
          </a:prstGeom>
        </p:spPr>
      </p:pic>
    </p:spTree>
    <p:extLst>
      <p:ext uri="{BB962C8B-B14F-4D97-AF65-F5344CB8AC3E}">
        <p14:creationId xmlns:p14="http://schemas.microsoft.com/office/powerpoint/2010/main" val="4257961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FE7F2EE-349B-4CF7-A996-1209379380A9}"/>
              </a:ext>
            </a:extLst>
          </p:cNvPr>
          <p:cNvPicPr>
            <a:picLocks noChangeAspect="1"/>
          </p:cNvPicPr>
          <p:nvPr/>
        </p:nvPicPr>
        <p:blipFill>
          <a:blip r:embed="rId2"/>
          <a:stretch>
            <a:fillRect/>
          </a:stretch>
        </p:blipFill>
        <p:spPr>
          <a:xfrm>
            <a:off x="1837509" y="748937"/>
            <a:ext cx="7968341" cy="5225143"/>
          </a:xfrm>
          <a:prstGeom prst="rect">
            <a:avLst/>
          </a:prstGeom>
        </p:spPr>
      </p:pic>
    </p:spTree>
    <p:extLst>
      <p:ext uri="{BB962C8B-B14F-4D97-AF65-F5344CB8AC3E}">
        <p14:creationId xmlns:p14="http://schemas.microsoft.com/office/powerpoint/2010/main" val="3547983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4A79BE-9CE0-49DB-AD45-75EF85A30DC8}"/>
              </a:ext>
            </a:extLst>
          </p:cNvPr>
          <p:cNvPicPr>
            <a:picLocks noChangeAspect="1"/>
          </p:cNvPicPr>
          <p:nvPr/>
        </p:nvPicPr>
        <p:blipFill>
          <a:blip r:embed="rId2"/>
          <a:stretch>
            <a:fillRect/>
          </a:stretch>
        </p:blipFill>
        <p:spPr>
          <a:xfrm>
            <a:off x="1567543" y="2141108"/>
            <a:ext cx="9326879" cy="3911349"/>
          </a:xfrm>
          <a:prstGeom prst="rect">
            <a:avLst/>
          </a:prstGeom>
        </p:spPr>
      </p:pic>
    </p:spTree>
    <p:extLst>
      <p:ext uri="{BB962C8B-B14F-4D97-AF65-F5344CB8AC3E}">
        <p14:creationId xmlns:p14="http://schemas.microsoft.com/office/powerpoint/2010/main" val="3329679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92506-EFC6-4B31-B73C-C23EA6DA8DB7}"/>
              </a:ext>
            </a:extLst>
          </p:cNvPr>
          <p:cNvSpPr>
            <a:spLocks noGrp="1"/>
          </p:cNvSpPr>
          <p:nvPr>
            <p:ph type="title"/>
          </p:nvPr>
        </p:nvSpPr>
        <p:spPr/>
        <p:txBody>
          <a:bodyPr/>
          <a:lstStyle/>
          <a:p>
            <a:endParaRPr lang="es-CO"/>
          </a:p>
        </p:txBody>
      </p:sp>
      <p:pic>
        <p:nvPicPr>
          <p:cNvPr id="3" name="Imagen 2">
            <a:extLst>
              <a:ext uri="{FF2B5EF4-FFF2-40B4-BE49-F238E27FC236}">
                <a16:creationId xmlns:a16="http://schemas.microsoft.com/office/drawing/2014/main" id="{1C35F319-6D06-48B9-9DB3-45E46ACAD381}"/>
              </a:ext>
            </a:extLst>
          </p:cNvPr>
          <p:cNvPicPr>
            <a:picLocks noChangeAspect="1"/>
          </p:cNvPicPr>
          <p:nvPr/>
        </p:nvPicPr>
        <p:blipFill>
          <a:blip r:embed="rId2"/>
          <a:stretch>
            <a:fillRect/>
          </a:stretch>
        </p:blipFill>
        <p:spPr>
          <a:xfrm>
            <a:off x="1531727" y="1454331"/>
            <a:ext cx="8596341" cy="4972595"/>
          </a:xfrm>
          <a:prstGeom prst="rect">
            <a:avLst/>
          </a:prstGeom>
        </p:spPr>
      </p:pic>
    </p:spTree>
    <p:extLst>
      <p:ext uri="{BB962C8B-B14F-4D97-AF65-F5344CB8AC3E}">
        <p14:creationId xmlns:p14="http://schemas.microsoft.com/office/powerpoint/2010/main" val="424398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stretch>
            <a:fillRect/>
          </a:stretch>
        </p:blipFill>
        <p:spPr>
          <a:xfrm>
            <a:off x="-66457" y="209006"/>
            <a:ext cx="10952793" cy="6461760"/>
          </a:xfrm>
          <a:prstGeom prst="rect">
            <a:avLst/>
          </a:prstGeom>
        </p:spPr>
      </p:pic>
      <p:pic>
        <p:nvPicPr>
          <p:cNvPr id="3" name="Imagen 2">
            <a:extLst>
              <a:ext uri="{FF2B5EF4-FFF2-40B4-BE49-F238E27FC236}">
                <a16:creationId xmlns:a16="http://schemas.microsoft.com/office/drawing/2014/main" id="{A80BED56-FB7A-4DE5-A901-68586F8DE80F}"/>
              </a:ext>
            </a:extLst>
          </p:cNvPr>
          <p:cNvPicPr>
            <a:picLocks noChangeAspect="1"/>
          </p:cNvPicPr>
          <p:nvPr/>
        </p:nvPicPr>
        <p:blipFill>
          <a:blip r:embed="rId3"/>
          <a:stretch>
            <a:fillRect/>
          </a:stretch>
        </p:blipFill>
        <p:spPr>
          <a:xfrm>
            <a:off x="10979044" y="5717101"/>
            <a:ext cx="1212956" cy="1140899"/>
          </a:xfrm>
          <a:prstGeom prst="rect">
            <a:avLst/>
          </a:prstGeom>
        </p:spPr>
      </p:pic>
    </p:spTree>
    <p:extLst>
      <p:ext uri="{BB962C8B-B14F-4D97-AF65-F5344CB8AC3E}">
        <p14:creationId xmlns:p14="http://schemas.microsoft.com/office/powerpoint/2010/main" val="29530029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378440" cy="1054698"/>
          </a:xfrm>
        </p:spPr>
        <p:txBody>
          <a:bodyPr>
            <a:normAutofit/>
          </a:bodyPr>
          <a:lstStyle/>
          <a:p>
            <a:pPr algn="ctr"/>
            <a:r>
              <a:rPr lang="es-CO" sz="2400" b="1" dirty="0">
                <a:solidFill>
                  <a:srgbClr val="C00000"/>
                </a:solidFill>
                <a:latin typeface="Arial" panose="020B0604020202020204" pitchFamily="34" charset="0"/>
                <a:cs typeface="Arial" panose="020B0604020202020204" pitchFamily="34" charset="0"/>
              </a:rPr>
              <a:t>BRECHA: 3. IMPLEMENTACIÓN DE LA JORNADA ESCOLAR  ÚNICA</a:t>
            </a:r>
          </a:p>
        </p:txBody>
      </p:sp>
      <p:sp>
        <p:nvSpPr>
          <p:cNvPr id="3" name="Marcador de contenido 2"/>
          <p:cNvSpPr>
            <a:spLocks noGrp="1"/>
          </p:cNvSpPr>
          <p:nvPr>
            <p:ph idx="1"/>
          </p:nvPr>
        </p:nvSpPr>
        <p:spPr>
          <a:xfrm>
            <a:off x="224246" y="844732"/>
            <a:ext cx="10805160" cy="5752647"/>
          </a:xfrm>
        </p:spPr>
        <p:txBody>
          <a:bodyPr>
            <a:noAutofit/>
          </a:bodyPr>
          <a:lstStyle/>
          <a:p>
            <a:pPr algn="just"/>
            <a:r>
              <a:rPr lang="es-CO" sz="1800" dirty="0"/>
              <a:t>Desfinanciada, improvisada e impuesta.</a:t>
            </a:r>
          </a:p>
          <a:p>
            <a:pPr algn="just"/>
            <a:r>
              <a:rPr lang="es-CO" sz="1800" dirty="0"/>
              <a:t>Déficit en dotación y equipamiento.</a:t>
            </a:r>
          </a:p>
          <a:p>
            <a:pPr algn="just"/>
            <a:r>
              <a:rPr lang="es-CO" sz="1800" dirty="0"/>
              <a:t>Alimentación no tiene cobertura universal-focalizada-, desbalanceada nutricionalmente.</a:t>
            </a:r>
          </a:p>
          <a:p>
            <a:pPr algn="just"/>
            <a:r>
              <a:rPr lang="es-CO" sz="1800" dirty="0"/>
              <a:t>Infraestructura deficiente.</a:t>
            </a:r>
          </a:p>
          <a:p>
            <a:pPr algn="just"/>
            <a:r>
              <a:rPr lang="es-CO" sz="1800" dirty="0"/>
              <a:t>Transporte que no se garantiza, calidad cuestionada.</a:t>
            </a:r>
          </a:p>
          <a:p>
            <a:pPr algn="just"/>
            <a:r>
              <a:rPr lang="es-CO" sz="1800" dirty="0"/>
              <a:t>Aumento del hacinamiento.</a:t>
            </a:r>
          </a:p>
          <a:p>
            <a:pPr algn="just"/>
            <a:r>
              <a:rPr lang="es-CO" sz="1800" dirty="0"/>
              <a:t>Sobre carga laboral y extensión de la jornada escolar y laboral.</a:t>
            </a:r>
          </a:p>
          <a:p>
            <a:pPr algn="just"/>
            <a:r>
              <a:rPr lang="es-CO" sz="1800" b="1" dirty="0">
                <a:solidFill>
                  <a:srgbClr val="0070C0"/>
                </a:solidFill>
              </a:rPr>
              <a:t>Actualmente en Colombia 567.312 niños ya están en Jornada Única y a ellos se le sumarán 432.688 estudiantes nuevos al finalizar el año, con el fin de llegar en 2017 a 1’000.000 de estudiantes en el país</a:t>
            </a:r>
            <a:r>
              <a:rPr lang="es-CO" sz="1800" dirty="0">
                <a:solidFill>
                  <a:srgbClr val="0070C0"/>
                </a:solidFill>
              </a:rPr>
              <a:t>.</a:t>
            </a:r>
          </a:p>
          <a:p>
            <a:pPr algn="just"/>
            <a:r>
              <a:rPr lang="es-CO" sz="1800" dirty="0"/>
              <a:t>Los cálculos que a la fecha tiene el Ministerio de Educación para llegar a la meta de un millón de estudiantes en Jornada Única durante 2017 contempla el nombramiento de 5.678 docentes, la entrega de 4.960 aulas del Plan Nacional de Infraestructura Educativa y de materiales pedagógicos, acompañamiento a los colegios viabilizados y cofinanciación de alimentación escolar con recursos de la adición presupuestal que se tramita.</a:t>
            </a:r>
          </a:p>
          <a:p>
            <a:pPr algn="just"/>
            <a:r>
              <a:rPr lang="es-CO" sz="1800" dirty="0"/>
              <a:t>Decreto 501 de marzo 30 de 2016. Metas para el año 2015(4%), 2016 (9%), 2017 (20%) y 2018 (30%).</a:t>
            </a:r>
          </a:p>
          <a:p>
            <a:pPr algn="just"/>
            <a:r>
              <a:rPr lang="es-CO" sz="1800" b="1" dirty="0">
                <a:solidFill>
                  <a:srgbClr val="0070C0"/>
                </a:solidFill>
              </a:rPr>
              <a:t>Para el 2017, no cumplirán la meta, pues el 20% = 1.752.136</a:t>
            </a:r>
            <a:r>
              <a:rPr lang="es-CO" sz="1800" dirty="0">
                <a:solidFill>
                  <a:srgbClr val="0070C0"/>
                </a:solidFill>
              </a:rPr>
              <a:t>.</a:t>
            </a:r>
          </a:p>
          <a:p>
            <a:pPr algn="just"/>
            <a:r>
              <a:rPr lang="es-CO" sz="1800" dirty="0">
                <a:solidFill>
                  <a:srgbClr val="000000"/>
                </a:solidFill>
              </a:rPr>
              <a:t>Presupuesto: 2017:$ 102.570 millones. 2018: $ 623.486 millones.</a:t>
            </a:r>
            <a:endParaRPr lang="es-CO" sz="1800" dirty="0"/>
          </a:p>
        </p:txBody>
      </p:sp>
      <p:pic>
        <p:nvPicPr>
          <p:cNvPr id="4" name="Imagen 3">
            <a:extLst>
              <a:ext uri="{FF2B5EF4-FFF2-40B4-BE49-F238E27FC236}">
                <a16:creationId xmlns:a16="http://schemas.microsoft.com/office/drawing/2014/main" id="{760349F3-6917-4113-B954-61BE15A549C5}"/>
              </a:ext>
            </a:extLst>
          </p:cNvPr>
          <p:cNvPicPr>
            <a:picLocks noChangeAspect="1"/>
          </p:cNvPicPr>
          <p:nvPr/>
        </p:nvPicPr>
        <p:blipFill>
          <a:blip r:embed="rId2"/>
          <a:stretch>
            <a:fillRect/>
          </a:stretch>
        </p:blipFill>
        <p:spPr>
          <a:xfrm>
            <a:off x="11216640" y="5765074"/>
            <a:ext cx="941332" cy="957943"/>
          </a:xfrm>
          <a:prstGeom prst="rect">
            <a:avLst/>
          </a:prstGeom>
        </p:spPr>
      </p:pic>
    </p:spTree>
    <p:extLst>
      <p:ext uri="{BB962C8B-B14F-4D97-AF65-F5344CB8AC3E}">
        <p14:creationId xmlns:p14="http://schemas.microsoft.com/office/powerpoint/2010/main" val="30930097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pic>
        <p:nvPicPr>
          <p:cNvPr id="6" name="Marcador de contenido 5"/>
          <p:cNvPicPr>
            <a:picLocks noGrp="1" noChangeAspect="1"/>
          </p:cNvPicPr>
          <p:nvPr>
            <p:ph idx="1"/>
          </p:nvPr>
        </p:nvPicPr>
        <p:blipFill>
          <a:blip r:embed="rId2"/>
          <a:stretch>
            <a:fillRect/>
          </a:stretch>
        </p:blipFill>
        <p:spPr>
          <a:xfrm>
            <a:off x="1053737" y="-29733"/>
            <a:ext cx="10019167" cy="7423310"/>
          </a:xfrm>
          <a:prstGeom prst="rect">
            <a:avLst/>
          </a:prstGeom>
        </p:spPr>
      </p:pic>
    </p:spTree>
    <p:extLst>
      <p:ext uri="{BB962C8B-B14F-4D97-AF65-F5344CB8AC3E}">
        <p14:creationId xmlns:p14="http://schemas.microsoft.com/office/powerpoint/2010/main" val="4054571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3027" y="0"/>
            <a:ext cx="10515600" cy="1325563"/>
          </a:xfrm>
        </p:spPr>
        <p:txBody>
          <a:bodyPr/>
          <a:lstStyle/>
          <a:p>
            <a:endParaRPr lang="es-CO" dirty="0"/>
          </a:p>
        </p:txBody>
      </p:sp>
      <p:pic>
        <p:nvPicPr>
          <p:cNvPr id="4" name="Marcador de contenido 3"/>
          <p:cNvPicPr>
            <a:picLocks noGrp="1" noChangeAspect="1"/>
          </p:cNvPicPr>
          <p:nvPr>
            <p:ph idx="1"/>
          </p:nvPr>
        </p:nvPicPr>
        <p:blipFill>
          <a:blip r:embed="rId2"/>
          <a:stretch>
            <a:fillRect/>
          </a:stretch>
        </p:blipFill>
        <p:spPr>
          <a:xfrm>
            <a:off x="1812896" y="111136"/>
            <a:ext cx="8164019" cy="7369527"/>
          </a:xfrm>
          <a:prstGeom prst="rect">
            <a:avLst/>
          </a:prstGeom>
        </p:spPr>
      </p:pic>
    </p:spTree>
    <p:extLst>
      <p:ext uri="{BB962C8B-B14F-4D97-AF65-F5344CB8AC3E}">
        <p14:creationId xmlns:p14="http://schemas.microsoft.com/office/powerpoint/2010/main" val="398436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5394" y="1"/>
            <a:ext cx="10302240" cy="1271450"/>
          </a:xfrm>
        </p:spPr>
        <p:txBody>
          <a:bodyPr>
            <a:normAutofit/>
          </a:bodyPr>
          <a:lstStyle/>
          <a:p>
            <a:pPr algn="ctr"/>
            <a:r>
              <a:rPr lang="es-CO" sz="2800" b="1" dirty="0">
                <a:solidFill>
                  <a:srgbClr val="C00000"/>
                </a:solidFill>
                <a:latin typeface="Arial" panose="020B0604020202020204" pitchFamily="34" charset="0"/>
                <a:cs typeface="Arial" panose="020B0604020202020204" pitchFamily="34" charset="0"/>
              </a:rPr>
              <a:t>BRECHA: 4. INFRAESTRUCTURA EDUCATIVA</a:t>
            </a:r>
            <a:endParaRPr lang="es-CO" sz="2800" b="1" dirty="0">
              <a:solidFill>
                <a:srgbClr val="C00000"/>
              </a:solidFill>
            </a:endParaRPr>
          </a:p>
        </p:txBody>
      </p:sp>
      <p:sp>
        <p:nvSpPr>
          <p:cNvPr id="3" name="Marcador de contenido 2"/>
          <p:cNvSpPr>
            <a:spLocks noGrp="1"/>
          </p:cNvSpPr>
          <p:nvPr>
            <p:ph idx="1"/>
          </p:nvPr>
        </p:nvSpPr>
        <p:spPr>
          <a:xfrm>
            <a:off x="838199" y="1089534"/>
            <a:ext cx="10265139" cy="5650899"/>
          </a:xfrm>
        </p:spPr>
        <p:txBody>
          <a:bodyPr>
            <a:normAutofit/>
          </a:bodyPr>
          <a:lstStyle/>
          <a:p>
            <a:pPr algn="just">
              <a:buFont typeface="Wingdings" panose="05000000000000000000" pitchFamily="2" charset="2"/>
              <a:buChar char="v"/>
            </a:pPr>
            <a:r>
              <a:rPr lang="es-CO" sz="2000" dirty="0">
                <a:cs typeface="Arial" panose="020B0604020202020204" pitchFamily="34" charset="0"/>
              </a:rPr>
              <a:t>Documento CONPES CONSEJO NACIONAL DE POLÍTICA ECONÓMICA Y SOCIAL REPÚBLICA DE COLOMBIA DEPARTAMENTO NACIONAL DE PLANEACIÓN: 3831 del 3 de junio de 2015.</a:t>
            </a:r>
          </a:p>
          <a:p>
            <a:pPr algn="just">
              <a:buFont typeface="Wingdings" panose="05000000000000000000" pitchFamily="2" charset="2"/>
              <a:buChar char="ü"/>
            </a:pPr>
            <a:r>
              <a:rPr lang="es-CO" sz="2000" dirty="0"/>
              <a:t>El presente documento contiene la estructura, alcance y características del Plan Nacional de Infraestructura Educativa (PNIE) a 2018, y presenta la propuesta para la consecución, administración, priorización y seguimiento de los recursos necesarios para su puesta en marcha. </a:t>
            </a:r>
          </a:p>
          <a:p>
            <a:pPr algn="just">
              <a:buFont typeface="Wingdings" panose="05000000000000000000" pitchFamily="2" charset="2"/>
              <a:buChar char="ü"/>
            </a:pPr>
            <a:r>
              <a:rPr lang="es-CO" sz="2000" dirty="0"/>
              <a:t>La implementación de la jornada única escolar es un propósito de política pública del Plan Nacional de Desarrollo 2014 -2018 Todos por un Nuevo País, que busca otorgar una educación equitativa, aumentar la permanencia de los niños en las escuelas para mejorar la calidad de la formación y mitigar los riesgos de exposición de los niños en edad escolar al acceso de drogas psicoactivas, delincuencia, entre otros.</a:t>
            </a:r>
          </a:p>
          <a:p>
            <a:pPr algn="just">
              <a:buFont typeface="Wingdings" panose="05000000000000000000" pitchFamily="2" charset="2"/>
              <a:buChar char="ü"/>
            </a:pPr>
            <a:r>
              <a:rPr lang="es-CO" sz="2000" dirty="0"/>
              <a:t>La barrera principal para implementar la estrategia de jornada única en la totalidad de establecimientos educativos oficiales del país es el déficit actual de aulas escolares, que se calcula en 51.134 y que limita que todos los niños del país tengan la oportunidad de estudiar en una jornada única escolar. El Gobierno nacional, a través del Ministerio de Educación Nacional, ha diseñado el PNIE para romper dicha barrera y permitir la implementación de la jornada única a 2025 en zonas urbanas y a 2030 en zonas rurales. </a:t>
            </a:r>
            <a:endParaRPr lang="es-CO" sz="2000" dirty="0">
              <a:cs typeface="Arial" panose="020B0604020202020204" pitchFamily="34" charset="0"/>
            </a:endParaRPr>
          </a:p>
        </p:txBody>
      </p:sp>
      <p:pic>
        <p:nvPicPr>
          <p:cNvPr id="4" name="Imagen 3">
            <a:extLst>
              <a:ext uri="{FF2B5EF4-FFF2-40B4-BE49-F238E27FC236}">
                <a16:creationId xmlns:a16="http://schemas.microsoft.com/office/drawing/2014/main" id="{5075682B-2CF6-4608-8031-3F5FAB81AF3E}"/>
              </a:ext>
            </a:extLst>
          </p:cNvPr>
          <p:cNvPicPr>
            <a:picLocks noChangeAspect="1"/>
          </p:cNvPicPr>
          <p:nvPr/>
        </p:nvPicPr>
        <p:blipFill>
          <a:blip r:embed="rId2"/>
          <a:stretch>
            <a:fillRect/>
          </a:stretch>
        </p:blipFill>
        <p:spPr>
          <a:xfrm>
            <a:off x="11236142" y="5885275"/>
            <a:ext cx="955857" cy="972725"/>
          </a:xfrm>
          <a:prstGeom prst="rect">
            <a:avLst/>
          </a:prstGeom>
        </p:spPr>
      </p:pic>
    </p:spTree>
    <p:extLst>
      <p:ext uri="{BB962C8B-B14F-4D97-AF65-F5344CB8AC3E}">
        <p14:creationId xmlns:p14="http://schemas.microsoft.com/office/powerpoint/2010/main" val="10452189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E93EC-2C53-4225-83CC-6383C2C0F05F}"/>
              </a:ext>
            </a:extLst>
          </p:cNvPr>
          <p:cNvSpPr>
            <a:spLocks noGrp="1"/>
          </p:cNvSpPr>
          <p:nvPr>
            <p:ph type="title"/>
          </p:nvPr>
        </p:nvSpPr>
        <p:spPr>
          <a:xfrm>
            <a:off x="838200" y="365125"/>
            <a:ext cx="10515600" cy="61595"/>
          </a:xfrm>
        </p:spPr>
        <p:txBody>
          <a:bodyPr>
            <a:normAutofit fontScale="90000"/>
          </a:bodyPr>
          <a:lstStyle/>
          <a:p>
            <a:endParaRPr lang="es-CO" dirty="0"/>
          </a:p>
        </p:txBody>
      </p:sp>
      <p:sp>
        <p:nvSpPr>
          <p:cNvPr id="3" name="Marcador de contenido 2">
            <a:extLst>
              <a:ext uri="{FF2B5EF4-FFF2-40B4-BE49-F238E27FC236}">
                <a16:creationId xmlns:a16="http://schemas.microsoft.com/office/drawing/2014/main" id="{55F70569-0F3B-41E8-BE4F-49167B10A8A3}"/>
              </a:ext>
            </a:extLst>
          </p:cNvPr>
          <p:cNvSpPr>
            <a:spLocks noGrp="1"/>
          </p:cNvSpPr>
          <p:nvPr>
            <p:ph idx="1"/>
          </p:nvPr>
        </p:nvSpPr>
        <p:spPr>
          <a:xfrm>
            <a:off x="838200" y="174172"/>
            <a:ext cx="10515600" cy="6392092"/>
          </a:xfrm>
        </p:spPr>
        <p:txBody>
          <a:bodyPr>
            <a:normAutofit/>
          </a:bodyPr>
          <a:lstStyle/>
          <a:p>
            <a:pPr marL="0" indent="0" algn="ctr">
              <a:buNone/>
            </a:pPr>
            <a:r>
              <a:rPr lang="es-CO" b="1" dirty="0">
                <a:solidFill>
                  <a:srgbClr val="C00000"/>
                </a:solidFill>
                <a:cs typeface="Arial" panose="020B0604020202020204" pitchFamily="34" charset="0"/>
              </a:rPr>
              <a:t>Fuentes tradicionales de financiamiento para la inversión de infraestructura educativa</a:t>
            </a:r>
          </a:p>
          <a:p>
            <a:pPr marL="0" indent="0" algn="ctr">
              <a:buNone/>
            </a:pPr>
            <a:endParaRPr lang="es-CO" sz="2200" b="1" dirty="0">
              <a:solidFill>
                <a:srgbClr val="C00000"/>
              </a:solidFill>
              <a:cs typeface="Arial" panose="020B0604020202020204" pitchFamily="34" charset="0"/>
            </a:endParaRPr>
          </a:p>
          <a:p>
            <a:pPr marL="457200" indent="-457200" algn="just">
              <a:buAutoNum type="arabicPeriod"/>
            </a:pPr>
            <a:r>
              <a:rPr lang="es-CO" sz="2200" dirty="0">
                <a:solidFill>
                  <a:srgbClr val="C00000"/>
                </a:solidFill>
              </a:rPr>
              <a:t>Ley 21 de 1982 </a:t>
            </a:r>
            <a:r>
              <a:rPr lang="es-CO" sz="2200" dirty="0"/>
              <a:t>De acuerdo con el artículo 143 de la Ley 1450 de 2011, los recursos a los que hace referencia el numeral 4 del artículo 11 de la Ley 21 de 1982 podrán ser empleados para cofinanciar proyectos de construcción, mejoramiento en infraestructura y dotación de establecimientos educativos oficiales urbanos y rurales. Adicionalmente hace especial mención a las inversiones necesarias para la superación de los estragos causados por la ola invernal ocurrida entre 2010 y 2011. </a:t>
            </a:r>
          </a:p>
          <a:p>
            <a:pPr marL="457200" indent="-457200" algn="just">
              <a:buAutoNum type="arabicPeriod"/>
            </a:pPr>
            <a:r>
              <a:rPr lang="es-CO" sz="2200" dirty="0">
                <a:solidFill>
                  <a:srgbClr val="C00000"/>
                </a:solidFill>
              </a:rPr>
              <a:t>Regalías </a:t>
            </a:r>
            <a:r>
              <a:rPr lang="es-CO" sz="2200" dirty="0"/>
              <a:t>De acuerdo con el Acto Legislativo 005 del 18 de julio de 2011, las regalías son la contraprestación económica por la explotación de un recurso natural no renovable y los ingresos provenientes por este concepto se destinan a inversiones físicas en educación, entre otras (artículo 1 del Acto Legislativo 005, 2011).</a:t>
            </a:r>
          </a:p>
          <a:p>
            <a:pPr marL="457200" indent="-457200" algn="just">
              <a:buAutoNum type="arabicPeriod"/>
            </a:pPr>
            <a:r>
              <a:rPr lang="es-CO" sz="2200" dirty="0">
                <a:solidFill>
                  <a:srgbClr val="C00000"/>
                </a:solidFill>
              </a:rPr>
              <a:t>Fondo de Adaptación </a:t>
            </a:r>
            <a:r>
              <a:rPr lang="es-CO" sz="2200" dirty="0"/>
              <a:t>El Fondo de Adaptación fue creado por el Decreto Ley 4819 de 2010, con el objetivo de impedir la prolongación de los efectos del fenómeno de “La Niña”, mitigar y prevenir riesgos y proteger en lo sucesivo a la población de las amenazas económicas, sociales y ambientales que se derivan del fenómeno.</a:t>
            </a:r>
          </a:p>
          <a:p>
            <a:pPr marL="0" indent="0" algn="just">
              <a:buNone/>
            </a:pPr>
            <a:endParaRPr lang="es-CO" sz="2200" b="1" dirty="0">
              <a:solidFill>
                <a:srgbClr val="C00000"/>
              </a:solidFill>
              <a:cs typeface="Arial" panose="020B0604020202020204" pitchFamily="34" charset="0"/>
            </a:endParaRPr>
          </a:p>
        </p:txBody>
      </p:sp>
      <p:pic>
        <p:nvPicPr>
          <p:cNvPr id="4" name="Imagen 3">
            <a:extLst>
              <a:ext uri="{FF2B5EF4-FFF2-40B4-BE49-F238E27FC236}">
                <a16:creationId xmlns:a16="http://schemas.microsoft.com/office/drawing/2014/main" id="{B1B807CE-BA4E-4AB4-A7EF-E0B1E5158899}"/>
              </a:ext>
            </a:extLst>
          </p:cNvPr>
          <p:cNvPicPr>
            <a:picLocks noChangeAspect="1"/>
          </p:cNvPicPr>
          <p:nvPr/>
        </p:nvPicPr>
        <p:blipFill>
          <a:blip r:embed="rId2"/>
          <a:stretch>
            <a:fillRect/>
          </a:stretch>
        </p:blipFill>
        <p:spPr>
          <a:xfrm>
            <a:off x="11132826" y="5869577"/>
            <a:ext cx="950361" cy="967132"/>
          </a:xfrm>
          <a:prstGeom prst="rect">
            <a:avLst/>
          </a:prstGeom>
        </p:spPr>
      </p:pic>
    </p:spTree>
    <p:extLst>
      <p:ext uri="{BB962C8B-B14F-4D97-AF65-F5344CB8AC3E}">
        <p14:creationId xmlns:p14="http://schemas.microsoft.com/office/powerpoint/2010/main" val="6283989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43B0845-2A7B-4B36-9792-E1A88BCCAB67}"/>
              </a:ext>
            </a:extLst>
          </p:cNvPr>
          <p:cNvSpPr>
            <a:spLocks noGrp="1"/>
          </p:cNvSpPr>
          <p:nvPr>
            <p:ph idx="1"/>
          </p:nvPr>
        </p:nvSpPr>
        <p:spPr>
          <a:xfrm>
            <a:off x="838200" y="566057"/>
            <a:ext cx="10515600" cy="5610906"/>
          </a:xfrm>
        </p:spPr>
        <p:txBody>
          <a:bodyPr>
            <a:normAutofit/>
          </a:bodyPr>
          <a:lstStyle/>
          <a:p>
            <a:pPr marL="0" lvl="0" indent="0" algn="just">
              <a:buNone/>
            </a:pPr>
            <a:r>
              <a:rPr lang="es-CO" sz="2400" dirty="0">
                <a:solidFill>
                  <a:srgbClr val="C00000"/>
                </a:solidFill>
              </a:rPr>
              <a:t>4. Recursos propios de las entidades territoriales </a:t>
            </a:r>
            <a:r>
              <a:rPr lang="es-CO" sz="2400" dirty="0"/>
              <a:t>De acuerdo con el Formato Único Territorial (FUT), en 2013 los municipios y departamentos destinaron $485.867 millones a la cofinanciación de proyectos de construcción, ampliación y adecuación de infraestructura educativa. De estos recursos se invirtieron $431.615 millones (88,8%) en infraestructura educativa, $42.208 millones (8,7%) en proyectos de mantenimiento, y $12.044 millones (2,5%) en estudios, diseños, consultorías, asesorías e interventorías. Los recursos propios destinados por las entidades territoriales a la financiación de infraestructura educativa, derivaron principalmente de ingresos corrientes de libre destinación (38,7%), otros recursos de capital (30,1%) y crédito interno y externo (18,2%).</a:t>
            </a:r>
          </a:p>
          <a:p>
            <a:pPr marL="0" lvl="0" indent="0" algn="just">
              <a:buNone/>
            </a:pPr>
            <a:endParaRPr lang="es-CO" sz="2400" dirty="0"/>
          </a:p>
          <a:p>
            <a:pPr marL="0" lvl="0" indent="0" algn="just">
              <a:buNone/>
            </a:pPr>
            <a:r>
              <a:rPr lang="es-CO" sz="2400" dirty="0">
                <a:solidFill>
                  <a:srgbClr val="C00000"/>
                </a:solidFill>
              </a:rPr>
              <a:t>5. Recursos del sector privado </a:t>
            </a:r>
            <a:r>
              <a:rPr lang="es-CO" sz="2400" dirty="0"/>
              <a:t>Las Asociaciones Público Privadas (APP) son esquemas eficientes de colaboración entre el sector público y el sector privado, que permiten la financiación y provisión en el largo plazo, por parte del sector privado, de infraestructura o equipamientos públicos y servicios conexos a estos. </a:t>
            </a:r>
          </a:p>
        </p:txBody>
      </p:sp>
      <p:pic>
        <p:nvPicPr>
          <p:cNvPr id="4" name="Imagen 3">
            <a:extLst>
              <a:ext uri="{FF2B5EF4-FFF2-40B4-BE49-F238E27FC236}">
                <a16:creationId xmlns:a16="http://schemas.microsoft.com/office/drawing/2014/main" id="{53399932-BCDC-43AB-9C48-EBFF490F914C}"/>
              </a:ext>
            </a:extLst>
          </p:cNvPr>
          <p:cNvPicPr>
            <a:picLocks noChangeAspect="1"/>
          </p:cNvPicPr>
          <p:nvPr/>
        </p:nvPicPr>
        <p:blipFill>
          <a:blip r:embed="rId2"/>
          <a:stretch>
            <a:fillRect/>
          </a:stretch>
        </p:blipFill>
        <p:spPr>
          <a:xfrm>
            <a:off x="11155590" y="5764593"/>
            <a:ext cx="1036410" cy="1054699"/>
          </a:xfrm>
          <a:prstGeom prst="rect">
            <a:avLst/>
          </a:prstGeom>
        </p:spPr>
      </p:pic>
    </p:spTree>
    <p:extLst>
      <p:ext uri="{BB962C8B-B14F-4D97-AF65-F5344CB8AC3E}">
        <p14:creationId xmlns:p14="http://schemas.microsoft.com/office/powerpoint/2010/main" val="3692073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4172" y="-322750"/>
            <a:ext cx="10515600" cy="1132113"/>
          </a:xfrm>
        </p:spPr>
        <p:txBody>
          <a:bodyPr>
            <a:normAutofit/>
          </a:bodyPr>
          <a:lstStyle/>
          <a:p>
            <a:pPr algn="ctr"/>
            <a:r>
              <a:rPr lang="es-CO" sz="2000" b="1" dirty="0">
                <a:solidFill>
                  <a:srgbClr val="C00000"/>
                </a:solidFill>
                <a:latin typeface="Arial" panose="020B0604020202020204" pitchFamily="34" charset="0"/>
                <a:cs typeface="Arial" panose="020B0604020202020204" pitchFamily="34" charset="0"/>
              </a:rPr>
              <a:t>BRECHA: 5. RELACIONES TÉCNICAS ESTUDIANTE-DOCENTE Y ALUMNO-GRUPO</a:t>
            </a:r>
          </a:p>
        </p:txBody>
      </p:sp>
      <p:sp>
        <p:nvSpPr>
          <p:cNvPr id="3" name="Marcador de contenido 2"/>
          <p:cNvSpPr>
            <a:spLocks noGrp="1"/>
          </p:cNvSpPr>
          <p:nvPr>
            <p:ph idx="1"/>
          </p:nvPr>
        </p:nvSpPr>
        <p:spPr>
          <a:xfrm>
            <a:off x="838200" y="750641"/>
            <a:ext cx="10515600" cy="5236437"/>
          </a:xfrm>
        </p:spPr>
        <p:txBody>
          <a:bodyPr/>
          <a:lstStyle/>
          <a:p>
            <a:r>
              <a:rPr lang="es-ES" sz="1800" b="1" dirty="0"/>
              <a:t>Las Relaciones Técnicas que definen el tamaño de la clase, y relaciones maestro-alumno-aula a partir del decreto 3020 de 2002, no tiene un soporte o estudio técnico o científico para su determinación. </a:t>
            </a:r>
          </a:p>
          <a:p>
            <a:pPr marL="0" indent="0">
              <a:buNone/>
            </a:pPr>
            <a:endParaRPr lang="es-CO" dirty="0"/>
          </a:p>
          <a:p>
            <a:endParaRPr lang="es-CO" dirty="0"/>
          </a:p>
        </p:txBody>
      </p:sp>
      <p:pic>
        <p:nvPicPr>
          <p:cNvPr id="4" name="Imagen 3">
            <a:extLst>
              <a:ext uri="{FF2B5EF4-FFF2-40B4-BE49-F238E27FC236}">
                <a16:creationId xmlns:a16="http://schemas.microsoft.com/office/drawing/2014/main" id="{447A4DF3-6321-41C4-BD49-7071111FA4AE}"/>
              </a:ext>
            </a:extLst>
          </p:cNvPr>
          <p:cNvPicPr>
            <a:picLocks noChangeAspect="1"/>
          </p:cNvPicPr>
          <p:nvPr/>
        </p:nvPicPr>
        <p:blipFill>
          <a:blip r:embed="rId2"/>
          <a:stretch>
            <a:fillRect/>
          </a:stretch>
        </p:blipFill>
        <p:spPr>
          <a:xfrm>
            <a:off x="11242347" y="5987078"/>
            <a:ext cx="855820" cy="870922"/>
          </a:xfrm>
          <a:prstGeom prst="rect">
            <a:avLst/>
          </a:prstGeom>
        </p:spPr>
      </p:pic>
      <p:pic>
        <p:nvPicPr>
          <p:cNvPr id="5" name="Imagen 4">
            <a:extLst>
              <a:ext uri="{FF2B5EF4-FFF2-40B4-BE49-F238E27FC236}">
                <a16:creationId xmlns:a16="http://schemas.microsoft.com/office/drawing/2014/main" id="{ECD0CC50-ACA2-4051-87F8-7EAB18E8A349}"/>
              </a:ext>
            </a:extLst>
          </p:cNvPr>
          <p:cNvPicPr>
            <a:picLocks noChangeAspect="1"/>
          </p:cNvPicPr>
          <p:nvPr/>
        </p:nvPicPr>
        <p:blipFill>
          <a:blip r:embed="rId3"/>
          <a:stretch>
            <a:fillRect/>
          </a:stretch>
        </p:blipFill>
        <p:spPr>
          <a:xfrm>
            <a:off x="0" y="1453366"/>
            <a:ext cx="11669486" cy="4653993"/>
          </a:xfrm>
          <a:prstGeom prst="rect">
            <a:avLst/>
          </a:prstGeom>
        </p:spPr>
      </p:pic>
      <p:pic>
        <p:nvPicPr>
          <p:cNvPr id="6" name="Imagen 5">
            <a:extLst>
              <a:ext uri="{FF2B5EF4-FFF2-40B4-BE49-F238E27FC236}">
                <a16:creationId xmlns:a16="http://schemas.microsoft.com/office/drawing/2014/main" id="{018D4C63-2FBA-4D07-82A2-EF09C47317A3}"/>
              </a:ext>
            </a:extLst>
          </p:cNvPr>
          <p:cNvPicPr>
            <a:picLocks noChangeAspect="1"/>
          </p:cNvPicPr>
          <p:nvPr/>
        </p:nvPicPr>
        <p:blipFill>
          <a:blip r:embed="rId4"/>
          <a:stretch>
            <a:fillRect/>
          </a:stretch>
        </p:blipFill>
        <p:spPr>
          <a:xfrm>
            <a:off x="0" y="6301494"/>
            <a:ext cx="1295034" cy="556506"/>
          </a:xfrm>
          <a:prstGeom prst="rect">
            <a:avLst/>
          </a:prstGeom>
        </p:spPr>
      </p:pic>
    </p:spTree>
    <p:extLst>
      <p:ext uri="{BB962C8B-B14F-4D97-AF65-F5344CB8AC3E}">
        <p14:creationId xmlns:p14="http://schemas.microsoft.com/office/powerpoint/2010/main" val="4129025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628633F7-A946-4F3B-95BC-B4D6B44E324C}"/>
              </a:ext>
            </a:extLst>
          </p:cNvPr>
          <p:cNvPicPr>
            <a:picLocks noGrp="1" noChangeAspect="1"/>
          </p:cNvPicPr>
          <p:nvPr>
            <p:ph idx="1"/>
          </p:nvPr>
        </p:nvPicPr>
        <p:blipFill>
          <a:blip r:embed="rId2"/>
          <a:stretch>
            <a:fillRect/>
          </a:stretch>
        </p:blipFill>
        <p:spPr>
          <a:xfrm>
            <a:off x="39555" y="200298"/>
            <a:ext cx="11929736" cy="5599610"/>
          </a:xfrm>
          <a:prstGeom prst="rect">
            <a:avLst/>
          </a:prstGeom>
        </p:spPr>
      </p:pic>
      <p:pic>
        <p:nvPicPr>
          <p:cNvPr id="5" name="Imagen 4">
            <a:extLst>
              <a:ext uri="{FF2B5EF4-FFF2-40B4-BE49-F238E27FC236}">
                <a16:creationId xmlns:a16="http://schemas.microsoft.com/office/drawing/2014/main" id="{06A70E5C-B442-41D2-B67A-BA44AD41AB0D}"/>
              </a:ext>
            </a:extLst>
          </p:cNvPr>
          <p:cNvPicPr>
            <a:picLocks noChangeAspect="1"/>
          </p:cNvPicPr>
          <p:nvPr/>
        </p:nvPicPr>
        <p:blipFill>
          <a:blip r:embed="rId3"/>
          <a:stretch>
            <a:fillRect/>
          </a:stretch>
        </p:blipFill>
        <p:spPr>
          <a:xfrm>
            <a:off x="4693203" y="6004101"/>
            <a:ext cx="6480610" cy="237765"/>
          </a:xfrm>
          <a:prstGeom prst="rect">
            <a:avLst/>
          </a:prstGeom>
        </p:spPr>
      </p:pic>
      <p:pic>
        <p:nvPicPr>
          <p:cNvPr id="6" name="Imagen 5">
            <a:extLst>
              <a:ext uri="{FF2B5EF4-FFF2-40B4-BE49-F238E27FC236}">
                <a16:creationId xmlns:a16="http://schemas.microsoft.com/office/drawing/2014/main" id="{E0FE6963-8213-4CD0-B85C-F7BB812373A7}"/>
              </a:ext>
            </a:extLst>
          </p:cNvPr>
          <p:cNvPicPr>
            <a:picLocks noChangeAspect="1"/>
          </p:cNvPicPr>
          <p:nvPr/>
        </p:nvPicPr>
        <p:blipFill>
          <a:blip r:embed="rId4"/>
          <a:stretch>
            <a:fillRect/>
          </a:stretch>
        </p:blipFill>
        <p:spPr>
          <a:xfrm>
            <a:off x="11353799" y="5952108"/>
            <a:ext cx="856423" cy="871536"/>
          </a:xfrm>
          <a:prstGeom prst="rect">
            <a:avLst/>
          </a:prstGeom>
        </p:spPr>
      </p:pic>
      <p:pic>
        <p:nvPicPr>
          <p:cNvPr id="7" name="Imagen 6">
            <a:extLst>
              <a:ext uri="{FF2B5EF4-FFF2-40B4-BE49-F238E27FC236}">
                <a16:creationId xmlns:a16="http://schemas.microsoft.com/office/drawing/2014/main" id="{1D27B358-4CCA-4739-8B60-4B2C08A49859}"/>
              </a:ext>
            </a:extLst>
          </p:cNvPr>
          <p:cNvPicPr>
            <a:picLocks noChangeAspect="1"/>
          </p:cNvPicPr>
          <p:nvPr/>
        </p:nvPicPr>
        <p:blipFill>
          <a:blip r:embed="rId5"/>
          <a:stretch>
            <a:fillRect/>
          </a:stretch>
        </p:blipFill>
        <p:spPr>
          <a:xfrm>
            <a:off x="39555" y="6148250"/>
            <a:ext cx="1597290" cy="709749"/>
          </a:xfrm>
          <a:prstGeom prst="rect">
            <a:avLst/>
          </a:prstGeom>
        </p:spPr>
      </p:pic>
    </p:spTree>
    <p:extLst>
      <p:ext uri="{BB962C8B-B14F-4D97-AF65-F5344CB8AC3E}">
        <p14:creationId xmlns:p14="http://schemas.microsoft.com/office/powerpoint/2010/main" val="24116916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0919FAF7-E249-4BCD-8180-734F66A51905}"/>
              </a:ext>
            </a:extLst>
          </p:cNvPr>
          <p:cNvPicPr>
            <a:picLocks noGrp="1" noChangeAspect="1"/>
          </p:cNvPicPr>
          <p:nvPr>
            <p:ph idx="1"/>
          </p:nvPr>
        </p:nvPicPr>
        <p:blipFill>
          <a:blip r:embed="rId2"/>
          <a:stretch>
            <a:fillRect/>
          </a:stretch>
        </p:blipFill>
        <p:spPr>
          <a:xfrm>
            <a:off x="1382030" y="104503"/>
            <a:ext cx="9172757" cy="6328174"/>
          </a:xfrm>
          <a:prstGeom prst="rect">
            <a:avLst/>
          </a:prstGeom>
        </p:spPr>
      </p:pic>
      <p:pic>
        <p:nvPicPr>
          <p:cNvPr id="5" name="Imagen 4">
            <a:extLst>
              <a:ext uri="{FF2B5EF4-FFF2-40B4-BE49-F238E27FC236}">
                <a16:creationId xmlns:a16="http://schemas.microsoft.com/office/drawing/2014/main" id="{2D921576-3D78-4FC9-9FD9-8CA28CB9879B}"/>
              </a:ext>
            </a:extLst>
          </p:cNvPr>
          <p:cNvPicPr>
            <a:picLocks noChangeAspect="1"/>
          </p:cNvPicPr>
          <p:nvPr/>
        </p:nvPicPr>
        <p:blipFill>
          <a:blip r:embed="rId3"/>
          <a:stretch>
            <a:fillRect/>
          </a:stretch>
        </p:blipFill>
        <p:spPr>
          <a:xfrm>
            <a:off x="11237014" y="5974080"/>
            <a:ext cx="824358" cy="838905"/>
          </a:xfrm>
          <a:prstGeom prst="rect">
            <a:avLst/>
          </a:prstGeom>
        </p:spPr>
      </p:pic>
      <p:pic>
        <p:nvPicPr>
          <p:cNvPr id="6" name="Imagen 5">
            <a:extLst>
              <a:ext uri="{FF2B5EF4-FFF2-40B4-BE49-F238E27FC236}">
                <a16:creationId xmlns:a16="http://schemas.microsoft.com/office/drawing/2014/main" id="{745A6264-F3D4-421C-A1CB-4E9FE97610F4}"/>
              </a:ext>
            </a:extLst>
          </p:cNvPr>
          <p:cNvPicPr>
            <a:picLocks noChangeAspect="1"/>
          </p:cNvPicPr>
          <p:nvPr/>
        </p:nvPicPr>
        <p:blipFill>
          <a:blip r:embed="rId4"/>
          <a:stretch>
            <a:fillRect/>
          </a:stretch>
        </p:blipFill>
        <p:spPr>
          <a:xfrm>
            <a:off x="0" y="6278880"/>
            <a:ext cx="1313015" cy="546255"/>
          </a:xfrm>
          <a:prstGeom prst="rect">
            <a:avLst/>
          </a:prstGeom>
        </p:spPr>
      </p:pic>
    </p:spTree>
    <p:extLst>
      <p:ext uri="{BB962C8B-B14F-4D97-AF65-F5344CB8AC3E}">
        <p14:creationId xmlns:p14="http://schemas.microsoft.com/office/powerpoint/2010/main" val="4242620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2E31D8-F06E-431C-8E10-4CD09E18B0BF}"/>
              </a:ext>
            </a:extLst>
          </p:cNvPr>
          <p:cNvSpPr>
            <a:spLocks noGrp="1"/>
          </p:cNvSpPr>
          <p:nvPr>
            <p:ph type="title"/>
          </p:nvPr>
        </p:nvSpPr>
        <p:spPr>
          <a:xfrm>
            <a:off x="838200" y="-200298"/>
            <a:ext cx="10515600" cy="1211511"/>
          </a:xfrm>
        </p:spPr>
        <p:txBody>
          <a:bodyPr>
            <a:normAutofit fontScale="90000"/>
          </a:bodyPr>
          <a:lstStyle/>
          <a:p>
            <a:pPr lvl="0" algn="ctr" defTabSz="685800">
              <a:lnSpc>
                <a:spcPct val="100000"/>
              </a:lnSpc>
              <a:spcBef>
                <a:spcPts val="0"/>
              </a:spcBef>
            </a:pPr>
            <a:br>
              <a:rPr lang="es-CO" sz="2400" b="1" dirty="0">
                <a:solidFill>
                  <a:prstClr val="black"/>
                </a:solidFill>
                <a:latin typeface="Calibri" panose="020F0502020204030204"/>
                <a:ea typeface="+mn-ea"/>
                <a:cs typeface="+mn-cs"/>
              </a:rPr>
            </a:br>
            <a:r>
              <a:rPr lang="es-CO" sz="2200" b="1" dirty="0">
                <a:solidFill>
                  <a:srgbClr val="C00000"/>
                </a:solidFill>
                <a:latin typeface="Calibri" panose="020F0502020204030204"/>
                <a:ea typeface="+mn-ea"/>
                <a:cs typeface="+mn-cs"/>
              </a:rPr>
              <a:t>BRECHA DE LA RATIO ESTUDIANTES/PROFESOR/CLASE</a:t>
            </a:r>
            <a:br>
              <a:rPr lang="es-CO" sz="2200" dirty="0">
                <a:solidFill>
                  <a:prstClr val="black"/>
                </a:solidFill>
                <a:latin typeface="Calibri" panose="020F0502020204030204"/>
                <a:ea typeface="+mn-ea"/>
                <a:cs typeface="+mn-cs"/>
              </a:rPr>
            </a:br>
            <a:r>
              <a:rPr lang="es-CO" sz="2200" dirty="0">
                <a:solidFill>
                  <a:prstClr val="black"/>
                </a:solidFill>
                <a:latin typeface="Calibri" panose="020F0502020204030204"/>
                <a:ea typeface="+mn-ea"/>
                <a:cs typeface="+mn-cs"/>
              </a:rPr>
              <a:t>Número medio de estudiantes por clase y profesor</a:t>
            </a:r>
            <a:br>
              <a:rPr lang="es-CO" sz="2400" b="1" dirty="0">
                <a:solidFill>
                  <a:prstClr val="black"/>
                </a:solidFill>
                <a:latin typeface="Calibri" panose="020F0502020204030204"/>
                <a:ea typeface="+mn-ea"/>
                <a:cs typeface="+mn-cs"/>
              </a:rPr>
            </a:br>
            <a:endParaRPr lang="es-CO" dirty="0"/>
          </a:p>
        </p:txBody>
      </p:sp>
      <p:pic>
        <p:nvPicPr>
          <p:cNvPr id="4" name="Marcador de contenido 3">
            <a:extLst>
              <a:ext uri="{FF2B5EF4-FFF2-40B4-BE49-F238E27FC236}">
                <a16:creationId xmlns:a16="http://schemas.microsoft.com/office/drawing/2014/main" id="{FAB2B87C-22D8-4039-A76C-85AFF21EAF7F}"/>
              </a:ext>
            </a:extLst>
          </p:cNvPr>
          <p:cNvPicPr>
            <a:picLocks noGrp="1" noChangeAspect="1"/>
          </p:cNvPicPr>
          <p:nvPr>
            <p:ph idx="1"/>
          </p:nvPr>
        </p:nvPicPr>
        <p:blipFill>
          <a:blip r:embed="rId2"/>
          <a:stretch>
            <a:fillRect/>
          </a:stretch>
        </p:blipFill>
        <p:spPr>
          <a:xfrm>
            <a:off x="1558833" y="644434"/>
            <a:ext cx="9335590" cy="6122126"/>
          </a:xfrm>
          <a:prstGeom prst="rect">
            <a:avLst/>
          </a:prstGeom>
        </p:spPr>
      </p:pic>
      <p:pic>
        <p:nvPicPr>
          <p:cNvPr id="7" name="Imagen 6">
            <a:extLst>
              <a:ext uri="{FF2B5EF4-FFF2-40B4-BE49-F238E27FC236}">
                <a16:creationId xmlns:a16="http://schemas.microsoft.com/office/drawing/2014/main" id="{2374E878-3A9A-4F3B-B9AA-448B4CC1E7E5}"/>
              </a:ext>
            </a:extLst>
          </p:cNvPr>
          <p:cNvPicPr>
            <a:picLocks noChangeAspect="1"/>
          </p:cNvPicPr>
          <p:nvPr/>
        </p:nvPicPr>
        <p:blipFill>
          <a:blip r:embed="rId3"/>
          <a:stretch>
            <a:fillRect/>
          </a:stretch>
        </p:blipFill>
        <p:spPr>
          <a:xfrm>
            <a:off x="39555" y="6275368"/>
            <a:ext cx="1597290" cy="491192"/>
          </a:xfrm>
          <a:prstGeom prst="rect">
            <a:avLst/>
          </a:prstGeom>
        </p:spPr>
      </p:pic>
      <p:pic>
        <p:nvPicPr>
          <p:cNvPr id="8" name="Imagen 7">
            <a:extLst>
              <a:ext uri="{FF2B5EF4-FFF2-40B4-BE49-F238E27FC236}">
                <a16:creationId xmlns:a16="http://schemas.microsoft.com/office/drawing/2014/main" id="{D925324B-E331-4E9B-9C2A-DF546BF23006}"/>
              </a:ext>
            </a:extLst>
          </p:cNvPr>
          <p:cNvPicPr>
            <a:picLocks noChangeAspect="1"/>
          </p:cNvPicPr>
          <p:nvPr/>
        </p:nvPicPr>
        <p:blipFill>
          <a:blip r:embed="rId4"/>
          <a:stretch>
            <a:fillRect/>
          </a:stretch>
        </p:blipFill>
        <p:spPr>
          <a:xfrm>
            <a:off x="11331966" y="5982789"/>
            <a:ext cx="860034" cy="875211"/>
          </a:xfrm>
          <a:prstGeom prst="rect">
            <a:avLst/>
          </a:prstGeom>
        </p:spPr>
      </p:pic>
    </p:spTree>
    <p:extLst>
      <p:ext uri="{BB962C8B-B14F-4D97-AF65-F5344CB8AC3E}">
        <p14:creationId xmlns:p14="http://schemas.microsoft.com/office/powerpoint/2010/main" val="386883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stretch>
            <a:fillRect/>
          </a:stretch>
        </p:blipFill>
        <p:spPr>
          <a:xfrm>
            <a:off x="936078" y="325625"/>
            <a:ext cx="9890583" cy="5683289"/>
          </a:xfrm>
          <a:prstGeom prst="rect">
            <a:avLst/>
          </a:prstGeom>
        </p:spPr>
      </p:pic>
      <p:pic>
        <p:nvPicPr>
          <p:cNvPr id="3" name="Imagen 2">
            <a:extLst>
              <a:ext uri="{FF2B5EF4-FFF2-40B4-BE49-F238E27FC236}">
                <a16:creationId xmlns:a16="http://schemas.microsoft.com/office/drawing/2014/main" id="{19C23F7B-574B-49F9-A8EC-9C16890F3806}"/>
              </a:ext>
            </a:extLst>
          </p:cNvPr>
          <p:cNvPicPr>
            <a:picLocks noChangeAspect="1"/>
          </p:cNvPicPr>
          <p:nvPr/>
        </p:nvPicPr>
        <p:blipFill>
          <a:blip r:embed="rId3"/>
          <a:stretch>
            <a:fillRect/>
          </a:stretch>
        </p:blipFill>
        <p:spPr>
          <a:xfrm>
            <a:off x="10966810" y="5672544"/>
            <a:ext cx="1225189" cy="1152406"/>
          </a:xfrm>
          <a:prstGeom prst="rect">
            <a:avLst/>
          </a:prstGeom>
        </p:spPr>
      </p:pic>
    </p:spTree>
    <p:extLst>
      <p:ext uri="{BB962C8B-B14F-4D97-AF65-F5344CB8AC3E}">
        <p14:creationId xmlns:p14="http://schemas.microsoft.com/office/powerpoint/2010/main" val="673894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0ECA5-0C73-4F30-9703-BFB044F33D53}"/>
              </a:ext>
            </a:extLst>
          </p:cNvPr>
          <p:cNvSpPr>
            <a:spLocks noGrp="1"/>
          </p:cNvSpPr>
          <p:nvPr>
            <p:ph type="title"/>
          </p:nvPr>
        </p:nvSpPr>
        <p:spPr>
          <a:xfrm>
            <a:off x="1628503" y="2"/>
            <a:ext cx="8177348" cy="831359"/>
          </a:xfrm>
        </p:spPr>
        <p:txBody>
          <a:bodyPr/>
          <a:lstStyle/>
          <a:p>
            <a:endParaRPr lang="es-CO" dirty="0"/>
          </a:p>
        </p:txBody>
      </p:sp>
      <p:pic>
        <p:nvPicPr>
          <p:cNvPr id="5" name="Marcador de contenido 4">
            <a:extLst>
              <a:ext uri="{FF2B5EF4-FFF2-40B4-BE49-F238E27FC236}">
                <a16:creationId xmlns:a16="http://schemas.microsoft.com/office/drawing/2014/main" id="{3BE7D9A1-8727-4767-9495-46A60DE12724}"/>
              </a:ext>
            </a:extLst>
          </p:cNvPr>
          <p:cNvPicPr>
            <a:picLocks noGrp="1" noChangeAspect="1"/>
          </p:cNvPicPr>
          <p:nvPr>
            <p:ph idx="1"/>
          </p:nvPr>
        </p:nvPicPr>
        <p:blipFill>
          <a:blip r:embed="rId2"/>
          <a:stretch>
            <a:fillRect/>
          </a:stretch>
        </p:blipFill>
        <p:spPr>
          <a:xfrm>
            <a:off x="818606" y="980728"/>
            <a:ext cx="10450285" cy="5152517"/>
          </a:xfrm>
          <a:prstGeom prst="rect">
            <a:avLst/>
          </a:prstGeom>
        </p:spPr>
      </p:pic>
      <p:sp>
        <p:nvSpPr>
          <p:cNvPr id="4" name="Título 2">
            <a:extLst>
              <a:ext uri="{FF2B5EF4-FFF2-40B4-BE49-F238E27FC236}">
                <a16:creationId xmlns:a16="http://schemas.microsoft.com/office/drawing/2014/main" id="{AA512587-2009-4AD9-A34A-5FA7CD71FAA4}"/>
              </a:ext>
            </a:extLst>
          </p:cNvPr>
          <p:cNvSpPr txBox="1">
            <a:spLocks/>
          </p:cNvSpPr>
          <p:nvPr/>
        </p:nvSpPr>
        <p:spPr>
          <a:xfrm>
            <a:off x="439782" y="125271"/>
            <a:ext cx="11020697" cy="7060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CO" sz="2000" b="1" i="0" u="none" strike="noStrike" kern="1200" cap="none" spc="0" normalizeH="0" baseline="0" noProof="0" dirty="0">
                <a:ln>
                  <a:noFill/>
                </a:ln>
                <a:solidFill>
                  <a:srgbClr val="C00000"/>
                </a:solidFill>
                <a:effectLst/>
                <a:uLnTx/>
                <a:uFillTx/>
                <a:latin typeface="Calibri"/>
                <a:ea typeface="+mj-ea"/>
                <a:cs typeface="+mj-cs"/>
              </a:rPr>
              <a:t>HACIA UNA PROPUESTA DE FORMULA</a:t>
            </a:r>
            <a:br>
              <a:rPr kumimoji="0" lang="es-CO" sz="2000" b="1" i="0" u="none" strike="noStrike" kern="1200" cap="none" spc="0" normalizeH="0" baseline="0" noProof="0" dirty="0">
                <a:ln>
                  <a:noFill/>
                </a:ln>
                <a:solidFill>
                  <a:srgbClr val="C00000"/>
                </a:solidFill>
                <a:effectLst/>
                <a:uLnTx/>
                <a:uFillTx/>
                <a:latin typeface="Calibri"/>
                <a:ea typeface="+mj-ea"/>
                <a:cs typeface="+mj-cs"/>
              </a:rPr>
            </a:br>
            <a:r>
              <a:rPr kumimoji="0" lang="es-CO" sz="2000" b="1" i="0" u="none" strike="noStrike" kern="1200" cap="none" spc="0" normalizeH="0" baseline="0" noProof="0" dirty="0">
                <a:ln>
                  <a:noFill/>
                </a:ln>
                <a:solidFill>
                  <a:srgbClr val="C00000"/>
                </a:solidFill>
                <a:effectLst/>
                <a:uLnTx/>
                <a:uFillTx/>
                <a:latin typeface="Calibri"/>
                <a:ea typeface="+mj-ea"/>
                <a:cs typeface="+mj-cs"/>
              </a:rPr>
              <a:t>TRANSFERENCIAS PARA EDUCACIÓN</a:t>
            </a:r>
          </a:p>
        </p:txBody>
      </p:sp>
      <p:pic>
        <p:nvPicPr>
          <p:cNvPr id="6" name="Imagen 5">
            <a:extLst>
              <a:ext uri="{FF2B5EF4-FFF2-40B4-BE49-F238E27FC236}">
                <a16:creationId xmlns:a16="http://schemas.microsoft.com/office/drawing/2014/main" id="{C3623EA1-956D-4C56-97BD-4FA772E9BA8D}"/>
              </a:ext>
            </a:extLst>
          </p:cNvPr>
          <p:cNvPicPr>
            <a:picLocks noChangeAspect="1"/>
          </p:cNvPicPr>
          <p:nvPr/>
        </p:nvPicPr>
        <p:blipFill>
          <a:blip r:embed="rId3"/>
          <a:stretch>
            <a:fillRect/>
          </a:stretch>
        </p:blipFill>
        <p:spPr>
          <a:xfrm>
            <a:off x="98338" y="6174813"/>
            <a:ext cx="1597290" cy="664522"/>
          </a:xfrm>
          <a:prstGeom prst="rect">
            <a:avLst/>
          </a:prstGeom>
        </p:spPr>
      </p:pic>
      <p:pic>
        <p:nvPicPr>
          <p:cNvPr id="7" name="Imagen 6">
            <a:extLst>
              <a:ext uri="{FF2B5EF4-FFF2-40B4-BE49-F238E27FC236}">
                <a16:creationId xmlns:a16="http://schemas.microsoft.com/office/drawing/2014/main" id="{5E6E48E3-36DA-4C00-8C53-DCF0176837FB}"/>
              </a:ext>
            </a:extLst>
          </p:cNvPr>
          <p:cNvPicPr>
            <a:picLocks noChangeAspect="1"/>
          </p:cNvPicPr>
          <p:nvPr/>
        </p:nvPicPr>
        <p:blipFill>
          <a:blip r:embed="rId4"/>
          <a:stretch>
            <a:fillRect/>
          </a:stretch>
        </p:blipFill>
        <p:spPr>
          <a:xfrm>
            <a:off x="11155590" y="5803301"/>
            <a:ext cx="1036410" cy="1054699"/>
          </a:xfrm>
          <a:prstGeom prst="rect">
            <a:avLst/>
          </a:prstGeom>
        </p:spPr>
      </p:pic>
    </p:spTree>
    <p:extLst>
      <p:ext uri="{BB962C8B-B14F-4D97-AF65-F5344CB8AC3E}">
        <p14:creationId xmlns:p14="http://schemas.microsoft.com/office/powerpoint/2010/main" val="2798485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B805A-25E5-493F-B350-8D6A13E808C8}"/>
              </a:ext>
            </a:extLst>
          </p:cNvPr>
          <p:cNvSpPr>
            <a:spLocks noGrp="1"/>
          </p:cNvSpPr>
          <p:nvPr>
            <p:ph type="title"/>
          </p:nvPr>
        </p:nvSpPr>
        <p:spPr>
          <a:xfrm>
            <a:off x="838200" y="139338"/>
            <a:ext cx="10515600" cy="493819"/>
          </a:xfrm>
        </p:spPr>
        <p:txBody>
          <a:bodyPr>
            <a:noAutofit/>
          </a:bodyPr>
          <a:lstStyle/>
          <a:p>
            <a:pPr algn="ctr"/>
            <a:br>
              <a:rPr lang="es-CO" sz="2400" b="1" dirty="0">
                <a:solidFill>
                  <a:srgbClr val="C00000"/>
                </a:solidFill>
                <a:latin typeface="Arial" panose="020B0604020202020204" pitchFamily="34" charset="0"/>
                <a:cs typeface="Arial" panose="020B0604020202020204" pitchFamily="34" charset="0"/>
              </a:rPr>
            </a:br>
            <a:r>
              <a:rPr lang="es-CO" sz="2000" b="1" dirty="0">
                <a:solidFill>
                  <a:srgbClr val="C00000"/>
                </a:solidFill>
                <a:latin typeface="Arial" panose="020B0604020202020204" pitchFamily="34" charset="0"/>
                <a:cs typeface="Arial" panose="020B0604020202020204" pitchFamily="34" charset="0"/>
              </a:rPr>
              <a:t>PROPUESTA DE CIERRE DE BRECHAS: PRIMARIA, SECUNDARIA Y MEDIA</a:t>
            </a:r>
            <a:br>
              <a:rPr lang="es-CO" sz="2400" dirty="0"/>
            </a:br>
            <a:endParaRPr lang="es-CO" sz="2400" dirty="0"/>
          </a:p>
        </p:txBody>
      </p:sp>
      <p:pic>
        <p:nvPicPr>
          <p:cNvPr id="4" name="Marcador de contenido 3">
            <a:extLst>
              <a:ext uri="{FF2B5EF4-FFF2-40B4-BE49-F238E27FC236}">
                <a16:creationId xmlns:a16="http://schemas.microsoft.com/office/drawing/2014/main" id="{E478E434-E9FA-49A4-B2FE-22BCD96B78AA}"/>
              </a:ext>
            </a:extLst>
          </p:cNvPr>
          <p:cNvPicPr>
            <a:picLocks noGrp="1" noChangeAspect="1"/>
          </p:cNvPicPr>
          <p:nvPr>
            <p:ph idx="1"/>
          </p:nvPr>
        </p:nvPicPr>
        <p:blipFill>
          <a:blip r:embed="rId2"/>
          <a:stretch>
            <a:fillRect/>
          </a:stretch>
        </p:blipFill>
        <p:spPr>
          <a:xfrm>
            <a:off x="564105" y="1715588"/>
            <a:ext cx="5037133" cy="4088227"/>
          </a:xfrm>
          <a:prstGeom prst="rect">
            <a:avLst/>
          </a:prstGeom>
        </p:spPr>
      </p:pic>
      <p:pic>
        <p:nvPicPr>
          <p:cNvPr id="5" name="Imagen 4">
            <a:extLst>
              <a:ext uri="{FF2B5EF4-FFF2-40B4-BE49-F238E27FC236}">
                <a16:creationId xmlns:a16="http://schemas.microsoft.com/office/drawing/2014/main" id="{AD28AD37-52CD-4C31-AEF0-AD8F0C5229DF}"/>
              </a:ext>
            </a:extLst>
          </p:cNvPr>
          <p:cNvPicPr>
            <a:picLocks noChangeAspect="1"/>
          </p:cNvPicPr>
          <p:nvPr/>
        </p:nvPicPr>
        <p:blipFill>
          <a:blip r:embed="rId3"/>
          <a:stretch>
            <a:fillRect/>
          </a:stretch>
        </p:blipFill>
        <p:spPr>
          <a:xfrm>
            <a:off x="6456979" y="1863635"/>
            <a:ext cx="5170916" cy="4344930"/>
          </a:xfrm>
          <a:prstGeom prst="rect">
            <a:avLst/>
          </a:prstGeom>
        </p:spPr>
      </p:pic>
      <p:pic>
        <p:nvPicPr>
          <p:cNvPr id="7" name="Imagen 6">
            <a:extLst>
              <a:ext uri="{FF2B5EF4-FFF2-40B4-BE49-F238E27FC236}">
                <a16:creationId xmlns:a16="http://schemas.microsoft.com/office/drawing/2014/main" id="{2464D0E8-5265-4974-B874-D81CFC809A4B}"/>
              </a:ext>
            </a:extLst>
          </p:cNvPr>
          <p:cNvPicPr>
            <a:picLocks noChangeAspect="1"/>
          </p:cNvPicPr>
          <p:nvPr/>
        </p:nvPicPr>
        <p:blipFill>
          <a:blip r:embed="rId4"/>
          <a:stretch>
            <a:fillRect/>
          </a:stretch>
        </p:blipFill>
        <p:spPr>
          <a:xfrm>
            <a:off x="4024074" y="5868682"/>
            <a:ext cx="2916657" cy="270861"/>
          </a:xfrm>
          <a:prstGeom prst="rect">
            <a:avLst/>
          </a:prstGeom>
        </p:spPr>
      </p:pic>
      <p:pic>
        <p:nvPicPr>
          <p:cNvPr id="8" name="Imagen 7">
            <a:extLst>
              <a:ext uri="{FF2B5EF4-FFF2-40B4-BE49-F238E27FC236}">
                <a16:creationId xmlns:a16="http://schemas.microsoft.com/office/drawing/2014/main" id="{97F0B58B-6D9A-4057-B2A2-0D0555A73F1F}"/>
              </a:ext>
            </a:extLst>
          </p:cNvPr>
          <p:cNvPicPr>
            <a:picLocks noChangeAspect="1"/>
          </p:cNvPicPr>
          <p:nvPr/>
        </p:nvPicPr>
        <p:blipFill>
          <a:blip r:embed="rId5"/>
          <a:stretch>
            <a:fillRect/>
          </a:stretch>
        </p:blipFill>
        <p:spPr>
          <a:xfrm>
            <a:off x="921200" y="1210491"/>
            <a:ext cx="3853006" cy="505097"/>
          </a:xfrm>
          <a:prstGeom prst="rect">
            <a:avLst/>
          </a:prstGeom>
        </p:spPr>
      </p:pic>
      <p:pic>
        <p:nvPicPr>
          <p:cNvPr id="9" name="Imagen 8">
            <a:extLst>
              <a:ext uri="{FF2B5EF4-FFF2-40B4-BE49-F238E27FC236}">
                <a16:creationId xmlns:a16="http://schemas.microsoft.com/office/drawing/2014/main" id="{A1BDFFFD-82FF-48F0-8E26-885BA3E69DBB}"/>
              </a:ext>
            </a:extLst>
          </p:cNvPr>
          <p:cNvPicPr>
            <a:picLocks noChangeAspect="1"/>
          </p:cNvPicPr>
          <p:nvPr/>
        </p:nvPicPr>
        <p:blipFill>
          <a:blip r:embed="rId6"/>
          <a:stretch>
            <a:fillRect/>
          </a:stretch>
        </p:blipFill>
        <p:spPr>
          <a:xfrm>
            <a:off x="6616606" y="1261406"/>
            <a:ext cx="3853006" cy="493819"/>
          </a:xfrm>
          <a:prstGeom prst="rect">
            <a:avLst/>
          </a:prstGeom>
        </p:spPr>
      </p:pic>
      <p:pic>
        <p:nvPicPr>
          <p:cNvPr id="10" name="Imagen 9">
            <a:extLst>
              <a:ext uri="{FF2B5EF4-FFF2-40B4-BE49-F238E27FC236}">
                <a16:creationId xmlns:a16="http://schemas.microsoft.com/office/drawing/2014/main" id="{822C47B0-3028-4260-A543-530DDAAF7780}"/>
              </a:ext>
            </a:extLst>
          </p:cNvPr>
          <p:cNvPicPr>
            <a:picLocks noChangeAspect="1"/>
          </p:cNvPicPr>
          <p:nvPr/>
        </p:nvPicPr>
        <p:blipFill>
          <a:blip r:embed="rId7"/>
          <a:stretch>
            <a:fillRect/>
          </a:stretch>
        </p:blipFill>
        <p:spPr>
          <a:xfrm>
            <a:off x="122555" y="6139543"/>
            <a:ext cx="1597290" cy="664522"/>
          </a:xfrm>
          <a:prstGeom prst="rect">
            <a:avLst/>
          </a:prstGeom>
        </p:spPr>
      </p:pic>
      <p:pic>
        <p:nvPicPr>
          <p:cNvPr id="11" name="Imagen 10">
            <a:extLst>
              <a:ext uri="{FF2B5EF4-FFF2-40B4-BE49-F238E27FC236}">
                <a16:creationId xmlns:a16="http://schemas.microsoft.com/office/drawing/2014/main" id="{DCCA08BE-9AD1-4F76-9765-51FF8E8BED33}"/>
              </a:ext>
            </a:extLst>
          </p:cNvPr>
          <p:cNvPicPr>
            <a:picLocks noChangeAspect="1"/>
          </p:cNvPicPr>
          <p:nvPr/>
        </p:nvPicPr>
        <p:blipFill>
          <a:blip r:embed="rId8"/>
          <a:stretch>
            <a:fillRect/>
          </a:stretch>
        </p:blipFill>
        <p:spPr>
          <a:xfrm>
            <a:off x="11344802" y="5995852"/>
            <a:ext cx="847198" cy="862148"/>
          </a:xfrm>
          <a:prstGeom prst="rect">
            <a:avLst/>
          </a:prstGeom>
        </p:spPr>
      </p:pic>
    </p:spTree>
    <p:extLst>
      <p:ext uri="{BB962C8B-B14F-4D97-AF65-F5344CB8AC3E}">
        <p14:creationId xmlns:p14="http://schemas.microsoft.com/office/powerpoint/2010/main" val="1215972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36EE4F8-01D0-49D6-991A-677AFA627F5A}"/>
              </a:ext>
            </a:extLst>
          </p:cNvPr>
          <p:cNvPicPr>
            <a:picLocks noChangeAspect="1"/>
          </p:cNvPicPr>
          <p:nvPr/>
        </p:nvPicPr>
        <p:blipFill>
          <a:blip r:embed="rId2"/>
          <a:stretch>
            <a:fillRect/>
          </a:stretch>
        </p:blipFill>
        <p:spPr>
          <a:xfrm>
            <a:off x="7500794" y="1355095"/>
            <a:ext cx="3853006" cy="768163"/>
          </a:xfrm>
          <a:prstGeom prst="rect">
            <a:avLst/>
          </a:prstGeom>
        </p:spPr>
      </p:pic>
      <p:pic>
        <p:nvPicPr>
          <p:cNvPr id="5" name="Marcador de contenido 4">
            <a:extLst>
              <a:ext uri="{FF2B5EF4-FFF2-40B4-BE49-F238E27FC236}">
                <a16:creationId xmlns:a16="http://schemas.microsoft.com/office/drawing/2014/main" id="{2E8F833F-4283-4A3D-9712-F1853557AA86}"/>
              </a:ext>
            </a:extLst>
          </p:cNvPr>
          <p:cNvPicPr>
            <a:picLocks noGrp="1" noChangeAspect="1"/>
          </p:cNvPicPr>
          <p:nvPr>
            <p:ph idx="1"/>
          </p:nvPr>
        </p:nvPicPr>
        <p:blipFill>
          <a:blip r:embed="rId3"/>
          <a:stretch>
            <a:fillRect/>
          </a:stretch>
        </p:blipFill>
        <p:spPr>
          <a:xfrm>
            <a:off x="687181" y="2403567"/>
            <a:ext cx="5224338" cy="3311368"/>
          </a:xfrm>
          <a:prstGeom prst="rect">
            <a:avLst/>
          </a:prstGeom>
        </p:spPr>
      </p:pic>
      <p:sp>
        <p:nvSpPr>
          <p:cNvPr id="4" name="Título 2">
            <a:extLst>
              <a:ext uri="{FF2B5EF4-FFF2-40B4-BE49-F238E27FC236}">
                <a16:creationId xmlns:a16="http://schemas.microsoft.com/office/drawing/2014/main" id="{9D8117B3-135B-42FB-AFC2-AC931FE11D6F}"/>
              </a:ext>
            </a:extLst>
          </p:cNvPr>
          <p:cNvSpPr txBox="1">
            <a:spLocks/>
          </p:cNvSpPr>
          <p:nvPr/>
        </p:nvSpPr>
        <p:spPr>
          <a:xfrm>
            <a:off x="687181" y="274638"/>
            <a:ext cx="8387150" cy="9112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000" b="1" dirty="0">
                <a:solidFill>
                  <a:srgbClr val="C00000"/>
                </a:solidFill>
                <a:latin typeface="Arial" panose="020B0604020202020204" pitchFamily="34" charset="0"/>
                <a:cs typeface="Arial" panose="020B0604020202020204" pitchFamily="34" charset="0"/>
              </a:rPr>
              <a:t> PROPUESTA DE CIERRE DE BRECHAS: PREESCOLAR</a:t>
            </a:r>
          </a:p>
        </p:txBody>
      </p:sp>
      <p:pic>
        <p:nvPicPr>
          <p:cNvPr id="6" name="Imagen 5">
            <a:extLst>
              <a:ext uri="{FF2B5EF4-FFF2-40B4-BE49-F238E27FC236}">
                <a16:creationId xmlns:a16="http://schemas.microsoft.com/office/drawing/2014/main" id="{A499C4C8-CCC0-4CF2-BAF2-84095B2C0DB0}"/>
              </a:ext>
            </a:extLst>
          </p:cNvPr>
          <p:cNvPicPr>
            <a:picLocks noChangeAspect="1"/>
          </p:cNvPicPr>
          <p:nvPr/>
        </p:nvPicPr>
        <p:blipFill>
          <a:blip r:embed="rId4"/>
          <a:stretch>
            <a:fillRect/>
          </a:stretch>
        </p:blipFill>
        <p:spPr>
          <a:xfrm>
            <a:off x="6849093" y="2201995"/>
            <a:ext cx="4572396" cy="3413760"/>
          </a:xfrm>
          <a:prstGeom prst="rect">
            <a:avLst/>
          </a:prstGeom>
        </p:spPr>
      </p:pic>
      <p:pic>
        <p:nvPicPr>
          <p:cNvPr id="8" name="Imagen 7">
            <a:extLst>
              <a:ext uri="{FF2B5EF4-FFF2-40B4-BE49-F238E27FC236}">
                <a16:creationId xmlns:a16="http://schemas.microsoft.com/office/drawing/2014/main" id="{20A19781-33AD-4829-9650-14FC6635215D}"/>
              </a:ext>
            </a:extLst>
          </p:cNvPr>
          <p:cNvPicPr>
            <a:picLocks noChangeAspect="1"/>
          </p:cNvPicPr>
          <p:nvPr/>
        </p:nvPicPr>
        <p:blipFill>
          <a:blip r:embed="rId5"/>
          <a:stretch>
            <a:fillRect/>
          </a:stretch>
        </p:blipFill>
        <p:spPr>
          <a:xfrm>
            <a:off x="1095371" y="1355989"/>
            <a:ext cx="3853006" cy="627016"/>
          </a:xfrm>
          <a:prstGeom prst="rect">
            <a:avLst/>
          </a:prstGeom>
        </p:spPr>
      </p:pic>
      <p:pic>
        <p:nvPicPr>
          <p:cNvPr id="9" name="Imagen 8">
            <a:extLst>
              <a:ext uri="{FF2B5EF4-FFF2-40B4-BE49-F238E27FC236}">
                <a16:creationId xmlns:a16="http://schemas.microsoft.com/office/drawing/2014/main" id="{92BE6C1D-6B84-4E61-A395-1EC9CD70E205}"/>
              </a:ext>
            </a:extLst>
          </p:cNvPr>
          <p:cNvPicPr>
            <a:picLocks noChangeAspect="1"/>
          </p:cNvPicPr>
          <p:nvPr/>
        </p:nvPicPr>
        <p:blipFill>
          <a:blip r:embed="rId6"/>
          <a:stretch>
            <a:fillRect/>
          </a:stretch>
        </p:blipFill>
        <p:spPr>
          <a:xfrm>
            <a:off x="3416586" y="5725812"/>
            <a:ext cx="5114987" cy="506012"/>
          </a:xfrm>
          <a:prstGeom prst="rect">
            <a:avLst/>
          </a:prstGeom>
        </p:spPr>
      </p:pic>
      <p:pic>
        <p:nvPicPr>
          <p:cNvPr id="10" name="Imagen 9">
            <a:extLst>
              <a:ext uri="{FF2B5EF4-FFF2-40B4-BE49-F238E27FC236}">
                <a16:creationId xmlns:a16="http://schemas.microsoft.com/office/drawing/2014/main" id="{E841F362-2539-43C9-BAFF-45DC7145B5F8}"/>
              </a:ext>
            </a:extLst>
          </p:cNvPr>
          <p:cNvPicPr>
            <a:picLocks noChangeAspect="1"/>
          </p:cNvPicPr>
          <p:nvPr/>
        </p:nvPicPr>
        <p:blipFill>
          <a:blip r:embed="rId7"/>
          <a:stretch>
            <a:fillRect/>
          </a:stretch>
        </p:blipFill>
        <p:spPr>
          <a:xfrm>
            <a:off x="11358530" y="6035040"/>
            <a:ext cx="833469" cy="848177"/>
          </a:xfrm>
          <a:prstGeom prst="rect">
            <a:avLst/>
          </a:prstGeom>
        </p:spPr>
      </p:pic>
      <p:pic>
        <p:nvPicPr>
          <p:cNvPr id="11" name="Imagen 10">
            <a:extLst>
              <a:ext uri="{FF2B5EF4-FFF2-40B4-BE49-F238E27FC236}">
                <a16:creationId xmlns:a16="http://schemas.microsoft.com/office/drawing/2014/main" id="{89786E5E-9153-4969-92EB-BB40A865734C}"/>
              </a:ext>
            </a:extLst>
          </p:cNvPr>
          <p:cNvPicPr>
            <a:picLocks noChangeAspect="1"/>
          </p:cNvPicPr>
          <p:nvPr/>
        </p:nvPicPr>
        <p:blipFill>
          <a:blip r:embed="rId8"/>
          <a:stretch>
            <a:fillRect/>
          </a:stretch>
        </p:blipFill>
        <p:spPr>
          <a:xfrm>
            <a:off x="-19018" y="6135497"/>
            <a:ext cx="1597290" cy="664522"/>
          </a:xfrm>
          <a:prstGeom prst="rect">
            <a:avLst/>
          </a:prstGeom>
        </p:spPr>
      </p:pic>
    </p:spTree>
    <p:extLst>
      <p:ext uri="{BB962C8B-B14F-4D97-AF65-F5344CB8AC3E}">
        <p14:creationId xmlns:p14="http://schemas.microsoft.com/office/powerpoint/2010/main" val="3933915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450B88-AE87-44D3-B74F-C0F60423316A}"/>
              </a:ext>
            </a:extLst>
          </p:cNvPr>
          <p:cNvSpPr>
            <a:spLocks noGrp="1"/>
          </p:cNvSpPr>
          <p:nvPr>
            <p:ph type="title"/>
          </p:nvPr>
        </p:nvSpPr>
        <p:spPr>
          <a:xfrm>
            <a:off x="838200" y="111712"/>
            <a:ext cx="10515600" cy="1325563"/>
          </a:xfrm>
        </p:spPr>
        <p:txBody>
          <a:bodyPr>
            <a:normAutofit/>
          </a:bodyPr>
          <a:lstStyle/>
          <a:p>
            <a:pPr lvl="0" algn="ctr">
              <a:lnSpc>
                <a:spcPct val="100000"/>
              </a:lnSpc>
              <a:spcBef>
                <a:spcPts val="0"/>
              </a:spcBef>
            </a:pPr>
            <a:r>
              <a:rPr lang="es-CO" sz="2400" b="1" dirty="0">
                <a:solidFill>
                  <a:srgbClr val="C00000"/>
                </a:solidFill>
                <a:latin typeface="Calibri"/>
                <a:ea typeface="+mn-ea"/>
                <a:cs typeface="+mn-cs"/>
              </a:rPr>
              <a:t>LAS TRANSFERENCIAS TERRITORIALES PARA EDUCACIÓN DEBERÁN AUMENTAR, COMO M</a:t>
            </a:r>
            <a:r>
              <a:rPr lang="es-ES" sz="2400" b="1" dirty="0">
                <a:solidFill>
                  <a:srgbClr val="C00000"/>
                </a:solidFill>
                <a:latin typeface="Calibri"/>
                <a:ea typeface="+mn-ea"/>
                <a:cs typeface="+mn-cs"/>
              </a:rPr>
              <a:t>ÍNIMO,</a:t>
            </a:r>
            <a:r>
              <a:rPr lang="es-CO" sz="2400" b="1" dirty="0">
                <a:solidFill>
                  <a:srgbClr val="C00000"/>
                </a:solidFill>
                <a:latin typeface="Calibri"/>
                <a:ea typeface="+mn-ea"/>
                <a:cs typeface="+mn-cs"/>
              </a:rPr>
              <a:t> HASTA 4,2% DEL PIB A 2026</a:t>
            </a:r>
            <a:endParaRPr lang="es-CO" sz="4000" dirty="0"/>
          </a:p>
        </p:txBody>
      </p:sp>
      <p:pic>
        <p:nvPicPr>
          <p:cNvPr id="4" name="Marcador de contenido 3">
            <a:extLst>
              <a:ext uri="{FF2B5EF4-FFF2-40B4-BE49-F238E27FC236}">
                <a16:creationId xmlns:a16="http://schemas.microsoft.com/office/drawing/2014/main" id="{DC99EE9A-2E90-4739-A1AE-1E8F6D1EF482}"/>
              </a:ext>
            </a:extLst>
          </p:cNvPr>
          <p:cNvPicPr>
            <a:picLocks noGrp="1" noChangeAspect="1"/>
          </p:cNvPicPr>
          <p:nvPr>
            <p:ph idx="1"/>
          </p:nvPr>
        </p:nvPicPr>
        <p:blipFill>
          <a:blip r:embed="rId2"/>
          <a:stretch>
            <a:fillRect/>
          </a:stretch>
        </p:blipFill>
        <p:spPr>
          <a:xfrm>
            <a:off x="723194" y="1538242"/>
            <a:ext cx="5372806" cy="4351338"/>
          </a:xfrm>
          <a:prstGeom prst="rect">
            <a:avLst/>
          </a:prstGeom>
        </p:spPr>
      </p:pic>
      <p:pic>
        <p:nvPicPr>
          <p:cNvPr id="5" name="Imagen 4">
            <a:extLst>
              <a:ext uri="{FF2B5EF4-FFF2-40B4-BE49-F238E27FC236}">
                <a16:creationId xmlns:a16="http://schemas.microsoft.com/office/drawing/2014/main" id="{3AEEBE36-EDDE-40DD-A9AF-75BB331AF945}"/>
              </a:ext>
            </a:extLst>
          </p:cNvPr>
          <p:cNvPicPr>
            <a:picLocks noChangeAspect="1"/>
          </p:cNvPicPr>
          <p:nvPr/>
        </p:nvPicPr>
        <p:blipFill>
          <a:blip r:embed="rId3"/>
          <a:stretch>
            <a:fillRect/>
          </a:stretch>
        </p:blipFill>
        <p:spPr>
          <a:xfrm>
            <a:off x="8080129" y="2986470"/>
            <a:ext cx="2737341" cy="3097036"/>
          </a:xfrm>
          <a:prstGeom prst="rect">
            <a:avLst/>
          </a:prstGeom>
        </p:spPr>
      </p:pic>
      <p:pic>
        <p:nvPicPr>
          <p:cNvPr id="6" name="Imagen 5">
            <a:extLst>
              <a:ext uri="{FF2B5EF4-FFF2-40B4-BE49-F238E27FC236}">
                <a16:creationId xmlns:a16="http://schemas.microsoft.com/office/drawing/2014/main" id="{22CF9AA0-4423-4DCE-9CD1-CF83C7E3B4BB}"/>
              </a:ext>
            </a:extLst>
          </p:cNvPr>
          <p:cNvPicPr>
            <a:picLocks noChangeAspect="1"/>
          </p:cNvPicPr>
          <p:nvPr/>
        </p:nvPicPr>
        <p:blipFill>
          <a:blip r:embed="rId4"/>
          <a:stretch>
            <a:fillRect/>
          </a:stretch>
        </p:blipFill>
        <p:spPr>
          <a:xfrm>
            <a:off x="8028308" y="1604529"/>
            <a:ext cx="2840982" cy="1457070"/>
          </a:xfrm>
          <a:prstGeom prst="rect">
            <a:avLst/>
          </a:prstGeom>
        </p:spPr>
      </p:pic>
      <p:pic>
        <p:nvPicPr>
          <p:cNvPr id="7" name="Imagen 6">
            <a:extLst>
              <a:ext uri="{FF2B5EF4-FFF2-40B4-BE49-F238E27FC236}">
                <a16:creationId xmlns:a16="http://schemas.microsoft.com/office/drawing/2014/main" id="{E1760A63-C77A-4A99-BD4D-BD9A9DBBDBF9}"/>
              </a:ext>
            </a:extLst>
          </p:cNvPr>
          <p:cNvPicPr>
            <a:picLocks noChangeAspect="1"/>
          </p:cNvPicPr>
          <p:nvPr/>
        </p:nvPicPr>
        <p:blipFill>
          <a:blip r:embed="rId5"/>
          <a:stretch>
            <a:fillRect/>
          </a:stretch>
        </p:blipFill>
        <p:spPr>
          <a:xfrm>
            <a:off x="-8709" y="6310202"/>
            <a:ext cx="1597290" cy="664522"/>
          </a:xfrm>
          <a:prstGeom prst="rect">
            <a:avLst/>
          </a:prstGeom>
        </p:spPr>
      </p:pic>
      <p:pic>
        <p:nvPicPr>
          <p:cNvPr id="8" name="Imagen 7">
            <a:extLst>
              <a:ext uri="{FF2B5EF4-FFF2-40B4-BE49-F238E27FC236}">
                <a16:creationId xmlns:a16="http://schemas.microsoft.com/office/drawing/2014/main" id="{B7451203-F6EB-4900-B4C0-D2595806BAB9}"/>
              </a:ext>
            </a:extLst>
          </p:cNvPr>
          <p:cNvPicPr>
            <a:picLocks noChangeAspect="1"/>
          </p:cNvPicPr>
          <p:nvPr/>
        </p:nvPicPr>
        <p:blipFill>
          <a:blip r:embed="rId6"/>
          <a:stretch>
            <a:fillRect/>
          </a:stretch>
        </p:blipFill>
        <p:spPr>
          <a:xfrm>
            <a:off x="11155590" y="5803301"/>
            <a:ext cx="1036410" cy="1054699"/>
          </a:xfrm>
          <a:prstGeom prst="rect">
            <a:avLst/>
          </a:prstGeom>
        </p:spPr>
      </p:pic>
    </p:spTree>
    <p:extLst>
      <p:ext uri="{BB962C8B-B14F-4D97-AF65-F5344CB8AC3E}">
        <p14:creationId xmlns:p14="http://schemas.microsoft.com/office/powerpoint/2010/main" val="25028424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C732C9-280A-4A60-A02A-C4FEBBFE1509}"/>
              </a:ext>
            </a:extLst>
          </p:cNvPr>
          <p:cNvSpPr>
            <a:spLocks noGrp="1"/>
          </p:cNvSpPr>
          <p:nvPr>
            <p:ph type="title"/>
          </p:nvPr>
        </p:nvSpPr>
        <p:spPr>
          <a:xfrm>
            <a:off x="838200" y="365126"/>
            <a:ext cx="10515600" cy="810532"/>
          </a:xfrm>
        </p:spPr>
        <p:txBody>
          <a:bodyPr/>
          <a:lstStyle/>
          <a:p>
            <a:pPr algn="ctr"/>
            <a:r>
              <a:rPr lang="es-CO" b="1" dirty="0">
                <a:solidFill>
                  <a:srgbClr val="C00000"/>
                </a:solidFill>
                <a:latin typeface="Arial" panose="020B0604020202020204" pitchFamily="34" charset="0"/>
                <a:cs typeface="Arial" panose="020B0604020202020204" pitchFamily="34" charset="0"/>
              </a:rPr>
              <a:t>CONCLUSIONES</a:t>
            </a:r>
          </a:p>
        </p:txBody>
      </p:sp>
      <p:sp>
        <p:nvSpPr>
          <p:cNvPr id="3" name="Marcador de contenido 2">
            <a:extLst>
              <a:ext uri="{FF2B5EF4-FFF2-40B4-BE49-F238E27FC236}">
                <a16:creationId xmlns:a16="http://schemas.microsoft.com/office/drawing/2014/main" id="{CA184E85-F18D-40B4-BA55-A8A5CBF4C5BD}"/>
              </a:ext>
            </a:extLst>
          </p:cNvPr>
          <p:cNvSpPr>
            <a:spLocks noGrp="1"/>
          </p:cNvSpPr>
          <p:nvPr>
            <p:ph sz="half" idx="1"/>
          </p:nvPr>
        </p:nvSpPr>
        <p:spPr>
          <a:xfrm>
            <a:off x="838200" y="1175658"/>
            <a:ext cx="5181600" cy="5001305"/>
          </a:xfrm>
        </p:spPr>
        <p:txBody>
          <a:bodyPr>
            <a:normAutofit fontScale="77500" lnSpcReduction="20000"/>
          </a:bodyPr>
          <a:lstStyle/>
          <a:p>
            <a:pPr marL="514350" indent="-514350" algn="just">
              <a:buAutoNum type="arabicPeriod"/>
            </a:pPr>
            <a:r>
              <a:rPr lang="es-CO" dirty="0"/>
              <a:t>Los Ingresos Corrientes de la Nación - ICN deben ser la fuente de financiación del SGP.</a:t>
            </a:r>
          </a:p>
          <a:p>
            <a:pPr marL="514350" indent="-514350" algn="just">
              <a:buAutoNum type="arabicPeriod"/>
            </a:pPr>
            <a:r>
              <a:rPr lang="es-CO" dirty="0"/>
              <a:t>Determinar la proporción y los porcentajes para garantizar la sostenibilidad y crecimiento en el transcurso del tiempo del SGP.</a:t>
            </a:r>
          </a:p>
          <a:p>
            <a:pPr marL="514350" indent="-514350" algn="just">
              <a:buAutoNum type="arabicPeriod"/>
            </a:pPr>
            <a:r>
              <a:rPr lang="es-CO" dirty="0"/>
              <a:t>Los recursos financieros para educación deben ser una parte porcentual del PIB.</a:t>
            </a:r>
          </a:p>
          <a:p>
            <a:pPr marL="514350" indent="-514350" algn="just">
              <a:buAutoNum type="arabicPeriod"/>
            </a:pPr>
            <a:r>
              <a:rPr lang="es-CO" dirty="0"/>
              <a:t>Definir el porcentaje que le corresponde a la educación  en el Presupuesto General de la Nación.</a:t>
            </a:r>
          </a:p>
          <a:p>
            <a:pPr marL="514350" indent="-514350" algn="just">
              <a:buAutoNum type="arabicPeriod"/>
            </a:pPr>
            <a:r>
              <a:rPr lang="es-CO" dirty="0"/>
              <a:t>Sostenibilidad y progresividad como criterios de la fuente de financiación,  que estén definidos horizontes  de tiempos, metas  y  una hoja  de ruta.</a:t>
            </a:r>
          </a:p>
          <a:p>
            <a:pPr marL="514350" indent="-514350">
              <a:buAutoNum type="arabicPeriod"/>
            </a:pPr>
            <a:endParaRPr lang="es-CO" dirty="0"/>
          </a:p>
        </p:txBody>
      </p:sp>
      <p:sp>
        <p:nvSpPr>
          <p:cNvPr id="4" name="Marcador de contenido 3">
            <a:extLst>
              <a:ext uri="{FF2B5EF4-FFF2-40B4-BE49-F238E27FC236}">
                <a16:creationId xmlns:a16="http://schemas.microsoft.com/office/drawing/2014/main" id="{1402D668-FDDB-44AA-B36D-5CEE0B78BC52}"/>
              </a:ext>
            </a:extLst>
          </p:cNvPr>
          <p:cNvSpPr>
            <a:spLocks noGrp="1"/>
          </p:cNvSpPr>
          <p:nvPr>
            <p:ph sz="half" idx="2"/>
          </p:nvPr>
        </p:nvSpPr>
        <p:spPr>
          <a:xfrm>
            <a:off x="6172200" y="1175658"/>
            <a:ext cx="5181600" cy="5001305"/>
          </a:xfrm>
        </p:spPr>
        <p:txBody>
          <a:bodyPr>
            <a:normAutofit fontScale="77500" lnSpcReduction="20000"/>
          </a:bodyPr>
          <a:lstStyle/>
          <a:p>
            <a:pPr marL="0" indent="0" algn="just">
              <a:buNone/>
            </a:pPr>
            <a:r>
              <a:rPr lang="es-CO" dirty="0"/>
              <a:t>6. La reforma estructural al SGP pasa por la modificación a la CPN artículos 356 y 357, para que  sea efectiva en la normatividad la existencia de los recursos para  los derechos fundamentales, en especial para  la educación, su disponibilidad y suficiencia, para  que cubran en su totalidad e integridad las necesidades del sistema educativo.</a:t>
            </a:r>
          </a:p>
          <a:p>
            <a:pPr marL="0" indent="0" algn="just">
              <a:buNone/>
            </a:pPr>
            <a:r>
              <a:rPr lang="es-CO" dirty="0"/>
              <a:t>7. Construcción de una gran alianza y movimiento social para la financiación de los derechos fundamentales, en especial del sector educativo.</a:t>
            </a:r>
          </a:p>
        </p:txBody>
      </p:sp>
      <p:pic>
        <p:nvPicPr>
          <p:cNvPr id="6" name="Imagen 5">
            <a:extLst>
              <a:ext uri="{FF2B5EF4-FFF2-40B4-BE49-F238E27FC236}">
                <a16:creationId xmlns:a16="http://schemas.microsoft.com/office/drawing/2014/main" id="{9A12C67F-0AF6-408F-897D-BD9F7DB85931}"/>
              </a:ext>
            </a:extLst>
          </p:cNvPr>
          <p:cNvPicPr>
            <a:picLocks noChangeAspect="1"/>
          </p:cNvPicPr>
          <p:nvPr/>
        </p:nvPicPr>
        <p:blipFill>
          <a:blip r:embed="rId2"/>
          <a:stretch>
            <a:fillRect/>
          </a:stretch>
        </p:blipFill>
        <p:spPr>
          <a:xfrm>
            <a:off x="11092498" y="5803301"/>
            <a:ext cx="1036410" cy="1054699"/>
          </a:xfrm>
          <a:prstGeom prst="rect">
            <a:avLst/>
          </a:prstGeom>
        </p:spPr>
      </p:pic>
    </p:spTree>
    <p:extLst>
      <p:ext uri="{BB962C8B-B14F-4D97-AF65-F5344CB8AC3E}">
        <p14:creationId xmlns:p14="http://schemas.microsoft.com/office/powerpoint/2010/main" val="705124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67CD5C-B9F6-4303-87B4-2C33F91C4CF4}"/>
              </a:ext>
            </a:extLst>
          </p:cNvPr>
          <p:cNvSpPr>
            <a:spLocks noGrp="1"/>
          </p:cNvSpPr>
          <p:nvPr>
            <p:ph type="title"/>
          </p:nvPr>
        </p:nvSpPr>
        <p:spPr>
          <a:xfrm>
            <a:off x="838200" y="365125"/>
            <a:ext cx="10515600" cy="2203904"/>
          </a:xfrm>
        </p:spPr>
        <p:txBody>
          <a:bodyPr/>
          <a:lstStyle/>
          <a:p>
            <a:pPr algn="ctr"/>
            <a:r>
              <a:rPr lang="es-CO" dirty="0">
                <a:solidFill>
                  <a:srgbClr val="C00000"/>
                </a:solidFill>
                <a:latin typeface="Arial" panose="020B0604020202020204" pitchFamily="34" charset="0"/>
                <a:cs typeface="Arial" panose="020B0604020202020204" pitchFamily="34" charset="0"/>
              </a:rPr>
              <a:t>GRACIAS …</a:t>
            </a:r>
          </a:p>
        </p:txBody>
      </p:sp>
      <p:pic>
        <p:nvPicPr>
          <p:cNvPr id="4" name="Marcador de contenido 3">
            <a:extLst>
              <a:ext uri="{FF2B5EF4-FFF2-40B4-BE49-F238E27FC236}">
                <a16:creationId xmlns:a16="http://schemas.microsoft.com/office/drawing/2014/main" id="{AE210F82-A72A-4BA8-9C4A-7670DF559034}"/>
              </a:ext>
            </a:extLst>
          </p:cNvPr>
          <p:cNvPicPr>
            <a:picLocks noGrp="1" noChangeAspect="1"/>
          </p:cNvPicPr>
          <p:nvPr>
            <p:ph idx="1"/>
          </p:nvPr>
        </p:nvPicPr>
        <p:blipFill>
          <a:blip r:embed="rId2"/>
          <a:stretch>
            <a:fillRect/>
          </a:stretch>
        </p:blipFill>
        <p:spPr>
          <a:xfrm>
            <a:off x="4371704" y="2869496"/>
            <a:ext cx="2811320" cy="2860931"/>
          </a:xfrm>
          <a:prstGeom prst="rect">
            <a:avLst/>
          </a:prstGeom>
        </p:spPr>
      </p:pic>
    </p:spTree>
    <p:extLst>
      <p:ext uri="{BB962C8B-B14F-4D97-AF65-F5344CB8AC3E}">
        <p14:creationId xmlns:p14="http://schemas.microsoft.com/office/powerpoint/2010/main" val="2688115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pic>
        <p:nvPicPr>
          <p:cNvPr id="4" name="Marcador de contenido 3"/>
          <p:cNvPicPr>
            <a:picLocks noGrp="1" noChangeAspect="1"/>
          </p:cNvPicPr>
          <p:nvPr>
            <p:ph idx="1"/>
          </p:nvPr>
        </p:nvPicPr>
        <p:blipFill>
          <a:blip r:embed="rId2"/>
          <a:stretch>
            <a:fillRect/>
          </a:stretch>
        </p:blipFill>
        <p:spPr>
          <a:xfrm>
            <a:off x="3236181" y="2043485"/>
            <a:ext cx="5724940" cy="3119503"/>
          </a:xfrm>
          <a:prstGeom prst="rect">
            <a:avLst/>
          </a:prstGeom>
        </p:spPr>
      </p:pic>
      <p:pic>
        <p:nvPicPr>
          <p:cNvPr id="5" name="Imagen 4"/>
          <p:cNvPicPr>
            <a:picLocks noChangeAspect="1"/>
          </p:cNvPicPr>
          <p:nvPr/>
        </p:nvPicPr>
        <p:blipFill>
          <a:blip r:embed="rId3"/>
          <a:stretch>
            <a:fillRect/>
          </a:stretch>
        </p:blipFill>
        <p:spPr>
          <a:xfrm>
            <a:off x="377338" y="365125"/>
            <a:ext cx="11814662" cy="5391241"/>
          </a:xfrm>
          <a:prstGeom prst="rect">
            <a:avLst/>
          </a:prstGeom>
        </p:spPr>
      </p:pic>
      <p:pic>
        <p:nvPicPr>
          <p:cNvPr id="3" name="Imagen 2">
            <a:extLst>
              <a:ext uri="{FF2B5EF4-FFF2-40B4-BE49-F238E27FC236}">
                <a16:creationId xmlns:a16="http://schemas.microsoft.com/office/drawing/2014/main" id="{803058A5-0A3C-48C7-9387-BD0A6A7E3AB7}"/>
              </a:ext>
            </a:extLst>
          </p:cNvPr>
          <p:cNvPicPr>
            <a:picLocks noChangeAspect="1"/>
          </p:cNvPicPr>
          <p:nvPr/>
        </p:nvPicPr>
        <p:blipFill>
          <a:blip r:embed="rId4"/>
          <a:stretch>
            <a:fillRect/>
          </a:stretch>
        </p:blipFill>
        <p:spPr>
          <a:xfrm>
            <a:off x="0" y="5926183"/>
            <a:ext cx="1035851" cy="931817"/>
          </a:xfrm>
          <a:prstGeom prst="rect">
            <a:avLst/>
          </a:prstGeom>
        </p:spPr>
      </p:pic>
    </p:spTree>
    <p:extLst>
      <p:ext uri="{BB962C8B-B14F-4D97-AF65-F5344CB8AC3E}">
        <p14:creationId xmlns:p14="http://schemas.microsoft.com/office/powerpoint/2010/main" val="7353193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844480"/>
          </a:xfrm>
        </p:spPr>
        <p:txBody>
          <a:bodyPr>
            <a:normAutofit fontScale="90000"/>
          </a:bodyPr>
          <a:lstStyle/>
          <a:p>
            <a:r>
              <a:rPr lang="es-CO" b="1" dirty="0">
                <a:solidFill>
                  <a:srgbClr val="C00000"/>
                </a:solidFill>
                <a:latin typeface="Arial" panose="020B0604020202020204" pitchFamily="34" charset="0"/>
                <a:cs typeface="Arial" panose="020B0604020202020204" pitchFamily="34" charset="0"/>
              </a:rPr>
              <a:t>Salario mínimo legal vigente en Colombia</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45635"/>
            <a:ext cx="4818490" cy="4198289"/>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876" y="1447772"/>
            <a:ext cx="7010816" cy="5410228"/>
          </a:xfrm>
          <a:prstGeom prst="rect">
            <a:avLst/>
          </a:prstGeom>
        </p:spPr>
      </p:pic>
      <p:sp>
        <p:nvSpPr>
          <p:cNvPr id="6" name="Rectángulo 5"/>
          <p:cNvSpPr/>
          <p:nvPr/>
        </p:nvSpPr>
        <p:spPr>
          <a:xfrm>
            <a:off x="5494350" y="882595"/>
            <a:ext cx="5859449" cy="646331"/>
          </a:xfrm>
          <a:prstGeom prst="rect">
            <a:avLst/>
          </a:prstGeom>
        </p:spPr>
        <p:txBody>
          <a:bodyPr wrap="square">
            <a:spAutoFit/>
          </a:bodyPr>
          <a:lstStyle/>
          <a:p>
            <a:r>
              <a:rPr lang="es-CO" b="1" dirty="0">
                <a:solidFill>
                  <a:srgbClr val="0A0A0A"/>
                </a:solidFill>
                <a:latin typeface="Arial" panose="020B0604020202020204" pitchFamily="34" charset="0"/>
                <a:cs typeface="Arial" panose="020B0604020202020204" pitchFamily="34" charset="0"/>
              </a:rPr>
              <a:t>Desde 2011, el alza del mínimo ha sido 4% inferior a la propuesta de los sindicatos</a:t>
            </a:r>
            <a:endParaRPr lang="es-CO" b="1" i="0" dirty="0">
              <a:solidFill>
                <a:srgbClr val="0A0A0A"/>
              </a:solidFill>
              <a:effectLst/>
              <a:latin typeface="Arial" panose="020B0604020202020204" pitchFamily="34" charset="0"/>
              <a:cs typeface="Arial" panose="020B0604020202020204" pitchFamily="34" charset="0"/>
            </a:endParaRPr>
          </a:p>
        </p:txBody>
      </p:sp>
      <p:sp>
        <p:nvSpPr>
          <p:cNvPr id="7" name="Rectángulo 6"/>
          <p:cNvSpPr/>
          <p:nvPr/>
        </p:nvSpPr>
        <p:spPr>
          <a:xfrm>
            <a:off x="0" y="882598"/>
            <a:ext cx="4818490" cy="2031325"/>
          </a:xfrm>
          <a:prstGeom prst="rect">
            <a:avLst/>
          </a:prstGeom>
        </p:spPr>
        <p:txBody>
          <a:bodyPr wrap="square">
            <a:spAutoFit/>
          </a:bodyPr>
          <a:lstStyle/>
          <a:p>
            <a:endParaRPr lang="es-CO" b="1" dirty="0">
              <a:solidFill>
                <a:srgbClr val="0A0A0A"/>
              </a:solidFill>
              <a:latin typeface="Arial" panose="020B0604020202020204" pitchFamily="34" charset="0"/>
              <a:cs typeface="Arial" panose="020B0604020202020204" pitchFamily="34" charset="0"/>
            </a:endParaRPr>
          </a:p>
          <a:p>
            <a:endParaRPr lang="es-CO" b="1" dirty="0">
              <a:solidFill>
                <a:srgbClr val="0A0A0A"/>
              </a:solidFill>
              <a:latin typeface="Arial" panose="020B0604020202020204" pitchFamily="34" charset="0"/>
              <a:cs typeface="Arial" panose="020B0604020202020204" pitchFamily="34" charset="0"/>
            </a:endParaRPr>
          </a:p>
          <a:p>
            <a:endParaRPr lang="es-CO" b="1" dirty="0">
              <a:solidFill>
                <a:srgbClr val="0A0A0A"/>
              </a:solidFill>
              <a:latin typeface="Arial" panose="020B0604020202020204" pitchFamily="34" charset="0"/>
              <a:cs typeface="Arial" panose="020B0604020202020204" pitchFamily="34" charset="0"/>
            </a:endParaRPr>
          </a:p>
          <a:p>
            <a:r>
              <a:rPr lang="es-CO" b="1" dirty="0">
                <a:solidFill>
                  <a:srgbClr val="0A0A0A"/>
                </a:solidFill>
                <a:latin typeface="Arial" panose="020B0604020202020204" pitchFamily="34" charset="0"/>
                <a:cs typeface="Arial" panose="020B0604020202020204" pitchFamily="34" charset="0"/>
              </a:rPr>
              <a:t>Desde 2011, el alza del mínimo ha sido 4% inferior a la propuesta de los sindicatos</a:t>
            </a:r>
          </a:p>
          <a:p>
            <a:br>
              <a:rPr lang="es-CO" dirty="0"/>
            </a:br>
            <a:endParaRPr lang="es-CO" dirty="0"/>
          </a:p>
        </p:txBody>
      </p:sp>
    </p:spTree>
    <p:extLst>
      <p:ext uri="{BB962C8B-B14F-4D97-AF65-F5344CB8AC3E}">
        <p14:creationId xmlns:p14="http://schemas.microsoft.com/office/powerpoint/2010/main" val="38993036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E5698-FB01-481D-91AA-BB937829A1D1}"/>
              </a:ext>
            </a:extLst>
          </p:cNvPr>
          <p:cNvSpPr>
            <a:spLocks noGrp="1"/>
          </p:cNvSpPr>
          <p:nvPr>
            <p:ph type="title"/>
          </p:nvPr>
        </p:nvSpPr>
        <p:spPr>
          <a:xfrm>
            <a:off x="838200" y="0"/>
            <a:ext cx="10591800" cy="358588"/>
          </a:xfrm>
        </p:spPr>
        <p:txBody>
          <a:bodyPr>
            <a:normAutofit/>
          </a:bodyPr>
          <a:lstStyle/>
          <a:p>
            <a:pPr algn="ctr"/>
            <a:r>
              <a:rPr lang="es-CO" sz="1800" b="1" dirty="0">
                <a:solidFill>
                  <a:srgbClr val="C00000"/>
                </a:solidFill>
                <a:latin typeface="Arial" panose="020B0604020202020204" pitchFamily="34" charset="0"/>
                <a:cs typeface="Arial" panose="020B0604020202020204" pitchFamily="34" charset="0"/>
              </a:rPr>
              <a:t>GENERALIDADES SMLV: EVOLUCIÓN SALARIAL, IPC VS MÍNIMO Y PIB</a:t>
            </a:r>
          </a:p>
        </p:txBody>
      </p:sp>
      <p:graphicFrame>
        <p:nvGraphicFramePr>
          <p:cNvPr id="10" name="Marcador de contenido 9">
            <a:extLst>
              <a:ext uri="{FF2B5EF4-FFF2-40B4-BE49-F238E27FC236}">
                <a16:creationId xmlns:a16="http://schemas.microsoft.com/office/drawing/2014/main" id="{2551B140-860F-4A19-8134-98DAEA77EB1C}"/>
              </a:ext>
            </a:extLst>
          </p:cNvPr>
          <p:cNvGraphicFramePr>
            <a:graphicFrameLocks noGrp="1"/>
          </p:cNvGraphicFramePr>
          <p:nvPr>
            <p:ph idx="1"/>
            <p:extLst>
              <p:ext uri="{D42A27DB-BD31-4B8C-83A1-F6EECF244321}">
                <p14:modId xmlns:p14="http://schemas.microsoft.com/office/powerpoint/2010/main" val="4020837947"/>
              </p:ext>
            </p:extLst>
          </p:nvPr>
        </p:nvGraphicFramePr>
        <p:xfrm>
          <a:off x="2052918" y="452980"/>
          <a:ext cx="8561299" cy="6378126"/>
        </p:xfrm>
        <a:graphic>
          <a:graphicData uri="http://schemas.openxmlformats.org/drawingml/2006/table">
            <a:tbl>
              <a:tblPr firstRow="1" bandRow="1">
                <a:tableStyleId>{5C22544A-7EE6-4342-B048-85BDC9FD1C3A}</a:tableStyleId>
              </a:tblPr>
              <a:tblGrid>
                <a:gridCol w="638223">
                  <a:extLst>
                    <a:ext uri="{9D8B030D-6E8A-4147-A177-3AD203B41FA5}">
                      <a16:colId xmlns:a16="http://schemas.microsoft.com/office/drawing/2014/main" val="2424010896"/>
                    </a:ext>
                  </a:extLst>
                </a:gridCol>
                <a:gridCol w="630151">
                  <a:extLst>
                    <a:ext uri="{9D8B030D-6E8A-4147-A177-3AD203B41FA5}">
                      <a16:colId xmlns:a16="http://schemas.microsoft.com/office/drawing/2014/main" val="420359724"/>
                    </a:ext>
                  </a:extLst>
                </a:gridCol>
                <a:gridCol w="814314">
                  <a:extLst>
                    <a:ext uri="{9D8B030D-6E8A-4147-A177-3AD203B41FA5}">
                      <a16:colId xmlns:a16="http://schemas.microsoft.com/office/drawing/2014/main" val="2667562573"/>
                    </a:ext>
                  </a:extLst>
                </a:gridCol>
                <a:gridCol w="903411">
                  <a:extLst>
                    <a:ext uri="{9D8B030D-6E8A-4147-A177-3AD203B41FA5}">
                      <a16:colId xmlns:a16="http://schemas.microsoft.com/office/drawing/2014/main" val="2890737655"/>
                    </a:ext>
                  </a:extLst>
                </a:gridCol>
                <a:gridCol w="832554">
                  <a:extLst>
                    <a:ext uri="{9D8B030D-6E8A-4147-A177-3AD203B41FA5}">
                      <a16:colId xmlns:a16="http://schemas.microsoft.com/office/drawing/2014/main" val="2291454172"/>
                    </a:ext>
                  </a:extLst>
                </a:gridCol>
                <a:gridCol w="1053978">
                  <a:extLst>
                    <a:ext uri="{9D8B030D-6E8A-4147-A177-3AD203B41FA5}">
                      <a16:colId xmlns:a16="http://schemas.microsoft.com/office/drawing/2014/main" val="1576633170"/>
                    </a:ext>
                  </a:extLst>
                </a:gridCol>
                <a:gridCol w="907293">
                  <a:extLst>
                    <a:ext uri="{9D8B030D-6E8A-4147-A177-3AD203B41FA5}">
                      <a16:colId xmlns:a16="http://schemas.microsoft.com/office/drawing/2014/main" val="1546726374"/>
                    </a:ext>
                  </a:extLst>
                </a:gridCol>
                <a:gridCol w="1143028">
                  <a:extLst>
                    <a:ext uri="{9D8B030D-6E8A-4147-A177-3AD203B41FA5}">
                      <a16:colId xmlns:a16="http://schemas.microsoft.com/office/drawing/2014/main" val="1857004216"/>
                    </a:ext>
                  </a:extLst>
                </a:gridCol>
                <a:gridCol w="1249714">
                  <a:extLst>
                    <a:ext uri="{9D8B030D-6E8A-4147-A177-3AD203B41FA5}">
                      <a16:colId xmlns:a16="http://schemas.microsoft.com/office/drawing/2014/main" val="3984131803"/>
                    </a:ext>
                  </a:extLst>
                </a:gridCol>
                <a:gridCol w="388633">
                  <a:extLst>
                    <a:ext uri="{9D8B030D-6E8A-4147-A177-3AD203B41FA5}">
                      <a16:colId xmlns:a16="http://schemas.microsoft.com/office/drawing/2014/main" val="2622142408"/>
                    </a:ext>
                  </a:extLst>
                </a:gridCol>
              </a:tblGrid>
              <a:tr h="748334">
                <a:tc gridSpan="3">
                  <a:txBody>
                    <a:bodyPr/>
                    <a:lstStyle/>
                    <a:p>
                      <a:pPr algn="ctr"/>
                      <a:r>
                        <a:rPr lang="es-CO" sz="1100" b="1" dirty="0"/>
                        <a:t>EVOLUCIÓN SALARIAL</a:t>
                      </a:r>
                    </a:p>
                  </a:txBody>
                  <a:tcPr/>
                </a:tc>
                <a:tc hMerge="1">
                  <a:txBody>
                    <a:bodyPr/>
                    <a:lstStyle/>
                    <a:p>
                      <a:endParaRPr lang="es-CO"/>
                    </a:p>
                  </a:txBody>
                  <a:tcPr/>
                </a:tc>
                <a:tc hMerge="1">
                  <a:txBody>
                    <a:bodyPr/>
                    <a:lstStyle/>
                    <a:p>
                      <a:endParaRPr lang="es-CO"/>
                    </a:p>
                  </a:txBody>
                  <a:tcPr/>
                </a:tc>
                <a:tc gridSpan="2">
                  <a:txBody>
                    <a:bodyPr/>
                    <a:lstStyle/>
                    <a:p>
                      <a:pPr algn="ctr"/>
                      <a:r>
                        <a:rPr lang="es-CO" sz="1100" dirty="0"/>
                        <a:t>IPC VS SMLV (EN %)</a:t>
                      </a:r>
                    </a:p>
                  </a:txBody>
                  <a:tcPr/>
                </a:tc>
                <a:tc hMerge="1">
                  <a:txBody>
                    <a:bodyPr/>
                    <a:lstStyle/>
                    <a:p>
                      <a:endParaRPr lang="es-CO"/>
                    </a:p>
                  </a:txBody>
                  <a:tcPr/>
                </a:tc>
                <a:tc gridSpan="2">
                  <a:txBody>
                    <a:bodyPr/>
                    <a:lstStyle/>
                    <a:p>
                      <a:r>
                        <a:rPr lang="es-CO" sz="1100" dirty="0"/>
                        <a:t>PRODUCTO INTERNO BRUTO </a:t>
                      </a:r>
                    </a:p>
                  </a:txBody>
                  <a:tcPr/>
                </a:tc>
                <a:tc hMerge="1">
                  <a:txBody>
                    <a:bodyPr/>
                    <a:lstStyle/>
                    <a:p>
                      <a:endParaRPr lang="es-CO"/>
                    </a:p>
                  </a:txBody>
                  <a:tcPr/>
                </a:tc>
                <a:tc>
                  <a:txBody>
                    <a:bodyPr/>
                    <a:lstStyle/>
                    <a:p>
                      <a:r>
                        <a:rPr lang="es-CO" sz="1100" dirty="0"/>
                        <a:t>CRECIMIENTO DE LA PRODUCTIVIDAD </a:t>
                      </a:r>
                    </a:p>
                  </a:txBody>
                  <a:tcPr/>
                </a:tc>
                <a:tc>
                  <a:txBody>
                    <a:bodyPr/>
                    <a:lstStyle/>
                    <a:p>
                      <a:endParaRPr lang="es-CO" sz="1100" dirty="0"/>
                    </a:p>
                  </a:txBody>
                  <a:tcPr/>
                </a:tc>
                <a:tc>
                  <a:txBody>
                    <a:bodyPr/>
                    <a:lstStyle/>
                    <a:p>
                      <a:endParaRPr lang="es-CO" sz="1100"/>
                    </a:p>
                  </a:txBody>
                  <a:tcPr/>
                </a:tc>
                <a:extLst>
                  <a:ext uri="{0D108BD9-81ED-4DB2-BD59-A6C34878D82A}">
                    <a16:rowId xmlns:a16="http://schemas.microsoft.com/office/drawing/2014/main" val="1034658341"/>
                  </a:ext>
                </a:extLst>
              </a:tr>
              <a:tr h="583700">
                <a:tc>
                  <a:txBody>
                    <a:bodyPr/>
                    <a:lstStyle/>
                    <a:p>
                      <a:r>
                        <a:rPr lang="es-CO" sz="1100" dirty="0"/>
                        <a:t>AÑO</a:t>
                      </a:r>
                    </a:p>
                  </a:txBody>
                  <a:tcPr/>
                </a:tc>
                <a:tc>
                  <a:txBody>
                    <a:bodyPr/>
                    <a:lstStyle/>
                    <a:p>
                      <a:r>
                        <a:rPr lang="es-CO" sz="1100" dirty="0" err="1"/>
                        <a:t>smlv</a:t>
                      </a:r>
                      <a:r>
                        <a:rPr lang="es-CO" sz="1100" dirty="0"/>
                        <a:t> diario ($)</a:t>
                      </a:r>
                    </a:p>
                  </a:txBody>
                  <a:tcPr/>
                </a:tc>
                <a:tc>
                  <a:txBody>
                    <a:bodyPr/>
                    <a:lstStyle/>
                    <a:p>
                      <a:r>
                        <a:rPr lang="es-CO" sz="1100" dirty="0" err="1"/>
                        <a:t>Smlv</a:t>
                      </a:r>
                      <a:r>
                        <a:rPr lang="es-CO" sz="1100" dirty="0"/>
                        <a:t> mensual</a:t>
                      </a:r>
                    </a:p>
                    <a:p>
                      <a:r>
                        <a:rPr lang="es-CO" sz="1100" dirty="0"/>
                        <a:t>($)</a:t>
                      </a:r>
                    </a:p>
                  </a:txBody>
                  <a:tcPr/>
                </a:tc>
                <a:tc>
                  <a:txBody>
                    <a:bodyPr/>
                    <a:lstStyle/>
                    <a:p>
                      <a:r>
                        <a:rPr lang="es-CO" sz="1100" dirty="0"/>
                        <a:t>Variación IPC</a:t>
                      </a:r>
                    </a:p>
                  </a:txBody>
                  <a:tcPr/>
                </a:tc>
                <a:tc>
                  <a:txBody>
                    <a:bodyPr/>
                    <a:lstStyle/>
                    <a:p>
                      <a:r>
                        <a:rPr lang="es-CO" sz="1100" dirty="0"/>
                        <a:t>Variación SMLV</a:t>
                      </a:r>
                    </a:p>
                  </a:txBody>
                  <a:tcPr/>
                </a:tc>
                <a:tc>
                  <a:txBody>
                    <a:bodyPr/>
                    <a:lstStyle/>
                    <a:p>
                      <a:r>
                        <a:rPr lang="es-CO" sz="1100" dirty="0"/>
                        <a:t>Miles de millones de $</a:t>
                      </a:r>
                    </a:p>
                  </a:txBody>
                  <a:tcPr/>
                </a:tc>
                <a:tc>
                  <a:txBody>
                    <a:bodyPr/>
                    <a:lstStyle/>
                    <a:p>
                      <a:r>
                        <a:rPr lang="es-CO" sz="1100" dirty="0"/>
                        <a:t>US$ millones de 2005</a:t>
                      </a:r>
                    </a:p>
                  </a:txBody>
                  <a:tcPr/>
                </a:tc>
                <a:tc>
                  <a:txBody>
                    <a:bodyPr/>
                    <a:lstStyle/>
                    <a:p>
                      <a:r>
                        <a:rPr lang="es-CO" sz="1100" dirty="0"/>
                        <a:t>En porcentaje</a:t>
                      </a:r>
                    </a:p>
                  </a:txBody>
                  <a:tcPr/>
                </a:tc>
                <a:tc>
                  <a:txBody>
                    <a:bodyPr/>
                    <a:lstStyle/>
                    <a:p>
                      <a:endParaRPr lang="es-CO" sz="1100"/>
                    </a:p>
                  </a:txBody>
                  <a:tcPr/>
                </a:tc>
                <a:tc>
                  <a:txBody>
                    <a:bodyPr/>
                    <a:lstStyle/>
                    <a:p>
                      <a:endParaRPr lang="es-CO" sz="1100"/>
                    </a:p>
                  </a:txBody>
                  <a:tcPr/>
                </a:tc>
                <a:extLst>
                  <a:ext uri="{0D108BD9-81ED-4DB2-BD59-A6C34878D82A}">
                    <a16:rowId xmlns:a16="http://schemas.microsoft.com/office/drawing/2014/main" val="2218843158"/>
                  </a:ext>
                </a:extLst>
              </a:tr>
              <a:tr h="254434">
                <a:tc>
                  <a:txBody>
                    <a:bodyPr/>
                    <a:lstStyle/>
                    <a:p>
                      <a:r>
                        <a:rPr lang="es-CO" sz="1100" dirty="0"/>
                        <a:t>2000</a:t>
                      </a:r>
                    </a:p>
                  </a:txBody>
                  <a:tcPr/>
                </a:tc>
                <a:tc>
                  <a:txBody>
                    <a:bodyPr/>
                    <a:lstStyle/>
                    <a:p>
                      <a:r>
                        <a:rPr lang="es-CO" sz="1100" dirty="0"/>
                        <a:t>8.670</a:t>
                      </a:r>
                    </a:p>
                  </a:txBody>
                  <a:tcPr/>
                </a:tc>
                <a:tc>
                  <a:txBody>
                    <a:bodyPr/>
                    <a:lstStyle/>
                    <a:p>
                      <a:r>
                        <a:rPr lang="es-CO" sz="1100" dirty="0"/>
                        <a:t>260.100</a:t>
                      </a:r>
                    </a:p>
                  </a:txBody>
                  <a:tcPr/>
                </a:tc>
                <a:tc>
                  <a:txBody>
                    <a:bodyPr/>
                    <a:lstStyle/>
                    <a:p>
                      <a:r>
                        <a:rPr lang="es-CO" sz="1100" dirty="0"/>
                        <a:t>8.75</a:t>
                      </a:r>
                    </a:p>
                  </a:txBody>
                  <a:tcPr/>
                </a:tc>
                <a:tc>
                  <a:txBody>
                    <a:bodyPr/>
                    <a:lstStyle/>
                    <a:p>
                      <a:r>
                        <a:rPr lang="es-CO" sz="1100" dirty="0"/>
                        <a:t>10.0</a:t>
                      </a:r>
                    </a:p>
                  </a:txBody>
                  <a:tcPr/>
                </a:tc>
                <a:tc>
                  <a:txBody>
                    <a:bodyPr/>
                    <a:lstStyle/>
                    <a:p>
                      <a:r>
                        <a:rPr lang="es-CO" sz="1100" dirty="0"/>
                        <a:t>284.761</a:t>
                      </a:r>
                    </a:p>
                  </a:txBody>
                  <a:tcPr/>
                </a:tc>
                <a:tc>
                  <a:txBody>
                    <a:bodyPr/>
                    <a:lstStyle/>
                    <a:p>
                      <a:r>
                        <a:rPr lang="es-CO" sz="1100" dirty="0"/>
                        <a:t>122.701</a:t>
                      </a:r>
                    </a:p>
                  </a:txBody>
                  <a:tcPr/>
                </a:tc>
                <a:tc>
                  <a:txBody>
                    <a:bodyPr/>
                    <a:lstStyle/>
                    <a:p>
                      <a:r>
                        <a:rPr lang="es-CO" sz="1100" dirty="0"/>
                        <a:t>-42</a:t>
                      </a:r>
                    </a:p>
                  </a:txBody>
                  <a:tcPr/>
                </a:tc>
                <a:tc>
                  <a:txBody>
                    <a:bodyPr/>
                    <a:lstStyle/>
                    <a:p>
                      <a:endParaRPr lang="es-CO" sz="1100" dirty="0"/>
                    </a:p>
                  </a:txBody>
                  <a:tcPr/>
                </a:tc>
                <a:tc>
                  <a:txBody>
                    <a:bodyPr/>
                    <a:lstStyle/>
                    <a:p>
                      <a:endParaRPr lang="es-CO" sz="1100"/>
                    </a:p>
                  </a:txBody>
                  <a:tcPr/>
                </a:tc>
                <a:extLst>
                  <a:ext uri="{0D108BD9-81ED-4DB2-BD59-A6C34878D82A}">
                    <a16:rowId xmlns:a16="http://schemas.microsoft.com/office/drawing/2014/main" val="3765731531"/>
                  </a:ext>
                </a:extLst>
              </a:tr>
              <a:tr h="254434">
                <a:tc>
                  <a:txBody>
                    <a:bodyPr/>
                    <a:lstStyle/>
                    <a:p>
                      <a:r>
                        <a:rPr lang="es-CO" sz="1100" dirty="0"/>
                        <a:t>2001</a:t>
                      </a:r>
                    </a:p>
                  </a:txBody>
                  <a:tcPr/>
                </a:tc>
                <a:tc>
                  <a:txBody>
                    <a:bodyPr/>
                    <a:lstStyle/>
                    <a:p>
                      <a:r>
                        <a:rPr lang="es-CO" sz="1100" dirty="0"/>
                        <a:t>9.533</a:t>
                      </a:r>
                    </a:p>
                  </a:txBody>
                  <a:tcPr/>
                </a:tc>
                <a:tc>
                  <a:txBody>
                    <a:bodyPr/>
                    <a:lstStyle/>
                    <a:p>
                      <a:r>
                        <a:rPr lang="es-CO" sz="1100" dirty="0"/>
                        <a:t>286.000</a:t>
                      </a:r>
                    </a:p>
                  </a:txBody>
                  <a:tcPr/>
                </a:tc>
                <a:tc>
                  <a:txBody>
                    <a:bodyPr/>
                    <a:lstStyle/>
                    <a:p>
                      <a:r>
                        <a:rPr lang="es-CO" sz="1100" dirty="0"/>
                        <a:t>7.65</a:t>
                      </a:r>
                    </a:p>
                  </a:txBody>
                  <a:tcPr/>
                </a:tc>
                <a:tc>
                  <a:txBody>
                    <a:bodyPr/>
                    <a:lstStyle/>
                    <a:p>
                      <a:r>
                        <a:rPr lang="es-CO" sz="1100" dirty="0"/>
                        <a:t>10.0</a:t>
                      </a:r>
                    </a:p>
                  </a:txBody>
                  <a:tcPr/>
                </a:tc>
                <a:tc>
                  <a:txBody>
                    <a:bodyPr/>
                    <a:lstStyle/>
                    <a:p>
                      <a:r>
                        <a:rPr lang="es-CO" sz="1100" dirty="0"/>
                        <a:t>289.539</a:t>
                      </a:r>
                    </a:p>
                  </a:txBody>
                  <a:tcPr/>
                </a:tc>
                <a:tc>
                  <a:txBody>
                    <a:bodyPr/>
                    <a:lstStyle/>
                    <a:p>
                      <a:r>
                        <a:rPr lang="es-CO" sz="1100" dirty="0"/>
                        <a:t>124.760</a:t>
                      </a:r>
                    </a:p>
                  </a:txBody>
                  <a:tcPr/>
                </a:tc>
                <a:tc>
                  <a:txBody>
                    <a:bodyPr/>
                    <a:lstStyle/>
                    <a:p>
                      <a:endParaRPr lang="es-CO" sz="1100" dirty="0"/>
                    </a:p>
                  </a:txBody>
                  <a:tcPr/>
                </a:tc>
                <a:tc>
                  <a:txBody>
                    <a:bodyPr/>
                    <a:lstStyle/>
                    <a:p>
                      <a:endParaRPr lang="es-CO" sz="1100" dirty="0"/>
                    </a:p>
                  </a:txBody>
                  <a:tcPr/>
                </a:tc>
                <a:tc>
                  <a:txBody>
                    <a:bodyPr/>
                    <a:lstStyle/>
                    <a:p>
                      <a:endParaRPr lang="es-CO" sz="1100"/>
                    </a:p>
                  </a:txBody>
                  <a:tcPr/>
                </a:tc>
                <a:extLst>
                  <a:ext uri="{0D108BD9-81ED-4DB2-BD59-A6C34878D82A}">
                    <a16:rowId xmlns:a16="http://schemas.microsoft.com/office/drawing/2014/main" val="547897681"/>
                  </a:ext>
                </a:extLst>
              </a:tr>
              <a:tr h="254434">
                <a:tc>
                  <a:txBody>
                    <a:bodyPr/>
                    <a:lstStyle/>
                    <a:p>
                      <a:r>
                        <a:rPr lang="es-CO" sz="1100" dirty="0"/>
                        <a:t>2002</a:t>
                      </a:r>
                    </a:p>
                  </a:txBody>
                  <a:tcPr/>
                </a:tc>
                <a:tc>
                  <a:txBody>
                    <a:bodyPr/>
                    <a:lstStyle/>
                    <a:p>
                      <a:r>
                        <a:rPr lang="es-CO" sz="1100" dirty="0"/>
                        <a:t>10.300</a:t>
                      </a:r>
                    </a:p>
                  </a:txBody>
                  <a:tcPr/>
                </a:tc>
                <a:tc>
                  <a:txBody>
                    <a:bodyPr/>
                    <a:lstStyle/>
                    <a:p>
                      <a:r>
                        <a:rPr lang="es-CO" sz="1100" dirty="0"/>
                        <a:t>309.000</a:t>
                      </a:r>
                    </a:p>
                  </a:txBody>
                  <a:tcPr/>
                </a:tc>
                <a:tc>
                  <a:txBody>
                    <a:bodyPr/>
                    <a:lstStyle/>
                    <a:p>
                      <a:r>
                        <a:rPr lang="es-CO" sz="1100" dirty="0"/>
                        <a:t>6.99</a:t>
                      </a:r>
                    </a:p>
                  </a:txBody>
                  <a:tcPr/>
                </a:tc>
                <a:tc>
                  <a:txBody>
                    <a:bodyPr/>
                    <a:lstStyle/>
                    <a:p>
                      <a:r>
                        <a:rPr lang="es-CO" sz="1100" dirty="0"/>
                        <a:t>8.00</a:t>
                      </a:r>
                    </a:p>
                  </a:txBody>
                  <a:tcPr/>
                </a:tc>
                <a:tc>
                  <a:txBody>
                    <a:bodyPr/>
                    <a:lstStyle/>
                    <a:p>
                      <a:r>
                        <a:rPr lang="es-CO" sz="1100" dirty="0"/>
                        <a:t>296.789</a:t>
                      </a:r>
                    </a:p>
                  </a:txBody>
                  <a:tcPr/>
                </a:tc>
                <a:tc>
                  <a:txBody>
                    <a:bodyPr/>
                    <a:lstStyle/>
                    <a:p>
                      <a:r>
                        <a:rPr lang="es-CO" sz="1100" dirty="0"/>
                        <a:t>127.884</a:t>
                      </a:r>
                    </a:p>
                  </a:txBody>
                  <a:tcPr/>
                </a:tc>
                <a:tc>
                  <a:txBody>
                    <a:bodyPr/>
                    <a:lstStyle/>
                    <a:p>
                      <a:endParaRPr lang="es-CO" sz="1100"/>
                    </a:p>
                  </a:txBody>
                  <a:tcPr/>
                </a:tc>
                <a:tc>
                  <a:txBody>
                    <a:bodyPr/>
                    <a:lstStyle/>
                    <a:p>
                      <a:endParaRPr lang="es-CO" sz="1100" dirty="0"/>
                    </a:p>
                  </a:txBody>
                  <a:tcPr/>
                </a:tc>
                <a:tc>
                  <a:txBody>
                    <a:bodyPr/>
                    <a:lstStyle/>
                    <a:p>
                      <a:endParaRPr lang="es-CO" sz="1100"/>
                    </a:p>
                  </a:txBody>
                  <a:tcPr/>
                </a:tc>
                <a:extLst>
                  <a:ext uri="{0D108BD9-81ED-4DB2-BD59-A6C34878D82A}">
                    <a16:rowId xmlns:a16="http://schemas.microsoft.com/office/drawing/2014/main" val="1671791508"/>
                  </a:ext>
                </a:extLst>
              </a:tr>
              <a:tr h="254434">
                <a:tc>
                  <a:txBody>
                    <a:bodyPr/>
                    <a:lstStyle/>
                    <a:p>
                      <a:r>
                        <a:rPr lang="es-CO" sz="1100" dirty="0"/>
                        <a:t>2003</a:t>
                      </a:r>
                    </a:p>
                  </a:txBody>
                  <a:tcPr/>
                </a:tc>
                <a:tc>
                  <a:txBody>
                    <a:bodyPr/>
                    <a:lstStyle/>
                    <a:p>
                      <a:r>
                        <a:rPr lang="es-CO" sz="1100" dirty="0"/>
                        <a:t>11.066</a:t>
                      </a:r>
                    </a:p>
                  </a:txBody>
                  <a:tcPr/>
                </a:tc>
                <a:tc>
                  <a:txBody>
                    <a:bodyPr/>
                    <a:lstStyle/>
                    <a:p>
                      <a:r>
                        <a:rPr lang="es-CO" sz="1100" dirty="0"/>
                        <a:t>332.000</a:t>
                      </a:r>
                    </a:p>
                  </a:txBody>
                  <a:tcPr/>
                </a:tc>
                <a:tc>
                  <a:txBody>
                    <a:bodyPr/>
                    <a:lstStyle/>
                    <a:p>
                      <a:r>
                        <a:rPr lang="es-CO" sz="1100" dirty="0"/>
                        <a:t>6.49</a:t>
                      </a:r>
                    </a:p>
                  </a:txBody>
                  <a:tcPr/>
                </a:tc>
                <a:tc>
                  <a:txBody>
                    <a:bodyPr/>
                    <a:lstStyle/>
                    <a:p>
                      <a:r>
                        <a:rPr lang="es-CO" sz="1100" dirty="0"/>
                        <a:t>7.40</a:t>
                      </a:r>
                    </a:p>
                  </a:txBody>
                  <a:tcPr/>
                </a:tc>
                <a:tc>
                  <a:txBody>
                    <a:bodyPr/>
                    <a:lstStyle/>
                    <a:p>
                      <a:r>
                        <a:rPr lang="es-CO" sz="1100" dirty="0"/>
                        <a:t>308.418</a:t>
                      </a:r>
                    </a:p>
                  </a:txBody>
                  <a:tcPr/>
                </a:tc>
                <a:tc>
                  <a:txBody>
                    <a:bodyPr/>
                    <a:lstStyle/>
                    <a:p>
                      <a:r>
                        <a:rPr lang="es-CO" sz="1100" dirty="0"/>
                        <a:t>132.895</a:t>
                      </a:r>
                    </a:p>
                  </a:txBody>
                  <a:tcPr/>
                </a:tc>
                <a:tc>
                  <a:txBody>
                    <a:bodyPr/>
                    <a:lstStyle/>
                    <a:p>
                      <a:r>
                        <a:rPr lang="es-CO" sz="1100" dirty="0"/>
                        <a:t>1.2</a:t>
                      </a:r>
                    </a:p>
                  </a:txBody>
                  <a:tcPr/>
                </a:tc>
                <a:tc>
                  <a:txBody>
                    <a:bodyPr/>
                    <a:lstStyle/>
                    <a:p>
                      <a:endParaRPr lang="es-CO" sz="1100" dirty="0"/>
                    </a:p>
                  </a:txBody>
                  <a:tcPr/>
                </a:tc>
                <a:tc>
                  <a:txBody>
                    <a:bodyPr/>
                    <a:lstStyle/>
                    <a:p>
                      <a:endParaRPr lang="es-CO" sz="1100"/>
                    </a:p>
                  </a:txBody>
                  <a:tcPr/>
                </a:tc>
                <a:extLst>
                  <a:ext uri="{0D108BD9-81ED-4DB2-BD59-A6C34878D82A}">
                    <a16:rowId xmlns:a16="http://schemas.microsoft.com/office/drawing/2014/main" val="797157901"/>
                  </a:ext>
                </a:extLst>
              </a:tr>
              <a:tr h="254434">
                <a:tc>
                  <a:txBody>
                    <a:bodyPr/>
                    <a:lstStyle/>
                    <a:p>
                      <a:r>
                        <a:rPr lang="es-CO" sz="1100" dirty="0"/>
                        <a:t>2004</a:t>
                      </a:r>
                    </a:p>
                  </a:txBody>
                  <a:tcPr/>
                </a:tc>
                <a:tc>
                  <a:txBody>
                    <a:bodyPr/>
                    <a:lstStyle/>
                    <a:p>
                      <a:r>
                        <a:rPr lang="es-CO" sz="1100" dirty="0"/>
                        <a:t>11.933</a:t>
                      </a:r>
                    </a:p>
                  </a:txBody>
                  <a:tcPr/>
                </a:tc>
                <a:tc>
                  <a:txBody>
                    <a:bodyPr/>
                    <a:lstStyle/>
                    <a:p>
                      <a:r>
                        <a:rPr lang="es-CO" sz="1100" dirty="0"/>
                        <a:t>358.000</a:t>
                      </a:r>
                    </a:p>
                  </a:txBody>
                  <a:tcPr/>
                </a:tc>
                <a:tc>
                  <a:txBody>
                    <a:bodyPr/>
                    <a:lstStyle/>
                    <a:p>
                      <a:r>
                        <a:rPr lang="es-CO" sz="1100" dirty="0"/>
                        <a:t>5.50</a:t>
                      </a:r>
                    </a:p>
                  </a:txBody>
                  <a:tcPr/>
                </a:tc>
                <a:tc>
                  <a:txBody>
                    <a:bodyPr/>
                    <a:lstStyle/>
                    <a:p>
                      <a:r>
                        <a:rPr lang="es-CO" sz="1100" dirty="0"/>
                        <a:t>7.80</a:t>
                      </a:r>
                    </a:p>
                  </a:txBody>
                  <a:tcPr/>
                </a:tc>
                <a:tc>
                  <a:txBody>
                    <a:bodyPr/>
                    <a:lstStyle/>
                    <a:p>
                      <a:r>
                        <a:rPr lang="es-CO" sz="1100" dirty="0"/>
                        <a:t>324.866</a:t>
                      </a:r>
                    </a:p>
                  </a:txBody>
                  <a:tcPr/>
                </a:tc>
                <a:tc>
                  <a:txBody>
                    <a:bodyPr/>
                    <a:lstStyle/>
                    <a:p>
                      <a:r>
                        <a:rPr lang="es-CO" sz="1100" dirty="0"/>
                        <a:t>139.982</a:t>
                      </a:r>
                    </a:p>
                  </a:txBody>
                  <a:tcPr/>
                </a:tc>
                <a:tc>
                  <a:txBody>
                    <a:bodyPr/>
                    <a:lstStyle/>
                    <a:p>
                      <a:r>
                        <a:rPr lang="es-CO" sz="1100" dirty="0"/>
                        <a:t>0.1</a:t>
                      </a:r>
                    </a:p>
                  </a:txBody>
                  <a:tcPr/>
                </a:tc>
                <a:tc>
                  <a:txBody>
                    <a:bodyPr/>
                    <a:lstStyle/>
                    <a:p>
                      <a:endParaRPr lang="es-CO" sz="1100" dirty="0"/>
                    </a:p>
                  </a:txBody>
                  <a:tcPr/>
                </a:tc>
                <a:tc>
                  <a:txBody>
                    <a:bodyPr/>
                    <a:lstStyle/>
                    <a:p>
                      <a:endParaRPr lang="es-CO" sz="1100"/>
                    </a:p>
                  </a:txBody>
                  <a:tcPr/>
                </a:tc>
                <a:extLst>
                  <a:ext uri="{0D108BD9-81ED-4DB2-BD59-A6C34878D82A}">
                    <a16:rowId xmlns:a16="http://schemas.microsoft.com/office/drawing/2014/main" val="3866812831"/>
                  </a:ext>
                </a:extLst>
              </a:tr>
              <a:tr h="254434">
                <a:tc>
                  <a:txBody>
                    <a:bodyPr/>
                    <a:lstStyle/>
                    <a:p>
                      <a:r>
                        <a:rPr lang="es-CO" sz="1100" dirty="0"/>
                        <a:t>2005</a:t>
                      </a:r>
                    </a:p>
                  </a:txBody>
                  <a:tcPr/>
                </a:tc>
                <a:tc>
                  <a:txBody>
                    <a:bodyPr/>
                    <a:lstStyle/>
                    <a:p>
                      <a:r>
                        <a:rPr lang="es-CO" sz="1100" dirty="0"/>
                        <a:t>12.716</a:t>
                      </a:r>
                    </a:p>
                  </a:txBody>
                  <a:tcPr/>
                </a:tc>
                <a:tc>
                  <a:txBody>
                    <a:bodyPr/>
                    <a:lstStyle/>
                    <a:p>
                      <a:r>
                        <a:rPr lang="es-CO" sz="1100" dirty="0"/>
                        <a:t>381.500</a:t>
                      </a:r>
                    </a:p>
                  </a:txBody>
                  <a:tcPr/>
                </a:tc>
                <a:tc>
                  <a:txBody>
                    <a:bodyPr/>
                    <a:lstStyle/>
                    <a:p>
                      <a:r>
                        <a:rPr lang="es-CO" sz="1100" dirty="0"/>
                        <a:t>4.85</a:t>
                      </a:r>
                    </a:p>
                  </a:txBody>
                  <a:tcPr/>
                </a:tc>
                <a:tc>
                  <a:txBody>
                    <a:bodyPr/>
                    <a:lstStyle/>
                    <a:p>
                      <a:r>
                        <a:rPr lang="es-CO" sz="1100" dirty="0"/>
                        <a:t>6.60</a:t>
                      </a:r>
                    </a:p>
                  </a:txBody>
                  <a:tcPr/>
                </a:tc>
                <a:tc>
                  <a:txBody>
                    <a:bodyPr/>
                    <a:lstStyle/>
                    <a:p>
                      <a:r>
                        <a:rPr lang="es-CO" sz="1100" dirty="0"/>
                        <a:t>340.156</a:t>
                      </a:r>
                    </a:p>
                  </a:txBody>
                  <a:tcPr/>
                </a:tc>
                <a:tc>
                  <a:txBody>
                    <a:bodyPr/>
                    <a:lstStyle/>
                    <a:p>
                      <a:r>
                        <a:rPr lang="es-CO" sz="1100" dirty="0"/>
                        <a:t>146.570</a:t>
                      </a:r>
                    </a:p>
                  </a:txBody>
                  <a:tcPr/>
                </a:tc>
                <a:tc>
                  <a:txBody>
                    <a:bodyPr/>
                    <a:lstStyle/>
                    <a:p>
                      <a:r>
                        <a:rPr lang="es-CO" sz="1100" dirty="0"/>
                        <a:t>3.9</a:t>
                      </a:r>
                    </a:p>
                  </a:txBody>
                  <a:tcPr/>
                </a:tc>
                <a:tc>
                  <a:txBody>
                    <a:bodyPr/>
                    <a:lstStyle/>
                    <a:p>
                      <a:endParaRPr lang="es-CO" sz="1100" dirty="0"/>
                    </a:p>
                  </a:txBody>
                  <a:tcPr/>
                </a:tc>
                <a:tc>
                  <a:txBody>
                    <a:bodyPr/>
                    <a:lstStyle/>
                    <a:p>
                      <a:endParaRPr lang="es-CO" sz="1100"/>
                    </a:p>
                  </a:txBody>
                  <a:tcPr/>
                </a:tc>
                <a:extLst>
                  <a:ext uri="{0D108BD9-81ED-4DB2-BD59-A6C34878D82A}">
                    <a16:rowId xmlns:a16="http://schemas.microsoft.com/office/drawing/2014/main" val="2717128185"/>
                  </a:ext>
                </a:extLst>
              </a:tr>
              <a:tr h="254434">
                <a:tc>
                  <a:txBody>
                    <a:bodyPr/>
                    <a:lstStyle/>
                    <a:p>
                      <a:r>
                        <a:rPr lang="es-CO" sz="1100" dirty="0"/>
                        <a:t>2006</a:t>
                      </a:r>
                    </a:p>
                  </a:txBody>
                  <a:tcPr/>
                </a:tc>
                <a:tc>
                  <a:txBody>
                    <a:bodyPr/>
                    <a:lstStyle/>
                    <a:p>
                      <a:r>
                        <a:rPr lang="es-CO" sz="1100" dirty="0"/>
                        <a:t>13.600</a:t>
                      </a:r>
                    </a:p>
                  </a:txBody>
                  <a:tcPr/>
                </a:tc>
                <a:tc>
                  <a:txBody>
                    <a:bodyPr/>
                    <a:lstStyle/>
                    <a:p>
                      <a:r>
                        <a:rPr lang="es-CO" sz="1100" dirty="0"/>
                        <a:t>408.000</a:t>
                      </a:r>
                    </a:p>
                  </a:txBody>
                  <a:tcPr/>
                </a:tc>
                <a:tc>
                  <a:txBody>
                    <a:bodyPr/>
                    <a:lstStyle/>
                    <a:p>
                      <a:r>
                        <a:rPr lang="es-CO" sz="1100" dirty="0"/>
                        <a:t>4.48</a:t>
                      </a:r>
                    </a:p>
                  </a:txBody>
                  <a:tcPr/>
                </a:tc>
                <a:tc>
                  <a:txBody>
                    <a:bodyPr/>
                    <a:lstStyle/>
                    <a:p>
                      <a:r>
                        <a:rPr lang="es-CO" sz="1100" dirty="0"/>
                        <a:t>6.90</a:t>
                      </a:r>
                    </a:p>
                  </a:txBody>
                  <a:tcPr/>
                </a:tc>
                <a:tc>
                  <a:txBody>
                    <a:bodyPr/>
                    <a:lstStyle/>
                    <a:p>
                      <a:r>
                        <a:rPr lang="es-CO" sz="1100" dirty="0"/>
                        <a:t>362.938</a:t>
                      </a:r>
                    </a:p>
                  </a:txBody>
                  <a:tcPr/>
                </a:tc>
                <a:tc>
                  <a:txBody>
                    <a:bodyPr/>
                    <a:lstStyle/>
                    <a:p>
                      <a:r>
                        <a:rPr lang="es-CO" sz="1100" dirty="0"/>
                        <a:t>156.387</a:t>
                      </a:r>
                    </a:p>
                  </a:txBody>
                  <a:tcPr/>
                </a:tc>
                <a:tc>
                  <a:txBody>
                    <a:bodyPr/>
                    <a:lstStyle/>
                    <a:p>
                      <a:r>
                        <a:rPr lang="es-CO" sz="1100" dirty="0"/>
                        <a:t>1.6</a:t>
                      </a:r>
                    </a:p>
                  </a:txBody>
                  <a:tcPr/>
                </a:tc>
                <a:tc>
                  <a:txBody>
                    <a:bodyPr/>
                    <a:lstStyle/>
                    <a:p>
                      <a:endParaRPr lang="es-CO" sz="1100" dirty="0"/>
                    </a:p>
                  </a:txBody>
                  <a:tcPr/>
                </a:tc>
                <a:tc>
                  <a:txBody>
                    <a:bodyPr/>
                    <a:lstStyle/>
                    <a:p>
                      <a:endParaRPr lang="es-CO" sz="1100"/>
                    </a:p>
                  </a:txBody>
                  <a:tcPr/>
                </a:tc>
                <a:extLst>
                  <a:ext uri="{0D108BD9-81ED-4DB2-BD59-A6C34878D82A}">
                    <a16:rowId xmlns:a16="http://schemas.microsoft.com/office/drawing/2014/main" val="2983721565"/>
                  </a:ext>
                </a:extLst>
              </a:tr>
              <a:tr h="254434">
                <a:tc>
                  <a:txBody>
                    <a:bodyPr/>
                    <a:lstStyle/>
                    <a:p>
                      <a:r>
                        <a:rPr lang="es-CO" sz="1100" dirty="0"/>
                        <a:t>2007</a:t>
                      </a:r>
                    </a:p>
                  </a:txBody>
                  <a:tcPr/>
                </a:tc>
                <a:tc>
                  <a:txBody>
                    <a:bodyPr/>
                    <a:lstStyle/>
                    <a:p>
                      <a:r>
                        <a:rPr lang="es-CO" sz="1100" dirty="0"/>
                        <a:t>14.456</a:t>
                      </a:r>
                    </a:p>
                  </a:txBody>
                  <a:tcPr/>
                </a:tc>
                <a:tc>
                  <a:txBody>
                    <a:bodyPr/>
                    <a:lstStyle/>
                    <a:p>
                      <a:r>
                        <a:rPr lang="es-CO" sz="1100" dirty="0"/>
                        <a:t>433.700</a:t>
                      </a:r>
                    </a:p>
                  </a:txBody>
                  <a:tcPr/>
                </a:tc>
                <a:tc>
                  <a:txBody>
                    <a:bodyPr/>
                    <a:lstStyle/>
                    <a:p>
                      <a:r>
                        <a:rPr lang="es-CO" sz="1100" dirty="0"/>
                        <a:t>5.69</a:t>
                      </a:r>
                    </a:p>
                  </a:txBody>
                  <a:tcPr/>
                </a:tc>
                <a:tc>
                  <a:txBody>
                    <a:bodyPr/>
                    <a:lstStyle/>
                    <a:p>
                      <a:r>
                        <a:rPr lang="es-CO" sz="1100" dirty="0"/>
                        <a:t>6.30</a:t>
                      </a:r>
                    </a:p>
                  </a:txBody>
                  <a:tcPr/>
                </a:tc>
                <a:tc>
                  <a:txBody>
                    <a:bodyPr/>
                    <a:lstStyle/>
                    <a:p>
                      <a:r>
                        <a:rPr lang="es-CO" sz="1100" dirty="0"/>
                        <a:t>387.983</a:t>
                      </a:r>
                    </a:p>
                  </a:txBody>
                  <a:tcPr/>
                </a:tc>
                <a:tc>
                  <a:txBody>
                    <a:bodyPr/>
                    <a:lstStyle/>
                    <a:p>
                      <a:r>
                        <a:rPr lang="es-CO" sz="1100" dirty="0"/>
                        <a:t>167.179</a:t>
                      </a:r>
                    </a:p>
                  </a:txBody>
                  <a:tcPr/>
                </a:tc>
                <a:tc>
                  <a:txBody>
                    <a:bodyPr/>
                    <a:lstStyle/>
                    <a:p>
                      <a:r>
                        <a:rPr lang="es-CO" sz="1100" dirty="0"/>
                        <a:t>4.9</a:t>
                      </a:r>
                    </a:p>
                  </a:txBody>
                  <a:tcPr/>
                </a:tc>
                <a:tc>
                  <a:txBody>
                    <a:bodyPr/>
                    <a:lstStyle/>
                    <a:p>
                      <a:endParaRPr lang="es-CO" sz="1100" dirty="0"/>
                    </a:p>
                  </a:txBody>
                  <a:tcPr/>
                </a:tc>
                <a:tc>
                  <a:txBody>
                    <a:bodyPr/>
                    <a:lstStyle/>
                    <a:p>
                      <a:endParaRPr lang="es-CO" sz="1100"/>
                    </a:p>
                  </a:txBody>
                  <a:tcPr/>
                </a:tc>
                <a:extLst>
                  <a:ext uri="{0D108BD9-81ED-4DB2-BD59-A6C34878D82A}">
                    <a16:rowId xmlns:a16="http://schemas.microsoft.com/office/drawing/2014/main" val="869951172"/>
                  </a:ext>
                </a:extLst>
              </a:tr>
              <a:tr h="254434">
                <a:tc>
                  <a:txBody>
                    <a:bodyPr/>
                    <a:lstStyle/>
                    <a:p>
                      <a:r>
                        <a:rPr lang="es-CO" sz="1100" dirty="0"/>
                        <a:t>2008</a:t>
                      </a:r>
                    </a:p>
                  </a:txBody>
                  <a:tcPr/>
                </a:tc>
                <a:tc>
                  <a:txBody>
                    <a:bodyPr/>
                    <a:lstStyle/>
                    <a:p>
                      <a:r>
                        <a:rPr lang="es-CO" sz="1100" dirty="0"/>
                        <a:t>15.383</a:t>
                      </a:r>
                    </a:p>
                  </a:txBody>
                  <a:tcPr/>
                </a:tc>
                <a:tc>
                  <a:txBody>
                    <a:bodyPr/>
                    <a:lstStyle/>
                    <a:p>
                      <a:r>
                        <a:rPr lang="es-CO" sz="1100" dirty="0"/>
                        <a:t>461.500</a:t>
                      </a:r>
                    </a:p>
                  </a:txBody>
                  <a:tcPr/>
                </a:tc>
                <a:tc>
                  <a:txBody>
                    <a:bodyPr/>
                    <a:lstStyle/>
                    <a:p>
                      <a:r>
                        <a:rPr lang="es-CO" sz="1100" dirty="0"/>
                        <a:t>7.67</a:t>
                      </a:r>
                    </a:p>
                  </a:txBody>
                  <a:tcPr/>
                </a:tc>
                <a:tc>
                  <a:txBody>
                    <a:bodyPr/>
                    <a:lstStyle/>
                    <a:p>
                      <a:r>
                        <a:rPr lang="es-CO" sz="1100" dirty="0"/>
                        <a:t>6.40</a:t>
                      </a:r>
                    </a:p>
                  </a:txBody>
                  <a:tcPr/>
                </a:tc>
                <a:tc>
                  <a:txBody>
                    <a:bodyPr/>
                    <a:lstStyle/>
                    <a:p>
                      <a:r>
                        <a:rPr lang="es-CO" sz="1100" dirty="0"/>
                        <a:t>401.744</a:t>
                      </a:r>
                    </a:p>
                  </a:txBody>
                  <a:tcPr/>
                </a:tc>
                <a:tc>
                  <a:txBody>
                    <a:bodyPr/>
                    <a:lstStyle/>
                    <a:p>
                      <a:r>
                        <a:rPr lang="es-CO" sz="1100" dirty="0"/>
                        <a:t>173.108</a:t>
                      </a:r>
                    </a:p>
                  </a:txBody>
                  <a:tcPr/>
                </a:tc>
                <a:tc>
                  <a:txBody>
                    <a:bodyPr/>
                    <a:lstStyle/>
                    <a:p>
                      <a:r>
                        <a:rPr lang="es-CO" sz="1100" dirty="0"/>
                        <a:t>4.0</a:t>
                      </a:r>
                    </a:p>
                  </a:txBody>
                  <a:tcPr/>
                </a:tc>
                <a:tc>
                  <a:txBody>
                    <a:bodyPr/>
                    <a:lstStyle/>
                    <a:p>
                      <a:endParaRPr lang="es-CO" sz="1100" dirty="0"/>
                    </a:p>
                  </a:txBody>
                  <a:tcPr/>
                </a:tc>
                <a:tc>
                  <a:txBody>
                    <a:bodyPr/>
                    <a:lstStyle/>
                    <a:p>
                      <a:endParaRPr lang="es-CO" sz="1100"/>
                    </a:p>
                  </a:txBody>
                  <a:tcPr/>
                </a:tc>
                <a:extLst>
                  <a:ext uri="{0D108BD9-81ED-4DB2-BD59-A6C34878D82A}">
                    <a16:rowId xmlns:a16="http://schemas.microsoft.com/office/drawing/2014/main" val="2107186438"/>
                  </a:ext>
                </a:extLst>
              </a:tr>
              <a:tr h="254434">
                <a:tc>
                  <a:txBody>
                    <a:bodyPr/>
                    <a:lstStyle/>
                    <a:p>
                      <a:r>
                        <a:rPr lang="es-CO" sz="1100" dirty="0"/>
                        <a:t>2009</a:t>
                      </a:r>
                    </a:p>
                  </a:txBody>
                  <a:tcPr/>
                </a:tc>
                <a:tc>
                  <a:txBody>
                    <a:bodyPr/>
                    <a:lstStyle/>
                    <a:p>
                      <a:r>
                        <a:rPr lang="es-CO" sz="1100" dirty="0"/>
                        <a:t>16.563</a:t>
                      </a:r>
                    </a:p>
                  </a:txBody>
                  <a:tcPr/>
                </a:tc>
                <a:tc>
                  <a:txBody>
                    <a:bodyPr/>
                    <a:lstStyle/>
                    <a:p>
                      <a:r>
                        <a:rPr lang="es-CO" sz="1100" dirty="0"/>
                        <a:t>496.900</a:t>
                      </a:r>
                    </a:p>
                  </a:txBody>
                  <a:tcPr/>
                </a:tc>
                <a:tc>
                  <a:txBody>
                    <a:bodyPr/>
                    <a:lstStyle/>
                    <a:p>
                      <a:r>
                        <a:rPr lang="es-CO" sz="1100" dirty="0"/>
                        <a:t>2.00</a:t>
                      </a:r>
                    </a:p>
                  </a:txBody>
                  <a:tcPr/>
                </a:tc>
                <a:tc>
                  <a:txBody>
                    <a:bodyPr/>
                    <a:lstStyle/>
                    <a:p>
                      <a:r>
                        <a:rPr lang="es-CO" sz="1100" dirty="0"/>
                        <a:t>7.70</a:t>
                      </a:r>
                    </a:p>
                  </a:txBody>
                  <a:tcPr/>
                </a:tc>
                <a:tc>
                  <a:txBody>
                    <a:bodyPr/>
                    <a:lstStyle/>
                    <a:p>
                      <a:r>
                        <a:rPr lang="es-CO" sz="1100" dirty="0"/>
                        <a:t>408.379</a:t>
                      </a:r>
                    </a:p>
                  </a:txBody>
                  <a:tcPr/>
                </a:tc>
                <a:tc>
                  <a:txBody>
                    <a:bodyPr/>
                    <a:lstStyle/>
                    <a:p>
                      <a:r>
                        <a:rPr lang="es-CO" sz="1100" dirty="0"/>
                        <a:t>175.967</a:t>
                      </a:r>
                    </a:p>
                  </a:txBody>
                  <a:tcPr/>
                </a:tc>
                <a:tc>
                  <a:txBody>
                    <a:bodyPr/>
                    <a:lstStyle/>
                    <a:p>
                      <a:r>
                        <a:rPr lang="es-CO" sz="1100" dirty="0"/>
                        <a:t>-0.4</a:t>
                      </a:r>
                    </a:p>
                  </a:txBody>
                  <a:tcPr/>
                </a:tc>
                <a:tc>
                  <a:txBody>
                    <a:bodyPr/>
                    <a:lstStyle/>
                    <a:p>
                      <a:endParaRPr lang="es-CO" sz="1100" dirty="0"/>
                    </a:p>
                  </a:txBody>
                  <a:tcPr/>
                </a:tc>
                <a:tc>
                  <a:txBody>
                    <a:bodyPr/>
                    <a:lstStyle/>
                    <a:p>
                      <a:endParaRPr lang="es-CO" sz="1100" dirty="0"/>
                    </a:p>
                  </a:txBody>
                  <a:tcPr/>
                </a:tc>
                <a:extLst>
                  <a:ext uri="{0D108BD9-81ED-4DB2-BD59-A6C34878D82A}">
                    <a16:rowId xmlns:a16="http://schemas.microsoft.com/office/drawing/2014/main" val="3877690108"/>
                  </a:ext>
                </a:extLst>
              </a:tr>
              <a:tr h="254434">
                <a:tc>
                  <a:txBody>
                    <a:bodyPr/>
                    <a:lstStyle/>
                    <a:p>
                      <a:r>
                        <a:rPr lang="es-CO" sz="1100" dirty="0"/>
                        <a:t>2010</a:t>
                      </a:r>
                    </a:p>
                  </a:txBody>
                  <a:tcPr/>
                </a:tc>
                <a:tc>
                  <a:txBody>
                    <a:bodyPr/>
                    <a:lstStyle/>
                    <a:p>
                      <a:r>
                        <a:rPr lang="es-CO" sz="1100" dirty="0"/>
                        <a:t>17.166</a:t>
                      </a:r>
                    </a:p>
                  </a:txBody>
                  <a:tcPr/>
                </a:tc>
                <a:tc>
                  <a:txBody>
                    <a:bodyPr/>
                    <a:lstStyle/>
                    <a:p>
                      <a:r>
                        <a:rPr lang="es-CO" sz="1100" dirty="0"/>
                        <a:t>515.000</a:t>
                      </a:r>
                    </a:p>
                  </a:txBody>
                  <a:tcPr/>
                </a:tc>
                <a:tc>
                  <a:txBody>
                    <a:bodyPr/>
                    <a:lstStyle/>
                    <a:p>
                      <a:r>
                        <a:rPr lang="es-CO" sz="1100" dirty="0"/>
                        <a:t>3.17</a:t>
                      </a:r>
                    </a:p>
                  </a:txBody>
                  <a:tcPr/>
                </a:tc>
                <a:tc>
                  <a:txBody>
                    <a:bodyPr/>
                    <a:lstStyle/>
                    <a:p>
                      <a:r>
                        <a:rPr lang="es-CO" sz="1100" dirty="0"/>
                        <a:t>3.60</a:t>
                      </a:r>
                    </a:p>
                  </a:txBody>
                  <a:tcPr/>
                </a:tc>
                <a:tc>
                  <a:txBody>
                    <a:bodyPr/>
                    <a:lstStyle/>
                    <a:p>
                      <a:r>
                        <a:rPr lang="es-CO" sz="1100" dirty="0"/>
                        <a:t>424.599</a:t>
                      </a:r>
                    </a:p>
                  </a:txBody>
                  <a:tcPr/>
                </a:tc>
                <a:tc>
                  <a:txBody>
                    <a:bodyPr/>
                    <a:lstStyle/>
                    <a:p>
                      <a:r>
                        <a:rPr lang="es-CO" sz="1100" dirty="0"/>
                        <a:t>182.956</a:t>
                      </a:r>
                    </a:p>
                  </a:txBody>
                  <a:tcPr/>
                </a:tc>
                <a:tc>
                  <a:txBody>
                    <a:bodyPr/>
                    <a:lstStyle/>
                    <a:p>
                      <a:r>
                        <a:rPr lang="es-CO" sz="1100" dirty="0"/>
                        <a:t>-4.0</a:t>
                      </a:r>
                    </a:p>
                  </a:txBody>
                  <a:tcPr/>
                </a:tc>
                <a:tc>
                  <a:txBody>
                    <a:bodyPr/>
                    <a:lstStyle/>
                    <a:p>
                      <a:endParaRPr lang="es-CO" sz="1100"/>
                    </a:p>
                  </a:txBody>
                  <a:tcPr/>
                </a:tc>
                <a:tc>
                  <a:txBody>
                    <a:bodyPr/>
                    <a:lstStyle/>
                    <a:p>
                      <a:endParaRPr lang="es-CO" sz="1100" dirty="0"/>
                    </a:p>
                  </a:txBody>
                  <a:tcPr/>
                </a:tc>
                <a:extLst>
                  <a:ext uri="{0D108BD9-81ED-4DB2-BD59-A6C34878D82A}">
                    <a16:rowId xmlns:a16="http://schemas.microsoft.com/office/drawing/2014/main" val="927222037"/>
                  </a:ext>
                </a:extLst>
              </a:tr>
              <a:tr h="254434">
                <a:tc>
                  <a:txBody>
                    <a:bodyPr/>
                    <a:lstStyle/>
                    <a:p>
                      <a:r>
                        <a:rPr lang="es-CO" sz="1100" dirty="0"/>
                        <a:t>2011</a:t>
                      </a:r>
                    </a:p>
                  </a:txBody>
                  <a:tcPr/>
                </a:tc>
                <a:tc>
                  <a:txBody>
                    <a:bodyPr/>
                    <a:lstStyle/>
                    <a:p>
                      <a:r>
                        <a:rPr lang="es-CO" sz="1100" dirty="0"/>
                        <a:t>17.853</a:t>
                      </a:r>
                    </a:p>
                  </a:txBody>
                  <a:tcPr/>
                </a:tc>
                <a:tc>
                  <a:txBody>
                    <a:bodyPr/>
                    <a:lstStyle/>
                    <a:p>
                      <a:r>
                        <a:rPr lang="es-CO" sz="1100" dirty="0"/>
                        <a:t>535.600</a:t>
                      </a:r>
                    </a:p>
                  </a:txBody>
                  <a:tcPr/>
                </a:tc>
                <a:tc>
                  <a:txBody>
                    <a:bodyPr/>
                    <a:lstStyle/>
                    <a:p>
                      <a:r>
                        <a:rPr lang="es-CO" sz="1100" dirty="0"/>
                        <a:t>3.73</a:t>
                      </a:r>
                    </a:p>
                  </a:txBody>
                  <a:tcPr/>
                </a:tc>
                <a:tc>
                  <a:txBody>
                    <a:bodyPr/>
                    <a:lstStyle/>
                    <a:p>
                      <a:r>
                        <a:rPr lang="es-CO" sz="1100" dirty="0"/>
                        <a:t>4.00</a:t>
                      </a:r>
                    </a:p>
                  </a:txBody>
                  <a:tcPr/>
                </a:tc>
                <a:tc>
                  <a:txBody>
                    <a:bodyPr/>
                    <a:lstStyle/>
                    <a:p>
                      <a:r>
                        <a:rPr lang="es-CO" sz="1100" dirty="0"/>
                        <a:t>452.578</a:t>
                      </a:r>
                    </a:p>
                  </a:txBody>
                  <a:tcPr/>
                </a:tc>
                <a:tc>
                  <a:txBody>
                    <a:bodyPr/>
                    <a:lstStyle/>
                    <a:p>
                      <a:r>
                        <a:rPr lang="es-CO" sz="1100" dirty="0"/>
                        <a:t>195.012</a:t>
                      </a:r>
                    </a:p>
                  </a:txBody>
                  <a:tcPr/>
                </a:tc>
                <a:tc>
                  <a:txBody>
                    <a:bodyPr/>
                    <a:lstStyle/>
                    <a:p>
                      <a:r>
                        <a:rPr lang="es-CO" sz="1100" dirty="0"/>
                        <a:t>1.0</a:t>
                      </a:r>
                    </a:p>
                  </a:txBody>
                  <a:tcPr/>
                </a:tc>
                <a:tc>
                  <a:txBody>
                    <a:bodyPr/>
                    <a:lstStyle/>
                    <a:p>
                      <a:endParaRPr lang="es-CO" sz="1100" dirty="0"/>
                    </a:p>
                  </a:txBody>
                  <a:tcPr/>
                </a:tc>
                <a:tc>
                  <a:txBody>
                    <a:bodyPr/>
                    <a:lstStyle/>
                    <a:p>
                      <a:endParaRPr lang="es-CO" sz="1100" dirty="0"/>
                    </a:p>
                  </a:txBody>
                  <a:tcPr/>
                </a:tc>
                <a:extLst>
                  <a:ext uri="{0D108BD9-81ED-4DB2-BD59-A6C34878D82A}">
                    <a16:rowId xmlns:a16="http://schemas.microsoft.com/office/drawing/2014/main" val="2955169956"/>
                  </a:ext>
                </a:extLst>
              </a:tr>
              <a:tr h="254434">
                <a:tc>
                  <a:txBody>
                    <a:bodyPr/>
                    <a:lstStyle/>
                    <a:p>
                      <a:r>
                        <a:rPr lang="es-CO" sz="1100" dirty="0"/>
                        <a:t>2012</a:t>
                      </a:r>
                    </a:p>
                  </a:txBody>
                  <a:tcPr/>
                </a:tc>
                <a:tc>
                  <a:txBody>
                    <a:bodyPr/>
                    <a:lstStyle/>
                    <a:p>
                      <a:r>
                        <a:rPr lang="es-CO" sz="1100" dirty="0"/>
                        <a:t>18.890</a:t>
                      </a:r>
                    </a:p>
                  </a:txBody>
                  <a:tcPr/>
                </a:tc>
                <a:tc>
                  <a:txBody>
                    <a:bodyPr/>
                    <a:lstStyle/>
                    <a:p>
                      <a:r>
                        <a:rPr lang="es-CO" sz="1100" dirty="0"/>
                        <a:t>566.700</a:t>
                      </a:r>
                    </a:p>
                  </a:txBody>
                  <a:tcPr/>
                </a:tc>
                <a:tc>
                  <a:txBody>
                    <a:bodyPr/>
                    <a:lstStyle/>
                    <a:p>
                      <a:r>
                        <a:rPr lang="es-CO" sz="1100" dirty="0"/>
                        <a:t>2.44</a:t>
                      </a:r>
                    </a:p>
                  </a:txBody>
                  <a:tcPr/>
                </a:tc>
                <a:tc>
                  <a:txBody>
                    <a:bodyPr/>
                    <a:lstStyle/>
                    <a:p>
                      <a:r>
                        <a:rPr lang="es-CO" sz="1100" dirty="0"/>
                        <a:t>5.80</a:t>
                      </a:r>
                    </a:p>
                  </a:txBody>
                  <a:tcPr/>
                </a:tc>
                <a:tc>
                  <a:txBody>
                    <a:bodyPr/>
                    <a:lstStyle/>
                    <a:p>
                      <a:r>
                        <a:rPr lang="es-CO" sz="1100" dirty="0"/>
                        <a:t>470.880</a:t>
                      </a:r>
                    </a:p>
                  </a:txBody>
                  <a:tcPr/>
                </a:tc>
                <a:tc>
                  <a:txBody>
                    <a:bodyPr/>
                    <a:lstStyle/>
                    <a:p>
                      <a:r>
                        <a:rPr lang="es-CO" sz="1100" dirty="0"/>
                        <a:t>202.898</a:t>
                      </a:r>
                    </a:p>
                  </a:txBody>
                  <a:tcPr/>
                </a:tc>
                <a:tc>
                  <a:txBody>
                    <a:bodyPr/>
                    <a:lstStyle/>
                    <a:p>
                      <a:r>
                        <a:rPr lang="es-CO" sz="1100" dirty="0"/>
                        <a:t>0.7</a:t>
                      </a:r>
                    </a:p>
                  </a:txBody>
                  <a:tcPr/>
                </a:tc>
                <a:tc>
                  <a:txBody>
                    <a:bodyPr/>
                    <a:lstStyle/>
                    <a:p>
                      <a:endParaRPr lang="es-CO" sz="1100"/>
                    </a:p>
                  </a:txBody>
                  <a:tcPr/>
                </a:tc>
                <a:tc>
                  <a:txBody>
                    <a:bodyPr/>
                    <a:lstStyle/>
                    <a:p>
                      <a:endParaRPr lang="es-CO" sz="1100"/>
                    </a:p>
                  </a:txBody>
                  <a:tcPr/>
                </a:tc>
                <a:extLst>
                  <a:ext uri="{0D108BD9-81ED-4DB2-BD59-A6C34878D82A}">
                    <a16:rowId xmlns:a16="http://schemas.microsoft.com/office/drawing/2014/main" val="4113914173"/>
                  </a:ext>
                </a:extLst>
              </a:tr>
              <a:tr h="254434">
                <a:tc>
                  <a:txBody>
                    <a:bodyPr/>
                    <a:lstStyle/>
                    <a:p>
                      <a:r>
                        <a:rPr lang="es-CO" sz="1100" dirty="0"/>
                        <a:t>2013</a:t>
                      </a:r>
                    </a:p>
                  </a:txBody>
                  <a:tcPr/>
                </a:tc>
                <a:tc>
                  <a:txBody>
                    <a:bodyPr/>
                    <a:lstStyle/>
                    <a:p>
                      <a:r>
                        <a:rPr lang="es-CO" sz="1100" dirty="0"/>
                        <a:t>19.650</a:t>
                      </a:r>
                    </a:p>
                  </a:txBody>
                  <a:tcPr/>
                </a:tc>
                <a:tc>
                  <a:txBody>
                    <a:bodyPr/>
                    <a:lstStyle/>
                    <a:p>
                      <a:r>
                        <a:rPr lang="es-CO" sz="1100" dirty="0"/>
                        <a:t>589.500</a:t>
                      </a:r>
                    </a:p>
                  </a:txBody>
                  <a:tcPr/>
                </a:tc>
                <a:tc>
                  <a:txBody>
                    <a:bodyPr/>
                    <a:lstStyle/>
                    <a:p>
                      <a:r>
                        <a:rPr lang="es-CO" sz="1100" dirty="0"/>
                        <a:t>1.94</a:t>
                      </a:r>
                    </a:p>
                  </a:txBody>
                  <a:tcPr/>
                </a:tc>
                <a:tc>
                  <a:txBody>
                    <a:bodyPr/>
                    <a:lstStyle/>
                    <a:p>
                      <a:r>
                        <a:rPr lang="es-CO" sz="1100" dirty="0"/>
                        <a:t>4.02</a:t>
                      </a:r>
                    </a:p>
                  </a:txBody>
                  <a:tcPr/>
                </a:tc>
                <a:tc>
                  <a:txBody>
                    <a:bodyPr/>
                    <a:lstStyle/>
                    <a:p>
                      <a:r>
                        <a:rPr lang="es-CO" sz="1100" dirty="0"/>
                        <a:t>493.831</a:t>
                      </a:r>
                    </a:p>
                  </a:txBody>
                  <a:tcPr/>
                </a:tc>
                <a:tc>
                  <a:txBody>
                    <a:bodyPr/>
                    <a:lstStyle/>
                    <a:p>
                      <a:r>
                        <a:rPr lang="es-CO" sz="1100" dirty="0"/>
                        <a:t>212.788</a:t>
                      </a:r>
                    </a:p>
                  </a:txBody>
                  <a:tcPr/>
                </a:tc>
                <a:tc>
                  <a:txBody>
                    <a:bodyPr/>
                    <a:lstStyle/>
                    <a:p>
                      <a:r>
                        <a:rPr lang="es-CO" sz="1100" dirty="0"/>
                        <a:t>0.8</a:t>
                      </a:r>
                    </a:p>
                  </a:txBody>
                  <a:tcPr/>
                </a:tc>
                <a:tc>
                  <a:txBody>
                    <a:bodyPr/>
                    <a:lstStyle/>
                    <a:p>
                      <a:endParaRPr lang="es-CO" sz="1100"/>
                    </a:p>
                  </a:txBody>
                  <a:tcPr/>
                </a:tc>
                <a:tc>
                  <a:txBody>
                    <a:bodyPr/>
                    <a:lstStyle/>
                    <a:p>
                      <a:endParaRPr lang="es-CO" sz="1100" dirty="0"/>
                    </a:p>
                  </a:txBody>
                  <a:tcPr/>
                </a:tc>
                <a:extLst>
                  <a:ext uri="{0D108BD9-81ED-4DB2-BD59-A6C34878D82A}">
                    <a16:rowId xmlns:a16="http://schemas.microsoft.com/office/drawing/2014/main" val="978672073"/>
                  </a:ext>
                </a:extLst>
              </a:tr>
              <a:tr h="254434">
                <a:tc>
                  <a:txBody>
                    <a:bodyPr/>
                    <a:lstStyle/>
                    <a:p>
                      <a:r>
                        <a:rPr lang="es-CO" sz="1100" dirty="0"/>
                        <a:t>2014</a:t>
                      </a:r>
                    </a:p>
                  </a:txBody>
                  <a:tcPr/>
                </a:tc>
                <a:tc>
                  <a:txBody>
                    <a:bodyPr/>
                    <a:lstStyle/>
                    <a:p>
                      <a:r>
                        <a:rPr lang="es-CO" sz="1100" dirty="0"/>
                        <a:t>20.533</a:t>
                      </a:r>
                    </a:p>
                  </a:txBody>
                  <a:tcPr/>
                </a:tc>
                <a:tc>
                  <a:txBody>
                    <a:bodyPr/>
                    <a:lstStyle/>
                    <a:p>
                      <a:r>
                        <a:rPr lang="es-CO" sz="1100" dirty="0"/>
                        <a:t>616.000</a:t>
                      </a:r>
                    </a:p>
                  </a:txBody>
                  <a:tcPr/>
                </a:tc>
                <a:tc>
                  <a:txBody>
                    <a:bodyPr/>
                    <a:lstStyle/>
                    <a:p>
                      <a:r>
                        <a:rPr lang="es-CO" sz="1100" dirty="0"/>
                        <a:t>3.66</a:t>
                      </a:r>
                    </a:p>
                  </a:txBody>
                  <a:tcPr/>
                </a:tc>
                <a:tc>
                  <a:txBody>
                    <a:bodyPr/>
                    <a:lstStyle/>
                    <a:p>
                      <a:r>
                        <a:rPr lang="es-CO" sz="1100" dirty="0"/>
                        <a:t>4.50</a:t>
                      </a:r>
                    </a:p>
                  </a:txBody>
                  <a:tcPr/>
                </a:tc>
                <a:tc>
                  <a:txBody>
                    <a:bodyPr/>
                    <a:lstStyle/>
                    <a:p>
                      <a:r>
                        <a:rPr lang="es-CO" sz="1100" dirty="0"/>
                        <a:t>515.528</a:t>
                      </a:r>
                    </a:p>
                  </a:txBody>
                  <a:tcPr/>
                </a:tc>
                <a:tc>
                  <a:txBody>
                    <a:bodyPr/>
                    <a:lstStyle/>
                    <a:p>
                      <a:r>
                        <a:rPr lang="es-CO" sz="1100" dirty="0"/>
                        <a:t>222.137</a:t>
                      </a:r>
                    </a:p>
                  </a:txBody>
                  <a:tcPr/>
                </a:tc>
                <a:tc>
                  <a:txBody>
                    <a:bodyPr/>
                    <a:lstStyle/>
                    <a:p>
                      <a:r>
                        <a:rPr lang="es-CO" sz="1100" dirty="0"/>
                        <a:t>0.8</a:t>
                      </a:r>
                    </a:p>
                  </a:txBody>
                  <a:tcPr/>
                </a:tc>
                <a:tc>
                  <a:txBody>
                    <a:bodyPr/>
                    <a:lstStyle/>
                    <a:p>
                      <a:endParaRPr lang="es-CO" sz="1100"/>
                    </a:p>
                  </a:txBody>
                  <a:tcPr/>
                </a:tc>
                <a:tc>
                  <a:txBody>
                    <a:bodyPr/>
                    <a:lstStyle/>
                    <a:p>
                      <a:endParaRPr lang="es-CO" sz="1100" dirty="0"/>
                    </a:p>
                  </a:txBody>
                  <a:tcPr/>
                </a:tc>
                <a:extLst>
                  <a:ext uri="{0D108BD9-81ED-4DB2-BD59-A6C34878D82A}">
                    <a16:rowId xmlns:a16="http://schemas.microsoft.com/office/drawing/2014/main" val="343739151"/>
                  </a:ext>
                </a:extLst>
              </a:tr>
              <a:tr h="254434">
                <a:tc>
                  <a:txBody>
                    <a:bodyPr/>
                    <a:lstStyle/>
                    <a:p>
                      <a:r>
                        <a:rPr lang="es-CO" sz="1100" dirty="0"/>
                        <a:t>2015</a:t>
                      </a:r>
                    </a:p>
                  </a:txBody>
                  <a:tcPr/>
                </a:tc>
                <a:tc>
                  <a:txBody>
                    <a:bodyPr/>
                    <a:lstStyle/>
                    <a:p>
                      <a:r>
                        <a:rPr lang="es-CO" sz="1100" dirty="0"/>
                        <a:t>21.478</a:t>
                      </a:r>
                    </a:p>
                  </a:txBody>
                  <a:tcPr/>
                </a:tc>
                <a:tc>
                  <a:txBody>
                    <a:bodyPr/>
                    <a:lstStyle/>
                    <a:p>
                      <a:r>
                        <a:rPr lang="es-CO" sz="1100" dirty="0"/>
                        <a:t>644.350</a:t>
                      </a:r>
                    </a:p>
                  </a:txBody>
                  <a:tcPr/>
                </a:tc>
                <a:tc>
                  <a:txBody>
                    <a:bodyPr/>
                    <a:lstStyle/>
                    <a:p>
                      <a:r>
                        <a:rPr lang="es-CO" sz="1100" dirty="0"/>
                        <a:t>6.77</a:t>
                      </a:r>
                    </a:p>
                  </a:txBody>
                  <a:tcPr/>
                </a:tc>
                <a:tc>
                  <a:txBody>
                    <a:bodyPr/>
                    <a:lstStyle/>
                    <a:p>
                      <a:r>
                        <a:rPr lang="es-CO" sz="1100" dirty="0"/>
                        <a:t>4.60</a:t>
                      </a:r>
                    </a:p>
                  </a:txBody>
                  <a:tcPr/>
                </a:tc>
                <a:tc>
                  <a:txBody>
                    <a:bodyPr/>
                    <a:lstStyle/>
                    <a:p>
                      <a:r>
                        <a:rPr lang="es-CO" sz="1100" dirty="0"/>
                        <a:t>531.262</a:t>
                      </a:r>
                    </a:p>
                  </a:txBody>
                  <a:tcPr/>
                </a:tc>
                <a:tc>
                  <a:txBody>
                    <a:bodyPr/>
                    <a:lstStyle/>
                    <a:p>
                      <a:r>
                        <a:rPr lang="es-CO" sz="1100" dirty="0"/>
                        <a:t>228.916</a:t>
                      </a:r>
                    </a:p>
                  </a:txBody>
                  <a:tcPr/>
                </a:tc>
                <a:tc>
                  <a:txBody>
                    <a:bodyPr/>
                    <a:lstStyle/>
                    <a:p>
                      <a:r>
                        <a:rPr lang="es-CO" sz="1100" dirty="0"/>
                        <a:t>-0.5</a:t>
                      </a:r>
                    </a:p>
                  </a:txBody>
                  <a:tcPr/>
                </a:tc>
                <a:tc>
                  <a:txBody>
                    <a:bodyPr/>
                    <a:lstStyle/>
                    <a:p>
                      <a:endParaRPr lang="es-CO" sz="1100" dirty="0"/>
                    </a:p>
                  </a:txBody>
                  <a:tcPr/>
                </a:tc>
                <a:tc>
                  <a:txBody>
                    <a:bodyPr/>
                    <a:lstStyle/>
                    <a:p>
                      <a:endParaRPr lang="es-CO" sz="1100" dirty="0"/>
                    </a:p>
                  </a:txBody>
                  <a:tcPr/>
                </a:tc>
                <a:extLst>
                  <a:ext uri="{0D108BD9-81ED-4DB2-BD59-A6C34878D82A}">
                    <a16:rowId xmlns:a16="http://schemas.microsoft.com/office/drawing/2014/main" val="1017449836"/>
                  </a:ext>
                </a:extLst>
              </a:tr>
              <a:tr h="308703">
                <a:tc>
                  <a:txBody>
                    <a:bodyPr/>
                    <a:lstStyle/>
                    <a:p>
                      <a:r>
                        <a:rPr lang="es-CO" sz="1100" dirty="0"/>
                        <a:t>2016</a:t>
                      </a:r>
                    </a:p>
                  </a:txBody>
                  <a:tcPr/>
                </a:tc>
                <a:tc>
                  <a:txBody>
                    <a:bodyPr/>
                    <a:lstStyle/>
                    <a:p>
                      <a:r>
                        <a:rPr lang="es-CO" sz="1100" dirty="0"/>
                        <a:t>22.981</a:t>
                      </a:r>
                    </a:p>
                  </a:txBody>
                  <a:tcPr/>
                </a:tc>
                <a:tc>
                  <a:txBody>
                    <a:bodyPr/>
                    <a:lstStyle/>
                    <a:p>
                      <a:r>
                        <a:rPr lang="es-CO" sz="1100" dirty="0"/>
                        <a:t>689.455</a:t>
                      </a:r>
                    </a:p>
                  </a:txBody>
                  <a:tcPr/>
                </a:tc>
                <a:tc>
                  <a:txBody>
                    <a:bodyPr/>
                    <a:lstStyle/>
                    <a:p>
                      <a:r>
                        <a:rPr lang="es-CO" sz="1100" dirty="0"/>
                        <a:t>5.75</a:t>
                      </a:r>
                    </a:p>
                  </a:txBody>
                  <a:tcPr/>
                </a:tc>
                <a:tc>
                  <a:txBody>
                    <a:bodyPr/>
                    <a:lstStyle/>
                    <a:p>
                      <a:r>
                        <a:rPr lang="es-CO" sz="1100" dirty="0"/>
                        <a:t>7.00</a:t>
                      </a:r>
                    </a:p>
                  </a:txBody>
                  <a:tcPr/>
                </a:tc>
                <a:tc>
                  <a:txBody>
                    <a:bodyPr/>
                    <a:lstStyle/>
                    <a:p>
                      <a:r>
                        <a:rPr lang="es-CO" sz="1100" dirty="0"/>
                        <a:t>541.675</a:t>
                      </a:r>
                    </a:p>
                  </a:txBody>
                  <a:tcPr/>
                </a:tc>
                <a:tc>
                  <a:txBody>
                    <a:bodyPr/>
                    <a:lstStyle/>
                    <a:p>
                      <a:r>
                        <a:rPr lang="es-CO" sz="1100" dirty="0"/>
                        <a:t>233.403</a:t>
                      </a:r>
                    </a:p>
                  </a:txBody>
                  <a:tcPr/>
                </a:tc>
                <a:tc>
                  <a:txBody>
                    <a:bodyPr/>
                    <a:lstStyle/>
                    <a:p>
                      <a:r>
                        <a:rPr lang="es-CO" sz="1100" dirty="0"/>
                        <a:t>0.5</a:t>
                      </a:r>
                    </a:p>
                  </a:txBody>
                  <a:tcPr/>
                </a:tc>
                <a:tc>
                  <a:txBody>
                    <a:bodyPr/>
                    <a:lstStyle/>
                    <a:p>
                      <a:endParaRPr lang="es-CO" sz="1100" dirty="0"/>
                    </a:p>
                  </a:txBody>
                  <a:tcPr/>
                </a:tc>
                <a:tc>
                  <a:txBody>
                    <a:bodyPr/>
                    <a:lstStyle/>
                    <a:p>
                      <a:endParaRPr lang="es-CO" sz="1100" dirty="0"/>
                    </a:p>
                  </a:txBody>
                  <a:tcPr/>
                </a:tc>
                <a:extLst>
                  <a:ext uri="{0D108BD9-81ED-4DB2-BD59-A6C34878D82A}">
                    <a16:rowId xmlns:a16="http://schemas.microsoft.com/office/drawing/2014/main" val="2928402781"/>
                  </a:ext>
                </a:extLst>
              </a:tr>
              <a:tr h="308703">
                <a:tc>
                  <a:txBody>
                    <a:bodyPr/>
                    <a:lstStyle/>
                    <a:p>
                      <a:r>
                        <a:rPr lang="es-CO" sz="1100" dirty="0"/>
                        <a:t>2017</a:t>
                      </a:r>
                    </a:p>
                  </a:txBody>
                  <a:tcPr/>
                </a:tc>
                <a:tc>
                  <a:txBody>
                    <a:bodyPr/>
                    <a:lstStyle/>
                    <a:p>
                      <a:r>
                        <a:rPr lang="es-CO" sz="1100" dirty="0"/>
                        <a:t>24.590</a:t>
                      </a:r>
                    </a:p>
                  </a:txBody>
                  <a:tcPr/>
                </a:tc>
                <a:tc>
                  <a:txBody>
                    <a:bodyPr/>
                    <a:lstStyle/>
                    <a:p>
                      <a:r>
                        <a:rPr lang="es-CO" sz="1100" dirty="0"/>
                        <a:t>737.717</a:t>
                      </a:r>
                    </a:p>
                  </a:txBody>
                  <a:tcPr/>
                </a:tc>
                <a:tc>
                  <a:txBody>
                    <a:bodyPr/>
                    <a:lstStyle/>
                    <a:p>
                      <a:r>
                        <a:rPr lang="es-CO" sz="1100" dirty="0"/>
                        <a:t>4.12</a:t>
                      </a:r>
                    </a:p>
                  </a:txBody>
                  <a:tcPr/>
                </a:tc>
                <a:tc>
                  <a:txBody>
                    <a:bodyPr/>
                    <a:lstStyle/>
                    <a:p>
                      <a:r>
                        <a:rPr lang="es-CO" sz="1100" dirty="0"/>
                        <a:t>7.00</a:t>
                      </a:r>
                    </a:p>
                  </a:txBody>
                  <a:tcPr/>
                </a:tc>
                <a:tc>
                  <a:txBody>
                    <a:bodyPr/>
                    <a:lstStyle/>
                    <a:p>
                      <a:r>
                        <a:rPr lang="es-CO" sz="1100" dirty="0"/>
                        <a:t>549.800</a:t>
                      </a:r>
                    </a:p>
                  </a:txBody>
                  <a:tcPr/>
                </a:tc>
                <a:tc>
                  <a:txBody>
                    <a:bodyPr/>
                    <a:lstStyle/>
                    <a:p>
                      <a:endParaRPr lang="es-CO" sz="1100" dirty="0"/>
                    </a:p>
                  </a:txBody>
                  <a:tcPr/>
                </a:tc>
                <a:tc>
                  <a:txBody>
                    <a:bodyPr/>
                    <a:lstStyle/>
                    <a:p>
                      <a:r>
                        <a:rPr lang="es-CO" sz="1100" dirty="0"/>
                        <a:t>-0.2</a:t>
                      </a:r>
                    </a:p>
                  </a:txBody>
                  <a:tcPr/>
                </a:tc>
                <a:tc>
                  <a:txBody>
                    <a:bodyPr/>
                    <a:lstStyle/>
                    <a:p>
                      <a:endParaRPr lang="es-CO" sz="1100"/>
                    </a:p>
                  </a:txBody>
                  <a:tcPr/>
                </a:tc>
                <a:tc>
                  <a:txBody>
                    <a:bodyPr/>
                    <a:lstStyle/>
                    <a:p>
                      <a:endParaRPr lang="es-CO" sz="1100" dirty="0"/>
                    </a:p>
                  </a:txBody>
                  <a:tcPr/>
                </a:tc>
                <a:extLst>
                  <a:ext uri="{0D108BD9-81ED-4DB2-BD59-A6C34878D82A}">
                    <a16:rowId xmlns:a16="http://schemas.microsoft.com/office/drawing/2014/main" val="1335485807"/>
                  </a:ext>
                </a:extLst>
              </a:tr>
              <a:tr h="0">
                <a:tc>
                  <a:txBody>
                    <a:bodyPr/>
                    <a:lstStyle/>
                    <a:p>
                      <a:r>
                        <a:rPr lang="es-CO" sz="1100" dirty="0"/>
                        <a:t>2018</a:t>
                      </a:r>
                    </a:p>
                  </a:txBody>
                  <a:tcPr/>
                </a:tc>
                <a:tc>
                  <a:txBody>
                    <a:bodyPr/>
                    <a:lstStyle/>
                    <a:p>
                      <a:r>
                        <a:rPr lang="es-CO" sz="1100" dirty="0"/>
                        <a:t>26.041</a:t>
                      </a:r>
                    </a:p>
                  </a:txBody>
                  <a:tcPr/>
                </a:tc>
                <a:tc>
                  <a:txBody>
                    <a:bodyPr/>
                    <a:lstStyle/>
                    <a:p>
                      <a:r>
                        <a:rPr lang="es-CO" sz="1100" dirty="0"/>
                        <a:t>781.242</a:t>
                      </a:r>
                    </a:p>
                  </a:txBody>
                  <a:tcPr/>
                </a:tc>
                <a:tc>
                  <a:txBody>
                    <a:bodyPr/>
                    <a:lstStyle/>
                    <a:p>
                      <a:r>
                        <a:rPr lang="es-CO" sz="1100" dirty="0"/>
                        <a:t>3.46</a:t>
                      </a:r>
                    </a:p>
                  </a:txBody>
                  <a:tcPr/>
                </a:tc>
                <a:tc>
                  <a:txBody>
                    <a:bodyPr/>
                    <a:lstStyle/>
                    <a:p>
                      <a:r>
                        <a:rPr lang="es-CO" sz="1100" dirty="0"/>
                        <a:t>5.90</a:t>
                      </a:r>
                    </a:p>
                  </a:txBody>
                  <a:tcPr/>
                </a:tc>
                <a:tc>
                  <a:txBody>
                    <a:bodyPr/>
                    <a:lstStyle/>
                    <a:p>
                      <a:endParaRPr lang="es-CO" sz="1100" dirty="0"/>
                    </a:p>
                  </a:txBody>
                  <a:tcPr/>
                </a:tc>
                <a:tc>
                  <a:txBody>
                    <a:bodyPr/>
                    <a:lstStyle/>
                    <a:p>
                      <a:endParaRPr lang="es-CO" sz="1100" dirty="0"/>
                    </a:p>
                  </a:txBody>
                  <a:tcPr/>
                </a:tc>
                <a:tc>
                  <a:txBody>
                    <a:bodyPr/>
                    <a:lstStyle/>
                    <a:p>
                      <a:endParaRPr lang="es-CO" sz="1100" dirty="0"/>
                    </a:p>
                  </a:txBody>
                  <a:tcPr/>
                </a:tc>
                <a:tc>
                  <a:txBody>
                    <a:bodyPr/>
                    <a:lstStyle/>
                    <a:p>
                      <a:endParaRPr lang="es-CO" sz="1100"/>
                    </a:p>
                  </a:txBody>
                  <a:tcPr/>
                </a:tc>
                <a:tc>
                  <a:txBody>
                    <a:bodyPr/>
                    <a:lstStyle/>
                    <a:p>
                      <a:endParaRPr lang="es-CO" sz="1100" dirty="0"/>
                    </a:p>
                  </a:txBody>
                  <a:tcPr/>
                </a:tc>
                <a:extLst>
                  <a:ext uri="{0D108BD9-81ED-4DB2-BD59-A6C34878D82A}">
                    <a16:rowId xmlns:a16="http://schemas.microsoft.com/office/drawing/2014/main" val="959437233"/>
                  </a:ext>
                </a:extLst>
              </a:tr>
            </a:tbl>
          </a:graphicData>
        </a:graphic>
      </p:graphicFrame>
    </p:spTree>
    <p:extLst>
      <p:ext uri="{BB962C8B-B14F-4D97-AF65-F5344CB8AC3E}">
        <p14:creationId xmlns:p14="http://schemas.microsoft.com/office/powerpoint/2010/main" val="19014016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3073</Words>
  <Application>Microsoft Office PowerPoint</Application>
  <PresentationFormat>Panorámica</PresentationFormat>
  <Paragraphs>364</Paragraphs>
  <Slides>65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65</vt:i4>
      </vt:variant>
    </vt:vector>
  </HeadingPairs>
  <TitlesOfParts>
    <vt:vector size="70" baseType="lpstr">
      <vt:lpstr>Arial</vt:lpstr>
      <vt:lpstr>Calibri</vt:lpstr>
      <vt:lpstr>Calibri Light</vt:lpstr>
      <vt:lpstr>Wingdings</vt:lpstr>
      <vt:lpstr>Tema de Office</vt:lpstr>
      <vt:lpstr>COYUNTURA NACIONAL  FINANCIACIÓN DE LA EDUCACIÓN Y DIGNIFICACIÓN DE LA PROFESIÓN DOCENTE</vt:lpstr>
      <vt:lpstr>COYUNTURA NACIONAL</vt:lpstr>
      <vt:lpstr>Presentación de PowerPoint</vt:lpstr>
      <vt:lpstr>Presentación de PowerPoint</vt:lpstr>
      <vt:lpstr>Presentación de PowerPoint</vt:lpstr>
      <vt:lpstr>Presentación de PowerPoint</vt:lpstr>
      <vt:lpstr>Presentación de PowerPoint</vt:lpstr>
      <vt:lpstr>Salario mínimo legal vigente en Colombia</vt:lpstr>
      <vt:lpstr>GENERALIDADES SMLV: EVOLUCIÓN SALARIAL, IPC VS MÍNIMO Y PIB</vt:lpstr>
      <vt:lpstr>El coeficiente de Gini</vt:lpstr>
      <vt:lpstr>INFLACION 2016: La inflación de 2016 cerró en 5,75%.  </vt:lpstr>
      <vt:lpstr>Entre los países de América Latina, nuestro país tiene un déficit fiscal superior al promedio. De acuerdo con la CEPAL durante el 2016 la región registró un déficit del -3.0% del PIB, que si bien es similar al de 2015 es mucho más alto al que se tenía en el 2013, explicado por la disminución en el precio de las materias primas y la desaceleración de las economías. </vt:lpstr>
      <vt:lpstr>Con la reforma tributaria en 2017 la situación no cambia. La tarifa se mantiene igualmente en 40% al sumar el impuesto de renta del 34% y la sobretasa de renta del 6%, muy por encima de nuestros principales competidores en la región, Brasil, Chile, México, Perú y Costa Rica. Incluso en 2019 cuando la tarifa de renta disminuya al 33% sólo nos superaría Argentina, Venezuela y Brasil y continuaríamos por encima del promedio (28.1%)</vt:lpstr>
      <vt:lpstr>DEUDA EXTERNA Y DEPENDENCIA HISTÓRICA</vt:lpstr>
      <vt:lpstr>Presentación de PowerPoint</vt:lpstr>
      <vt:lpstr>Presentación de PowerPoint</vt:lpstr>
      <vt:lpstr>Presentación de PowerPoint</vt:lpstr>
      <vt:lpstr>En lo Político </vt:lpstr>
      <vt:lpstr>FECODE: FINANCIACIÓN DE LA EDUCACIÓN PÚBLICA  CONSTRUCCION DE UN GRAN FRENTE, MOVIMIENTO O ALIANZA SOCIAL</vt:lpstr>
      <vt:lpstr>Presentación de PowerPoint</vt:lpstr>
      <vt:lpstr>Presentación de PowerPoint</vt:lpstr>
      <vt:lpstr>Presentación de PowerPoint</vt:lpstr>
      <vt:lpstr>FUENTES DE LAS TRANSFERENCIAS TERRITORIALES</vt:lpstr>
      <vt:lpstr>Presentación de PowerPoint</vt:lpstr>
      <vt:lpstr>Presentación de PowerPoint</vt:lpstr>
      <vt:lpstr>Presentación de PowerPoint</vt:lpstr>
      <vt:lpstr>Presentación de PowerPoint</vt:lpstr>
      <vt:lpstr>Presentación de PowerPoint</vt:lpstr>
      <vt:lpstr>Presentación de PowerPoint</vt:lpstr>
      <vt:lpstr>DERECHOS HUMANOS FUNDAMENTALES –VS-  MODELO ECONÓMICO –REGLA Y AJUSTE FISCAL</vt:lpstr>
      <vt:lpstr>¿Qué esta pasando?  ¿A dónde se fueron los recursos de los Territorios?</vt:lpstr>
      <vt:lpstr>FECODE, LA MOVILIZACION NACIONAL Y LA ALIANZA SOCIAL  POR LA FINANCIACIÓN DEL SGP Y LA EDUCACIÓN PÚBLICA</vt:lpstr>
      <vt:lpstr>Presentación de PowerPoint</vt:lpstr>
      <vt:lpstr>CRISIS DEL SGP</vt:lpstr>
      <vt:lpstr>Balance SGP Educación 2017-2018 </vt:lpstr>
      <vt:lpstr>  BRECHA: 1. ACCESO UNIVERSAL AL SISTEMA EDUCATIVO  </vt:lpstr>
      <vt:lpstr>COBERTURA SEGÚN EL DANE –PROYECCIONES</vt:lpstr>
      <vt:lpstr>MATRÍCULA NO OFICIAL –PRIVADA-</vt:lpstr>
      <vt:lpstr>BRECHA: 2. CANASTA EDUCATIVA PARA TODOS LOS ESTUDIANTES </vt:lpstr>
      <vt:lpstr>Presentación de PowerPoint</vt:lpstr>
      <vt:lpstr>Canasta ideal para el Gobierno Nacional –MEN- </vt:lpstr>
      <vt:lpstr>FECODE Y LA CANASTA EDUCATIVA</vt:lpstr>
      <vt:lpstr>CANASTA EDUCATIVA: DEFINICIÓN, COMPONENTES Y ESTUDIOS DE COSTOS PARA PONERLA EN FUNCIONAMIENTO</vt:lpstr>
      <vt:lpstr>CANASTA EDUCATIVA = AL DERECHO HUMANO A LA EDUCACIÓN</vt:lpstr>
      <vt:lpstr>Presentación de PowerPoint</vt:lpstr>
      <vt:lpstr>QUE DICE EL BANCO INTERAMERICANO DE DESARROLLO –BID-</vt:lpstr>
      <vt:lpstr>Presentación de PowerPoint</vt:lpstr>
      <vt:lpstr>Presentación de PowerPoint</vt:lpstr>
      <vt:lpstr>Presentación de PowerPoint</vt:lpstr>
      <vt:lpstr>BRECHA: 3. IMPLEMENTACIÓN DE LA JORNADA ESCOLAR  ÚNICA</vt:lpstr>
      <vt:lpstr>Presentación de PowerPoint</vt:lpstr>
      <vt:lpstr>Presentación de PowerPoint</vt:lpstr>
      <vt:lpstr>BRECHA: 4. INFRAESTRUCTURA EDUCATIVA</vt:lpstr>
      <vt:lpstr>Presentación de PowerPoint</vt:lpstr>
      <vt:lpstr>Presentación de PowerPoint</vt:lpstr>
      <vt:lpstr>BRECHA: 5. RELACIONES TÉCNICAS ESTUDIANTE-DOCENTE Y ALUMNO-GRUPO</vt:lpstr>
      <vt:lpstr>Presentación de PowerPoint</vt:lpstr>
      <vt:lpstr>Presentación de PowerPoint</vt:lpstr>
      <vt:lpstr> BRECHA DE LA RATIO ESTUDIANTES/PROFESOR/CLASE Número medio de estudiantes por clase y profesor </vt:lpstr>
      <vt:lpstr>Presentación de PowerPoint</vt:lpstr>
      <vt:lpstr> PROPUESTA DE CIERRE DE BRECHAS: PRIMARIA, SECUNDARIA Y MEDIA </vt:lpstr>
      <vt:lpstr>Presentación de PowerPoint</vt:lpstr>
      <vt:lpstr>LAS TRANSFERENCIAS TERRITORIALES PARA EDUCACIÓN DEBERÁN AUMENTAR, COMO MÍNIMO, HASTA 4,2% DEL PIB A 2026</vt:lpstr>
      <vt:lpstr>CONCLUSIONES</vt:lpstr>
      <vt:lpstr>GRACIAS …</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COYUNTURA NACIONAL –FECODE-FINANCIACIÓN DE LA EDUCACIÓN Y DIGNIFICACIÓN DE LA PROFESIÓN DOCENTE</dc:title>
  <dc:creator>soporte</dc:creator>
  <cp:lastModifiedBy>Lenovo</cp:lastModifiedBy>
  <cp:revision>137</cp:revision>
  <dcterms:created xsi:type="dcterms:W3CDTF">2017-09-22T14:50:20Z</dcterms:created>
  <dcterms:modified xsi:type="dcterms:W3CDTF">2018-01-14T23:23:42Z</dcterms:modified>
  <cp:contentStatus/>
</cp:coreProperties>
</file>