
<file path=[Content_Types].xml><?xml version="1.0" encoding="utf-8"?>
<Types xmlns="http://schemas.openxmlformats.org/package/2006/content-types">
  <Default Extension="tmp" ContentType="image/png"/>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6.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0"/>
  </p:notesMasterIdLst>
  <p:handoutMasterIdLst>
    <p:handoutMasterId r:id="rId41"/>
  </p:handoutMasterIdLst>
  <p:sldIdLst>
    <p:sldId id="321" r:id="rId3"/>
    <p:sldId id="348" r:id="rId4"/>
    <p:sldId id="267" r:id="rId5"/>
    <p:sldId id="351" r:id="rId6"/>
    <p:sldId id="356" r:id="rId7"/>
    <p:sldId id="338" r:id="rId8"/>
    <p:sldId id="349" r:id="rId9"/>
    <p:sldId id="339" r:id="rId10"/>
    <p:sldId id="350" r:id="rId11"/>
    <p:sldId id="323" r:id="rId12"/>
    <p:sldId id="292" r:id="rId13"/>
    <p:sldId id="291" r:id="rId14"/>
    <p:sldId id="352" r:id="rId15"/>
    <p:sldId id="303" r:id="rId16"/>
    <p:sldId id="307" r:id="rId17"/>
    <p:sldId id="325" r:id="rId18"/>
    <p:sldId id="302" r:id="rId19"/>
    <p:sldId id="335" r:id="rId20"/>
    <p:sldId id="336" r:id="rId21"/>
    <p:sldId id="337" r:id="rId22"/>
    <p:sldId id="353" r:id="rId23"/>
    <p:sldId id="347" r:id="rId24"/>
    <p:sldId id="308" r:id="rId25"/>
    <p:sldId id="326" r:id="rId26"/>
    <p:sldId id="309" r:id="rId27"/>
    <p:sldId id="344" r:id="rId28"/>
    <p:sldId id="346" r:id="rId29"/>
    <p:sldId id="315" r:id="rId30"/>
    <p:sldId id="355" r:id="rId31"/>
    <p:sldId id="319" r:id="rId32"/>
    <p:sldId id="328" r:id="rId33"/>
    <p:sldId id="330" r:id="rId34"/>
    <p:sldId id="354" r:id="rId35"/>
    <p:sldId id="285" r:id="rId36"/>
    <p:sldId id="342" r:id="rId37"/>
    <p:sldId id="343" r:id="rId38"/>
    <p:sldId id="286" r:id="rId3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4643"/>
  </p:normalViewPr>
  <p:slideViewPr>
    <p:cSldViewPr>
      <p:cViewPr varScale="1">
        <p:scale>
          <a:sx n="104" d="100"/>
          <a:sy n="104" d="100"/>
        </p:scale>
        <p:origin x="1746" y="11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oyco\Downloads\SGP%20a%20precios%202017.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soyco\Downloads\Planta%20viabilizada%20al%2020%20de%20diciembre%20de%202016.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soyco\Google%20Drive\FECODE\MODELO_FECODE_PROPUESTA%20DE%20SGP%202018-2027%2026032017%20-%20Inflactada.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soyco\Google%20Drive\FECODE\MODELO_FECODE_PROPUESTA%20DE%20SGP%202018-2027%2026032017%20-%20Inflactada.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soyco\Google%20Drive\FECODE\MODELO_FECODE_PROPUESTA%20DE%20SGP%202018-2027%2026032017%20-%20Inflactada.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localhost\Users\o\Downloads\Presentacio&#769;n_FECODE\MODELO_FECODE_PROPUESTA%20DE%20SGP%202018-2027%2026032017%20-%20Inflactada.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soyco\Google%20Drive\FECODE\MODELO_FECODE_PROPUESTA%20DE%20SGP%202018-2027%2021032017%20-%20Inflactada.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oyco\Google%20Drive\FECODE\MODELO_FECODE_PROPUESTA%20DE%20SGP%202018-2027%20rv%20IL.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oyco\Google%20Drive\FECODE\MODELO_FECODE_PROPUESTA%20DE%20SGP%202018-2027%20rv%20IL.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oyco\Google%20Drive\FECODE\MODELO_FECODE_PROPUESTA%20DE%20SGP%202018-2027%20rv%20IL.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oyco\Google%20Drive\FECODE\MODELO_FECODE_PROPUESTA%20DE%20SGP%202018-2027%20rv%20IL.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localhost\Users\o\Downloads\Presentacio&#769;n_FECODE\MODELO_FECODE_PROPUESTA%20DE%20SGP%202018-2027%2026032017%20-%20Inflactad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oyco\Google%20Drive\FECODE\MODELO_FECODE_PROPUESTA%20DE%20SGP%202018-2027%2026032017%20-%20Inflactad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soyco\AppData\Roaming\Skype\My%20Skype%20Received%20Files\MODELO_FECODE_PROPUESTA%20DE%20SGP%202018-2027_20_03_2017(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soyco\Google%20Drive\FECODE\MODELO_FECODE_PROPUESTA%20DE%20SGP%202018-2027%2026032017%20-%20Inflactad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686378739632735E-2"/>
          <c:y val="5.932023057071429E-2"/>
          <c:w val="0.91233316214131499"/>
          <c:h val="0.83634926870679205"/>
        </c:manualLayout>
      </c:layout>
      <c:lineChart>
        <c:grouping val="standard"/>
        <c:varyColors val="0"/>
        <c:ser>
          <c:idx val="0"/>
          <c:order val="0"/>
          <c:tx>
            <c:strRef>
              <c:f>Hoja1!$A$14</c:f>
              <c:strCache>
                <c:ptCount val="1"/>
                <c:pt idx="0">
                  <c:v>Transferencias reales</c:v>
                </c:pt>
              </c:strCache>
            </c:strRef>
          </c:tx>
          <c:spPr>
            <a:ln w="28575" cap="rnd">
              <a:solidFill>
                <a:schemeClr val="tx1"/>
              </a:solidFill>
              <a:round/>
            </a:ln>
            <a:effectLst/>
          </c:spPr>
          <c:marker>
            <c:symbol val="none"/>
          </c:marker>
          <c:dLbls>
            <c:dLbl>
              <c:idx val="0"/>
              <c:layout>
                <c:manualLayout>
                  <c:x val="-2.27272727272727E-2"/>
                  <c:y val="3.22061109954452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F61-4E60-B2D2-0DC9977094E6}"/>
                </c:ext>
              </c:extLst>
            </c:dLbl>
            <c:dLbl>
              <c:idx val="15"/>
              <c:layout>
                <c:manualLayout>
                  <c:x val="-2.02020202020202E-2"/>
                  <c:y val="4.186794429407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61-4E60-B2D2-0DC9977094E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Hoja1!$B$2:$Q$2</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Hoja1!$B$14:$Q$14</c:f>
              <c:numCache>
                <c:formatCode>0.0</c:formatCode>
                <c:ptCount val="16"/>
                <c:pt idx="0">
                  <c:v>6.1879999999999926</c:v>
                </c:pt>
                <c:pt idx="1">
                  <c:v>7.2450000000000001</c:v>
                </c:pt>
                <c:pt idx="2">
                  <c:v>7.9580000000000002</c:v>
                </c:pt>
                <c:pt idx="3">
                  <c:v>8.5640000000000001</c:v>
                </c:pt>
                <c:pt idx="4">
                  <c:v>9.1590000000000007</c:v>
                </c:pt>
                <c:pt idx="5">
                  <c:v>9.8700000000000028</c:v>
                </c:pt>
                <c:pt idx="6">
                  <c:v>10.831</c:v>
                </c:pt>
                <c:pt idx="7">
                  <c:v>12.493</c:v>
                </c:pt>
                <c:pt idx="8">
                  <c:v>13.57</c:v>
                </c:pt>
                <c:pt idx="9">
                  <c:v>14.27</c:v>
                </c:pt>
                <c:pt idx="10">
                  <c:v>14.786</c:v>
                </c:pt>
                <c:pt idx="11">
                  <c:v>15.856999999999999</c:v>
                </c:pt>
                <c:pt idx="12">
                  <c:v>16.457999999999991</c:v>
                </c:pt>
                <c:pt idx="13">
                  <c:v>17.350999999999999</c:v>
                </c:pt>
                <c:pt idx="14">
                  <c:v>18.873000000000001</c:v>
                </c:pt>
                <c:pt idx="15">
                  <c:v>19.78800023960228</c:v>
                </c:pt>
              </c:numCache>
            </c:numRef>
          </c:val>
          <c:smooth val="0"/>
          <c:extLst>
            <c:ext xmlns:c16="http://schemas.microsoft.com/office/drawing/2014/chart" uri="{C3380CC4-5D6E-409C-BE32-E72D297353CC}">
              <c16:uniqueId val="{00000002-CF61-4E60-B2D2-0DC9977094E6}"/>
            </c:ext>
          </c:extLst>
        </c:ser>
        <c:ser>
          <c:idx val="1"/>
          <c:order val="1"/>
          <c:tx>
            <c:strRef>
              <c:f>Hoja1!$A$15</c:f>
              <c:strCache>
                <c:ptCount val="1"/>
                <c:pt idx="0">
                  <c:v>Transferencias sin periodo de transición</c:v>
                </c:pt>
              </c:strCache>
            </c:strRef>
          </c:tx>
          <c:spPr>
            <a:ln w="28575" cap="rnd">
              <a:solidFill>
                <a:srgbClr val="FF0000"/>
              </a:solidFill>
              <a:round/>
            </a:ln>
            <a:effectLst/>
          </c:spPr>
          <c:marker>
            <c:symbol val="none"/>
          </c:marker>
          <c:dLbls>
            <c:dLbl>
              <c:idx val="0"/>
              <c:layout>
                <c:manualLayout>
                  <c:x val="-2.5252525252525301E-2"/>
                  <c:y val="-3.86473331945342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F61-4E60-B2D2-0DC9977094E6}"/>
                </c:ext>
              </c:extLst>
            </c:dLbl>
            <c:dLbl>
              <c:idx val="15"/>
              <c:layout>
                <c:manualLayout>
                  <c:x val="-2.52525252525252E-2"/>
                  <c:y val="-2.5764888796356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F61-4E60-B2D2-0DC9977094E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Hoja1!$B$2:$Q$2</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Hoja1!$B$15:$Q$15</c:f>
              <c:numCache>
                <c:formatCode>0.0</c:formatCode>
                <c:ptCount val="16"/>
                <c:pt idx="0">
                  <c:v>7.1536481639999989</c:v>
                </c:pt>
                <c:pt idx="1">
                  <c:v>8.2465619184000012</c:v>
                </c:pt>
                <c:pt idx="2">
                  <c:v>9.6459020423999977</c:v>
                </c:pt>
                <c:pt idx="3">
                  <c:v>11.1032944776</c:v>
                </c:pt>
                <c:pt idx="4">
                  <c:v>13.457220379200001</c:v>
                </c:pt>
                <c:pt idx="5">
                  <c:v>15.211376855999999</c:v>
                </c:pt>
                <c:pt idx="6">
                  <c:v>16.9737854832</c:v>
                </c:pt>
                <c:pt idx="7">
                  <c:v>17.146453896000001</c:v>
                </c:pt>
                <c:pt idx="8">
                  <c:v>17.60324698079998</c:v>
                </c:pt>
                <c:pt idx="9">
                  <c:v>22.034808432000009</c:v>
                </c:pt>
                <c:pt idx="10">
                  <c:v>25.15735946880001</c:v>
                </c:pt>
                <c:pt idx="11">
                  <c:v>26.574875215199999</c:v>
                </c:pt>
                <c:pt idx="12">
                  <c:v>28.453754066400009</c:v>
                </c:pt>
                <c:pt idx="13">
                  <c:v>30.57573186719998</c:v>
                </c:pt>
                <c:pt idx="14">
                  <c:v>31.681990079999991</c:v>
                </c:pt>
                <c:pt idx="15">
                  <c:v>34.506120208504051</c:v>
                </c:pt>
              </c:numCache>
            </c:numRef>
          </c:val>
          <c:smooth val="0"/>
          <c:extLst>
            <c:ext xmlns:c16="http://schemas.microsoft.com/office/drawing/2014/chart" uri="{C3380CC4-5D6E-409C-BE32-E72D297353CC}">
              <c16:uniqueId val="{00000005-CF61-4E60-B2D2-0DC9977094E6}"/>
            </c:ext>
          </c:extLst>
        </c:ser>
        <c:dLbls>
          <c:showLegendKey val="0"/>
          <c:showVal val="0"/>
          <c:showCatName val="0"/>
          <c:showSerName val="0"/>
          <c:showPercent val="0"/>
          <c:showBubbleSize val="0"/>
        </c:dLbls>
        <c:smooth val="0"/>
        <c:axId val="92392832"/>
        <c:axId val="92402816"/>
      </c:lineChart>
      <c:catAx>
        <c:axId val="92392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92402816"/>
        <c:crosses val="autoZero"/>
        <c:auto val="1"/>
        <c:lblAlgn val="ctr"/>
        <c:lblOffset val="100"/>
        <c:noMultiLvlLbl val="0"/>
      </c:catAx>
      <c:valAx>
        <c:axId val="92402816"/>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92392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23"/>
            <c:invertIfNegative val="0"/>
            <c:bubble3D val="0"/>
            <c:spPr>
              <a:solidFill>
                <a:srgbClr val="FF0000"/>
              </a:solidFill>
              <a:ln>
                <a:noFill/>
              </a:ln>
              <a:effectLst/>
            </c:spPr>
            <c:extLst>
              <c:ext xmlns:c16="http://schemas.microsoft.com/office/drawing/2014/chart" uri="{C3380CC4-5D6E-409C-BE32-E72D297353CC}">
                <c16:uniqueId val="{00000001-6607-4E2F-95CC-438124A734B7}"/>
              </c:ext>
            </c:extLst>
          </c:dPt>
          <c:cat>
            <c:strRef>
              <c:f>Hoja3!$E$3:$E$37</c:f>
              <c:strCache>
                <c:ptCount val="35"/>
                <c:pt idx="0">
                  <c:v>Envigado</c:v>
                </c:pt>
                <c:pt idx="1">
                  <c:v>Mosquera</c:v>
                </c:pt>
                <c:pt idx="2">
                  <c:v>Buga</c:v>
                </c:pt>
                <c:pt idx="3">
                  <c:v>Manizales</c:v>
                </c:pt>
                <c:pt idx="4">
                  <c:v>Armenia</c:v>
                </c:pt>
                <c:pt idx="5">
                  <c:v>Rionegro</c:v>
                </c:pt>
                <c:pt idx="6">
                  <c:v>Tunja</c:v>
                </c:pt>
                <c:pt idx="7">
                  <c:v>Riohacha</c:v>
                </c:pt>
                <c:pt idx="8">
                  <c:v>Quibdó</c:v>
                </c:pt>
                <c:pt idx="9">
                  <c:v>Quindío</c:v>
                </c:pt>
                <c:pt idx="10">
                  <c:v>Bogotá</c:v>
                </c:pt>
                <c:pt idx="11">
                  <c:v>Bucaramanga</c:v>
                </c:pt>
                <c:pt idx="12">
                  <c:v>Cúcuta</c:v>
                </c:pt>
                <c:pt idx="13">
                  <c:v>Facatativá</c:v>
                </c:pt>
                <c:pt idx="14">
                  <c:v>Villavicencio</c:v>
                </c:pt>
                <c:pt idx="15">
                  <c:v>Tumaco</c:v>
                </c:pt>
                <c:pt idx="16">
                  <c:v>Dosquebradas</c:v>
                </c:pt>
                <c:pt idx="17">
                  <c:v>Meta</c:v>
                </c:pt>
                <c:pt idx="18">
                  <c:v>Cesar</c:v>
                </c:pt>
                <c:pt idx="19">
                  <c:v>Nariño</c:v>
                </c:pt>
                <c:pt idx="20">
                  <c:v>Antioquia</c:v>
                </c:pt>
                <c:pt idx="21">
                  <c:v>Girón</c:v>
                </c:pt>
                <c:pt idx="22">
                  <c:v>Turbo</c:v>
                </c:pt>
                <c:pt idx="23">
                  <c:v>Nacional</c:v>
                </c:pt>
                <c:pt idx="24">
                  <c:v>Maicao</c:v>
                </c:pt>
                <c:pt idx="25">
                  <c:v>Soacha</c:v>
                </c:pt>
                <c:pt idx="26">
                  <c:v>Sucre</c:v>
                </c:pt>
                <c:pt idx="27">
                  <c:v>Piedecuesta</c:v>
                </c:pt>
                <c:pt idx="28">
                  <c:v>Vaupés</c:v>
                </c:pt>
                <c:pt idx="29">
                  <c:v>Cartago</c:v>
                </c:pt>
                <c:pt idx="30">
                  <c:v>Bolívar</c:v>
                </c:pt>
                <c:pt idx="31">
                  <c:v>Magdalena</c:v>
                </c:pt>
                <c:pt idx="32">
                  <c:v>Cali</c:v>
                </c:pt>
                <c:pt idx="33">
                  <c:v>Amazonas</c:v>
                </c:pt>
                <c:pt idx="34">
                  <c:v>Medellín</c:v>
                </c:pt>
              </c:strCache>
            </c:strRef>
          </c:cat>
          <c:val>
            <c:numRef>
              <c:f>Hoja3!$F$3:$F$37</c:f>
              <c:numCache>
                <c:formatCode>0.0</c:formatCode>
                <c:ptCount val="35"/>
                <c:pt idx="0">
                  <c:v>103.37790697674419</c:v>
                </c:pt>
                <c:pt idx="1">
                  <c:v>288.54166666666669</c:v>
                </c:pt>
                <c:pt idx="2">
                  <c:v>389.57692307692309</c:v>
                </c:pt>
                <c:pt idx="3">
                  <c:v>424.5</c:v>
                </c:pt>
                <c:pt idx="4">
                  <c:v>426.2340425531915</c:v>
                </c:pt>
                <c:pt idx="5">
                  <c:v>436.68888888888887</c:v>
                </c:pt>
                <c:pt idx="6">
                  <c:v>453.63829787234044</c:v>
                </c:pt>
                <c:pt idx="7">
                  <c:v>477.4712643678161</c:v>
                </c:pt>
                <c:pt idx="8">
                  <c:v>500.8</c:v>
                </c:pt>
                <c:pt idx="9">
                  <c:v>528.82417582417577</c:v>
                </c:pt>
                <c:pt idx="10">
                  <c:v>602.39679865206404</c:v>
                </c:pt>
                <c:pt idx="11">
                  <c:v>2038.7105263157894</c:v>
                </c:pt>
                <c:pt idx="12">
                  <c:v>2051.9259259259261</c:v>
                </c:pt>
                <c:pt idx="13">
                  <c:v>2074.6</c:v>
                </c:pt>
                <c:pt idx="14">
                  <c:v>2078.5135135135133</c:v>
                </c:pt>
                <c:pt idx="15">
                  <c:v>2163.5652173913045</c:v>
                </c:pt>
                <c:pt idx="16">
                  <c:v>2204</c:v>
                </c:pt>
                <c:pt idx="17">
                  <c:v>2303.7142857142858</c:v>
                </c:pt>
                <c:pt idx="18">
                  <c:v>2360.0158730158732</c:v>
                </c:pt>
                <c:pt idx="19">
                  <c:v>2383.1159420289855</c:v>
                </c:pt>
                <c:pt idx="20">
                  <c:v>2614.1325966850827</c:v>
                </c:pt>
                <c:pt idx="21">
                  <c:v>2646.375</c:v>
                </c:pt>
                <c:pt idx="22">
                  <c:v>2686.8571428571427</c:v>
                </c:pt>
                <c:pt idx="23">
                  <c:v>2709.0759606867514</c:v>
                </c:pt>
                <c:pt idx="24">
                  <c:v>2749.1333333333332</c:v>
                </c:pt>
                <c:pt idx="25">
                  <c:v>2803.0476190476193</c:v>
                </c:pt>
                <c:pt idx="26">
                  <c:v>3097.1153846153848</c:v>
                </c:pt>
                <c:pt idx="27">
                  <c:v>3401</c:v>
                </c:pt>
                <c:pt idx="28">
                  <c:v>3709</c:v>
                </c:pt>
                <c:pt idx="29">
                  <c:v>4010.5</c:v>
                </c:pt>
                <c:pt idx="30">
                  <c:v>4256.375</c:v>
                </c:pt>
                <c:pt idx="31">
                  <c:v>4531.7749999999996</c:v>
                </c:pt>
                <c:pt idx="32">
                  <c:v>5182.911764705882</c:v>
                </c:pt>
                <c:pt idx="33">
                  <c:v>5960.333333333333</c:v>
                </c:pt>
                <c:pt idx="34">
                  <c:v>11754.23076923077</c:v>
                </c:pt>
              </c:numCache>
            </c:numRef>
          </c:val>
          <c:extLst>
            <c:ext xmlns:c16="http://schemas.microsoft.com/office/drawing/2014/chart" uri="{C3380CC4-5D6E-409C-BE32-E72D297353CC}">
              <c16:uniqueId val="{00000002-6607-4E2F-95CC-438124A734B7}"/>
            </c:ext>
          </c:extLst>
        </c:ser>
        <c:dLbls>
          <c:showLegendKey val="0"/>
          <c:showVal val="0"/>
          <c:showCatName val="0"/>
          <c:showSerName val="0"/>
          <c:showPercent val="0"/>
          <c:showBubbleSize val="0"/>
        </c:dLbls>
        <c:gapWidth val="219"/>
        <c:overlap val="-27"/>
        <c:axId val="100176256"/>
        <c:axId val="100177792"/>
      </c:barChart>
      <c:catAx>
        <c:axId val="100176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00177792"/>
        <c:crosses val="autoZero"/>
        <c:auto val="1"/>
        <c:lblAlgn val="ctr"/>
        <c:lblOffset val="100"/>
        <c:noMultiLvlLbl val="0"/>
      </c:catAx>
      <c:valAx>
        <c:axId val="1001777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00176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'5.Propuesta de cierre de brecha'!$B$72</c:f>
              <c:strCache>
                <c:ptCount val="1"/>
                <c:pt idx="0">
                  <c:v>Básica Primaria</c:v>
                </c:pt>
              </c:strCache>
            </c:strRef>
          </c:tx>
          <c:spPr>
            <a:ln w="28575" cap="rnd">
              <a:solidFill>
                <a:schemeClr val="accent1"/>
              </a:solidFill>
              <a:round/>
            </a:ln>
            <a:effectLst/>
          </c:spPr>
          <c:marker>
            <c:symbol val="none"/>
          </c:marker>
          <c:dLbls>
            <c:dLbl>
              <c:idx val="0"/>
              <c:layout>
                <c:manualLayout>
                  <c:x val="-2.3095711950048199E-17"/>
                  <c:y val="2.35159056401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B0-4D49-B99E-D3F1E4EC4D4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FF0000"/>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'5.Propuesta de cierre de brecha'!$C$68:$M$68</c:f>
              <c:numCache>
                <c:formatCode>General</c:formatCode>
                <c:ptCount val="11"/>
                <c:pt idx="0">
                  <c:v>2017</c:v>
                </c:pt>
                <c:pt idx="1">
                  <c:v>2018</c:v>
                </c:pt>
                <c:pt idx="2">
                  <c:v>2019</c:v>
                </c:pt>
                <c:pt idx="3">
                  <c:v>2020</c:v>
                </c:pt>
                <c:pt idx="4">
                  <c:v>2021</c:v>
                </c:pt>
                <c:pt idx="5">
                  <c:v>2022</c:v>
                </c:pt>
                <c:pt idx="6">
                  <c:v>2023</c:v>
                </c:pt>
                <c:pt idx="7">
                  <c:v>2024</c:v>
                </c:pt>
                <c:pt idx="8">
                  <c:v>2025</c:v>
                </c:pt>
                <c:pt idx="9">
                  <c:v>2026</c:v>
                </c:pt>
                <c:pt idx="10">
                  <c:v>2027</c:v>
                </c:pt>
              </c:numCache>
            </c:numRef>
          </c:cat>
          <c:val>
            <c:numRef>
              <c:f>'5.Propuesta de cierre de brecha'!$C$72:$M$72</c:f>
              <c:numCache>
                <c:formatCode>0%</c:formatCode>
                <c:ptCount val="11"/>
                <c:pt idx="0">
                  <c:v>0.879</c:v>
                </c:pt>
                <c:pt idx="1">
                  <c:v>0.89100000000000001</c:v>
                </c:pt>
                <c:pt idx="2">
                  <c:v>0.90300000000000002</c:v>
                </c:pt>
                <c:pt idx="3">
                  <c:v>0.91500000000000004</c:v>
                </c:pt>
                <c:pt idx="4">
                  <c:v>0.92700000000000005</c:v>
                </c:pt>
                <c:pt idx="5">
                  <c:v>0.93899999999999995</c:v>
                </c:pt>
                <c:pt idx="6">
                  <c:v>0.95099999999999996</c:v>
                </c:pt>
                <c:pt idx="7">
                  <c:v>0.96299999999999997</c:v>
                </c:pt>
                <c:pt idx="8">
                  <c:v>0.97499999999999998</c:v>
                </c:pt>
                <c:pt idx="9">
                  <c:v>0.98699999999999999</c:v>
                </c:pt>
                <c:pt idx="10">
                  <c:v>0.999</c:v>
                </c:pt>
              </c:numCache>
            </c:numRef>
          </c:val>
          <c:smooth val="0"/>
          <c:extLst>
            <c:ext xmlns:c16="http://schemas.microsoft.com/office/drawing/2014/chart" uri="{C3380CC4-5D6E-409C-BE32-E72D297353CC}">
              <c16:uniqueId val="{00000000-9CB0-4D49-B99E-D3F1E4EC4D4A}"/>
            </c:ext>
          </c:extLst>
        </c:ser>
        <c:ser>
          <c:idx val="1"/>
          <c:order val="1"/>
          <c:tx>
            <c:strRef>
              <c:f>'5.Propuesta de cierre de brecha'!$B$73</c:f>
              <c:strCache>
                <c:ptCount val="1"/>
                <c:pt idx="0">
                  <c:v>Básica Secundaria</c:v>
                </c:pt>
              </c:strCache>
            </c:strRef>
          </c:tx>
          <c:spPr>
            <a:ln w="28575" cap="rnd">
              <a:solidFill>
                <a:schemeClr val="accent2"/>
              </a:solidFill>
              <a:round/>
            </a:ln>
            <a:effectLst/>
          </c:spPr>
          <c:marker>
            <c:symbol val="none"/>
          </c:marker>
          <c:dLbls>
            <c:dLbl>
              <c:idx val="0"/>
              <c:layout>
                <c:manualLayout>
                  <c:x val="-2.3095711950048199E-17"/>
                  <c:y val="-7.05477169203422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CB0-4D49-B99E-D3F1E4EC4D4A}"/>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FF0000"/>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'5.Propuesta de cierre de brecha'!$C$68:$M$68</c:f>
              <c:numCache>
                <c:formatCode>General</c:formatCode>
                <c:ptCount val="11"/>
                <c:pt idx="0">
                  <c:v>2017</c:v>
                </c:pt>
                <c:pt idx="1">
                  <c:v>2018</c:v>
                </c:pt>
                <c:pt idx="2">
                  <c:v>2019</c:v>
                </c:pt>
                <c:pt idx="3">
                  <c:v>2020</c:v>
                </c:pt>
                <c:pt idx="4">
                  <c:v>2021</c:v>
                </c:pt>
                <c:pt idx="5">
                  <c:v>2022</c:v>
                </c:pt>
                <c:pt idx="6">
                  <c:v>2023</c:v>
                </c:pt>
                <c:pt idx="7">
                  <c:v>2024</c:v>
                </c:pt>
                <c:pt idx="8">
                  <c:v>2025</c:v>
                </c:pt>
                <c:pt idx="9">
                  <c:v>2026</c:v>
                </c:pt>
                <c:pt idx="10">
                  <c:v>2027</c:v>
                </c:pt>
              </c:numCache>
            </c:numRef>
          </c:cat>
          <c:val>
            <c:numRef>
              <c:f>'5.Propuesta de cierre de brecha'!$C$73:$M$73</c:f>
              <c:numCache>
                <c:formatCode>0%</c:formatCode>
                <c:ptCount val="11"/>
                <c:pt idx="0">
                  <c:v>0.90100000000000002</c:v>
                </c:pt>
                <c:pt idx="1">
                  <c:v>0.91100000000000003</c:v>
                </c:pt>
                <c:pt idx="2">
                  <c:v>0.92100000000000004</c:v>
                </c:pt>
                <c:pt idx="3">
                  <c:v>0.93100000000000005</c:v>
                </c:pt>
                <c:pt idx="4">
                  <c:v>0.94099999999999995</c:v>
                </c:pt>
                <c:pt idx="5">
                  <c:v>0.95099999999999996</c:v>
                </c:pt>
                <c:pt idx="6">
                  <c:v>0.96099999999999997</c:v>
                </c:pt>
                <c:pt idx="7">
                  <c:v>0.97099999999999997</c:v>
                </c:pt>
                <c:pt idx="8">
                  <c:v>0.98099999999999998</c:v>
                </c:pt>
                <c:pt idx="9">
                  <c:v>0.99099999999999999</c:v>
                </c:pt>
                <c:pt idx="10">
                  <c:v>1.0009999999999999</c:v>
                </c:pt>
              </c:numCache>
            </c:numRef>
          </c:val>
          <c:smooth val="0"/>
          <c:extLst>
            <c:ext xmlns:c16="http://schemas.microsoft.com/office/drawing/2014/chart" uri="{C3380CC4-5D6E-409C-BE32-E72D297353CC}">
              <c16:uniqueId val="{00000001-9CB0-4D49-B99E-D3F1E4EC4D4A}"/>
            </c:ext>
          </c:extLst>
        </c:ser>
        <c:ser>
          <c:idx val="2"/>
          <c:order val="2"/>
          <c:tx>
            <c:strRef>
              <c:f>'5.Propuesta de cierre de brecha'!$B$74</c:f>
              <c:strCache>
                <c:ptCount val="1"/>
                <c:pt idx="0">
                  <c:v>Media</c:v>
                </c:pt>
              </c:strCache>
            </c:strRef>
          </c:tx>
          <c:spPr>
            <a:ln w="28575" cap="rnd">
              <a:solidFill>
                <a:schemeClr val="accent3"/>
              </a:solidFill>
              <a:round/>
            </a:ln>
            <a:effectLst/>
          </c:spPr>
          <c:marker>
            <c:symbol val="none"/>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B0-4D49-B99E-D3F1E4EC4D4A}"/>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CB0-4D49-B99E-D3F1E4EC4D4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0000"/>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'5.Propuesta de cierre de brecha'!$C$68:$M$68</c:f>
              <c:numCache>
                <c:formatCode>General</c:formatCode>
                <c:ptCount val="11"/>
                <c:pt idx="0">
                  <c:v>2017</c:v>
                </c:pt>
                <c:pt idx="1">
                  <c:v>2018</c:v>
                </c:pt>
                <c:pt idx="2">
                  <c:v>2019</c:v>
                </c:pt>
                <c:pt idx="3">
                  <c:v>2020</c:v>
                </c:pt>
                <c:pt idx="4">
                  <c:v>2021</c:v>
                </c:pt>
                <c:pt idx="5">
                  <c:v>2022</c:v>
                </c:pt>
                <c:pt idx="6">
                  <c:v>2023</c:v>
                </c:pt>
                <c:pt idx="7">
                  <c:v>2024</c:v>
                </c:pt>
                <c:pt idx="8">
                  <c:v>2025</c:v>
                </c:pt>
                <c:pt idx="9">
                  <c:v>2026</c:v>
                </c:pt>
                <c:pt idx="10">
                  <c:v>2027</c:v>
                </c:pt>
              </c:numCache>
            </c:numRef>
          </c:cat>
          <c:val>
            <c:numRef>
              <c:f>'5.Propuesta de cierre de brecha'!$C$74:$M$74</c:f>
              <c:numCache>
                <c:formatCode>0%</c:formatCode>
                <c:ptCount val="11"/>
                <c:pt idx="0">
                  <c:v>0.77200000000000002</c:v>
                </c:pt>
                <c:pt idx="1">
                  <c:v>0.80200000000000005</c:v>
                </c:pt>
                <c:pt idx="2">
                  <c:v>0.83199999999999996</c:v>
                </c:pt>
                <c:pt idx="3">
                  <c:v>0.86199999999999999</c:v>
                </c:pt>
                <c:pt idx="4">
                  <c:v>0.89200000000000002</c:v>
                </c:pt>
                <c:pt idx="5">
                  <c:v>0.92200000000000004</c:v>
                </c:pt>
                <c:pt idx="6">
                  <c:v>0.93700000000000006</c:v>
                </c:pt>
                <c:pt idx="7">
                  <c:v>0.95199999999999996</c:v>
                </c:pt>
                <c:pt idx="8">
                  <c:v>0.96699999999999997</c:v>
                </c:pt>
                <c:pt idx="9">
                  <c:v>0.98199999999999998</c:v>
                </c:pt>
                <c:pt idx="10">
                  <c:v>0.997</c:v>
                </c:pt>
              </c:numCache>
            </c:numRef>
          </c:val>
          <c:smooth val="0"/>
          <c:extLst>
            <c:ext xmlns:c16="http://schemas.microsoft.com/office/drawing/2014/chart" uri="{C3380CC4-5D6E-409C-BE32-E72D297353CC}">
              <c16:uniqueId val="{00000002-9CB0-4D49-B99E-D3F1E4EC4D4A}"/>
            </c:ext>
          </c:extLst>
        </c:ser>
        <c:dLbls>
          <c:showLegendKey val="0"/>
          <c:showVal val="0"/>
          <c:showCatName val="0"/>
          <c:showSerName val="0"/>
          <c:showPercent val="0"/>
          <c:showBubbleSize val="0"/>
        </c:dLbls>
        <c:smooth val="0"/>
        <c:axId val="102191104"/>
        <c:axId val="102192640"/>
      </c:lineChart>
      <c:catAx>
        <c:axId val="102191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crossAx val="102192640"/>
        <c:crosses val="autoZero"/>
        <c:auto val="1"/>
        <c:lblAlgn val="ctr"/>
        <c:lblOffset val="100"/>
        <c:noMultiLvlLbl val="0"/>
      </c:catAx>
      <c:valAx>
        <c:axId val="102192640"/>
        <c:scaling>
          <c:orientation val="minMax"/>
          <c:max val="1"/>
          <c:min val="0.7"/>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CO"/>
          </a:p>
        </c:txPr>
        <c:crossAx val="102191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11-49D3-BCFB-0082C58FAF1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'5.Propuesta de cierre de brecha'!$C$76:$M$76</c:f>
              <c:numCache>
                <c:formatCode>General</c:formatCode>
                <c:ptCount val="11"/>
                <c:pt idx="0">
                  <c:v>2017</c:v>
                </c:pt>
                <c:pt idx="1">
                  <c:v>2018</c:v>
                </c:pt>
                <c:pt idx="2">
                  <c:v>2019</c:v>
                </c:pt>
                <c:pt idx="3">
                  <c:v>2020</c:v>
                </c:pt>
                <c:pt idx="4">
                  <c:v>2021</c:v>
                </c:pt>
                <c:pt idx="5">
                  <c:v>2022</c:v>
                </c:pt>
                <c:pt idx="6">
                  <c:v>2023</c:v>
                </c:pt>
                <c:pt idx="7">
                  <c:v>2024</c:v>
                </c:pt>
                <c:pt idx="8">
                  <c:v>2025</c:v>
                </c:pt>
                <c:pt idx="9">
                  <c:v>2026</c:v>
                </c:pt>
                <c:pt idx="10">
                  <c:v>2027</c:v>
                </c:pt>
              </c:numCache>
            </c:numRef>
          </c:cat>
          <c:val>
            <c:numRef>
              <c:f>'5.Propuesta de cierre de brecha'!$C$78:$M$78</c:f>
              <c:numCache>
                <c:formatCode>0%</c:formatCode>
                <c:ptCount val="11"/>
                <c:pt idx="0">
                  <c:v>0.46467990249726698</c:v>
                </c:pt>
                <c:pt idx="1">
                  <c:v>0.51820990249726695</c:v>
                </c:pt>
                <c:pt idx="2">
                  <c:v>0.57173990249726703</c:v>
                </c:pt>
                <c:pt idx="3">
                  <c:v>0.62526990249726699</c:v>
                </c:pt>
                <c:pt idx="4">
                  <c:v>0.67879990249726696</c:v>
                </c:pt>
                <c:pt idx="5">
                  <c:v>0.73232990249726704</c:v>
                </c:pt>
                <c:pt idx="6">
                  <c:v>0.785859902497267</c:v>
                </c:pt>
                <c:pt idx="7">
                  <c:v>0.83938990249726697</c:v>
                </c:pt>
                <c:pt idx="8">
                  <c:v>0.89291990249726705</c:v>
                </c:pt>
                <c:pt idx="9">
                  <c:v>0.94644990249726701</c:v>
                </c:pt>
                <c:pt idx="10">
                  <c:v>0.99997990249726698</c:v>
                </c:pt>
              </c:numCache>
            </c:numRef>
          </c:val>
          <c:smooth val="0"/>
          <c:extLst>
            <c:ext xmlns:c16="http://schemas.microsoft.com/office/drawing/2014/chart" uri="{C3380CC4-5D6E-409C-BE32-E72D297353CC}">
              <c16:uniqueId val="{00000001-5211-49D3-BCFB-0082C58FAF10}"/>
            </c:ext>
          </c:extLst>
        </c:ser>
        <c:ser>
          <c:idx val="1"/>
          <c:order val="1"/>
          <c:spPr>
            <a:ln w="28575" cap="rnd">
              <a:solidFill>
                <a:schemeClr val="accent2"/>
              </a:solidFill>
              <a:round/>
            </a:ln>
            <a:effectLst/>
          </c:spPr>
          <c:marker>
            <c:symbol val="none"/>
          </c:marker>
          <c:cat>
            <c:numRef>
              <c:f>'5.Propuesta de cierre de brecha'!$C$76:$M$76</c:f>
              <c:numCache>
                <c:formatCode>General</c:formatCode>
                <c:ptCount val="11"/>
                <c:pt idx="0">
                  <c:v>2017</c:v>
                </c:pt>
                <c:pt idx="1">
                  <c:v>2018</c:v>
                </c:pt>
                <c:pt idx="2">
                  <c:v>2019</c:v>
                </c:pt>
                <c:pt idx="3">
                  <c:v>2020</c:v>
                </c:pt>
                <c:pt idx="4">
                  <c:v>2021</c:v>
                </c:pt>
                <c:pt idx="5">
                  <c:v>2022</c:v>
                </c:pt>
                <c:pt idx="6">
                  <c:v>2023</c:v>
                </c:pt>
                <c:pt idx="7">
                  <c:v>2024</c:v>
                </c:pt>
                <c:pt idx="8">
                  <c:v>2025</c:v>
                </c:pt>
                <c:pt idx="9">
                  <c:v>2026</c:v>
                </c:pt>
                <c:pt idx="10">
                  <c:v>2027</c:v>
                </c:pt>
              </c:numCache>
            </c:numRef>
          </c:cat>
          <c:val>
            <c:numRef>
              <c:f>'5.Propuesta de cierre de brecha'!$C$79:$M$79</c:f>
              <c:numCache>
                <c:formatCode>0%</c:formatCode>
                <c:ptCount val="11"/>
                <c:pt idx="0">
                  <c:v>0.52844805568590703</c:v>
                </c:pt>
                <c:pt idx="1">
                  <c:v>0.57544805568590696</c:v>
                </c:pt>
                <c:pt idx="2">
                  <c:v>0.622448055685907</c:v>
                </c:pt>
                <c:pt idx="3">
                  <c:v>0.66944805568590704</c:v>
                </c:pt>
                <c:pt idx="4">
                  <c:v>0.71644805568590697</c:v>
                </c:pt>
                <c:pt idx="5">
                  <c:v>0.76344805568590701</c:v>
                </c:pt>
                <c:pt idx="6">
                  <c:v>0.81044805568590705</c:v>
                </c:pt>
                <c:pt idx="7">
                  <c:v>0.85744805568590698</c:v>
                </c:pt>
                <c:pt idx="8">
                  <c:v>0.90444805568590803</c:v>
                </c:pt>
                <c:pt idx="9">
                  <c:v>0.95144805568590796</c:v>
                </c:pt>
                <c:pt idx="10">
                  <c:v>0.998448055685908</c:v>
                </c:pt>
              </c:numCache>
            </c:numRef>
          </c:val>
          <c:smooth val="0"/>
          <c:extLst>
            <c:ext xmlns:c16="http://schemas.microsoft.com/office/drawing/2014/chart" uri="{C3380CC4-5D6E-409C-BE32-E72D297353CC}">
              <c16:uniqueId val="{00000002-5211-49D3-BCFB-0082C58FAF10}"/>
            </c:ext>
          </c:extLst>
        </c:ser>
        <c:ser>
          <c:idx val="2"/>
          <c:order val="2"/>
          <c:spPr>
            <a:ln w="28575" cap="rnd">
              <a:solidFill>
                <a:schemeClr val="accent3"/>
              </a:solidFill>
              <a:round/>
            </a:ln>
            <a:effectLst/>
          </c:spPr>
          <c:marker>
            <c:symbol val="none"/>
          </c:marker>
          <c:dLbls>
            <c:dLbl>
              <c:idx val="10"/>
              <c:layout>
                <c:manualLayout>
                  <c:x val="-9.8094431982389499E-2"/>
                  <c:y val="-1.467738733129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211-49D3-BCFB-0082C58FAF1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0000"/>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'5.Propuesta de cierre de brecha'!$C$76:$M$76</c:f>
              <c:numCache>
                <c:formatCode>General</c:formatCode>
                <c:ptCount val="11"/>
                <c:pt idx="0">
                  <c:v>2017</c:v>
                </c:pt>
                <c:pt idx="1">
                  <c:v>2018</c:v>
                </c:pt>
                <c:pt idx="2">
                  <c:v>2019</c:v>
                </c:pt>
                <c:pt idx="3">
                  <c:v>2020</c:v>
                </c:pt>
                <c:pt idx="4">
                  <c:v>2021</c:v>
                </c:pt>
                <c:pt idx="5">
                  <c:v>2022</c:v>
                </c:pt>
                <c:pt idx="6">
                  <c:v>2023</c:v>
                </c:pt>
                <c:pt idx="7">
                  <c:v>2024</c:v>
                </c:pt>
                <c:pt idx="8">
                  <c:v>2025</c:v>
                </c:pt>
                <c:pt idx="9">
                  <c:v>2026</c:v>
                </c:pt>
                <c:pt idx="10">
                  <c:v>2027</c:v>
                </c:pt>
              </c:numCache>
            </c:numRef>
          </c:cat>
          <c:val>
            <c:numRef>
              <c:f>'5.Propuesta de cierre de brecha'!$C$80:$M$80</c:f>
              <c:numCache>
                <c:formatCode>0%</c:formatCode>
                <c:ptCount val="11"/>
                <c:pt idx="0">
                  <c:v>0.50520721125522805</c:v>
                </c:pt>
                <c:pt idx="1">
                  <c:v>0.55420721125522898</c:v>
                </c:pt>
                <c:pt idx="2">
                  <c:v>0.60320721125522903</c:v>
                </c:pt>
                <c:pt idx="3">
                  <c:v>0.65220721125522896</c:v>
                </c:pt>
                <c:pt idx="4">
                  <c:v>0.701207211255229</c:v>
                </c:pt>
                <c:pt idx="5">
                  <c:v>0.75020721125522905</c:v>
                </c:pt>
                <c:pt idx="6">
                  <c:v>0.79920721125522898</c:v>
                </c:pt>
                <c:pt idx="7">
                  <c:v>0.84820721125522902</c:v>
                </c:pt>
                <c:pt idx="8">
                  <c:v>0.89720721125522895</c:v>
                </c:pt>
                <c:pt idx="9">
                  <c:v>0.946207211255229</c:v>
                </c:pt>
                <c:pt idx="10">
                  <c:v>0.99520721125522904</c:v>
                </c:pt>
              </c:numCache>
            </c:numRef>
          </c:val>
          <c:smooth val="0"/>
          <c:extLst>
            <c:ext xmlns:c16="http://schemas.microsoft.com/office/drawing/2014/chart" uri="{C3380CC4-5D6E-409C-BE32-E72D297353CC}">
              <c16:uniqueId val="{00000003-5211-49D3-BCFB-0082C58FAF10}"/>
            </c:ext>
          </c:extLst>
        </c:ser>
        <c:dLbls>
          <c:showLegendKey val="0"/>
          <c:showVal val="0"/>
          <c:showCatName val="0"/>
          <c:showSerName val="0"/>
          <c:showPercent val="0"/>
          <c:showBubbleSize val="0"/>
        </c:dLbls>
        <c:smooth val="0"/>
        <c:axId val="102238080"/>
        <c:axId val="102239616"/>
      </c:lineChart>
      <c:catAx>
        <c:axId val="102238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02239616"/>
        <c:crosses val="autoZero"/>
        <c:auto val="1"/>
        <c:lblAlgn val="ctr"/>
        <c:lblOffset val="100"/>
        <c:noMultiLvlLbl val="0"/>
      </c:catAx>
      <c:valAx>
        <c:axId val="102239616"/>
        <c:scaling>
          <c:orientation val="minMax"/>
          <c:max val="1"/>
          <c:min val="0.4"/>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02238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'5.Propuesta de cierre de brecha'!$B$77</c:f>
              <c:strCache>
                <c:ptCount val="1"/>
                <c:pt idx="0">
                  <c:v>Preescolar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'5.Propuesta de cierre de brecha'!$C$76:$M$76</c:f>
              <c:numCache>
                <c:formatCode>General</c:formatCode>
                <c:ptCount val="11"/>
                <c:pt idx="0">
                  <c:v>2017</c:v>
                </c:pt>
                <c:pt idx="1">
                  <c:v>2018</c:v>
                </c:pt>
                <c:pt idx="2">
                  <c:v>2019</c:v>
                </c:pt>
                <c:pt idx="3">
                  <c:v>2020</c:v>
                </c:pt>
                <c:pt idx="4">
                  <c:v>2021</c:v>
                </c:pt>
                <c:pt idx="5">
                  <c:v>2022</c:v>
                </c:pt>
                <c:pt idx="6">
                  <c:v>2023</c:v>
                </c:pt>
                <c:pt idx="7">
                  <c:v>2024</c:v>
                </c:pt>
                <c:pt idx="8">
                  <c:v>2025</c:v>
                </c:pt>
                <c:pt idx="9">
                  <c:v>2026</c:v>
                </c:pt>
                <c:pt idx="10">
                  <c:v>2027</c:v>
                </c:pt>
              </c:numCache>
            </c:numRef>
          </c:cat>
          <c:val>
            <c:numRef>
              <c:f>'5.Propuesta de cierre de brecha'!$C$77:$M$77</c:f>
              <c:numCache>
                <c:formatCode>0.00</c:formatCode>
                <c:ptCount val="11"/>
                <c:pt idx="0">
                  <c:v>2.417705999999999</c:v>
                </c:pt>
                <c:pt idx="1">
                  <c:v>2.6871157428378551</c:v>
                </c:pt>
                <c:pt idx="2">
                  <c:v>2.9565254856757028</c:v>
                </c:pt>
                <c:pt idx="3">
                  <c:v>3.2259352285135621</c:v>
                </c:pt>
                <c:pt idx="4">
                  <c:v>3.4953449713514151</c:v>
                </c:pt>
                <c:pt idx="5">
                  <c:v>3.764754714189269</c:v>
                </c:pt>
                <c:pt idx="6">
                  <c:v>4.0341644570271216</c:v>
                </c:pt>
                <c:pt idx="7">
                  <c:v>4.3035741998649772</c:v>
                </c:pt>
                <c:pt idx="8">
                  <c:v>4.5729839427028312</c:v>
                </c:pt>
                <c:pt idx="9">
                  <c:v>4.8423936855406904</c:v>
                </c:pt>
                <c:pt idx="10">
                  <c:v>5.111803428378539</c:v>
                </c:pt>
              </c:numCache>
            </c:numRef>
          </c:val>
          <c:extLst>
            <c:ext xmlns:c16="http://schemas.microsoft.com/office/drawing/2014/chart" uri="{C3380CC4-5D6E-409C-BE32-E72D297353CC}">
              <c16:uniqueId val="{00000000-912A-4E83-84BC-94600549A31A}"/>
            </c:ext>
          </c:extLst>
        </c:ser>
        <c:dLbls>
          <c:showLegendKey val="0"/>
          <c:showVal val="0"/>
          <c:showCatName val="0"/>
          <c:showSerName val="0"/>
          <c:showPercent val="0"/>
          <c:showBubbleSize val="0"/>
        </c:dLbls>
        <c:gapWidth val="50"/>
        <c:overlap val="-27"/>
        <c:axId val="101587584"/>
        <c:axId val="101597568"/>
      </c:barChart>
      <c:catAx>
        <c:axId val="10158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01597568"/>
        <c:crosses val="autoZero"/>
        <c:auto val="1"/>
        <c:lblAlgn val="ctr"/>
        <c:lblOffset val="100"/>
        <c:noMultiLvlLbl val="0"/>
      </c:catAx>
      <c:valAx>
        <c:axId val="101597568"/>
        <c:scaling>
          <c:orientation val="minMax"/>
        </c:scaling>
        <c:delete val="1"/>
        <c:axPos val="l"/>
        <c:numFmt formatCode="0.00" sourceLinked="1"/>
        <c:majorTickMark val="none"/>
        <c:minorTickMark val="none"/>
        <c:tickLblPos val="nextTo"/>
        <c:crossAx val="101587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'5.Propuesta de cierre de brecha'!$B$69</c:f>
              <c:strCache>
                <c:ptCount val="1"/>
                <c:pt idx="0">
                  <c:v>Prejardín</c:v>
                </c:pt>
              </c:strCache>
            </c:strRef>
          </c:tx>
          <c:spPr>
            <a:ln w="28575" cap="rnd">
              <a:solidFill>
                <a:schemeClr val="accent1"/>
              </a:solidFill>
              <a:round/>
            </a:ln>
            <a:effectLst/>
          </c:spPr>
          <c:marker>
            <c:symbol val="none"/>
          </c:marker>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80D-4255-BE73-2A063499D23C}"/>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80D-4255-BE73-2A063499D23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'5.Propuesta de cierre de brecha'!$C$68:$M$68</c:f>
              <c:numCache>
                <c:formatCode>General</c:formatCode>
                <c:ptCount val="11"/>
                <c:pt idx="0">
                  <c:v>2017</c:v>
                </c:pt>
                <c:pt idx="1">
                  <c:v>2018</c:v>
                </c:pt>
                <c:pt idx="2">
                  <c:v>2019</c:v>
                </c:pt>
                <c:pt idx="3">
                  <c:v>2020</c:v>
                </c:pt>
                <c:pt idx="4">
                  <c:v>2021</c:v>
                </c:pt>
                <c:pt idx="5">
                  <c:v>2022</c:v>
                </c:pt>
                <c:pt idx="6">
                  <c:v>2023</c:v>
                </c:pt>
                <c:pt idx="7">
                  <c:v>2024</c:v>
                </c:pt>
                <c:pt idx="8">
                  <c:v>2025</c:v>
                </c:pt>
                <c:pt idx="9">
                  <c:v>2026</c:v>
                </c:pt>
                <c:pt idx="10">
                  <c:v>2027</c:v>
                </c:pt>
              </c:numCache>
            </c:numRef>
          </c:cat>
          <c:val>
            <c:numRef>
              <c:f>'5.Propuesta de cierre de brecha'!$C$69:$M$69</c:f>
              <c:numCache>
                <c:formatCode>0%</c:formatCode>
                <c:ptCount val="11"/>
                <c:pt idx="0">
                  <c:v>0</c:v>
                </c:pt>
                <c:pt idx="1">
                  <c:v>0</c:v>
                </c:pt>
                <c:pt idx="2">
                  <c:v>0</c:v>
                </c:pt>
                <c:pt idx="3">
                  <c:v>0</c:v>
                </c:pt>
                <c:pt idx="4">
                  <c:v>0</c:v>
                </c:pt>
                <c:pt idx="5">
                  <c:v>0</c:v>
                </c:pt>
                <c:pt idx="6">
                  <c:v>0</c:v>
                </c:pt>
                <c:pt idx="7">
                  <c:v>7.4999999999999997E-2</c:v>
                </c:pt>
                <c:pt idx="8">
                  <c:v>0.32423363539191402</c:v>
                </c:pt>
                <c:pt idx="9">
                  <c:v>0.46423363539191398</c:v>
                </c:pt>
                <c:pt idx="10">
                  <c:v>0.60423363539191399</c:v>
                </c:pt>
              </c:numCache>
            </c:numRef>
          </c:val>
          <c:smooth val="0"/>
          <c:extLst>
            <c:ext xmlns:c16="http://schemas.microsoft.com/office/drawing/2014/chart" uri="{C3380CC4-5D6E-409C-BE32-E72D297353CC}">
              <c16:uniqueId val="{00000000-380D-4255-BE73-2A063499D23C}"/>
            </c:ext>
          </c:extLst>
        </c:ser>
        <c:ser>
          <c:idx val="1"/>
          <c:order val="1"/>
          <c:tx>
            <c:strRef>
              <c:f>'5.Propuesta de cierre de brecha'!$B$70</c:f>
              <c:strCache>
                <c:ptCount val="1"/>
                <c:pt idx="0">
                  <c:v>Jardín</c:v>
                </c:pt>
              </c:strCache>
            </c:strRef>
          </c:tx>
          <c:spPr>
            <a:ln w="28575" cap="rnd">
              <a:solidFill>
                <a:schemeClr val="accent2"/>
              </a:solidFill>
              <a:round/>
            </a:ln>
            <a:effectLst/>
          </c:spPr>
          <c:marker>
            <c:symbol val="none"/>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80D-4255-BE73-2A063499D23C}"/>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80D-4255-BE73-2A063499D23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'5.Propuesta de cierre de brecha'!$C$68:$M$68</c:f>
              <c:numCache>
                <c:formatCode>General</c:formatCode>
                <c:ptCount val="11"/>
                <c:pt idx="0">
                  <c:v>2017</c:v>
                </c:pt>
                <c:pt idx="1">
                  <c:v>2018</c:v>
                </c:pt>
                <c:pt idx="2">
                  <c:v>2019</c:v>
                </c:pt>
                <c:pt idx="3">
                  <c:v>2020</c:v>
                </c:pt>
                <c:pt idx="4">
                  <c:v>2021</c:v>
                </c:pt>
                <c:pt idx="5">
                  <c:v>2022</c:v>
                </c:pt>
                <c:pt idx="6">
                  <c:v>2023</c:v>
                </c:pt>
                <c:pt idx="7">
                  <c:v>2024</c:v>
                </c:pt>
                <c:pt idx="8">
                  <c:v>2025</c:v>
                </c:pt>
                <c:pt idx="9">
                  <c:v>2026</c:v>
                </c:pt>
                <c:pt idx="10">
                  <c:v>2027</c:v>
                </c:pt>
              </c:numCache>
            </c:numRef>
          </c:cat>
          <c:val>
            <c:numRef>
              <c:f>'5.Propuesta de cierre de brecha'!$C$70:$M$70</c:f>
              <c:numCache>
                <c:formatCode>0%</c:formatCode>
                <c:ptCount val="11"/>
                <c:pt idx="0">
                  <c:v>0</c:v>
                </c:pt>
                <c:pt idx="1">
                  <c:v>0</c:v>
                </c:pt>
                <c:pt idx="2">
                  <c:v>0</c:v>
                </c:pt>
                <c:pt idx="3">
                  <c:v>0</c:v>
                </c:pt>
                <c:pt idx="4">
                  <c:v>0</c:v>
                </c:pt>
                <c:pt idx="5">
                  <c:v>7.4999999999999997E-2</c:v>
                </c:pt>
                <c:pt idx="6">
                  <c:v>0.26609596077515801</c:v>
                </c:pt>
                <c:pt idx="7">
                  <c:v>0.39909596077515802</c:v>
                </c:pt>
                <c:pt idx="8">
                  <c:v>0.53209596077515797</c:v>
                </c:pt>
                <c:pt idx="9">
                  <c:v>0.66509596077515798</c:v>
                </c:pt>
                <c:pt idx="10">
                  <c:v>0.79809596077515799</c:v>
                </c:pt>
              </c:numCache>
            </c:numRef>
          </c:val>
          <c:smooth val="0"/>
          <c:extLst>
            <c:ext xmlns:c16="http://schemas.microsoft.com/office/drawing/2014/chart" uri="{C3380CC4-5D6E-409C-BE32-E72D297353CC}">
              <c16:uniqueId val="{00000001-380D-4255-BE73-2A063499D23C}"/>
            </c:ext>
          </c:extLst>
        </c:ser>
        <c:ser>
          <c:idx val="2"/>
          <c:order val="2"/>
          <c:tx>
            <c:strRef>
              <c:f>'5.Propuesta de cierre de brecha'!$B$71</c:f>
              <c:strCache>
                <c:ptCount val="1"/>
                <c:pt idx="0">
                  <c:v>Transición</c:v>
                </c:pt>
              </c:strCache>
            </c:strRef>
          </c:tx>
          <c:spPr>
            <a:ln w="28575" cap="rnd">
              <a:solidFill>
                <a:schemeClr val="accent3"/>
              </a:solidFill>
              <a:round/>
            </a:ln>
            <a:effectLst/>
          </c:spPr>
          <c:marker>
            <c:symbol val="none"/>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80D-4255-BE73-2A063499D23C}"/>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80D-4255-BE73-2A063499D23C}"/>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80D-4255-BE73-2A063499D23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'5.Propuesta de cierre de brecha'!$C$68:$M$68</c:f>
              <c:numCache>
                <c:formatCode>General</c:formatCode>
                <c:ptCount val="11"/>
                <c:pt idx="0">
                  <c:v>2017</c:v>
                </c:pt>
                <c:pt idx="1">
                  <c:v>2018</c:v>
                </c:pt>
                <c:pt idx="2">
                  <c:v>2019</c:v>
                </c:pt>
                <c:pt idx="3">
                  <c:v>2020</c:v>
                </c:pt>
                <c:pt idx="4">
                  <c:v>2021</c:v>
                </c:pt>
                <c:pt idx="5">
                  <c:v>2022</c:v>
                </c:pt>
                <c:pt idx="6">
                  <c:v>2023</c:v>
                </c:pt>
                <c:pt idx="7">
                  <c:v>2024</c:v>
                </c:pt>
                <c:pt idx="8">
                  <c:v>2025</c:v>
                </c:pt>
                <c:pt idx="9">
                  <c:v>2026</c:v>
                </c:pt>
                <c:pt idx="10">
                  <c:v>2027</c:v>
                </c:pt>
              </c:numCache>
            </c:numRef>
          </c:cat>
          <c:val>
            <c:numRef>
              <c:f>'5.Propuesta de cierre de brecha'!$C$71:$M$71</c:f>
              <c:numCache>
                <c:formatCode>0%</c:formatCode>
                <c:ptCount val="11"/>
                <c:pt idx="0">
                  <c:v>0.55000000000000004</c:v>
                </c:pt>
                <c:pt idx="1">
                  <c:v>0.6</c:v>
                </c:pt>
                <c:pt idx="2">
                  <c:v>0.67</c:v>
                </c:pt>
                <c:pt idx="3">
                  <c:v>0.75</c:v>
                </c:pt>
                <c:pt idx="4">
                  <c:v>0.8</c:v>
                </c:pt>
                <c:pt idx="5">
                  <c:v>0.83299999999999996</c:v>
                </c:pt>
                <c:pt idx="6">
                  <c:v>0.86599999999999999</c:v>
                </c:pt>
                <c:pt idx="7">
                  <c:v>0.89900000000000002</c:v>
                </c:pt>
                <c:pt idx="8">
                  <c:v>0.93200000000000005</c:v>
                </c:pt>
                <c:pt idx="9">
                  <c:v>0.96499999999999997</c:v>
                </c:pt>
                <c:pt idx="10">
                  <c:v>0.998</c:v>
                </c:pt>
              </c:numCache>
            </c:numRef>
          </c:val>
          <c:smooth val="0"/>
          <c:extLst>
            <c:ext xmlns:c16="http://schemas.microsoft.com/office/drawing/2014/chart" uri="{C3380CC4-5D6E-409C-BE32-E72D297353CC}">
              <c16:uniqueId val="{00000002-380D-4255-BE73-2A063499D23C}"/>
            </c:ext>
          </c:extLst>
        </c:ser>
        <c:dLbls>
          <c:showLegendKey val="0"/>
          <c:showVal val="0"/>
          <c:showCatName val="0"/>
          <c:showSerName val="0"/>
          <c:showPercent val="0"/>
          <c:showBubbleSize val="0"/>
        </c:dLbls>
        <c:smooth val="0"/>
        <c:axId val="101640832"/>
        <c:axId val="101519744"/>
      </c:lineChart>
      <c:catAx>
        <c:axId val="101640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01519744"/>
        <c:crosses val="autoZero"/>
        <c:auto val="1"/>
        <c:lblAlgn val="ctr"/>
        <c:lblOffset val="100"/>
        <c:noMultiLvlLbl val="0"/>
      </c:catAx>
      <c:valAx>
        <c:axId val="101519744"/>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01640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076900950290104E-2"/>
          <c:y val="3.4027374854376902E-2"/>
          <c:w val="0.88277728779216702"/>
          <c:h val="0.87520078538088997"/>
        </c:manualLayout>
      </c:layout>
      <c:lineChart>
        <c:grouping val="standard"/>
        <c:varyColors val="0"/>
        <c:ser>
          <c:idx val="0"/>
          <c:order val="0"/>
          <c:spPr>
            <a:ln w="28575" cap="rnd">
              <a:solidFill>
                <a:schemeClr val="accent1"/>
              </a:solidFill>
              <a:round/>
            </a:ln>
            <a:effectLst/>
          </c:spPr>
          <c:marker>
            <c:symbol val="none"/>
          </c:marker>
          <c:cat>
            <c:numRef>
              <c:f>'5.Propuesta de cierre de brecha'!$D$52:$AB$52</c:f>
              <c:numCache>
                <c:formatCode>General</c:formatCode>
                <c:ptCount val="2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pt idx="23">
                  <c:v>2025</c:v>
                </c:pt>
                <c:pt idx="24">
                  <c:v>2026</c:v>
                </c:pt>
              </c:numCache>
            </c:numRef>
          </c:cat>
          <c:val>
            <c:numRef>
              <c:f>'5.Propuesta de cierre de brecha'!$D$54:$AB$54</c:f>
              <c:numCache>
                <c:formatCode>0.0%</c:formatCode>
                <c:ptCount val="25"/>
                <c:pt idx="0">
                  <c:v>2.5223888506173499E-2</c:v>
                </c:pt>
                <c:pt idx="1">
                  <c:v>2.6602287539701501E-2</c:v>
                </c:pt>
                <c:pt idx="2">
                  <c:v>2.5857643243805298E-2</c:v>
                </c:pt>
                <c:pt idx="3">
                  <c:v>2.5176683639271401E-2</c:v>
                </c:pt>
                <c:pt idx="4">
                  <c:v>2.3857899754622301E-2</c:v>
                </c:pt>
                <c:pt idx="5">
                  <c:v>2.2896407096726301E-2</c:v>
                </c:pt>
                <c:pt idx="6">
                  <c:v>2.2560494243751599E-2</c:v>
                </c:pt>
                <c:pt idx="7">
                  <c:v>2.4755918493521201E-2</c:v>
                </c:pt>
                <c:pt idx="8">
                  <c:v>2.4902555218709401E-2</c:v>
                </c:pt>
                <c:pt idx="9">
                  <c:v>2.3020064720742601E-2</c:v>
                </c:pt>
                <c:pt idx="10">
                  <c:v>2.2260026496447101E-2</c:v>
                </c:pt>
                <c:pt idx="11">
                  <c:v>2.2318180090837799E-2</c:v>
                </c:pt>
                <c:pt idx="12">
                  <c:v>2.1739216579818098E-2</c:v>
                </c:pt>
                <c:pt idx="13">
                  <c:v>2.1707418379806599E-2</c:v>
                </c:pt>
                <c:pt idx="14">
                  <c:v>2.16779226702398E-2</c:v>
                </c:pt>
                <c:pt idx="15">
                  <c:v>2.1507487387835499E-2</c:v>
                </c:pt>
                <c:pt idx="16">
                  <c:v>2.35846489508332E-2</c:v>
                </c:pt>
                <c:pt idx="17">
                  <c:v>2.5662161237167198E-2</c:v>
                </c:pt>
                <c:pt idx="18">
                  <c:v>2.77490285961224E-2</c:v>
                </c:pt>
                <c:pt idx="19">
                  <c:v>2.9863386480252701E-2</c:v>
                </c:pt>
                <c:pt idx="20">
                  <c:v>3.2119263473137503E-2</c:v>
                </c:pt>
                <c:pt idx="21">
                  <c:v>3.4597709329031598E-2</c:v>
                </c:pt>
                <c:pt idx="22">
                  <c:v>3.6703106940025702E-2</c:v>
                </c:pt>
                <c:pt idx="23">
                  <c:v>3.8307182045218401E-2</c:v>
                </c:pt>
                <c:pt idx="24">
                  <c:v>3.8985110639258601E-2</c:v>
                </c:pt>
              </c:numCache>
            </c:numRef>
          </c:val>
          <c:smooth val="0"/>
          <c:extLst>
            <c:ext xmlns:c16="http://schemas.microsoft.com/office/drawing/2014/chart" uri="{C3380CC4-5D6E-409C-BE32-E72D297353CC}">
              <c16:uniqueId val="{00000002-51D5-4298-95C1-8CB5399DC49A}"/>
            </c:ext>
          </c:extLst>
        </c:ser>
        <c:dLbls>
          <c:showLegendKey val="0"/>
          <c:showVal val="0"/>
          <c:showCatName val="0"/>
          <c:showSerName val="0"/>
          <c:showPercent val="0"/>
          <c:showBubbleSize val="0"/>
        </c:dLbls>
        <c:smooth val="0"/>
        <c:axId val="102053376"/>
        <c:axId val="102054912"/>
      </c:lineChart>
      <c:catAx>
        <c:axId val="10205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02054912"/>
        <c:crosses val="autoZero"/>
        <c:auto val="1"/>
        <c:lblAlgn val="ctr"/>
        <c:lblOffset val="100"/>
        <c:noMultiLvlLbl val="0"/>
      </c:catAx>
      <c:valAx>
        <c:axId val="102054912"/>
        <c:scaling>
          <c:orientation val="minMax"/>
          <c:min val="1.4999999999999999E-2"/>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102053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429213332557395E-2"/>
          <c:y val="4.0856679794813701E-2"/>
          <c:w val="0.89605652282021597"/>
          <c:h val="0.85555783572630495"/>
        </c:manualLayout>
      </c:layout>
      <c:lineChart>
        <c:grouping val="standard"/>
        <c:varyColors val="0"/>
        <c:ser>
          <c:idx val="0"/>
          <c:order val="0"/>
          <c:tx>
            <c:strRef>
              <c:f>'7. Presupuesto'!$A$46</c:f>
              <c:strCache>
                <c:ptCount val="1"/>
                <c:pt idx="0">
                  <c:v>Transferencias regionales/ICN</c:v>
                </c:pt>
              </c:strCache>
            </c:strRef>
          </c:tx>
          <c:spPr>
            <a:ln w="28575" cap="rnd">
              <a:solidFill>
                <a:schemeClr val="accent1">
                  <a:lumMod val="50000"/>
                </a:schemeClr>
              </a:solidFill>
              <a:round/>
            </a:ln>
            <a:effectLst/>
          </c:spPr>
          <c:marker>
            <c:symbol val="none"/>
          </c:marker>
          <c:dLbls>
            <c:dLbl>
              <c:idx val="5"/>
              <c:layout>
                <c:manualLayout>
                  <c:x val="-2.1466880997415502E-2"/>
                  <c:y val="-3.0551004024897199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0000"/>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2D-4C8D-B0E0-756E021E5B51}"/>
                </c:ext>
              </c:extLst>
            </c:dLbl>
            <c:dLbl>
              <c:idx val="23"/>
              <c:layout>
                <c:manualLayout>
                  <c:x val="-1.19260449985642E-2"/>
                  <c:y val="-4.3644291464138903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0000"/>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2D-4C8D-B0E0-756E021E5B5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'7. Presupuesto'!$B$45:$AI$45</c:f>
              <c:numCache>
                <c:formatCode>General</c:formatCode>
                <c:ptCount val="34"/>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2024</c:v>
                </c:pt>
                <c:pt idx="31">
                  <c:v>2025</c:v>
                </c:pt>
                <c:pt idx="32">
                  <c:v>2026</c:v>
                </c:pt>
                <c:pt idx="33">
                  <c:v>2027</c:v>
                </c:pt>
              </c:numCache>
            </c:numRef>
          </c:cat>
          <c:val>
            <c:numRef>
              <c:f>'7. Presupuesto'!$B$46:$Y$46</c:f>
              <c:numCache>
                <c:formatCode>0.00%</c:formatCode>
                <c:ptCount val="24"/>
                <c:pt idx="0">
                  <c:v>0.33959159039235098</c:v>
                </c:pt>
                <c:pt idx="1">
                  <c:v>0.34997654774706699</c:v>
                </c:pt>
                <c:pt idx="2" formatCode="0%">
                  <c:v>0.40202104766399199</c:v>
                </c:pt>
                <c:pt idx="3" formatCode="0%">
                  <c:v>0.39647425325270302</c:v>
                </c:pt>
                <c:pt idx="4" formatCode="0%">
                  <c:v>0.44233042536470701</c:v>
                </c:pt>
                <c:pt idx="5" formatCode="0%">
                  <c:v>0.48998256879058799</c:v>
                </c:pt>
                <c:pt idx="6" formatCode="0%">
                  <c:v>0.426759429607731</c:v>
                </c:pt>
                <c:pt idx="7" formatCode="0%">
                  <c:v>0.401973618988609</c:v>
                </c:pt>
                <c:pt idx="8" formatCode="0%">
                  <c:v>0.416989762169858</c:v>
                </c:pt>
                <c:pt idx="9" formatCode="0%">
                  <c:v>0.40886193244792401</c:v>
                </c:pt>
                <c:pt idx="10" formatCode="0%">
                  <c:v>0.38498145360626601</c:v>
                </c:pt>
                <c:pt idx="11" formatCode="0%">
                  <c:v>0.36778493951959101</c:v>
                </c:pt>
                <c:pt idx="12" formatCode="0%">
                  <c:v>0.31646448134937999</c:v>
                </c:pt>
                <c:pt idx="13" formatCode="0%">
                  <c:v>0.30171697745884102</c:v>
                </c:pt>
                <c:pt idx="14" formatCode="0%">
                  <c:v>0.29836219395118002</c:v>
                </c:pt>
                <c:pt idx="15" formatCode="0%">
                  <c:v>0.33732983109703202</c:v>
                </c:pt>
                <c:pt idx="16" formatCode="0%">
                  <c:v>0.35005181684127401</c:v>
                </c:pt>
                <c:pt idx="17" formatCode="0%">
                  <c:v>0.29340629121334999</c:v>
                </c:pt>
                <c:pt idx="18" formatCode="0%">
                  <c:v>0.26989582582482802</c:v>
                </c:pt>
                <c:pt idx="19" formatCode="0%">
                  <c:v>0.27752622428714502</c:v>
                </c:pt>
                <c:pt idx="20" formatCode="0%">
                  <c:v>0.26502316183927599</c:v>
                </c:pt>
                <c:pt idx="21" formatCode="0%">
                  <c:v>0.261441012505573</c:v>
                </c:pt>
                <c:pt idx="22" formatCode="0%">
                  <c:v>0.27413309586218298</c:v>
                </c:pt>
                <c:pt idx="23" formatCode="0%">
                  <c:v>0.26666052444654098</c:v>
                </c:pt>
              </c:numCache>
            </c:numRef>
          </c:val>
          <c:smooth val="0"/>
          <c:extLst>
            <c:ext xmlns:c16="http://schemas.microsoft.com/office/drawing/2014/chart" uri="{C3380CC4-5D6E-409C-BE32-E72D297353CC}">
              <c16:uniqueId val="{00000002-5A2D-4C8D-B0E0-756E021E5B51}"/>
            </c:ext>
          </c:extLst>
        </c:ser>
        <c:dLbls>
          <c:showLegendKey val="0"/>
          <c:showVal val="0"/>
          <c:showCatName val="0"/>
          <c:showSerName val="0"/>
          <c:showPercent val="0"/>
          <c:showBubbleSize val="0"/>
        </c:dLbls>
        <c:smooth val="0"/>
        <c:axId val="93907968"/>
        <c:axId val="94376704"/>
      </c:lineChart>
      <c:catAx>
        <c:axId val="93907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CO"/>
          </a:p>
        </c:txPr>
        <c:crossAx val="94376704"/>
        <c:crosses val="autoZero"/>
        <c:auto val="1"/>
        <c:lblAlgn val="ctr"/>
        <c:lblOffset val="100"/>
        <c:noMultiLvlLbl val="0"/>
      </c:catAx>
      <c:valAx>
        <c:axId val="9437670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93907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tx1"/>
              </a:solidFill>
              <a:round/>
            </a:ln>
            <a:effectLst/>
          </c:spPr>
          <c:marker>
            <c:symbol val="none"/>
          </c:marker>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406-4B02-809B-235BA3D2A18C}"/>
                </c:ext>
              </c:extLst>
            </c:dLbl>
            <c:dLbl>
              <c:idx val="15"/>
              <c:layout>
                <c:manualLayout>
                  <c:x val="-1.1111111111111099E-2"/>
                  <c:y val="-8.3333333333333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406-4B02-809B-235BA3D2A18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0000"/>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'7. Presupuesto'!$J$45:$Y$45</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'7. Presupuesto'!$J$51:$Y$51</c:f>
              <c:numCache>
                <c:formatCode>0.00%</c:formatCode>
                <c:ptCount val="16"/>
                <c:pt idx="0">
                  <c:v>0.22589300381477401</c:v>
                </c:pt>
                <c:pt idx="1">
                  <c:v>0.22942752370276101</c:v>
                </c:pt>
                <c:pt idx="2">
                  <c:v>0.21544734156173601</c:v>
                </c:pt>
                <c:pt idx="3">
                  <c:v>0.201421048546612</c:v>
                </c:pt>
                <c:pt idx="4">
                  <c:v>0.17773491319922799</c:v>
                </c:pt>
                <c:pt idx="5">
                  <c:v>0.16944496901234399</c:v>
                </c:pt>
                <c:pt idx="6">
                  <c:v>0.16663640923231199</c:v>
                </c:pt>
                <c:pt idx="7">
                  <c:v>0.19027094533879599</c:v>
                </c:pt>
                <c:pt idx="8">
                  <c:v>0.20131081975189999</c:v>
                </c:pt>
                <c:pt idx="9">
                  <c:v>0.16911991277347199</c:v>
                </c:pt>
                <c:pt idx="10">
                  <c:v>0.153484915171194</c:v>
                </c:pt>
                <c:pt idx="11">
                  <c:v>0.15582238390461001</c:v>
                </c:pt>
                <c:pt idx="12">
                  <c:v>0.15104888943548</c:v>
                </c:pt>
                <c:pt idx="13">
                  <c:v>0.14819300364354401</c:v>
                </c:pt>
                <c:pt idx="14">
                  <c:v>0.15556379821958499</c:v>
                </c:pt>
                <c:pt idx="15">
                  <c:v>0.149756550529177</c:v>
                </c:pt>
              </c:numCache>
            </c:numRef>
          </c:val>
          <c:smooth val="0"/>
          <c:extLst>
            <c:ext xmlns:c16="http://schemas.microsoft.com/office/drawing/2014/chart" uri="{C3380CC4-5D6E-409C-BE32-E72D297353CC}">
              <c16:uniqueId val="{00000002-0406-4B02-809B-235BA3D2A18C}"/>
            </c:ext>
          </c:extLst>
        </c:ser>
        <c:dLbls>
          <c:showLegendKey val="0"/>
          <c:showVal val="0"/>
          <c:showCatName val="0"/>
          <c:showSerName val="0"/>
          <c:showPercent val="0"/>
          <c:showBubbleSize val="0"/>
        </c:dLbls>
        <c:smooth val="0"/>
        <c:axId val="94427008"/>
        <c:axId val="94428544"/>
      </c:lineChart>
      <c:catAx>
        <c:axId val="9442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CO"/>
          </a:p>
        </c:txPr>
        <c:crossAx val="94428544"/>
        <c:crosses val="autoZero"/>
        <c:auto val="1"/>
        <c:lblAlgn val="ctr"/>
        <c:lblOffset val="100"/>
        <c:noMultiLvlLbl val="0"/>
      </c:catAx>
      <c:valAx>
        <c:axId val="94428544"/>
        <c:scaling>
          <c:orientation val="minMax"/>
          <c:max val="0.28000000000000003"/>
          <c:min val="0.12"/>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94427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71827982114"/>
          <c:y val="3.3442663508136003E-2"/>
          <c:w val="0.89528174622149803"/>
          <c:h val="0.83466380389952"/>
        </c:manualLayout>
      </c:layout>
      <c:lineChart>
        <c:grouping val="standard"/>
        <c:varyColors val="0"/>
        <c:ser>
          <c:idx val="0"/>
          <c:order val="0"/>
          <c:tx>
            <c:strRef>
              <c:f>'7. Presupuesto'!$A$49</c:f>
              <c:strCache>
                <c:ptCount val="1"/>
                <c:pt idx="0">
                  <c:v>SGP/PIB</c:v>
                </c:pt>
              </c:strCache>
            </c:strRef>
          </c:tx>
          <c:spPr>
            <a:ln w="28575" cap="rnd">
              <a:solidFill>
                <a:schemeClr val="accent1">
                  <a:lumMod val="50000"/>
                </a:schemeClr>
              </a:solidFill>
              <a:round/>
            </a:ln>
            <a:effectLst/>
          </c:spPr>
          <c:marker>
            <c:symbol val="none"/>
          </c:marker>
          <c:dLbls>
            <c:dLbl>
              <c:idx val="7"/>
              <c:layout>
                <c:manualLayout>
                  <c:x val="5.0717237168260598E-2"/>
                  <c:y val="-3.1531361855906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47A-4DE5-94F9-5A97AA8548F7}"/>
                </c:ext>
              </c:extLst>
            </c:dLbl>
            <c:dLbl>
              <c:idx val="23"/>
              <c:layout>
                <c:manualLayout>
                  <c:x val="-1.1111111111111099E-2"/>
                  <c:y val="-5.5555555555555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47A-4DE5-94F9-5A97AA8548F7}"/>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'7. Presupuesto'!$B$45:$Y$45</c:f>
              <c:numCache>
                <c:formatCode>General</c:formatCode>
                <c:ptCount val="24"/>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numCache>
            </c:numRef>
          </c:cat>
          <c:val>
            <c:numRef>
              <c:f>'7. Presupuesto'!$B$49:$Y$49</c:f>
              <c:numCache>
                <c:formatCode>0.00%</c:formatCode>
                <c:ptCount val="24"/>
                <c:pt idx="0">
                  <c:v>0.03</c:v>
                </c:pt>
                <c:pt idx="1">
                  <c:v>2.9000000000000001E-2</c:v>
                </c:pt>
                <c:pt idx="2">
                  <c:v>3.6999999999999998E-2</c:v>
                </c:pt>
                <c:pt idx="3">
                  <c:v>3.6999999999999998E-2</c:v>
                </c:pt>
                <c:pt idx="4">
                  <c:v>3.9E-2</c:v>
                </c:pt>
                <c:pt idx="5">
                  <c:v>4.4999999999999998E-2</c:v>
                </c:pt>
                <c:pt idx="6">
                  <c:v>3.9E-2</c:v>
                </c:pt>
                <c:pt idx="7">
                  <c:v>4.7E-2</c:v>
                </c:pt>
                <c:pt idx="8">
                  <c:v>4.4999999999999998E-2</c:v>
                </c:pt>
                <c:pt idx="9">
                  <c:v>4.5999999999999999E-2</c:v>
                </c:pt>
                <c:pt idx="10">
                  <c:v>4.3999999999999997E-2</c:v>
                </c:pt>
                <c:pt idx="11">
                  <c:v>4.2999999999999997E-2</c:v>
                </c:pt>
                <c:pt idx="12">
                  <c:v>4.1000000000000002E-2</c:v>
                </c:pt>
                <c:pt idx="13">
                  <c:v>3.9E-2</c:v>
                </c:pt>
                <c:pt idx="14">
                  <c:v>3.9E-2</c:v>
                </c:pt>
                <c:pt idx="15">
                  <c:v>4.2999999999999997E-2</c:v>
                </c:pt>
                <c:pt idx="16">
                  <c:v>4.2000000000000003E-2</c:v>
                </c:pt>
                <c:pt idx="17">
                  <c:v>0.04</c:v>
                </c:pt>
                <c:pt idx="18">
                  <c:v>3.9E-2</c:v>
                </c:pt>
                <c:pt idx="19">
                  <c:v>3.9E-2</c:v>
                </c:pt>
                <c:pt idx="20">
                  <c:v>3.7999999999999999E-2</c:v>
                </c:pt>
                <c:pt idx="21">
                  <c:v>3.6999999999999998E-2</c:v>
                </c:pt>
                <c:pt idx="22">
                  <c:v>3.8200636147142301E-2</c:v>
                </c:pt>
                <c:pt idx="23">
                  <c:v>3.7599133946962203E-2</c:v>
                </c:pt>
              </c:numCache>
            </c:numRef>
          </c:val>
          <c:smooth val="0"/>
          <c:extLst>
            <c:ext xmlns:c16="http://schemas.microsoft.com/office/drawing/2014/chart" uri="{C3380CC4-5D6E-409C-BE32-E72D297353CC}">
              <c16:uniqueId val="{00000002-747A-4DE5-94F9-5A97AA8548F7}"/>
            </c:ext>
          </c:extLst>
        </c:ser>
        <c:dLbls>
          <c:showLegendKey val="0"/>
          <c:showVal val="0"/>
          <c:showCatName val="0"/>
          <c:showSerName val="0"/>
          <c:showPercent val="0"/>
          <c:showBubbleSize val="0"/>
        </c:dLbls>
        <c:smooth val="0"/>
        <c:axId val="95074560"/>
        <c:axId val="95084544"/>
      </c:lineChart>
      <c:catAx>
        <c:axId val="95074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CO"/>
          </a:p>
        </c:txPr>
        <c:crossAx val="95084544"/>
        <c:crosses val="autoZero"/>
        <c:auto val="1"/>
        <c:lblAlgn val="ctr"/>
        <c:lblOffset val="100"/>
        <c:noMultiLvlLbl val="0"/>
      </c:catAx>
      <c:valAx>
        <c:axId val="95084544"/>
        <c:scaling>
          <c:orientation val="minMax"/>
          <c:min val="2.5000000000000001E-2"/>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95074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692257217847697E-2"/>
          <c:y val="3.36302925883602E-2"/>
          <c:w val="0.87875218722659698"/>
          <c:h val="0.84652886993309795"/>
        </c:manualLayout>
      </c:layout>
      <c:lineChart>
        <c:grouping val="standard"/>
        <c:varyColors val="0"/>
        <c:ser>
          <c:idx val="0"/>
          <c:order val="0"/>
          <c:spPr>
            <a:ln w="28575" cap="rnd">
              <a:solidFill>
                <a:schemeClr val="tx1"/>
              </a:solidFill>
              <a:round/>
            </a:ln>
            <a:effectLst/>
          </c:spPr>
          <c:marker>
            <c:symbol val="none"/>
          </c:marker>
          <c:dLbls>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64D-4FC4-84F6-A270A5751B05}"/>
                </c:ext>
              </c:extLst>
            </c:dLbl>
            <c:dLbl>
              <c:idx val="15"/>
              <c:layout>
                <c:manualLayout>
                  <c:x val="-1.11496540448508E-16"/>
                  <c:y val="-7.6432483155363995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64D-4FC4-84F6-A270A5751B05}"/>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'7. Presupuesto'!$J$55:$Y$55</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'7. Presupuesto'!$J$50:$Y$50</c:f>
              <c:numCache>
                <c:formatCode>0.00%</c:formatCode>
                <c:ptCount val="16"/>
                <c:pt idx="0">
                  <c:v>2.5223888506173499E-2</c:v>
                </c:pt>
                <c:pt idx="1">
                  <c:v>2.6602287539701501E-2</c:v>
                </c:pt>
                <c:pt idx="2">
                  <c:v>2.5857643243805298E-2</c:v>
                </c:pt>
                <c:pt idx="3">
                  <c:v>2.5176683639271401E-2</c:v>
                </c:pt>
                <c:pt idx="4">
                  <c:v>2.3857899754622301E-2</c:v>
                </c:pt>
                <c:pt idx="5">
                  <c:v>2.2896407096726301E-2</c:v>
                </c:pt>
                <c:pt idx="6">
                  <c:v>2.2560494243751599E-2</c:v>
                </c:pt>
                <c:pt idx="7">
                  <c:v>2.4755918493521201E-2</c:v>
                </c:pt>
                <c:pt idx="8">
                  <c:v>2.4902555218709401E-2</c:v>
                </c:pt>
                <c:pt idx="9">
                  <c:v>2.3020064720742601E-2</c:v>
                </c:pt>
                <c:pt idx="10">
                  <c:v>2.2260026496447101E-2</c:v>
                </c:pt>
                <c:pt idx="11">
                  <c:v>2.2318180090837799E-2</c:v>
                </c:pt>
                <c:pt idx="12">
                  <c:v>2.1739216579818098E-2</c:v>
                </c:pt>
                <c:pt idx="13">
                  <c:v>2.1707418379806599E-2</c:v>
                </c:pt>
                <c:pt idx="14">
                  <c:v>2.16779226702398E-2</c:v>
                </c:pt>
                <c:pt idx="15">
                  <c:v>2.1336584946667299E-2</c:v>
                </c:pt>
              </c:numCache>
            </c:numRef>
          </c:val>
          <c:smooth val="0"/>
          <c:extLst>
            <c:ext xmlns:c16="http://schemas.microsoft.com/office/drawing/2014/chart" uri="{C3380CC4-5D6E-409C-BE32-E72D297353CC}">
              <c16:uniqueId val="{00000000-164D-4FC4-84F6-A270A5751B05}"/>
            </c:ext>
          </c:extLst>
        </c:ser>
        <c:dLbls>
          <c:showLegendKey val="0"/>
          <c:showVal val="0"/>
          <c:showCatName val="0"/>
          <c:showSerName val="0"/>
          <c:showPercent val="0"/>
          <c:showBubbleSize val="0"/>
        </c:dLbls>
        <c:smooth val="0"/>
        <c:axId val="95000064"/>
        <c:axId val="95001600"/>
      </c:lineChart>
      <c:catAx>
        <c:axId val="95000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crossAx val="95001600"/>
        <c:crosses val="autoZero"/>
        <c:auto val="1"/>
        <c:lblAlgn val="ctr"/>
        <c:lblOffset val="100"/>
        <c:noMultiLvlLbl val="0"/>
      </c:catAx>
      <c:valAx>
        <c:axId val="95001600"/>
        <c:scaling>
          <c:orientation val="minMax"/>
          <c:min val="0.02"/>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95000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_tradnl"/>
              <a:t>SGP / ICN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lineChart>
        <c:grouping val="standard"/>
        <c:varyColors val="0"/>
        <c:ser>
          <c:idx val="0"/>
          <c:order val="0"/>
          <c:spPr>
            <a:ln w="28575" cap="rnd">
              <a:solidFill>
                <a:schemeClr val="accent1"/>
              </a:solidFill>
              <a:round/>
            </a:ln>
            <a:effectLst/>
          </c:spPr>
          <c:marker>
            <c:symbol val="none"/>
          </c:marker>
          <c:cat>
            <c:strRef>
              <c:f>'7. Presupuesto'!$B$1:$AI$1</c:f>
              <c:strCache>
                <c:ptCount val="34"/>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2024*</c:v>
                </c:pt>
                <c:pt idx="31">
                  <c:v>2025*</c:v>
                </c:pt>
                <c:pt idx="32">
                  <c:v>2026*</c:v>
                </c:pt>
                <c:pt idx="33">
                  <c:v>2027*</c:v>
                </c:pt>
              </c:strCache>
            </c:strRef>
          </c:cat>
          <c:val>
            <c:numRef>
              <c:f>'7. Presupuesto'!$B$14:$AI$14</c:f>
              <c:numCache>
                <c:formatCode>0.00%</c:formatCode>
                <c:ptCount val="34"/>
                <c:pt idx="0">
                  <c:v>0.33959159039235098</c:v>
                </c:pt>
                <c:pt idx="1">
                  <c:v>0.34997654774706599</c:v>
                </c:pt>
                <c:pt idx="2">
                  <c:v>0.40202104766399199</c:v>
                </c:pt>
                <c:pt idx="3">
                  <c:v>0.39647425325270302</c:v>
                </c:pt>
                <c:pt idx="4">
                  <c:v>0.44233042536470701</c:v>
                </c:pt>
                <c:pt idx="5">
                  <c:v>0.48998256879058799</c:v>
                </c:pt>
                <c:pt idx="6">
                  <c:v>0.426759429607731</c:v>
                </c:pt>
                <c:pt idx="7">
                  <c:v>0.401973618988609</c:v>
                </c:pt>
                <c:pt idx="8">
                  <c:v>0.416989762169858</c:v>
                </c:pt>
                <c:pt idx="9">
                  <c:v>0.40886193244792401</c:v>
                </c:pt>
                <c:pt idx="10">
                  <c:v>0.38498145360626601</c:v>
                </c:pt>
                <c:pt idx="11">
                  <c:v>0.36778493951959101</c:v>
                </c:pt>
                <c:pt idx="12">
                  <c:v>0.31646448134937999</c:v>
                </c:pt>
                <c:pt idx="13">
                  <c:v>0.30171697745884002</c:v>
                </c:pt>
                <c:pt idx="14">
                  <c:v>0.29836219395118002</c:v>
                </c:pt>
                <c:pt idx="15">
                  <c:v>0.33732983109703202</c:v>
                </c:pt>
                <c:pt idx="16">
                  <c:v>0.35005181684127401</c:v>
                </c:pt>
                <c:pt idx="17">
                  <c:v>0.29340629121334899</c:v>
                </c:pt>
                <c:pt idx="18">
                  <c:v>0.26989582582482802</c:v>
                </c:pt>
                <c:pt idx="19">
                  <c:v>0.27752622428714502</c:v>
                </c:pt>
                <c:pt idx="20">
                  <c:v>0.26502316183927599</c:v>
                </c:pt>
                <c:pt idx="21">
                  <c:v>0.261441012505573</c:v>
                </c:pt>
                <c:pt idx="22">
                  <c:v>0.27413309586218298</c:v>
                </c:pt>
                <c:pt idx="23">
                  <c:v>0.26666052444654098</c:v>
                </c:pt>
                <c:pt idx="24">
                  <c:v>0.248414463472307</c:v>
                </c:pt>
                <c:pt idx="25">
                  <c:v>0.244752370837232</c:v>
                </c:pt>
                <c:pt idx="26">
                  <c:v>0.24065902188357199</c:v>
                </c:pt>
                <c:pt idx="27">
                  <c:v>0.24497258241745701</c:v>
                </c:pt>
                <c:pt idx="28">
                  <c:v>0.25009132500026099</c:v>
                </c:pt>
                <c:pt idx="29">
                  <c:v>0.25623468248095599</c:v>
                </c:pt>
                <c:pt idx="30">
                  <c:v>0.26152186663501498</c:v>
                </c:pt>
                <c:pt idx="31">
                  <c:v>0.26623245176468402</c:v>
                </c:pt>
                <c:pt idx="32">
                  <c:v>0.26748822714707798</c:v>
                </c:pt>
                <c:pt idx="33">
                  <c:v>0.26766045214456502</c:v>
                </c:pt>
              </c:numCache>
            </c:numRef>
          </c:val>
          <c:smooth val="0"/>
          <c:extLst>
            <c:ext xmlns:c16="http://schemas.microsoft.com/office/drawing/2014/chart" uri="{C3380CC4-5D6E-409C-BE32-E72D297353CC}">
              <c16:uniqueId val="{00000000-21A7-4BD2-A9EF-2FA1D86EC6A2}"/>
            </c:ext>
          </c:extLst>
        </c:ser>
        <c:dLbls>
          <c:showLegendKey val="0"/>
          <c:showVal val="0"/>
          <c:showCatName val="0"/>
          <c:showSerName val="0"/>
          <c:showPercent val="0"/>
          <c:showBubbleSize val="0"/>
        </c:dLbls>
        <c:smooth val="0"/>
        <c:axId val="95114368"/>
        <c:axId val="95115904"/>
      </c:lineChart>
      <c:catAx>
        <c:axId val="95114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95115904"/>
        <c:crosses val="autoZero"/>
        <c:auto val="1"/>
        <c:lblAlgn val="ctr"/>
        <c:lblOffset val="100"/>
        <c:noMultiLvlLbl val="0"/>
      </c:catAx>
      <c:valAx>
        <c:axId val="951159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95114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 Brechas de cobertura'!$C$13</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 Brechas de cobertura'!$B$14:$B$17</c:f>
              <c:strCache>
                <c:ptCount val="4"/>
                <c:pt idx="0">
                  <c:v>Transición</c:v>
                </c:pt>
                <c:pt idx="1">
                  <c:v>Básica Primaria</c:v>
                </c:pt>
                <c:pt idx="2">
                  <c:v>Basica Secundaria</c:v>
                </c:pt>
                <c:pt idx="3">
                  <c:v>Media</c:v>
                </c:pt>
              </c:strCache>
            </c:strRef>
          </c:cat>
          <c:val>
            <c:numRef>
              <c:f>'2. Brechas de cobertura'!$C$14:$C$17</c:f>
              <c:numCache>
                <c:formatCode>0%</c:formatCode>
                <c:ptCount val="4"/>
                <c:pt idx="0">
                  <c:v>0.55520000000000003</c:v>
                </c:pt>
                <c:pt idx="1">
                  <c:v>0.83930000000000005</c:v>
                </c:pt>
                <c:pt idx="2">
                  <c:v>0.71130000000000004</c:v>
                </c:pt>
                <c:pt idx="3">
                  <c:v>0.41399999999999998</c:v>
                </c:pt>
              </c:numCache>
            </c:numRef>
          </c:val>
          <c:extLst>
            <c:ext xmlns:c16="http://schemas.microsoft.com/office/drawing/2014/chart" uri="{C3380CC4-5D6E-409C-BE32-E72D297353CC}">
              <c16:uniqueId val="{00000000-556D-4A05-870A-2AD8C800649D}"/>
            </c:ext>
          </c:extLst>
        </c:ser>
        <c:dLbls>
          <c:showLegendKey val="0"/>
          <c:showVal val="0"/>
          <c:showCatName val="0"/>
          <c:showSerName val="0"/>
          <c:showPercent val="0"/>
          <c:showBubbleSize val="0"/>
        </c:dLbls>
        <c:gapWidth val="50"/>
        <c:overlap val="-27"/>
        <c:axId val="95216384"/>
        <c:axId val="95217920"/>
      </c:barChart>
      <c:catAx>
        <c:axId val="95216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95217920"/>
        <c:crosses val="autoZero"/>
        <c:auto val="1"/>
        <c:lblAlgn val="ctr"/>
        <c:lblOffset val="100"/>
        <c:noMultiLvlLbl val="0"/>
      </c:catAx>
      <c:valAx>
        <c:axId val="95217920"/>
        <c:scaling>
          <c:orientation val="minMax"/>
        </c:scaling>
        <c:delete val="1"/>
        <c:axPos val="l"/>
        <c:numFmt formatCode="0%" sourceLinked="1"/>
        <c:majorTickMark val="none"/>
        <c:minorTickMark val="none"/>
        <c:tickLblPos val="nextTo"/>
        <c:crossAx val="95216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04391946050801"/>
          <c:y val="5.0925925925925902E-2"/>
          <c:w val="0.74058874688106902"/>
          <c:h val="0.89814814814814803"/>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 Brechas Costo Cast. educ.'!$A$10:$A$13</c:f>
              <c:strCache>
                <c:ptCount val="4"/>
                <c:pt idx="0">
                  <c:v>Media</c:v>
                </c:pt>
                <c:pt idx="1">
                  <c:v>Básica Secundaria</c:v>
                </c:pt>
                <c:pt idx="2">
                  <c:v>Básica Primaria</c:v>
                </c:pt>
                <c:pt idx="3">
                  <c:v>Preescolar</c:v>
                </c:pt>
              </c:strCache>
            </c:strRef>
          </c:cat>
          <c:val>
            <c:numRef>
              <c:f>'3. Brechas Costo Cast. educ.'!$B$10:$B$13</c:f>
              <c:numCache>
                <c:formatCode>0%</c:formatCode>
                <c:ptCount val="4"/>
                <c:pt idx="0">
                  <c:v>0.55567102820973902</c:v>
                </c:pt>
                <c:pt idx="1">
                  <c:v>0.53523074097835999</c:v>
                </c:pt>
                <c:pt idx="2">
                  <c:v>0.59131473445278804</c:v>
                </c:pt>
                <c:pt idx="3">
                  <c:v>0.58405501077858601</c:v>
                </c:pt>
              </c:numCache>
            </c:numRef>
          </c:val>
          <c:extLst>
            <c:ext xmlns:c16="http://schemas.microsoft.com/office/drawing/2014/chart" uri="{C3380CC4-5D6E-409C-BE32-E72D297353CC}">
              <c16:uniqueId val="{00000000-0DA6-4889-87C1-1E30A948E6EE}"/>
            </c:ext>
          </c:extLst>
        </c:ser>
        <c:dLbls>
          <c:showLegendKey val="0"/>
          <c:showVal val="0"/>
          <c:showCatName val="0"/>
          <c:showSerName val="0"/>
          <c:showPercent val="0"/>
          <c:showBubbleSize val="0"/>
        </c:dLbls>
        <c:gapWidth val="52"/>
        <c:axId val="99701120"/>
        <c:axId val="99702656"/>
      </c:barChart>
      <c:catAx>
        <c:axId val="99701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O"/>
          </a:p>
        </c:txPr>
        <c:crossAx val="99702656"/>
        <c:crosses val="autoZero"/>
        <c:auto val="1"/>
        <c:lblAlgn val="ctr"/>
        <c:lblOffset val="100"/>
        <c:noMultiLvlLbl val="0"/>
      </c:catAx>
      <c:valAx>
        <c:axId val="99702656"/>
        <c:scaling>
          <c:orientation val="minMax"/>
        </c:scaling>
        <c:delete val="1"/>
        <c:axPos val="b"/>
        <c:numFmt formatCode="0%" sourceLinked="1"/>
        <c:majorTickMark val="none"/>
        <c:minorTickMark val="none"/>
        <c:tickLblPos val="nextTo"/>
        <c:crossAx val="99701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920734908136498"/>
          <c:y val="5.0925925925925902E-2"/>
          <c:w val="0.70079265091863496"/>
          <c:h val="0.89814814814814803"/>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 Brechas Costo Cast. educ.'!$A$19:$A$22</c:f>
              <c:strCache>
                <c:ptCount val="4"/>
                <c:pt idx="0">
                  <c:v>PREESCOLAR</c:v>
                </c:pt>
                <c:pt idx="1">
                  <c:v>BASICA PRIMARIA</c:v>
                </c:pt>
                <c:pt idx="2">
                  <c:v>BASICA SECUNDARIA</c:v>
                </c:pt>
                <c:pt idx="3">
                  <c:v>MEDIA</c:v>
                </c:pt>
              </c:strCache>
            </c:strRef>
          </c:cat>
          <c:val>
            <c:numRef>
              <c:f>'3. Brechas Costo Cast. educ.'!$E$19:$E$22</c:f>
              <c:numCache>
                <c:formatCode>0%</c:formatCode>
                <c:ptCount val="4"/>
                <c:pt idx="0">
                  <c:v>0.61331052513379203</c:v>
                </c:pt>
                <c:pt idx="1">
                  <c:v>0.68344231267548905</c:v>
                </c:pt>
                <c:pt idx="2">
                  <c:v>0.67907729962994501</c:v>
                </c:pt>
                <c:pt idx="3">
                  <c:v>0.66124830988289596</c:v>
                </c:pt>
              </c:numCache>
            </c:numRef>
          </c:val>
          <c:extLst>
            <c:ext xmlns:c16="http://schemas.microsoft.com/office/drawing/2014/chart" uri="{C3380CC4-5D6E-409C-BE32-E72D297353CC}">
              <c16:uniqueId val="{00000000-105C-4C72-A2F0-B6E7BE69CA58}"/>
            </c:ext>
          </c:extLst>
        </c:ser>
        <c:dLbls>
          <c:showLegendKey val="0"/>
          <c:showVal val="0"/>
          <c:showCatName val="0"/>
          <c:showSerName val="0"/>
          <c:showPercent val="0"/>
          <c:showBubbleSize val="0"/>
        </c:dLbls>
        <c:gapWidth val="52"/>
        <c:axId val="92230016"/>
        <c:axId val="92231552"/>
      </c:barChart>
      <c:catAx>
        <c:axId val="922300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92231552"/>
        <c:crosses val="autoZero"/>
        <c:auto val="1"/>
        <c:lblAlgn val="ctr"/>
        <c:lblOffset val="100"/>
        <c:noMultiLvlLbl val="0"/>
      </c:catAx>
      <c:valAx>
        <c:axId val="92231552"/>
        <c:scaling>
          <c:orientation val="minMax"/>
        </c:scaling>
        <c:delete val="1"/>
        <c:axPos val="b"/>
        <c:numFmt formatCode="0%" sourceLinked="1"/>
        <c:majorTickMark val="none"/>
        <c:minorTickMark val="none"/>
        <c:tickLblPos val="nextTo"/>
        <c:crossAx val="92230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0.36364</cdr:x>
      <cdr:y>0.02645</cdr:y>
    </cdr:from>
    <cdr:to>
      <cdr:x>0.36364</cdr:x>
      <cdr:y>0.84354</cdr:y>
    </cdr:to>
    <cdr:cxnSp macro="">
      <cdr:nvCxnSpPr>
        <cdr:cNvPr id="3" name="Conector recto 2">
          <a:extLst xmlns:a="http://schemas.openxmlformats.org/drawingml/2006/main">
            <a:ext uri="{FF2B5EF4-FFF2-40B4-BE49-F238E27FC236}">
              <a16:creationId xmlns:a16="http://schemas.microsoft.com/office/drawing/2014/main" id="{63FECD1E-DB58-477C-97C3-CD32832156E0}"/>
            </a:ext>
          </a:extLst>
        </cdr:cNvPr>
        <cdr:cNvCxnSpPr/>
      </cdr:nvCxnSpPr>
      <cdr:spPr>
        <a:xfrm xmlns:a="http://schemas.openxmlformats.org/drawingml/2006/main" flipV="1">
          <a:off x="1728192" y="109544"/>
          <a:ext cx="0" cy="3384376"/>
        </a:xfrm>
        <a:prstGeom xmlns:a="http://schemas.openxmlformats.org/drawingml/2006/main" prst="line">
          <a:avLst/>
        </a:prstGeom>
        <a:ln xmlns:a="http://schemas.openxmlformats.org/drawingml/2006/main" w="9525" cap="flat" cmpd="sng" algn="ctr">
          <a:solidFill>
            <a:schemeClr val="dk1"/>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0.10971</cdr:x>
      <cdr:y>0.13076</cdr:y>
    </cdr:from>
    <cdr:to>
      <cdr:x>1</cdr:x>
      <cdr:y>0.13076</cdr:y>
    </cdr:to>
    <cdr:cxnSp macro="">
      <cdr:nvCxnSpPr>
        <cdr:cNvPr id="3" name="Conector recto 2">
          <a:extLst xmlns:a="http://schemas.openxmlformats.org/drawingml/2006/main">
            <a:ext uri="{FF2B5EF4-FFF2-40B4-BE49-F238E27FC236}">
              <a16:creationId xmlns:a16="http://schemas.microsoft.com/office/drawing/2014/main" id="{1DAF4312-B6A3-4F97-BE34-A7C5C968184C}"/>
            </a:ext>
          </a:extLst>
        </cdr:cNvPr>
        <cdr:cNvCxnSpPr/>
      </cdr:nvCxnSpPr>
      <cdr:spPr>
        <a:xfrm xmlns:a="http://schemas.openxmlformats.org/drawingml/2006/main">
          <a:off x="461441" y="541591"/>
          <a:ext cx="3744416" cy="0"/>
        </a:xfrm>
        <a:prstGeom xmlns:a="http://schemas.openxmlformats.org/drawingml/2006/main" prst="line">
          <a:avLst/>
        </a:prstGeom>
        <a:ln xmlns:a="http://schemas.openxmlformats.org/drawingml/2006/main">
          <a:solidFill>
            <a:srgbClr val="FF0000"/>
          </a:solidFill>
        </a:l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0.38879</cdr:x>
      <cdr:y>0</cdr:y>
    </cdr:from>
    <cdr:to>
      <cdr:x>0.38879</cdr:x>
      <cdr:y>0.86355</cdr:y>
    </cdr:to>
    <cdr:cxnSp macro="">
      <cdr:nvCxnSpPr>
        <cdr:cNvPr id="3" name="Conector recto 2">
          <a:extLst xmlns:a="http://schemas.openxmlformats.org/drawingml/2006/main">
            <a:ext uri="{FF2B5EF4-FFF2-40B4-BE49-F238E27FC236}">
              <a16:creationId xmlns:a16="http://schemas.microsoft.com/office/drawing/2014/main" id="{A9718692-F920-4F4F-A1D1-85153DBCB01E}"/>
            </a:ext>
          </a:extLst>
        </cdr:cNvPr>
        <cdr:cNvCxnSpPr/>
      </cdr:nvCxnSpPr>
      <cdr:spPr>
        <a:xfrm xmlns:a="http://schemas.openxmlformats.org/drawingml/2006/main" flipV="1">
          <a:off x="1763731" y="0"/>
          <a:ext cx="0" cy="3713899"/>
        </a:xfrm>
        <a:prstGeom xmlns:a="http://schemas.openxmlformats.org/drawingml/2006/main" prst="line">
          <a:avLst/>
        </a:prstGeom>
        <a:ln xmlns:a="http://schemas.openxmlformats.org/drawingml/2006/main" w="9525" cap="flat" cmpd="sng" algn="ctr">
          <a:solidFill>
            <a:schemeClr val="dk1"/>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1280D7-383E-4DD0-8B1F-FFDCA6D85671}" type="datetimeFigureOut">
              <a:rPr lang="es-MX" smtClean="0"/>
              <a:t>07/10/2017</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81EA44-18EE-4731-9C8B-D414601B5CEC}" type="slidenum">
              <a:rPr lang="es-MX" smtClean="0"/>
              <a:t>‹Nº›</a:t>
            </a:fld>
            <a:endParaRPr lang="es-MX"/>
          </a:p>
        </p:txBody>
      </p:sp>
    </p:spTree>
    <p:extLst>
      <p:ext uri="{BB962C8B-B14F-4D97-AF65-F5344CB8AC3E}">
        <p14:creationId xmlns:p14="http://schemas.microsoft.com/office/powerpoint/2010/main" val="773808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15D54-80F7-4937-93E7-1ED1A502C65B}" type="datetimeFigureOut">
              <a:rPr lang="es-CO" smtClean="0"/>
              <a:t>7/10/2017</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DD2826-769B-4ECE-8765-396D3D092A08}" type="slidenum">
              <a:rPr lang="es-CO" smtClean="0"/>
              <a:t>‹Nº›</a:t>
            </a:fld>
            <a:endParaRPr lang="es-CO"/>
          </a:p>
        </p:txBody>
      </p:sp>
    </p:spTree>
    <p:extLst>
      <p:ext uri="{BB962C8B-B14F-4D97-AF65-F5344CB8AC3E}">
        <p14:creationId xmlns:p14="http://schemas.microsoft.com/office/powerpoint/2010/main" val="227461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dirty="0"/>
              <a:t>En 2016 finaliza el periodo de vigencia de la fórmula transitoria constitucional de crecimiento de las transferencias, establecida en el Acto Legislativo 04 de 2007:</a:t>
            </a:r>
          </a:p>
          <a:p>
            <a:endParaRPr lang="es-CO" dirty="0"/>
          </a:p>
        </p:txBody>
      </p:sp>
      <p:sp>
        <p:nvSpPr>
          <p:cNvPr id="4" name="Marcador de número de diapositiva 3"/>
          <p:cNvSpPr>
            <a:spLocks noGrp="1"/>
          </p:cNvSpPr>
          <p:nvPr>
            <p:ph type="sldNum" sz="quarter" idx="10"/>
          </p:nvPr>
        </p:nvSpPr>
        <p:spPr/>
        <p:txBody>
          <a:bodyPr/>
          <a:lstStyle/>
          <a:p>
            <a:fld id="{D2DD2826-769B-4ECE-8765-396D3D092A08}" type="slidenum">
              <a:rPr lang="es-CO" smtClean="0"/>
              <a:t>3</a:t>
            </a:fld>
            <a:endParaRPr lang="es-CO"/>
          </a:p>
        </p:txBody>
      </p:sp>
    </p:spTree>
    <p:extLst>
      <p:ext uri="{BB962C8B-B14F-4D97-AF65-F5344CB8AC3E}">
        <p14:creationId xmlns:p14="http://schemas.microsoft.com/office/powerpoint/2010/main" val="1885769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dirty="0"/>
              <a:t>En 2016 finaliza el periodo de vigencia de la fórmula transitoria constitucional de crecimiento de las transferencias, establecida en el Acto Legislativo 04 de 2007:</a:t>
            </a:r>
          </a:p>
          <a:p>
            <a:endParaRPr lang="es-CO" dirty="0"/>
          </a:p>
        </p:txBody>
      </p:sp>
      <p:sp>
        <p:nvSpPr>
          <p:cNvPr id="4" name="Marcador de número de diapositiva 3"/>
          <p:cNvSpPr>
            <a:spLocks noGrp="1"/>
          </p:cNvSpPr>
          <p:nvPr>
            <p:ph type="sldNum" sz="quarter" idx="10"/>
          </p:nvPr>
        </p:nvSpPr>
        <p:spPr/>
        <p:txBody>
          <a:bodyPr/>
          <a:lstStyle/>
          <a:p>
            <a:fld id="{D2DD2826-769B-4ECE-8765-396D3D092A08}" type="slidenum">
              <a:rPr lang="es-CO" smtClean="0"/>
              <a:t>5</a:t>
            </a:fld>
            <a:endParaRPr lang="es-CO"/>
          </a:p>
        </p:txBody>
      </p:sp>
    </p:spTree>
    <p:extLst>
      <p:ext uri="{BB962C8B-B14F-4D97-AF65-F5344CB8AC3E}">
        <p14:creationId xmlns:p14="http://schemas.microsoft.com/office/powerpoint/2010/main" val="2652887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dirty="0"/>
              <a:t>En 2016 finaliza el periodo de vigencia de la fórmula transitoria constitucional de crecimiento de las transferencias, establecida en el Acto Legislativo 04 de 2007:</a:t>
            </a:r>
          </a:p>
          <a:p>
            <a:endParaRPr lang="es-CO" dirty="0"/>
          </a:p>
        </p:txBody>
      </p:sp>
      <p:sp>
        <p:nvSpPr>
          <p:cNvPr id="4" name="Marcador de número de diapositiva 3"/>
          <p:cNvSpPr>
            <a:spLocks noGrp="1"/>
          </p:cNvSpPr>
          <p:nvPr>
            <p:ph type="sldNum" sz="quarter" idx="10"/>
          </p:nvPr>
        </p:nvSpPr>
        <p:spPr/>
        <p:txBody>
          <a:bodyPr/>
          <a:lstStyle/>
          <a:p>
            <a:fld id="{D2DD2826-769B-4ECE-8765-396D3D092A08}" type="slidenum">
              <a:rPr lang="es-CO" smtClean="0"/>
              <a:t>7</a:t>
            </a:fld>
            <a:endParaRPr lang="es-CO"/>
          </a:p>
        </p:txBody>
      </p:sp>
    </p:spTree>
    <p:extLst>
      <p:ext uri="{BB962C8B-B14F-4D97-AF65-F5344CB8AC3E}">
        <p14:creationId xmlns:p14="http://schemas.microsoft.com/office/powerpoint/2010/main" val="1885769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dirty="0"/>
              <a:t>En 2016 finaliza el periodo de vigencia de la fórmula transitoria constitucional de crecimiento de las transferencias, establecida en el Acto Legislativo 04 de 2007:</a:t>
            </a:r>
          </a:p>
          <a:p>
            <a:endParaRPr lang="es-CO" dirty="0"/>
          </a:p>
        </p:txBody>
      </p:sp>
      <p:sp>
        <p:nvSpPr>
          <p:cNvPr id="4" name="Marcador de número de diapositiva 3"/>
          <p:cNvSpPr>
            <a:spLocks noGrp="1"/>
          </p:cNvSpPr>
          <p:nvPr>
            <p:ph type="sldNum" sz="quarter" idx="10"/>
          </p:nvPr>
        </p:nvSpPr>
        <p:spPr/>
        <p:txBody>
          <a:bodyPr/>
          <a:lstStyle/>
          <a:p>
            <a:fld id="{D2DD2826-769B-4ECE-8765-396D3D092A08}" type="slidenum">
              <a:rPr lang="es-CO" smtClean="0"/>
              <a:t>9</a:t>
            </a:fld>
            <a:endParaRPr lang="es-CO"/>
          </a:p>
        </p:txBody>
      </p:sp>
    </p:spTree>
    <p:extLst>
      <p:ext uri="{BB962C8B-B14F-4D97-AF65-F5344CB8AC3E}">
        <p14:creationId xmlns:p14="http://schemas.microsoft.com/office/powerpoint/2010/main" val="1885769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baseline="0" dirty="0"/>
          </a:p>
          <a:p>
            <a:endParaRPr lang="es-CO" dirty="0"/>
          </a:p>
        </p:txBody>
      </p:sp>
      <p:sp>
        <p:nvSpPr>
          <p:cNvPr id="4" name="Marcador de número de diapositiva 3"/>
          <p:cNvSpPr>
            <a:spLocks noGrp="1"/>
          </p:cNvSpPr>
          <p:nvPr>
            <p:ph type="sldNum" sz="quarter" idx="10"/>
          </p:nvPr>
        </p:nvSpPr>
        <p:spPr/>
        <p:txBody>
          <a:bodyPr/>
          <a:lstStyle/>
          <a:p>
            <a:fld id="{5343E778-84A0-48A5-82C1-E67C64B4018E}" type="slidenum">
              <a:rPr lang="es-CO" smtClean="0"/>
              <a:t>22</a:t>
            </a:fld>
            <a:endParaRPr lang="es-CO" dirty="0"/>
          </a:p>
        </p:txBody>
      </p:sp>
    </p:spTree>
    <p:extLst>
      <p:ext uri="{BB962C8B-B14F-4D97-AF65-F5344CB8AC3E}">
        <p14:creationId xmlns:p14="http://schemas.microsoft.com/office/powerpoint/2010/main" val="2755346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D2DD2826-769B-4ECE-8765-396D3D092A08}" type="slidenum">
              <a:rPr lang="es-CO" smtClean="0"/>
              <a:t>32</a:t>
            </a:fld>
            <a:endParaRPr lang="es-CO"/>
          </a:p>
        </p:txBody>
      </p:sp>
    </p:spTree>
    <p:extLst>
      <p:ext uri="{BB962C8B-B14F-4D97-AF65-F5344CB8AC3E}">
        <p14:creationId xmlns:p14="http://schemas.microsoft.com/office/powerpoint/2010/main" val="758633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F36E656C-9432-42DA-B4F2-7E46B5647C12}" type="datetimeFigureOut">
              <a:rPr lang="es-MX" smtClean="0"/>
              <a:t>07/10/2017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728DFA8-5011-4ABD-91DE-564D6256B387}" type="slidenum">
              <a:rPr lang="es-MX" smtClean="0"/>
              <a:t>‹Nº›</a:t>
            </a:fld>
            <a:endParaRPr lang="es-MX"/>
          </a:p>
        </p:txBody>
      </p:sp>
    </p:spTree>
    <p:extLst>
      <p:ext uri="{BB962C8B-B14F-4D97-AF65-F5344CB8AC3E}">
        <p14:creationId xmlns:p14="http://schemas.microsoft.com/office/powerpoint/2010/main" val="74248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F36E656C-9432-42DA-B4F2-7E46B5647C12}" type="datetimeFigureOut">
              <a:rPr lang="es-MX" smtClean="0"/>
              <a:t>07/10/2017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728DFA8-5011-4ABD-91DE-564D6256B387}" type="slidenum">
              <a:rPr lang="es-MX" smtClean="0"/>
              <a:t>‹Nº›</a:t>
            </a:fld>
            <a:endParaRPr lang="es-MX"/>
          </a:p>
        </p:txBody>
      </p:sp>
    </p:spTree>
    <p:extLst>
      <p:ext uri="{BB962C8B-B14F-4D97-AF65-F5344CB8AC3E}">
        <p14:creationId xmlns:p14="http://schemas.microsoft.com/office/powerpoint/2010/main" val="2392740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F36E656C-9432-42DA-B4F2-7E46B5647C12}" type="datetimeFigureOut">
              <a:rPr lang="es-MX" smtClean="0"/>
              <a:t>07/10/2017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728DFA8-5011-4ABD-91DE-564D6256B387}" type="slidenum">
              <a:rPr lang="es-MX" smtClean="0"/>
              <a:t>‹Nº›</a:t>
            </a:fld>
            <a:endParaRPr lang="es-MX"/>
          </a:p>
        </p:txBody>
      </p:sp>
    </p:spTree>
    <p:extLst>
      <p:ext uri="{BB962C8B-B14F-4D97-AF65-F5344CB8AC3E}">
        <p14:creationId xmlns:p14="http://schemas.microsoft.com/office/powerpoint/2010/main" val="2882879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CO"/>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editar el estilo de subtítulo del patrón</a:t>
            </a:r>
            <a:endParaRPr lang="es-CO"/>
          </a:p>
        </p:txBody>
      </p:sp>
      <p:sp>
        <p:nvSpPr>
          <p:cNvPr id="4" name="Marcador de fecha 3"/>
          <p:cNvSpPr>
            <a:spLocks noGrp="1"/>
          </p:cNvSpPr>
          <p:nvPr>
            <p:ph type="dt" sz="half" idx="10"/>
          </p:nvPr>
        </p:nvSpPr>
        <p:spPr/>
        <p:txBody>
          <a:bodyPr/>
          <a:lstStyle/>
          <a:p>
            <a:fld id="{0D0A9B77-663C-4429-9F95-5522F30AA3D6}" type="datetimeFigureOut">
              <a:rPr lang="es-CO" smtClean="0"/>
              <a:t>7/10/2017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EBBBE22F-2E22-4B6A-A33B-9D1D8808B0A1}" type="slidenum">
              <a:rPr lang="es-CO" smtClean="0"/>
              <a:t>‹Nº›</a:t>
            </a:fld>
            <a:endParaRPr lang="es-CO"/>
          </a:p>
        </p:txBody>
      </p:sp>
    </p:spTree>
    <p:extLst>
      <p:ext uri="{BB962C8B-B14F-4D97-AF65-F5344CB8AC3E}">
        <p14:creationId xmlns:p14="http://schemas.microsoft.com/office/powerpoint/2010/main" val="2536913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0D0A9B77-663C-4429-9F95-5522F30AA3D6}" type="datetimeFigureOut">
              <a:rPr lang="es-CO" smtClean="0"/>
              <a:t>7/10/2017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EBBBE22F-2E22-4B6A-A33B-9D1D8808B0A1}" type="slidenum">
              <a:rPr lang="es-CO" smtClean="0"/>
              <a:t>‹Nº›</a:t>
            </a:fld>
            <a:endParaRPr lang="es-CO"/>
          </a:p>
        </p:txBody>
      </p:sp>
    </p:spTree>
    <p:extLst>
      <p:ext uri="{BB962C8B-B14F-4D97-AF65-F5344CB8AC3E}">
        <p14:creationId xmlns:p14="http://schemas.microsoft.com/office/powerpoint/2010/main" val="3788510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0D0A9B77-663C-4429-9F95-5522F30AA3D6}" type="datetimeFigureOut">
              <a:rPr lang="es-CO" smtClean="0"/>
              <a:t>7/10/2017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EBBBE22F-2E22-4B6A-A33B-9D1D8808B0A1}" type="slidenum">
              <a:rPr lang="es-CO" smtClean="0"/>
              <a:t>‹Nº›</a:t>
            </a:fld>
            <a:endParaRPr lang="es-CO"/>
          </a:p>
        </p:txBody>
      </p:sp>
    </p:spTree>
    <p:extLst>
      <p:ext uri="{BB962C8B-B14F-4D97-AF65-F5344CB8AC3E}">
        <p14:creationId xmlns:p14="http://schemas.microsoft.com/office/powerpoint/2010/main" val="1567971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0D0A9B77-663C-4429-9F95-5522F30AA3D6}" type="datetimeFigureOut">
              <a:rPr lang="es-CO" smtClean="0"/>
              <a:t>7/10/2017</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EBBBE22F-2E22-4B6A-A33B-9D1D8808B0A1}" type="slidenum">
              <a:rPr lang="es-CO" smtClean="0"/>
              <a:t>‹Nº›</a:t>
            </a:fld>
            <a:endParaRPr lang="es-CO"/>
          </a:p>
        </p:txBody>
      </p:sp>
    </p:spTree>
    <p:extLst>
      <p:ext uri="{BB962C8B-B14F-4D97-AF65-F5344CB8AC3E}">
        <p14:creationId xmlns:p14="http://schemas.microsoft.com/office/powerpoint/2010/main" val="769510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0D0A9B77-663C-4429-9F95-5522F30AA3D6}" type="datetimeFigureOut">
              <a:rPr lang="es-CO" smtClean="0"/>
              <a:t>7/10/2017</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EBBBE22F-2E22-4B6A-A33B-9D1D8808B0A1}" type="slidenum">
              <a:rPr lang="es-CO" smtClean="0"/>
              <a:t>‹Nº›</a:t>
            </a:fld>
            <a:endParaRPr lang="es-CO"/>
          </a:p>
        </p:txBody>
      </p:sp>
    </p:spTree>
    <p:extLst>
      <p:ext uri="{BB962C8B-B14F-4D97-AF65-F5344CB8AC3E}">
        <p14:creationId xmlns:p14="http://schemas.microsoft.com/office/powerpoint/2010/main" val="444096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0D0A9B77-663C-4429-9F95-5522F30AA3D6}" type="datetimeFigureOut">
              <a:rPr lang="es-CO" smtClean="0"/>
              <a:t>7/10/2017</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EBBBE22F-2E22-4B6A-A33B-9D1D8808B0A1}" type="slidenum">
              <a:rPr lang="es-CO" smtClean="0"/>
              <a:t>‹Nº›</a:t>
            </a:fld>
            <a:endParaRPr lang="es-CO"/>
          </a:p>
        </p:txBody>
      </p:sp>
    </p:spTree>
    <p:extLst>
      <p:ext uri="{BB962C8B-B14F-4D97-AF65-F5344CB8AC3E}">
        <p14:creationId xmlns:p14="http://schemas.microsoft.com/office/powerpoint/2010/main" val="1018785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D0A9B77-663C-4429-9F95-5522F30AA3D6}" type="datetimeFigureOut">
              <a:rPr lang="es-CO" smtClean="0"/>
              <a:t>7/10/2017</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EBBBE22F-2E22-4B6A-A33B-9D1D8808B0A1}" type="slidenum">
              <a:rPr lang="es-CO" smtClean="0"/>
              <a:t>‹Nº›</a:t>
            </a:fld>
            <a:endParaRPr lang="es-CO"/>
          </a:p>
        </p:txBody>
      </p:sp>
    </p:spTree>
    <p:extLst>
      <p:ext uri="{BB962C8B-B14F-4D97-AF65-F5344CB8AC3E}">
        <p14:creationId xmlns:p14="http://schemas.microsoft.com/office/powerpoint/2010/main" val="3571890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CO"/>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Marcador de fecha 4"/>
          <p:cNvSpPr>
            <a:spLocks noGrp="1"/>
          </p:cNvSpPr>
          <p:nvPr>
            <p:ph type="dt" sz="half" idx="10"/>
          </p:nvPr>
        </p:nvSpPr>
        <p:spPr/>
        <p:txBody>
          <a:bodyPr/>
          <a:lstStyle/>
          <a:p>
            <a:fld id="{0D0A9B77-663C-4429-9F95-5522F30AA3D6}" type="datetimeFigureOut">
              <a:rPr lang="es-CO" smtClean="0"/>
              <a:t>7/10/2017</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EBBBE22F-2E22-4B6A-A33B-9D1D8808B0A1}" type="slidenum">
              <a:rPr lang="es-CO" smtClean="0"/>
              <a:t>‹Nº›</a:t>
            </a:fld>
            <a:endParaRPr lang="es-CO"/>
          </a:p>
        </p:txBody>
      </p:sp>
    </p:spTree>
    <p:extLst>
      <p:ext uri="{BB962C8B-B14F-4D97-AF65-F5344CB8AC3E}">
        <p14:creationId xmlns:p14="http://schemas.microsoft.com/office/powerpoint/2010/main" val="352265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F36E656C-9432-42DA-B4F2-7E46B5647C12}" type="datetimeFigureOut">
              <a:rPr lang="es-MX" smtClean="0"/>
              <a:t>07/10/2017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728DFA8-5011-4ABD-91DE-564D6256B387}" type="slidenum">
              <a:rPr lang="es-MX" smtClean="0"/>
              <a:t>‹Nº›</a:t>
            </a:fld>
            <a:endParaRPr lang="es-MX"/>
          </a:p>
        </p:txBody>
      </p:sp>
    </p:spTree>
    <p:extLst>
      <p:ext uri="{BB962C8B-B14F-4D97-AF65-F5344CB8AC3E}">
        <p14:creationId xmlns:p14="http://schemas.microsoft.com/office/powerpoint/2010/main" val="2701504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CO"/>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Marcador de fecha 4"/>
          <p:cNvSpPr>
            <a:spLocks noGrp="1"/>
          </p:cNvSpPr>
          <p:nvPr>
            <p:ph type="dt" sz="half" idx="10"/>
          </p:nvPr>
        </p:nvSpPr>
        <p:spPr/>
        <p:txBody>
          <a:bodyPr/>
          <a:lstStyle/>
          <a:p>
            <a:fld id="{0D0A9B77-663C-4429-9F95-5522F30AA3D6}" type="datetimeFigureOut">
              <a:rPr lang="es-CO" smtClean="0"/>
              <a:t>7/10/2017</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EBBBE22F-2E22-4B6A-A33B-9D1D8808B0A1}" type="slidenum">
              <a:rPr lang="es-CO" smtClean="0"/>
              <a:t>‹Nº›</a:t>
            </a:fld>
            <a:endParaRPr lang="es-CO"/>
          </a:p>
        </p:txBody>
      </p:sp>
    </p:spTree>
    <p:extLst>
      <p:ext uri="{BB962C8B-B14F-4D97-AF65-F5344CB8AC3E}">
        <p14:creationId xmlns:p14="http://schemas.microsoft.com/office/powerpoint/2010/main" val="297486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0D0A9B77-663C-4429-9F95-5522F30AA3D6}" type="datetimeFigureOut">
              <a:rPr lang="es-CO" smtClean="0"/>
              <a:t>7/10/2017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EBBBE22F-2E22-4B6A-A33B-9D1D8808B0A1}" type="slidenum">
              <a:rPr lang="es-CO" smtClean="0"/>
              <a:t>‹Nº›</a:t>
            </a:fld>
            <a:endParaRPr lang="es-CO"/>
          </a:p>
        </p:txBody>
      </p:sp>
    </p:spTree>
    <p:extLst>
      <p:ext uri="{BB962C8B-B14F-4D97-AF65-F5344CB8AC3E}">
        <p14:creationId xmlns:p14="http://schemas.microsoft.com/office/powerpoint/2010/main" val="4238055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0D0A9B77-663C-4429-9F95-5522F30AA3D6}" type="datetimeFigureOut">
              <a:rPr lang="es-CO" smtClean="0"/>
              <a:t>7/10/2017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EBBBE22F-2E22-4B6A-A33B-9D1D8808B0A1}" type="slidenum">
              <a:rPr lang="es-CO" smtClean="0"/>
              <a:t>‹Nº›</a:t>
            </a:fld>
            <a:endParaRPr lang="es-CO"/>
          </a:p>
        </p:txBody>
      </p:sp>
    </p:spTree>
    <p:extLst>
      <p:ext uri="{BB962C8B-B14F-4D97-AF65-F5344CB8AC3E}">
        <p14:creationId xmlns:p14="http://schemas.microsoft.com/office/powerpoint/2010/main" val="1754078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F36E656C-9432-42DA-B4F2-7E46B5647C12}" type="datetimeFigureOut">
              <a:rPr lang="es-MX" smtClean="0"/>
              <a:t>07/10/2017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728DFA8-5011-4ABD-91DE-564D6256B387}" type="slidenum">
              <a:rPr lang="es-MX" smtClean="0"/>
              <a:t>‹Nº›</a:t>
            </a:fld>
            <a:endParaRPr lang="es-MX"/>
          </a:p>
        </p:txBody>
      </p:sp>
    </p:spTree>
    <p:extLst>
      <p:ext uri="{BB962C8B-B14F-4D97-AF65-F5344CB8AC3E}">
        <p14:creationId xmlns:p14="http://schemas.microsoft.com/office/powerpoint/2010/main" val="224901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F36E656C-9432-42DA-B4F2-7E46B5647C12}" type="datetimeFigureOut">
              <a:rPr lang="es-MX" smtClean="0"/>
              <a:t>07/10/2017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728DFA8-5011-4ABD-91DE-564D6256B387}" type="slidenum">
              <a:rPr lang="es-MX" smtClean="0"/>
              <a:t>‹Nº›</a:t>
            </a:fld>
            <a:endParaRPr lang="es-MX"/>
          </a:p>
        </p:txBody>
      </p:sp>
    </p:spTree>
    <p:extLst>
      <p:ext uri="{BB962C8B-B14F-4D97-AF65-F5344CB8AC3E}">
        <p14:creationId xmlns:p14="http://schemas.microsoft.com/office/powerpoint/2010/main" val="3178012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F36E656C-9432-42DA-B4F2-7E46B5647C12}" type="datetimeFigureOut">
              <a:rPr lang="es-MX" smtClean="0"/>
              <a:t>07/10/2017</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C728DFA8-5011-4ABD-91DE-564D6256B387}" type="slidenum">
              <a:rPr lang="es-MX" smtClean="0"/>
              <a:t>‹Nº›</a:t>
            </a:fld>
            <a:endParaRPr lang="es-MX"/>
          </a:p>
        </p:txBody>
      </p:sp>
    </p:spTree>
    <p:extLst>
      <p:ext uri="{BB962C8B-B14F-4D97-AF65-F5344CB8AC3E}">
        <p14:creationId xmlns:p14="http://schemas.microsoft.com/office/powerpoint/2010/main" val="3574997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F36E656C-9432-42DA-B4F2-7E46B5647C12}" type="datetimeFigureOut">
              <a:rPr lang="es-MX" smtClean="0"/>
              <a:t>07/10/2017</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C728DFA8-5011-4ABD-91DE-564D6256B387}" type="slidenum">
              <a:rPr lang="es-MX" smtClean="0"/>
              <a:t>‹Nº›</a:t>
            </a:fld>
            <a:endParaRPr lang="es-MX"/>
          </a:p>
        </p:txBody>
      </p:sp>
    </p:spTree>
    <p:extLst>
      <p:ext uri="{BB962C8B-B14F-4D97-AF65-F5344CB8AC3E}">
        <p14:creationId xmlns:p14="http://schemas.microsoft.com/office/powerpoint/2010/main" val="3392259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36E656C-9432-42DA-B4F2-7E46B5647C12}" type="datetimeFigureOut">
              <a:rPr lang="es-MX" smtClean="0"/>
              <a:t>07/10/2017</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C728DFA8-5011-4ABD-91DE-564D6256B387}" type="slidenum">
              <a:rPr lang="es-MX" smtClean="0"/>
              <a:t>‹Nº›</a:t>
            </a:fld>
            <a:endParaRPr lang="es-MX"/>
          </a:p>
        </p:txBody>
      </p:sp>
    </p:spTree>
    <p:extLst>
      <p:ext uri="{BB962C8B-B14F-4D97-AF65-F5344CB8AC3E}">
        <p14:creationId xmlns:p14="http://schemas.microsoft.com/office/powerpoint/2010/main" val="1477525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36E656C-9432-42DA-B4F2-7E46B5647C12}" type="datetimeFigureOut">
              <a:rPr lang="es-MX" smtClean="0"/>
              <a:t>07/10/2017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728DFA8-5011-4ABD-91DE-564D6256B387}" type="slidenum">
              <a:rPr lang="es-MX" smtClean="0"/>
              <a:t>‹Nº›</a:t>
            </a:fld>
            <a:endParaRPr lang="es-MX"/>
          </a:p>
        </p:txBody>
      </p:sp>
    </p:spTree>
    <p:extLst>
      <p:ext uri="{BB962C8B-B14F-4D97-AF65-F5344CB8AC3E}">
        <p14:creationId xmlns:p14="http://schemas.microsoft.com/office/powerpoint/2010/main" val="1554906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36E656C-9432-42DA-B4F2-7E46B5647C12}" type="datetimeFigureOut">
              <a:rPr lang="es-MX" smtClean="0"/>
              <a:t>07/10/2017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728DFA8-5011-4ABD-91DE-564D6256B387}" type="slidenum">
              <a:rPr lang="es-MX" smtClean="0"/>
              <a:t>‹Nº›</a:t>
            </a:fld>
            <a:endParaRPr lang="es-MX"/>
          </a:p>
        </p:txBody>
      </p:sp>
    </p:spTree>
    <p:extLst>
      <p:ext uri="{BB962C8B-B14F-4D97-AF65-F5344CB8AC3E}">
        <p14:creationId xmlns:p14="http://schemas.microsoft.com/office/powerpoint/2010/main" val="2895946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6E656C-9432-42DA-B4F2-7E46B5647C12}" type="datetimeFigureOut">
              <a:rPr lang="es-MX" smtClean="0"/>
              <a:t>07/10/2017</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28DFA8-5011-4ABD-91DE-564D6256B387}" type="slidenum">
              <a:rPr lang="es-MX" smtClean="0"/>
              <a:t>‹Nº›</a:t>
            </a:fld>
            <a:endParaRPr lang="es-MX"/>
          </a:p>
        </p:txBody>
      </p:sp>
    </p:spTree>
    <p:extLst>
      <p:ext uri="{BB962C8B-B14F-4D97-AF65-F5344CB8AC3E}">
        <p14:creationId xmlns:p14="http://schemas.microsoft.com/office/powerpoint/2010/main" val="1601890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D0A9B77-663C-4429-9F95-5522F30AA3D6}" type="datetimeFigureOut">
              <a:rPr lang="es-CO" smtClean="0"/>
              <a:t>7/10/2017</a:t>
            </a:fld>
            <a:endParaRPr lang="es-CO"/>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BBBE22F-2E22-4B6A-A33B-9D1D8808B0A1}" type="slidenum">
              <a:rPr lang="es-CO" smtClean="0"/>
              <a:t>‹Nº›</a:t>
            </a:fld>
            <a:endParaRPr lang="es-CO"/>
          </a:p>
        </p:txBody>
      </p:sp>
    </p:spTree>
    <p:extLst>
      <p:ext uri="{BB962C8B-B14F-4D97-AF65-F5344CB8AC3E}">
        <p14:creationId xmlns:p14="http://schemas.microsoft.com/office/powerpoint/2010/main" val="40996519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C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chart" Target="../charts/chart9.xml"/><Relationship Id="rId4" Type="http://schemas.openxmlformats.org/officeDocument/2006/relationships/image" Target="../media/image10.emf"/></Relationships>
</file>

<file path=ppt/slides/_rels/slide26.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908720"/>
            <a:ext cx="8424936" cy="1470025"/>
          </a:xfrm>
        </p:spPr>
        <p:txBody>
          <a:bodyPr>
            <a:normAutofit fontScale="90000"/>
          </a:bodyPr>
          <a:lstStyle/>
          <a:p>
            <a:br>
              <a:rPr lang="es-ES" sz="2700" dirty="0"/>
            </a:br>
            <a:br>
              <a:rPr lang="es-ES" sz="2700" dirty="0"/>
            </a:br>
            <a:br>
              <a:rPr lang="es-ES" sz="2700" dirty="0"/>
            </a:br>
            <a:br>
              <a:rPr lang="es-ES" sz="2700" dirty="0"/>
            </a:br>
            <a:br>
              <a:rPr lang="es-ES" sz="2700" dirty="0"/>
            </a:br>
            <a:br>
              <a:rPr lang="es-ES" sz="2700" dirty="0"/>
            </a:br>
            <a:br>
              <a:rPr lang="es-ES" sz="2700" dirty="0"/>
            </a:br>
            <a:br>
              <a:rPr lang="es-ES" sz="2700" dirty="0"/>
            </a:br>
            <a:r>
              <a:rPr lang="es-ES" sz="3300" b="1" dirty="0"/>
              <a:t>TRANSFERENCIAS TERRITORIALES Y FINANCIACIÓN DE LA EDUCACION : </a:t>
            </a:r>
            <a:br>
              <a:rPr lang="es-ES" sz="3100" b="1" dirty="0"/>
            </a:br>
            <a:r>
              <a:rPr lang="es-ES" sz="4000" dirty="0"/>
              <a:t>Abriendo un Debate Público</a:t>
            </a:r>
            <a:br>
              <a:rPr lang="es-ES" sz="2700" dirty="0"/>
            </a:br>
            <a:br>
              <a:rPr lang="es-ES" sz="2700" dirty="0"/>
            </a:br>
            <a:br>
              <a:rPr lang="es-ES" sz="2700" dirty="0"/>
            </a:br>
            <a:r>
              <a:rPr lang="es-ES" sz="2700" dirty="0"/>
              <a:t>Ph D. Ilich León Ortiz </a:t>
            </a:r>
            <a:br>
              <a:rPr lang="es-ES" sz="2000" dirty="0"/>
            </a:br>
            <a:br>
              <a:rPr lang="es-ES" sz="2000" dirty="0"/>
            </a:br>
            <a:br>
              <a:rPr lang="es-ES" sz="2000" dirty="0"/>
            </a:br>
            <a:br>
              <a:rPr lang="es-ES" sz="2000" dirty="0"/>
            </a:br>
            <a:endParaRPr lang="es-MX" sz="2700" dirty="0"/>
          </a:p>
        </p:txBody>
      </p:sp>
      <p:pic>
        <p:nvPicPr>
          <p:cNvPr id="3076" name="Picture 4" descr="http://identidad.unal.edu.co/fileadmin/_processed_/csm_logosimbolo-01_d95b2cafdd.jpg"/>
          <p:cNvPicPr>
            <a:picLocks noChangeAspect="1" noChangeArrowheads="1"/>
          </p:cNvPicPr>
          <p:nvPr/>
        </p:nvPicPr>
        <p:blipFill rotWithShape="1">
          <a:blip r:embed="rId2">
            <a:extLst>
              <a:ext uri="{28A0092B-C50C-407E-A947-70E740481C1C}">
                <a14:useLocalDpi xmlns:a14="http://schemas.microsoft.com/office/drawing/2010/main" val="0"/>
              </a:ext>
            </a:extLst>
          </a:blip>
          <a:srcRect l="5900" t="16596" r="68900" b="57032"/>
          <a:stretch/>
        </p:blipFill>
        <p:spPr bwMode="auto">
          <a:xfrm>
            <a:off x="6312424" y="5176184"/>
            <a:ext cx="2251434" cy="105536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descr="Recorte de pantalla">
            <a:extLst>
              <a:ext uri="{FF2B5EF4-FFF2-40B4-BE49-F238E27FC236}">
                <a16:creationId xmlns:a16="http://schemas.microsoft.com/office/drawing/2014/main" id="{09365F9E-A65D-4283-9D0A-72FEAA132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4769569"/>
            <a:ext cx="3995072" cy="1064819"/>
          </a:xfrm>
          <a:prstGeom prst="rect">
            <a:avLst/>
          </a:prstGeom>
        </p:spPr>
      </p:pic>
      <p:sp>
        <p:nvSpPr>
          <p:cNvPr id="3" name="Rectángulo 2">
            <a:extLst>
              <a:ext uri="{FF2B5EF4-FFF2-40B4-BE49-F238E27FC236}">
                <a16:creationId xmlns:a16="http://schemas.microsoft.com/office/drawing/2014/main" id="{9E97F8C0-6089-464A-85EA-355AC434FAFC}"/>
              </a:ext>
            </a:extLst>
          </p:cNvPr>
          <p:cNvSpPr/>
          <p:nvPr/>
        </p:nvSpPr>
        <p:spPr>
          <a:xfrm>
            <a:off x="5732283" y="4077072"/>
            <a:ext cx="3411717" cy="1384995"/>
          </a:xfrm>
          <a:prstGeom prst="rect">
            <a:avLst/>
          </a:prstGeom>
        </p:spPr>
        <p:txBody>
          <a:bodyPr wrap="square">
            <a:spAutoFit/>
          </a:bodyPr>
          <a:lstStyle/>
          <a:p>
            <a:pPr algn="ctr"/>
            <a:br>
              <a:rPr lang="es-ES" sz="1600" dirty="0"/>
            </a:br>
            <a:r>
              <a:rPr lang="es-ES" b="1" dirty="0"/>
              <a:t>Grupo de Investigación SocioEconomía, </a:t>
            </a:r>
            <a:br>
              <a:rPr lang="es-ES" sz="1600" b="1" dirty="0"/>
            </a:br>
            <a:r>
              <a:rPr lang="es-ES" sz="1600" b="1" dirty="0"/>
              <a:t>Instituciones y Desarrollo </a:t>
            </a:r>
            <a:br>
              <a:rPr lang="es-ES" sz="1600" dirty="0"/>
            </a:br>
            <a:r>
              <a:rPr lang="es-ES" sz="1600" dirty="0"/>
              <a:t>– </a:t>
            </a:r>
            <a:r>
              <a:rPr lang="es-ES" sz="1600" b="1" dirty="0"/>
              <a:t>GSEID-</a:t>
            </a:r>
            <a:endParaRPr lang="es-ES" dirty="0"/>
          </a:p>
        </p:txBody>
      </p:sp>
    </p:spTree>
    <p:extLst>
      <p:ext uri="{BB962C8B-B14F-4D97-AF65-F5344CB8AC3E}">
        <p14:creationId xmlns:p14="http://schemas.microsoft.com/office/powerpoint/2010/main" val="207294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72528" y="109095"/>
            <a:ext cx="7198109" cy="911233"/>
          </a:xfrm>
        </p:spPr>
        <p:txBody>
          <a:bodyPr>
            <a:normAutofit/>
          </a:bodyPr>
          <a:lstStyle/>
          <a:p>
            <a:pPr algn="l"/>
            <a:r>
              <a:rPr lang="es-CO" sz="2200" b="1" dirty="0">
                <a:solidFill>
                  <a:schemeClr val="accent4">
                    <a:lumMod val="75000"/>
                  </a:schemeClr>
                </a:solidFill>
              </a:rPr>
              <a:t> </a:t>
            </a:r>
            <a:r>
              <a:rPr lang="es-CO" sz="2400" b="1" dirty="0">
                <a:solidFill>
                  <a:srgbClr val="FF0000"/>
                </a:solidFill>
              </a:rPr>
              <a:t>LAS IMPLICACIONES DEL PERIODO DE TRANSICIÓN</a:t>
            </a:r>
            <a:endParaRPr lang="es-CO" sz="2200" b="1" dirty="0">
              <a:solidFill>
                <a:srgbClr val="FF0000"/>
              </a:solidFill>
            </a:endParaRPr>
          </a:p>
        </p:txBody>
      </p:sp>
      <p:sp>
        <p:nvSpPr>
          <p:cNvPr id="5" name="4 CuadroTexto"/>
          <p:cNvSpPr txBox="1"/>
          <p:nvPr/>
        </p:nvSpPr>
        <p:spPr>
          <a:xfrm>
            <a:off x="472528" y="829802"/>
            <a:ext cx="8626719" cy="381051"/>
          </a:xfrm>
          <a:prstGeom prst="rect">
            <a:avLst/>
          </a:prstGeom>
          <a:noFill/>
        </p:spPr>
        <p:txBody>
          <a:bodyPr wrap="square" lIns="72567" tIns="36283" rIns="72567" bIns="36283" rtlCol="0">
            <a:spAutoFit/>
          </a:bodyPr>
          <a:lstStyle/>
          <a:p>
            <a:r>
              <a:rPr lang="es-CO" sz="2000" b="1" dirty="0">
                <a:solidFill>
                  <a:schemeClr val="accent4">
                    <a:lumMod val="75000"/>
                  </a:schemeClr>
                </a:solidFill>
              </a:rPr>
              <a:t>¿CRECIMIENTO O AJUSTE GALOPANTE?</a:t>
            </a:r>
            <a:endParaRPr lang="es-CO" sz="1900" dirty="0"/>
          </a:p>
        </p:txBody>
      </p:sp>
      <p:sp>
        <p:nvSpPr>
          <p:cNvPr id="12" name="12 CuadroTexto"/>
          <p:cNvSpPr txBox="1"/>
          <p:nvPr/>
        </p:nvSpPr>
        <p:spPr>
          <a:xfrm>
            <a:off x="160770" y="6299552"/>
            <a:ext cx="5870621" cy="227163"/>
          </a:xfrm>
          <a:prstGeom prst="rect">
            <a:avLst/>
          </a:prstGeom>
          <a:noFill/>
        </p:spPr>
        <p:txBody>
          <a:bodyPr wrap="square" lIns="72567" tIns="36283" rIns="72567" bIns="36283" rtlCol="0">
            <a:spAutoFit/>
          </a:bodyPr>
          <a:lstStyle/>
          <a:p>
            <a:r>
              <a:rPr lang="es-CO" sz="1000" b="1" dirty="0"/>
              <a:t>Fuente: Elaboración propia a partir de información del Ministerio de Hacienda y Crédito Público - DNP </a:t>
            </a:r>
            <a:endParaRPr lang="es-CO" sz="1000" dirty="0"/>
          </a:p>
        </p:txBody>
      </p:sp>
      <p:sp>
        <p:nvSpPr>
          <p:cNvPr id="2" name="CuadroTexto 1"/>
          <p:cNvSpPr txBox="1"/>
          <p:nvPr/>
        </p:nvSpPr>
        <p:spPr>
          <a:xfrm>
            <a:off x="6732240" y="1652432"/>
            <a:ext cx="2394847" cy="4117459"/>
          </a:xfrm>
          <a:prstGeom prst="rect">
            <a:avLst/>
          </a:prstGeom>
          <a:noFill/>
        </p:spPr>
        <p:txBody>
          <a:bodyPr wrap="square" lIns="72567" tIns="36283" rIns="72567" bIns="36283" rtlCol="0">
            <a:spAutoFit/>
          </a:bodyPr>
          <a:lstStyle/>
          <a:p>
            <a:pPr algn="ctr">
              <a:lnSpc>
                <a:spcPct val="120000"/>
              </a:lnSpc>
            </a:pPr>
            <a:r>
              <a:rPr lang="es-CO" sz="1900" dirty="0"/>
              <a:t>Con los actos legislativos </a:t>
            </a:r>
          </a:p>
          <a:p>
            <a:pPr algn="ctr">
              <a:lnSpc>
                <a:spcPct val="120000"/>
              </a:lnSpc>
            </a:pPr>
            <a:endParaRPr lang="es-CO" sz="1900" dirty="0"/>
          </a:p>
          <a:p>
            <a:pPr algn="ctr">
              <a:lnSpc>
                <a:spcPct val="120000"/>
              </a:lnSpc>
            </a:pPr>
            <a:r>
              <a:rPr lang="es-CO" sz="1900" dirty="0"/>
              <a:t>SE SUSTRAJERON </a:t>
            </a:r>
          </a:p>
          <a:p>
            <a:pPr algn="ctr">
              <a:lnSpc>
                <a:spcPct val="120000"/>
              </a:lnSpc>
            </a:pPr>
            <a:endParaRPr lang="es-CO" sz="1900" b="1" dirty="0">
              <a:solidFill>
                <a:srgbClr val="C00000"/>
              </a:solidFill>
            </a:endParaRPr>
          </a:p>
          <a:p>
            <a:pPr algn="ctr">
              <a:lnSpc>
                <a:spcPct val="120000"/>
              </a:lnSpc>
            </a:pPr>
            <a:r>
              <a:rPr lang="es-CO" sz="2400" b="1" dirty="0">
                <a:solidFill>
                  <a:srgbClr val="C00000"/>
                </a:solidFill>
              </a:rPr>
              <a:t>$138 billones (pesos de 2017)</a:t>
            </a:r>
          </a:p>
          <a:p>
            <a:pPr algn="ctr">
              <a:lnSpc>
                <a:spcPct val="120000"/>
              </a:lnSpc>
            </a:pPr>
            <a:endParaRPr lang="es-CO" sz="1900" b="1" dirty="0">
              <a:solidFill>
                <a:srgbClr val="C00000"/>
              </a:solidFill>
            </a:endParaRPr>
          </a:p>
          <a:p>
            <a:pPr algn="ctr">
              <a:lnSpc>
                <a:spcPct val="120000"/>
              </a:lnSpc>
            </a:pPr>
            <a:r>
              <a:rPr lang="es-CO" sz="1900" dirty="0"/>
              <a:t>entre 2002 y 2017. </a:t>
            </a:r>
          </a:p>
          <a:p>
            <a:pPr algn="ctr">
              <a:lnSpc>
                <a:spcPct val="120000"/>
              </a:lnSpc>
            </a:pPr>
            <a:endParaRPr lang="es-CO" sz="1900" dirty="0"/>
          </a:p>
          <a:p>
            <a:pPr algn="ctr">
              <a:lnSpc>
                <a:spcPct val="120000"/>
              </a:lnSpc>
            </a:pPr>
            <a:endParaRPr lang="es-CO" sz="1900" dirty="0"/>
          </a:p>
        </p:txBody>
      </p:sp>
      <p:graphicFrame>
        <p:nvGraphicFramePr>
          <p:cNvPr id="8" name="Gráfico 7">
            <a:extLst>
              <a:ext uri="{FF2B5EF4-FFF2-40B4-BE49-F238E27FC236}">
                <a16:creationId xmlns:a16="http://schemas.microsoft.com/office/drawing/2014/main" id="{439B6B65-5F67-4F77-B287-298E760BAB61}"/>
              </a:ext>
            </a:extLst>
          </p:cNvPr>
          <p:cNvGraphicFramePr>
            <a:graphicFrameLocks/>
          </p:cNvGraphicFramePr>
          <p:nvPr>
            <p:extLst>
              <p:ext uri="{D42A27DB-BD31-4B8C-83A1-F6EECF244321}">
                <p14:modId xmlns:p14="http://schemas.microsoft.com/office/powerpoint/2010/main" val="368698222"/>
              </p:ext>
            </p:extLst>
          </p:nvPr>
        </p:nvGraphicFramePr>
        <p:xfrm>
          <a:off x="160770" y="1741124"/>
          <a:ext cx="6354735" cy="4558428"/>
        </p:xfrm>
        <a:graphic>
          <a:graphicData uri="http://schemas.openxmlformats.org/drawingml/2006/chart">
            <c:chart xmlns:c="http://schemas.openxmlformats.org/drawingml/2006/chart" xmlns:r="http://schemas.openxmlformats.org/officeDocument/2006/relationships" r:id="rId2"/>
          </a:graphicData>
        </a:graphic>
      </p:graphicFrame>
      <p:sp>
        <p:nvSpPr>
          <p:cNvPr id="6" name="Cerrar llave 5"/>
          <p:cNvSpPr/>
          <p:nvPr/>
        </p:nvSpPr>
        <p:spPr>
          <a:xfrm>
            <a:off x="6328526" y="2348880"/>
            <a:ext cx="147028" cy="1440160"/>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CO"/>
          </a:p>
        </p:txBody>
      </p:sp>
      <p:sp>
        <p:nvSpPr>
          <p:cNvPr id="10" name="CuadroTexto 9"/>
          <p:cNvSpPr txBox="1"/>
          <p:nvPr/>
        </p:nvSpPr>
        <p:spPr>
          <a:xfrm>
            <a:off x="1096351" y="1283100"/>
            <a:ext cx="4961506" cy="738664"/>
          </a:xfrm>
          <a:prstGeom prst="rect">
            <a:avLst/>
          </a:prstGeom>
          <a:noFill/>
        </p:spPr>
        <p:txBody>
          <a:bodyPr wrap="square" rtlCol="0">
            <a:spAutoFit/>
          </a:bodyPr>
          <a:lstStyle/>
          <a:p>
            <a:pPr algn="ctr"/>
            <a:r>
              <a:rPr lang="es-CO" sz="1400" b="1" dirty="0"/>
              <a:t>Transferencias regionales para educación dejadas de percibir por la entidades territoriales en el periodo de transición 2002-2017 (billones de pesos)</a:t>
            </a:r>
          </a:p>
        </p:txBody>
      </p:sp>
    </p:spTree>
    <p:extLst>
      <p:ext uri="{BB962C8B-B14F-4D97-AF65-F5344CB8AC3E}">
        <p14:creationId xmlns:p14="http://schemas.microsoft.com/office/powerpoint/2010/main" val="236690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CuadroTexto"/>
          <p:cNvSpPr txBox="1"/>
          <p:nvPr/>
        </p:nvSpPr>
        <p:spPr>
          <a:xfrm>
            <a:off x="517281" y="829802"/>
            <a:ext cx="8626719" cy="688828"/>
          </a:xfrm>
          <a:prstGeom prst="rect">
            <a:avLst/>
          </a:prstGeom>
          <a:noFill/>
        </p:spPr>
        <p:txBody>
          <a:bodyPr wrap="square" lIns="72567" tIns="36283" rIns="72567" bIns="36283" rtlCol="0">
            <a:spAutoFit/>
          </a:bodyPr>
          <a:lstStyle/>
          <a:p>
            <a:r>
              <a:rPr lang="es-CO" sz="2000" b="1" dirty="0">
                <a:solidFill>
                  <a:schemeClr val="accent4">
                    <a:lumMod val="75000"/>
                  </a:schemeClr>
                </a:solidFill>
              </a:rPr>
              <a:t>DISMINUYE LA PARTICIPACI</a:t>
            </a:r>
            <a:r>
              <a:rPr lang="es-ES" sz="2000" b="1" dirty="0">
                <a:solidFill>
                  <a:schemeClr val="accent4">
                    <a:lumMod val="75000"/>
                  </a:schemeClr>
                </a:solidFill>
              </a:rPr>
              <a:t>ÓN DE LAS TRANSFERENCIAS COMO PARTE </a:t>
            </a:r>
            <a:r>
              <a:rPr lang="es-CO" sz="2000" b="1" dirty="0">
                <a:solidFill>
                  <a:schemeClr val="accent4">
                    <a:lumMod val="75000"/>
                  </a:schemeClr>
                </a:solidFill>
              </a:rPr>
              <a:t>DEL RECAUDO DEL ESTADO</a:t>
            </a:r>
            <a:endParaRPr lang="es-CO" sz="1900" dirty="0"/>
          </a:p>
        </p:txBody>
      </p:sp>
      <p:sp>
        <p:nvSpPr>
          <p:cNvPr id="5" name="Título 2"/>
          <p:cNvSpPr txBox="1">
            <a:spLocks/>
          </p:cNvSpPr>
          <p:nvPr/>
        </p:nvSpPr>
        <p:spPr>
          <a:xfrm>
            <a:off x="472528" y="109095"/>
            <a:ext cx="7198109" cy="9112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200" b="1" dirty="0">
                <a:solidFill>
                  <a:schemeClr val="accent4">
                    <a:lumMod val="75000"/>
                  </a:schemeClr>
                </a:solidFill>
              </a:rPr>
              <a:t> </a:t>
            </a:r>
            <a:r>
              <a:rPr lang="es-CO" sz="2400" b="1" dirty="0">
                <a:solidFill>
                  <a:srgbClr val="FF0000"/>
                </a:solidFill>
              </a:rPr>
              <a:t>LAS IMPLICACIONES DEL PERIODO DE TRANSICIÓN</a:t>
            </a:r>
            <a:endParaRPr lang="es-CO" sz="2200" b="1" dirty="0">
              <a:solidFill>
                <a:srgbClr val="FF0000"/>
              </a:solidFill>
            </a:endParaRPr>
          </a:p>
        </p:txBody>
      </p:sp>
      <p:graphicFrame>
        <p:nvGraphicFramePr>
          <p:cNvPr id="6" name="Gráfico 5">
            <a:extLst/>
          </p:cNvPr>
          <p:cNvGraphicFramePr>
            <a:graphicFrameLocks/>
          </p:cNvGraphicFramePr>
          <p:nvPr>
            <p:extLst>
              <p:ext uri="{D42A27DB-BD31-4B8C-83A1-F6EECF244321}">
                <p14:modId xmlns:p14="http://schemas.microsoft.com/office/powerpoint/2010/main" val="2751998370"/>
              </p:ext>
            </p:extLst>
          </p:nvPr>
        </p:nvGraphicFramePr>
        <p:xfrm>
          <a:off x="107504" y="2239337"/>
          <a:ext cx="4536504" cy="4141990"/>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p:cNvSpPr txBox="1"/>
          <p:nvPr/>
        </p:nvSpPr>
        <p:spPr>
          <a:xfrm>
            <a:off x="96230" y="1784169"/>
            <a:ext cx="4536504" cy="307777"/>
          </a:xfrm>
          <a:prstGeom prst="rect">
            <a:avLst/>
          </a:prstGeom>
          <a:noFill/>
        </p:spPr>
        <p:txBody>
          <a:bodyPr wrap="square" rtlCol="0">
            <a:spAutoFit/>
          </a:bodyPr>
          <a:lstStyle/>
          <a:p>
            <a:r>
              <a:rPr lang="es-CO" sz="1400" b="1" dirty="0"/>
              <a:t>Transferencias regionales/Ingresos corrientes de la Nación</a:t>
            </a:r>
          </a:p>
        </p:txBody>
      </p:sp>
      <p:cxnSp>
        <p:nvCxnSpPr>
          <p:cNvPr id="9" name="Conector recto 8"/>
          <p:cNvCxnSpPr/>
          <p:nvPr/>
        </p:nvCxnSpPr>
        <p:spPr>
          <a:xfrm>
            <a:off x="1763688" y="3212976"/>
            <a:ext cx="2808312"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10" name="CuadroTexto 9"/>
          <p:cNvSpPr txBox="1"/>
          <p:nvPr/>
        </p:nvSpPr>
        <p:spPr>
          <a:xfrm>
            <a:off x="4110559" y="2905036"/>
            <a:ext cx="720080" cy="276999"/>
          </a:xfrm>
          <a:prstGeom prst="rect">
            <a:avLst/>
          </a:prstGeom>
          <a:noFill/>
        </p:spPr>
        <p:txBody>
          <a:bodyPr wrap="square" rtlCol="0">
            <a:spAutoFit/>
          </a:bodyPr>
          <a:lstStyle/>
          <a:p>
            <a:r>
              <a:rPr lang="es-CO" sz="1200" dirty="0">
                <a:solidFill>
                  <a:srgbClr val="FF0000"/>
                </a:solidFill>
              </a:rPr>
              <a:t>46,5%</a:t>
            </a:r>
          </a:p>
        </p:txBody>
      </p:sp>
      <p:sp>
        <p:nvSpPr>
          <p:cNvPr id="12" name="12 CuadroTexto"/>
          <p:cNvSpPr txBox="1"/>
          <p:nvPr/>
        </p:nvSpPr>
        <p:spPr>
          <a:xfrm>
            <a:off x="107504" y="6393329"/>
            <a:ext cx="5870621" cy="227163"/>
          </a:xfrm>
          <a:prstGeom prst="rect">
            <a:avLst/>
          </a:prstGeom>
          <a:noFill/>
        </p:spPr>
        <p:txBody>
          <a:bodyPr wrap="square" lIns="72567" tIns="36283" rIns="72567" bIns="36283" rtlCol="0">
            <a:spAutoFit/>
          </a:bodyPr>
          <a:lstStyle/>
          <a:p>
            <a:r>
              <a:rPr lang="es-CO" sz="1000" b="1" dirty="0"/>
              <a:t>Fuente: Elaboración propia a partir de información del Ministerio de Hacienda y Crédito Público - DNP </a:t>
            </a:r>
            <a:endParaRPr lang="es-CO" sz="1000" dirty="0"/>
          </a:p>
        </p:txBody>
      </p:sp>
      <p:graphicFrame>
        <p:nvGraphicFramePr>
          <p:cNvPr id="13" name="Gráfico 12">
            <a:extLst>
              <a:ext uri="{FF2B5EF4-FFF2-40B4-BE49-F238E27FC236}">
                <a16:creationId xmlns:a16="http://schemas.microsoft.com/office/drawing/2014/main" id="{7D788CB9-7CB5-4E62-A786-7E82D838E2A4}"/>
              </a:ext>
            </a:extLst>
          </p:cNvPr>
          <p:cNvGraphicFramePr>
            <a:graphicFrameLocks/>
          </p:cNvGraphicFramePr>
          <p:nvPr>
            <p:extLst>
              <p:ext uri="{D42A27DB-BD31-4B8C-83A1-F6EECF244321}">
                <p14:modId xmlns:p14="http://schemas.microsoft.com/office/powerpoint/2010/main" val="1157024248"/>
              </p:ext>
            </p:extLst>
          </p:nvPr>
        </p:nvGraphicFramePr>
        <p:xfrm>
          <a:off x="4830639" y="2239337"/>
          <a:ext cx="4205857" cy="4141990"/>
        </p:xfrm>
        <a:graphic>
          <a:graphicData uri="http://schemas.openxmlformats.org/drawingml/2006/chart">
            <c:chart xmlns:c="http://schemas.openxmlformats.org/drawingml/2006/chart" xmlns:r="http://schemas.openxmlformats.org/officeDocument/2006/relationships" r:id="rId3"/>
          </a:graphicData>
        </a:graphic>
      </p:graphicFrame>
      <p:sp>
        <p:nvSpPr>
          <p:cNvPr id="14" name="CuadroTexto 13"/>
          <p:cNvSpPr txBox="1"/>
          <p:nvPr/>
        </p:nvSpPr>
        <p:spPr>
          <a:xfrm>
            <a:off x="4665315" y="1787585"/>
            <a:ext cx="4536504" cy="307777"/>
          </a:xfrm>
          <a:prstGeom prst="rect">
            <a:avLst/>
          </a:prstGeom>
          <a:noFill/>
        </p:spPr>
        <p:txBody>
          <a:bodyPr wrap="square" rtlCol="0">
            <a:spAutoFit/>
          </a:bodyPr>
          <a:lstStyle/>
          <a:p>
            <a:r>
              <a:rPr lang="es-CO" sz="1400" b="1" dirty="0"/>
              <a:t>SGP Educación/Ingresos corrientes de la Nación</a:t>
            </a:r>
          </a:p>
        </p:txBody>
      </p:sp>
      <p:sp>
        <p:nvSpPr>
          <p:cNvPr id="15" name="CuadroTexto 14"/>
          <p:cNvSpPr txBox="1"/>
          <p:nvPr/>
        </p:nvSpPr>
        <p:spPr>
          <a:xfrm>
            <a:off x="8503047" y="2480510"/>
            <a:ext cx="720080" cy="276999"/>
          </a:xfrm>
          <a:prstGeom prst="rect">
            <a:avLst/>
          </a:prstGeom>
          <a:noFill/>
        </p:spPr>
        <p:txBody>
          <a:bodyPr wrap="square" rtlCol="0">
            <a:spAutoFit/>
          </a:bodyPr>
          <a:lstStyle/>
          <a:p>
            <a:r>
              <a:rPr lang="es-CO" sz="1200" dirty="0">
                <a:solidFill>
                  <a:srgbClr val="FF0000"/>
                </a:solidFill>
              </a:rPr>
              <a:t>26%</a:t>
            </a:r>
          </a:p>
        </p:txBody>
      </p:sp>
      <p:sp>
        <p:nvSpPr>
          <p:cNvPr id="16" name="CuadroTexto 15"/>
          <p:cNvSpPr txBox="1"/>
          <p:nvPr/>
        </p:nvSpPr>
        <p:spPr>
          <a:xfrm>
            <a:off x="6878666" y="2480510"/>
            <a:ext cx="2160240" cy="261610"/>
          </a:xfrm>
          <a:prstGeom prst="rect">
            <a:avLst/>
          </a:prstGeom>
          <a:noFill/>
        </p:spPr>
        <p:txBody>
          <a:bodyPr wrap="square" rtlCol="0">
            <a:spAutoFit/>
          </a:bodyPr>
          <a:lstStyle/>
          <a:p>
            <a:r>
              <a:rPr lang="es-CO" sz="1100" dirty="0"/>
              <a:t>% sin periodo de transición</a:t>
            </a:r>
          </a:p>
        </p:txBody>
      </p:sp>
      <p:sp>
        <p:nvSpPr>
          <p:cNvPr id="17" name="CuadroTexto 16"/>
          <p:cNvSpPr txBox="1"/>
          <p:nvPr/>
        </p:nvSpPr>
        <p:spPr>
          <a:xfrm>
            <a:off x="2483768" y="2909409"/>
            <a:ext cx="2200774" cy="261610"/>
          </a:xfrm>
          <a:prstGeom prst="rect">
            <a:avLst/>
          </a:prstGeom>
          <a:noFill/>
        </p:spPr>
        <p:txBody>
          <a:bodyPr wrap="square" rtlCol="0">
            <a:spAutoFit/>
          </a:bodyPr>
          <a:lstStyle/>
          <a:p>
            <a:r>
              <a:rPr lang="es-CO" sz="1100" dirty="0"/>
              <a:t>% sin periodo de transición</a:t>
            </a:r>
          </a:p>
        </p:txBody>
      </p:sp>
    </p:spTree>
    <p:extLst>
      <p:ext uri="{BB962C8B-B14F-4D97-AF65-F5344CB8AC3E}">
        <p14:creationId xmlns:p14="http://schemas.microsoft.com/office/powerpoint/2010/main" val="756815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p:cNvSpPr txBox="1">
            <a:spLocks/>
          </p:cNvSpPr>
          <p:nvPr/>
        </p:nvSpPr>
        <p:spPr>
          <a:xfrm>
            <a:off x="472528" y="109095"/>
            <a:ext cx="7198109" cy="9112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200" b="1" dirty="0">
                <a:solidFill>
                  <a:schemeClr val="accent4">
                    <a:lumMod val="75000"/>
                  </a:schemeClr>
                </a:solidFill>
              </a:rPr>
              <a:t> </a:t>
            </a:r>
            <a:r>
              <a:rPr lang="es-CO" sz="2400" b="1" dirty="0">
                <a:solidFill>
                  <a:srgbClr val="FF0000"/>
                </a:solidFill>
              </a:rPr>
              <a:t>LAS IMPLICACIONES DEL PERIODO DE TRANSICIÓN</a:t>
            </a:r>
            <a:endParaRPr lang="es-CO" sz="2200" b="1" dirty="0">
              <a:solidFill>
                <a:srgbClr val="FF0000"/>
              </a:solidFill>
            </a:endParaRPr>
          </a:p>
        </p:txBody>
      </p:sp>
      <p:sp>
        <p:nvSpPr>
          <p:cNvPr id="5" name="4 CuadroTexto"/>
          <p:cNvSpPr txBox="1"/>
          <p:nvPr/>
        </p:nvSpPr>
        <p:spPr>
          <a:xfrm>
            <a:off x="683568" y="829802"/>
            <a:ext cx="8460432" cy="381051"/>
          </a:xfrm>
          <a:prstGeom prst="rect">
            <a:avLst/>
          </a:prstGeom>
          <a:noFill/>
        </p:spPr>
        <p:txBody>
          <a:bodyPr wrap="square" lIns="72567" tIns="36283" rIns="72567" bIns="36283" rtlCol="0">
            <a:spAutoFit/>
          </a:bodyPr>
          <a:lstStyle/>
          <a:p>
            <a:r>
              <a:rPr lang="es-CO" sz="2000" b="1" dirty="0">
                <a:solidFill>
                  <a:schemeClr val="accent4">
                    <a:lumMod val="75000"/>
                  </a:schemeClr>
                </a:solidFill>
              </a:rPr>
              <a:t>DISMINUYEN LAS TRANSFERENCIAS COMO PROPORCI</a:t>
            </a:r>
            <a:r>
              <a:rPr lang="es-ES" sz="2000" b="1" dirty="0">
                <a:solidFill>
                  <a:schemeClr val="accent4">
                    <a:lumMod val="75000"/>
                  </a:schemeClr>
                </a:solidFill>
              </a:rPr>
              <a:t>ÓN DEL PIB</a:t>
            </a:r>
            <a:endParaRPr lang="es-CO" sz="1900" dirty="0"/>
          </a:p>
        </p:txBody>
      </p:sp>
      <p:sp>
        <p:nvSpPr>
          <p:cNvPr id="7" name="CuadroTexto 6"/>
          <p:cNvSpPr txBox="1"/>
          <p:nvPr/>
        </p:nvSpPr>
        <p:spPr>
          <a:xfrm>
            <a:off x="1177345" y="1969095"/>
            <a:ext cx="2448272" cy="307777"/>
          </a:xfrm>
          <a:prstGeom prst="rect">
            <a:avLst/>
          </a:prstGeom>
          <a:noFill/>
        </p:spPr>
        <p:txBody>
          <a:bodyPr wrap="square" rtlCol="0">
            <a:spAutoFit/>
          </a:bodyPr>
          <a:lstStyle/>
          <a:p>
            <a:r>
              <a:rPr lang="es-CO" sz="1400" b="1" dirty="0"/>
              <a:t>Transferencias regionales/PIB</a:t>
            </a:r>
          </a:p>
        </p:txBody>
      </p:sp>
      <p:sp>
        <p:nvSpPr>
          <p:cNvPr id="8" name="12 CuadroTexto"/>
          <p:cNvSpPr txBox="1"/>
          <p:nvPr/>
        </p:nvSpPr>
        <p:spPr>
          <a:xfrm>
            <a:off x="107504" y="6393329"/>
            <a:ext cx="5870621" cy="227163"/>
          </a:xfrm>
          <a:prstGeom prst="rect">
            <a:avLst/>
          </a:prstGeom>
          <a:noFill/>
        </p:spPr>
        <p:txBody>
          <a:bodyPr wrap="square" lIns="72567" tIns="36283" rIns="72567" bIns="36283" rtlCol="0">
            <a:spAutoFit/>
          </a:bodyPr>
          <a:lstStyle/>
          <a:p>
            <a:r>
              <a:rPr lang="es-CO" sz="1000" b="1" dirty="0"/>
              <a:t>Fuente: Elaboración propia a partir de información del Ministerio de Hacienda y Crédito Público - DNP </a:t>
            </a:r>
            <a:endParaRPr lang="es-CO" sz="1000" dirty="0"/>
          </a:p>
        </p:txBody>
      </p:sp>
      <p:graphicFrame>
        <p:nvGraphicFramePr>
          <p:cNvPr id="9" name="Gráfico 8">
            <a:extLst/>
          </p:cNvPr>
          <p:cNvGraphicFramePr>
            <a:graphicFrameLocks/>
          </p:cNvGraphicFramePr>
          <p:nvPr>
            <p:extLst>
              <p:ext uri="{D42A27DB-BD31-4B8C-83A1-F6EECF244321}">
                <p14:modId xmlns:p14="http://schemas.microsoft.com/office/powerpoint/2010/main" val="2506369816"/>
              </p:ext>
            </p:extLst>
          </p:nvPr>
        </p:nvGraphicFramePr>
        <p:xfrm>
          <a:off x="143973" y="2085447"/>
          <a:ext cx="4536505" cy="43007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áfico 9">
            <a:extLst>
              <a:ext uri="{FF2B5EF4-FFF2-40B4-BE49-F238E27FC236}">
                <a16:creationId xmlns:a16="http://schemas.microsoft.com/office/drawing/2014/main" id="{A3408EE0-5834-4FB8-BAB2-4E90350DD71C}"/>
              </a:ext>
            </a:extLst>
          </p:cNvPr>
          <p:cNvGraphicFramePr>
            <a:graphicFrameLocks/>
          </p:cNvGraphicFramePr>
          <p:nvPr>
            <p:extLst>
              <p:ext uri="{D42A27DB-BD31-4B8C-83A1-F6EECF244321}">
                <p14:modId xmlns:p14="http://schemas.microsoft.com/office/powerpoint/2010/main" val="2922679004"/>
              </p:ext>
            </p:extLst>
          </p:nvPr>
        </p:nvGraphicFramePr>
        <p:xfrm>
          <a:off x="4716947" y="2239336"/>
          <a:ext cx="4176464" cy="4153993"/>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10"/>
          <p:cNvSpPr txBox="1"/>
          <p:nvPr/>
        </p:nvSpPr>
        <p:spPr>
          <a:xfrm>
            <a:off x="6300192" y="1931558"/>
            <a:ext cx="1655253" cy="307778"/>
          </a:xfrm>
          <a:prstGeom prst="rect">
            <a:avLst/>
          </a:prstGeom>
          <a:noFill/>
        </p:spPr>
        <p:txBody>
          <a:bodyPr wrap="square" rtlCol="0">
            <a:spAutoFit/>
          </a:bodyPr>
          <a:lstStyle/>
          <a:p>
            <a:r>
              <a:rPr lang="es-CO" sz="1400" b="1" dirty="0"/>
              <a:t>SGP educación/PIB</a:t>
            </a:r>
          </a:p>
        </p:txBody>
      </p:sp>
    </p:spTree>
    <p:extLst>
      <p:ext uri="{BB962C8B-B14F-4D97-AF65-F5344CB8AC3E}">
        <p14:creationId xmlns:p14="http://schemas.microsoft.com/office/powerpoint/2010/main" val="1330894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a:t>¿A donde se fueron los recursos de los Territorios?</a:t>
            </a:r>
          </a:p>
        </p:txBody>
      </p:sp>
      <p:sp>
        <p:nvSpPr>
          <p:cNvPr id="3" name="2 Marcador de contenido"/>
          <p:cNvSpPr>
            <a:spLocks noGrp="1"/>
          </p:cNvSpPr>
          <p:nvPr>
            <p:ph idx="1"/>
          </p:nvPr>
        </p:nvSpPr>
        <p:spPr>
          <a:xfrm>
            <a:off x="467544" y="1484784"/>
            <a:ext cx="8229600" cy="4525963"/>
          </a:xfrm>
        </p:spPr>
        <p:txBody>
          <a:bodyPr>
            <a:normAutofit fontScale="92500" lnSpcReduction="10000"/>
          </a:bodyPr>
          <a:lstStyle/>
          <a:p>
            <a:endParaRPr lang="es-CO" dirty="0"/>
          </a:p>
          <a:p>
            <a:r>
              <a:rPr lang="es-CO" dirty="0"/>
              <a:t>Rápido crecimiento de Familias en Acción </a:t>
            </a:r>
          </a:p>
          <a:p>
            <a:r>
              <a:rPr lang="es-CO" dirty="0"/>
              <a:t>Aumento del Gasto en Pensiones</a:t>
            </a:r>
          </a:p>
          <a:p>
            <a:r>
              <a:rPr lang="es-CO" dirty="0"/>
              <a:t>Crecimiento del Servicio de la Deuda Pública</a:t>
            </a:r>
          </a:p>
          <a:p>
            <a:r>
              <a:rPr lang="es-CO" dirty="0"/>
              <a:t>Sostenimiento de un enorme gasto militar por la Guerra</a:t>
            </a:r>
          </a:p>
          <a:p>
            <a:pPr marL="0" indent="0">
              <a:buNone/>
            </a:pPr>
            <a:endParaRPr lang="es-CO" dirty="0"/>
          </a:p>
          <a:p>
            <a:pPr marL="0" indent="0">
              <a:buNone/>
            </a:pPr>
            <a:r>
              <a:rPr lang="es-CO" dirty="0"/>
              <a:t>RECENTRALIZACIÓN DEL GASTO / EXTRACCION DE RENTAS EN EL NIVEL NACIONAL.</a:t>
            </a:r>
          </a:p>
        </p:txBody>
      </p:sp>
    </p:spTree>
    <p:extLst>
      <p:ext uri="{BB962C8B-B14F-4D97-AF65-F5344CB8AC3E}">
        <p14:creationId xmlns:p14="http://schemas.microsoft.com/office/powerpoint/2010/main" val="345236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82410" y="113437"/>
            <a:ext cx="7922038" cy="911233"/>
          </a:xfrm>
        </p:spPr>
        <p:txBody>
          <a:bodyPr/>
          <a:lstStyle/>
          <a:p>
            <a:pPr algn="l"/>
            <a:r>
              <a:rPr lang="es-CO" sz="2500" b="1" dirty="0">
                <a:solidFill>
                  <a:schemeClr val="accent4">
                    <a:lumMod val="75000"/>
                  </a:schemeClr>
                </a:solidFill>
              </a:rPr>
              <a:t>COMO LE HA IDO A LA FINANCIACION DE LA EDUCACION</a:t>
            </a:r>
          </a:p>
        </p:txBody>
      </p:sp>
      <p:pic>
        <p:nvPicPr>
          <p:cNvPr id="8" name="Imagen 7"/>
          <p:cNvPicPr>
            <a:picLocks noChangeAspect="1"/>
          </p:cNvPicPr>
          <p:nvPr/>
        </p:nvPicPr>
        <p:blipFill>
          <a:blip r:embed="rId2"/>
          <a:stretch>
            <a:fillRect/>
          </a:stretch>
        </p:blipFill>
        <p:spPr>
          <a:xfrm>
            <a:off x="457211" y="1298726"/>
            <a:ext cx="4398997" cy="4578546"/>
          </a:xfrm>
          <a:prstGeom prst="rect">
            <a:avLst/>
          </a:prstGeom>
        </p:spPr>
      </p:pic>
      <p:pic>
        <p:nvPicPr>
          <p:cNvPr id="11" name="Imagen 10"/>
          <p:cNvPicPr>
            <a:picLocks noChangeAspect="1"/>
          </p:cNvPicPr>
          <p:nvPr/>
        </p:nvPicPr>
        <p:blipFill>
          <a:blip r:embed="rId3"/>
          <a:stretch>
            <a:fillRect/>
          </a:stretch>
        </p:blipFill>
        <p:spPr>
          <a:xfrm>
            <a:off x="4716016" y="1414676"/>
            <a:ext cx="4269991" cy="4432630"/>
          </a:xfrm>
          <a:prstGeom prst="rect">
            <a:avLst/>
          </a:prstGeom>
        </p:spPr>
      </p:pic>
      <p:sp>
        <p:nvSpPr>
          <p:cNvPr id="15" name="1 CuadroTexto"/>
          <p:cNvSpPr txBox="1"/>
          <p:nvPr/>
        </p:nvSpPr>
        <p:spPr>
          <a:xfrm>
            <a:off x="4716016" y="6237312"/>
            <a:ext cx="3528392" cy="215444"/>
          </a:xfrm>
          <a:prstGeom prst="rect">
            <a:avLst/>
          </a:prstGeom>
          <a:noFill/>
        </p:spPr>
        <p:txBody>
          <a:bodyPr wrap="square" rtlCol="0">
            <a:spAutoFit/>
          </a:bodyPr>
          <a:lstStyle/>
          <a:p>
            <a:r>
              <a:rPr lang="es-CO" sz="800" b="1" dirty="0"/>
              <a:t>T</a:t>
            </a:r>
            <a:r>
              <a:rPr lang="es-ES" sz="800" b="1" dirty="0" err="1"/>
              <a:t>odos</a:t>
            </a:r>
            <a:r>
              <a:rPr lang="es-ES" sz="800" b="1" dirty="0"/>
              <a:t> los Grafos tomados de Mora(2015)</a:t>
            </a:r>
            <a:endParaRPr lang="es-MX" sz="800" b="1" dirty="0"/>
          </a:p>
        </p:txBody>
      </p:sp>
      <p:sp>
        <p:nvSpPr>
          <p:cNvPr id="9" name="Elipse 8"/>
          <p:cNvSpPr/>
          <p:nvPr/>
        </p:nvSpPr>
        <p:spPr>
          <a:xfrm>
            <a:off x="5940152" y="3861048"/>
            <a:ext cx="2878088" cy="3044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573790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553182" y="3399423"/>
            <a:ext cx="7961231" cy="3037846"/>
          </a:xfrm>
          <a:prstGeom prst="rect">
            <a:avLst/>
          </a:prstGeom>
        </p:spPr>
      </p:pic>
      <p:pic>
        <p:nvPicPr>
          <p:cNvPr id="10" name="Imagen 9"/>
          <p:cNvPicPr>
            <a:picLocks noChangeAspect="1"/>
          </p:cNvPicPr>
          <p:nvPr/>
        </p:nvPicPr>
        <p:blipFill>
          <a:blip r:embed="rId3"/>
          <a:stretch>
            <a:fillRect/>
          </a:stretch>
        </p:blipFill>
        <p:spPr>
          <a:xfrm>
            <a:off x="553182" y="332656"/>
            <a:ext cx="7798642" cy="3042373"/>
          </a:xfrm>
          <a:prstGeom prst="rect">
            <a:avLst/>
          </a:prstGeom>
        </p:spPr>
      </p:pic>
      <p:sp>
        <p:nvSpPr>
          <p:cNvPr id="12" name="1 CuadroTexto"/>
          <p:cNvSpPr txBox="1"/>
          <p:nvPr/>
        </p:nvSpPr>
        <p:spPr>
          <a:xfrm>
            <a:off x="1763688" y="6453916"/>
            <a:ext cx="6480720" cy="215444"/>
          </a:xfrm>
          <a:prstGeom prst="rect">
            <a:avLst/>
          </a:prstGeom>
          <a:noFill/>
        </p:spPr>
        <p:txBody>
          <a:bodyPr wrap="square" rtlCol="0">
            <a:spAutoFit/>
          </a:bodyPr>
          <a:lstStyle/>
          <a:p>
            <a:r>
              <a:rPr lang="es-ES" sz="800" dirty="0"/>
              <a:t>Fuente: OCDE Tomado de Mora (2015)</a:t>
            </a:r>
            <a:endParaRPr lang="es-MX" sz="800" dirty="0"/>
          </a:p>
        </p:txBody>
      </p:sp>
    </p:spTree>
    <p:extLst>
      <p:ext uri="{BB962C8B-B14F-4D97-AF65-F5344CB8AC3E}">
        <p14:creationId xmlns:p14="http://schemas.microsoft.com/office/powerpoint/2010/main" val="22794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a:p>
        </p:txBody>
      </p:sp>
      <p:sp>
        <p:nvSpPr>
          <p:cNvPr id="3" name="Marcador de contenido 2"/>
          <p:cNvSpPr>
            <a:spLocks noGrp="1"/>
          </p:cNvSpPr>
          <p:nvPr>
            <p:ph idx="1"/>
          </p:nvPr>
        </p:nvSpPr>
        <p:spPr/>
        <p:txBody>
          <a:bodyPr/>
          <a:lstStyle/>
          <a:p>
            <a:endParaRPr lang="es-ES_tradnl" dirty="0"/>
          </a:p>
        </p:txBody>
      </p:sp>
      <p:pic>
        <p:nvPicPr>
          <p:cNvPr id="4" name="Imagen 3"/>
          <p:cNvPicPr>
            <a:picLocks noChangeAspect="1"/>
          </p:cNvPicPr>
          <p:nvPr/>
        </p:nvPicPr>
        <p:blipFill>
          <a:blip r:embed="rId2"/>
          <a:stretch>
            <a:fillRect/>
          </a:stretch>
        </p:blipFill>
        <p:spPr>
          <a:xfrm>
            <a:off x="899592" y="692697"/>
            <a:ext cx="7452659" cy="5433466"/>
          </a:xfrm>
          <a:prstGeom prst="rect">
            <a:avLst/>
          </a:prstGeom>
        </p:spPr>
      </p:pic>
    </p:spTree>
    <p:extLst>
      <p:ext uri="{BB962C8B-B14F-4D97-AF65-F5344CB8AC3E}">
        <p14:creationId xmlns:p14="http://schemas.microsoft.com/office/powerpoint/2010/main" val="536619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846138"/>
            <a:ext cx="8229600" cy="4525963"/>
          </a:xfrm>
        </p:spPr>
        <p:txBody>
          <a:bodyPr>
            <a:normAutofit fontScale="77500" lnSpcReduction="20000"/>
          </a:bodyPr>
          <a:lstStyle/>
          <a:p>
            <a:pPr marL="0" indent="0" algn="ctr">
              <a:buNone/>
            </a:pPr>
            <a:r>
              <a:rPr lang="es-ES_tradnl" sz="8000" dirty="0"/>
              <a:t>LA SITUACION ACTUAL</a:t>
            </a:r>
          </a:p>
          <a:p>
            <a:pPr marL="0" indent="0" algn="ctr">
              <a:buNone/>
            </a:pPr>
            <a:endParaRPr lang="es-ES_tradnl" sz="8000" dirty="0"/>
          </a:p>
          <a:p>
            <a:pPr marL="0" indent="0" algn="ctr">
              <a:buNone/>
            </a:pPr>
            <a:r>
              <a:rPr lang="es-ES_tradnl" sz="8000" dirty="0"/>
              <a:t>Fin de la Transici</a:t>
            </a:r>
            <a:r>
              <a:rPr lang="es-ES" sz="8000" dirty="0"/>
              <a:t>ón…Necesidad de Una Reforma</a:t>
            </a:r>
            <a:endParaRPr lang="es-ES_tradnl" sz="8000" dirty="0"/>
          </a:p>
        </p:txBody>
      </p:sp>
    </p:spTree>
    <p:extLst>
      <p:ext uri="{BB962C8B-B14F-4D97-AF65-F5344CB8AC3E}">
        <p14:creationId xmlns:p14="http://schemas.microsoft.com/office/powerpoint/2010/main" val="99462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53"/>
          <p:cNvSpPr>
            <a:spLocks noChangeArrowheads="1"/>
          </p:cNvSpPr>
          <p:nvPr/>
        </p:nvSpPr>
        <p:spPr bwMode="auto">
          <a:xfrm>
            <a:off x="2235200" y="457200"/>
            <a:ext cx="2374900" cy="1257300"/>
          </a:xfrm>
          <a:prstGeom prst="roundRect">
            <a:avLst>
              <a:gd name="adj" fmla="val 16667"/>
            </a:avLst>
          </a:prstGeom>
          <a:solidFill>
            <a:srgbClr val="FFFFFF"/>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s-MX"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099" name="Text Box 52"/>
          <p:cNvSpPr txBox="1">
            <a:spLocks noChangeArrowheads="1"/>
          </p:cNvSpPr>
          <p:nvPr/>
        </p:nvSpPr>
        <p:spPr bwMode="auto">
          <a:xfrm>
            <a:off x="2305050" y="476672"/>
            <a:ext cx="2235200" cy="800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altLang="es-MX" sz="1600" dirty="0">
                <a:solidFill>
                  <a:prstClr val="black"/>
                </a:solidFill>
                <a:latin typeface="Calibri" pitchFamily="34" charset="0"/>
                <a:ea typeface="Calibri" pitchFamily="34" charset="0"/>
                <a:cs typeface="Times New Roman" pitchFamily="18" charset="0"/>
              </a:rPr>
              <a:t>BOLSA DEL </a:t>
            </a:r>
            <a:r>
              <a:rPr kumimoji="0" lang="es-ES" altLang="es-MX" sz="1600" b="0"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SISTEMA GENERAL DE PARTICIPACIONES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O" altLang="es-MX" sz="1400" b="0"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 del</a:t>
            </a:r>
            <a:r>
              <a:rPr kumimoji="0" lang="es-CO" altLang="es-MX" sz="1400" b="0" i="0" u="none" strike="noStrike" kern="1200" cap="none" spc="0" normalizeH="0" noProof="0" dirty="0">
                <a:ln>
                  <a:noFill/>
                </a:ln>
                <a:solidFill>
                  <a:prstClr val="black"/>
                </a:solidFill>
                <a:effectLst/>
                <a:uLnTx/>
                <a:uFillTx/>
                <a:latin typeface="Calibri" pitchFamily="34" charset="0"/>
                <a:ea typeface="Calibri" pitchFamily="34" charset="0"/>
                <a:cs typeface="Times New Roman" pitchFamily="18" charset="0"/>
              </a:rPr>
              <a:t> </a:t>
            </a:r>
            <a:r>
              <a:rPr kumimoji="0" lang="es-ES" altLang="es-MX" sz="1400" b="0"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85% DEL PRESUPUESTO EDUCATIVO</a:t>
            </a:r>
            <a:r>
              <a:rPr kumimoji="0" lang="es-ES" altLang="es-MX" sz="1600" b="0"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a:t>
            </a:r>
            <a:endParaRPr kumimoji="0" lang="es-ES" altLang="es-MX" sz="1800" b="0" i="0" u="none" strike="noStrike" kern="1200" cap="none" spc="0" normalizeH="0" baseline="0" noProof="0" dirty="0">
              <a:ln>
                <a:noFill/>
              </a:ln>
              <a:solidFill>
                <a:prstClr val="black"/>
              </a:solidFill>
              <a:effectLst/>
              <a:uLnTx/>
              <a:uFillTx/>
              <a:latin typeface="Arial" charset="0"/>
              <a:ea typeface="Calibri" pitchFamily="34" charset="0"/>
              <a:cs typeface="Times New Roman" pitchFamily="18" charset="0"/>
            </a:endParaRPr>
          </a:p>
        </p:txBody>
      </p:sp>
      <p:sp>
        <p:nvSpPr>
          <p:cNvPr id="4100" name="Rectangle 51"/>
          <p:cNvSpPr>
            <a:spLocks noChangeArrowheads="1"/>
          </p:cNvSpPr>
          <p:nvPr/>
        </p:nvSpPr>
        <p:spPr bwMode="auto">
          <a:xfrm>
            <a:off x="279400" y="1828800"/>
            <a:ext cx="1955800" cy="914400"/>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s-MX"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101" name="Rectangle 50"/>
          <p:cNvSpPr>
            <a:spLocks noChangeArrowheads="1"/>
          </p:cNvSpPr>
          <p:nvPr/>
        </p:nvSpPr>
        <p:spPr bwMode="auto">
          <a:xfrm>
            <a:off x="4610100" y="1828800"/>
            <a:ext cx="1955800" cy="914400"/>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s-MX"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102" name="AutoShape 49"/>
          <p:cNvSpPr>
            <a:spLocks noChangeArrowheads="1"/>
          </p:cNvSpPr>
          <p:nvPr/>
        </p:nvSpPr>
        <p:spPr bwMode="auto">
          <a:xfrm>
            <a:off x="279400" y="2971800"/>
            <a:ext cx="1955800" cy="685800"/>
          </a:xfrm>
          <a:prstGeom prst="roundRect">
            <a:avLst>
              <a:gd name="adj" fmla="val 16667"/>
            </a:avLst>
          </a:prstGeom>
          <a:solidFill>
            <a:srgbClr val="FFFFFF"/>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s-MX"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103" name="AutoShape 48"/>
          <p:cNvSpPr>
            <a:spLocks noChangeArrowheads="1"/>
          </p:cNvSpPr>
          <p:nvPr/>
        </p:nvSpPr>
        <p:spPr bwMode="auto">
          <a:xfrm>
            <a:off x="279400" y="3886200"/>
            <a:ext cx="1955800" cy="685800"/>
          </a:xfrm>
          <a:prstGeom prst="roundRect">
            <a:avLst>
              <a:gd name="adj" fmla="val 16667"/>
            </a:avLst>
          </a:prstGeom>
          <a:solidFill>
            <a:srgbClr val="FFFFFF"/>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s-MX"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104" name="AutoShape 47"/>
          <p:cNvSpPr>
            <a:spLocks noChangeArrowheads="1"/>
          </p:cNvSpPr>
          <p:nvPr/>
        </p:nvSpPr>
        <p:spPr bwMode="auto">
          <a:xfrm>
            <a:off x="279400" y="4800600"/>
            <a:ext cx="1955800" cy="685800"/>
          </a:xfrm>
          <a:prstGeom prst="roundRect">
            <a:avLst>
              <a:gd name="adj" fmla="val 16667"/>
            </a:avLst>
          </a:prstGeom>
          <a:solidFill>
            <a:srgbClr val="FFFFFF"/>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s-MX"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105" name="AutoShape 46"/>
          <p:cNvSpPr>
            <a:spLocks noChangeArrowheads="1"/>
          </p:cNvSpPr>
          <p:nvPr/>
        </p:nvSpPr>
        <p:spPr bwMode="auto">
          <a:xfrm>
            <a:off x="279400" y="5715000"/>
            <a:ext cx="1955800" cy="685800"/>
          </a:xfrm>
          <a:prstGeom prst="roundRect">
            <a:avLst>
              <a:gd name="adj" fmla="val 16667"/>
            </a:avLst>
          </a:prstGeom>
          <a:solidFill>
            <a:srgbClr val="FFFFFF"/>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s-MX"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106" name="AutoShape 45"/>
          <p:cNvSpPr>
            <a:spLocks noChangeArrowheads="1"/>
          </p:cNvSpPr>
          <p:nvPr/>
        </p:nvSpPr>
        <p:spPr bwMode="auto">
          <a:xfrm>
            <a:off x="4610100" y="2971800"/>
            <a:ext cx="1955800" cy="685800"/>
          </a:xfrm>
          <a:prstGeom prst="roundRect">
            <a:avLst>
              <a:gd name="adj" fmla="val 16667"/>
            </a:avLst>
          </a:prstGeom>
          <a:solidFill>
            <a:srgbClr val="FFFFFF"/>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s-MX"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107" name="AutoShape 44"/>
          <p:cNvSpPr>
            <a:spLocks noChangeArrowheads="1"/>
          </p:cNvSpPr>
          <p:nvPr/>
        </p:nvSpPr>
        <p:spPr bwMode="auto">
          <a:xfrm>
            <a:off x="4610100" y="3886200"/>
            <a:ext cx="1955800" cy="685800"/>
          </a:xfrm>
          <a:prstGeom prst="roundRect">
            <a:avLst>
              <a:gd name="adj" fmla="val 16667"/>
            </a:avLst>
          </a:prstGeom>
          <a:solidFill>
            <a:srgbClr val="FFFFFF"/>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s-MX"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108" name="AutoShape 43"/>
          <p:cNvSpPr>
            <a:spLocks noChangeArrowheads="1"/>
          </p:cNvSpPr>
          <p:nvPr/>
        </p:nvSpPr>
        <p:spPr bwMode="auto">
          <a:xfrm>
            <a:off x="4610100" y="4800600"/>
            <a:ext cx="1955800" cy="685800"/>
          </a:xfrm>
          <a:prstGeom prst="roundRect">
            <a:avLst>
              <a:gd name="adj" fmla="val 16667"/>
            </a:avLst>
          </a:prstGeom>
          <a:solidFill>
            <a:srgbClr val="FFFFFF"/>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s-MX"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109" name="AutoShape 42"/>
          <p:cNvSpPr>
            <a:spLocks noChangeArrowheads="1"/>
          </p:cNvSpPr>
          <p:nvPr/>
        </p:nvSpPr>
        <p:spPr bwMode="auto">
          <a:xfrm>
            <a:off x="4610100" y="5715000"/>
            <a:ext cx="1955800" cy="685800"/>
          </a:xfrm>
          <a:prstGeom prst="roundRect">
            <a:avLst>
              <a:gd name="adj" fmla="val 16667"/>
            </a:avLst>
          </a:prstGeom>
          <a:solidFill>
            <a:srgbClr val="FFFFFF"/>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s-MX"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110" name="Text Box 41"/>
          <p:cNvSpPr txBox="1">
            <a:spLocks noChangeArrowheads="1"/>
          </p:cNvSpPr>
          <p:nvPr/>
        </p:nvSpPr>
        <p:spPr bwMode="auto">
          <a:xfrm>
            <a:off x="349250" y="1943100"/>
            <a:ext cx="1816100" cy="571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altLang="es-MX" sz="1400" b="0" i="0" u="none" strike="noStrike" kern="1200" cap="none" spc="0" normalizeH="0" baseline="0" noProof="0">
                <a:ln>
                  <a:noFill/>
                </a:ln>
                <a:solidFill>
                  <a:prstClr val="black"/>
                </a:solidFill>
                <a:effectLst/>
                <a:uLnTx/>
                <a:uFillTx/>
                <a:latin typeface="Calibri" pitchFamily="34" charset="0"/>
                <a:ea typeface="Calibri" pitchFamily="34" charset="0"/>
                <a:cs typeface="Times New Roman" pitchFamily="18" charset="0"/>
              </a:rPr>
              <a:t>Asignaciones Especiales 4%</a:t>
            </a:r>
            <a:endParaRPr kumimoji="0" lang="es-ES" altLang="es-MX" sz="1800" b="0" i="0" u="none" strike="noStrike" kern="1200" cap="none" spc="0" normalizeH="0" baseline="0" noProof="0">
              <a:ln>
                <a:noFill/>
              </a:ln>
              <a:solidFill>
                <a:prstClr val="black"/>
              </a:solidFill>
              <a:effectLst/>
              <a:uLnTx/>
              <a:uFillTx/>
              <a:latin typeface="Arial" charset="0"/>
              <a:ea typeface="Calibri" pitchFamily="34" charset="0"/>
              <a:cs typeface="Times New Roman" pitchFamily="18" charset="0"/>
            </a:endParaRPr>
          </a:p>
        </p:txBody>
      </p:sp>
      <p:sp>
        <p:nvSpPr>
          <p:cNvPr id="4111" name="Text Box 40"/>
          <p:cNvSpPr txBox="1">
            <a:spLocks noChangeArrowheads="1"/>
          </p:cNvSpPr>
          <p:nvPr/>
        </p:nvSpPr>
        <p:spPr bwMode="auto">
          <a:xfrm>
            <a:off x="349250" y="3086100"/>
            <a:ext cx="18161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altLang="es-MX" sz="1100" b="0" i="0" u="none" strike="noStrike" kern="1200" cap="none" spc="0" normalizeH="0" baseline="0" noProof="0">
                <a:ln>
                  <a:noFill/>
                </a:ln>
                <a:solidFill>
                  <a:prstClr val="black"/>
                </a:solidFill>
                <a:effectLst/>
                <a:uLnTx/>
                <a:uFillTx/>
                <a:latin typeface="Calibri" pitchFamily="34" charset="0"/>
                <a:ea typeface="Calibri" pitchFamily="34" charset="0"/>
                <a:cs typeface="Times New Roman" pitchFamily="18" charset="0"/>
              </a:rPr>
              <a:t>Alimentación Escolar (Municipios Distritos) 0.5%</a:t>
            </a:r>
            <a:endParaRPr kumimoji="0" lang="es-ES" altLang="es-MX" sz="1800" b="0" i="0" u="none" strike="noStrike" kern="1200" cap="none" spc="0" normalizeH="0" baseline="0" noProof="0">
              <a:ln>
                <a:noFill/>
              </a:ln>
              <a:solidFill>
                <a:prstClr val="black"/>
              </a:solidFill>
              <a:effectLst/>
              <a:uLnTx/>
              <a:uFillTx/>
              <a:latin typeface="Arial" charset="0"/>
              <a:ea typeface="Calibri" pitchFamily="34" charset="0"/>
              <a:cs typeface="Times New Roman" pitchFamily="18" charset="0"/>
            </a:endParaRPr>
          </a:p>
        </p:txBody>
      </p:sp>
      <p:sp>
        <p:nvSpPr>
          <p:cNvPr id="4112" name="Text Box 39"/>
          <p:cNvSpPr txBox="1">
            <a:spLocks noChangeArrowheads="1"/>
          </p:cNvSpPr>
          <p:nvPr/>
        </p:nvSpPr>
        <p:spPr bwMode="auto">
          <a:xfrm>
            <a:off x="349250" y="4000500"/>
            <a:ext cx="18161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altLang="es-MX" sz="1000" b="0" i="0" u="none" strike="noStrike" kern="1200" cap="none" spc="0" normalizeH="0" baseline="0" noProof="0">
                <a:ln>
                  <a:noFill/>
                </a:ln>
                <a:solidFill>
                  <a:prstClr val="black"/>
                </a:solidFill>
                <a:effectLst/>
                <a:uLnTx/>
                <a:uFillTx/>
                <a:latin typeface="Calibri" pitchFamily="34" charset="0"/>
                <a:ea typeface="Calibri" pitchFamily="34" charset="0"/>
                <a:cs typeface="Times New Roman" pitchFamily="18" charset="0"/>
              </a:rPr>
              <a:t>Ribereños Río Magdalena (Municipios y Distritos)</a:t>
            </a:r>
            <a:r>
              <a:rPr kumimoji="0" lang="es-ES" altLang="es-MX" sz="1100" b="0" i="0" u="none" strike="noStrike" kern="1200" cap="none" spc="0" normalizeH="0" baseline="0" noProof="0">
                <a:ln>
                  <a:noFill/>
                </a:ln>
                <a:solidFill>
                  <a:prstClr val="black"/>
                </a:solidFill>
                <a:effectLst/>
                <a:uLnTx/>
                <a:uFillTx/>
                <a:latin typeface="Calibri" pitchFamily="34" charset="0"/>
                <a:ea typeface="Calibri" pitchFamily="34" charset="0"/>
                <a:cs typeface="Times New Roman" pitchFamily="18" charset="0"/>
              </a:rPr>
              <a:t> 0.08%</a:t>
            </a:r>
            <a:endParaRPr kumimoji="0" lang="es-ES" altLang="es-MX" sz="1800" b="0" i="0" u="none" strike="noStrike" kern="1200" cap="none" spc="0" normalizeH="0" baseline="0" noProof="0">
              <a:ln>
                <a:noFill/>
              </a:ln>
              <a:solidFill>
                <a:prstClr val="black"/>
              </a:solidFill>
              <a:effectLst/>
              <a:uLnTx/>
              <a:uFillTx/>
              <a:latin typeface="Arial" charset="0"/>
              <a:ea typeface="Calibri" pitchFamily="34" charset="0"/>
              <a:cs typeface="Times New Roman" pitchFamily="18" charset="0"/>
            </a:endParaRPr>
          </a:p>
        </p:txBody>
      </p:sp>
      <p:sp>
        <p:nvSpPr>
          <p:cNvPr id="4113" name="Text Box 38"/>
          <p:cNvSpPr txBox="1">
            <a:spLocks noChangeArrowheads="1"/>
          </p:cNvSpPr>
          <p:nvPr/>
        </p:nvSpPr>
        <p:spPr bwMode="auto">
          <a:xfrm>
            <a:off x="349250" y="4914900"/>
            <a:ext cx="1816100" cy="571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altLang="es-MX" sz="900" b="0" i="0" u="none" strike="noStrike" kern="1200" cap="none" spc="0" normalizeH="0" baseline="0" noProof="0">
                <a:ln>
                  <a:noFill/>
                </a:ln>
                <a:solidFill>
                  <a:prstClr val="black"/>
                </a:solidFill>
                <a:effectLst/>
                <a:uLnTx/>
                <a:uFillTx/>
                <a:latin typeface="Calibri" pitchFamily="34" charset="0"/>
                <a:ea typeface="Calibri" pitchFamily="34" charset="0"/>
                <a:cs typeface="Times New Roman" pitchFamily="18" charset="0"/>
              </a:rPr>
              <a:t>Fondo de Pensiones Territoriales- FONPET  (Municipios, Distritos y Departamentos)</a:t>
            </a:r>
            <a:r>
              <a:rPr kumimoji="0" lang="es-ES" altLang="es-MX" sz="1100" b="0" i="0" u="none" strike="noStrike" kern="1200" cap="none" spc="0" normalizeH="0" baseline="0" noProof="0">
                <a:ln>
                  <a:noFill/>
                </a:ln>
                <a:solidFill>
                  <a:prstClr val="black"/>
                </a:solidFill>
                <a:effectLst/>
                <a:uLnTx/>
                <a:uFillTx/>
                <a:latin typeface="Calibri" pitchFamily="34" charset="0"/>
                <a:ea typeface="Calibri" pitchFamily="34" charset="0"/>
                <a:cs typeface="Times New Roman" pitchFamily="18" charset="0"/>
              </a:rPr>
              <a:t> 2.9%</a:t>
            </a:r>
            <a:endParaRPr kumimoji="0" lang="es-ES" altLang="es-MX" sz="1800" b="0" i="0" u="none" strike="noStrike" kern="1200" cap="none" spc="0" normalizeH="0" baseline="0" noProof="0">
              <a:ln>
                <a:noFill/>
              </a:ln>
              <a:solidFill>
                <a:prstClr val="black"/>
              </a:solidFill>
              <a:effectLst/>
              <a:uLnTx/>
              <a:uFillTx/>
              <a:latin typeface="Arial" charset="0"/>
              <a:ea typeface="Calibri" pitchFamily="34" charset="0"/>
              <a:cs typeface="Times New Roman" pitchFamily="18" charset="0"/>
            </a:endParaRPr>
          </a:p>
        </p:txBody>
      </p:sp>
      <p:sp>
        <p:nvSpPr>
          <p:cNvPr id="4114" name="Text Box 37"/>
          <p:cNvSpPr txBox="1">
            <a:spLocks noChangeArrowheads="1"/>
          </p:cNvSpPr>
          <p:nvPr/>
        </p:nvSpPr>
        <p:spPr bwMode="auto">
          <a:xfrm>
            <a:off x="349250" y="5829300"/>
            <a:ext cx="1816100" cy="571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altLang="es-MX" sz="900" b="0" i="0" u="none" strike="noStrike" kern="1200" cap="none" spc="0" normalizeH="0" baseline="0" noProof="0">
                <a:ln>
                  <a:noFill/>
                </a:ln>
                <a:solidFill>
                  <a:prstClr val="black"/>
                </a:solidFill>
                <a:effectLst/>
                <a:uLnTx/>
                <a:uFillTx/>
                <a:latin typeface="Calibri" pitchFamily="34" charset="0"/>
                <a:ea typeface="Calibri" pitchFamily="34" charset="0"/>
                <a:cs typeface="Times New Roman" pitchFamily="18" charset="0"/>
              </a:rPr>
              <a:t>Resguardos Indigenas (Población Indigena de los</a:t>
            </a:r>
            <a:r>
              <a:rPr kumimoji="0" lang="es-ES" altLang="es-MX" sz="1100" b="0" i="0" u="none" strike="noStrike" kern="1200" cap="none" spc="0" normalizeH="0" baseline="0" noProof="0">
                <a:ln>
                  <a:noFill/>
                </a:ln>
                <a:solidFill>
                  <a:prstClr val="black"/>
                </a:solidFill>
                <a:effectLst/>
                <a:uLnTx/>
                <a:uFillTx/>
                <a:latin typeface="Calibri" pitchFamily="34" charset="0"/>
                <a:ea typeface="Calibri" pitchFamily="34" charset="0"/>
                <a:cs typeface="Times New Roman" pitchFamily="18" charset="0"/>
              </a:rPr>
              <a:t> </a:t>
            </a:r>
            <a:r>
              <a:rPr kumimoji="0" lang="es-ES" altLang="es-MX" sz="900" b="0" i="0" u="none" strike="noStrike" kern="1200" cap="none" spc="0" normalizeH="0" baseline="0" noProof="0">
                <a:ln>
                  <a:noFill/>
                </a:ln>
                <a:solidFill>
                  <a:prstClr val="black"/>
                </a:solidFill>
                <a:effectLst/>
                <a:uLnTx/>
                <a:uFillTx/>
                <a:latin typeface="Calibri" pitchFamily="34" charset="0"/>
                <a:ea typeface="Calibri" pitchFamily="34" charset="0"/>
                <a:cs typeface="Times New Roman" pitchFamily="18" charset="0"/>
              </a:rPr>
              <a:t>Resguardos) 0.52%</a:t>
            </a:r>
            <a:endParaRPr kumimoji="0" lang="es-ES" altLang="es-MX" sz="1800" b="0" i="0" u="none" strike="noStrike" kern="1200" cap="none" spc="0" normalizeH="0" baseline="0" noProof="0">
              <a:ln>
                <a:noFill/>
              </a:ln>
              <a:solidFill>
                <a:prstClr val="black"/>
              </a:solidFill>
              <a:effectLst/>
              <a:uLnTx/>
              <a:uFillTx/>
              <a:latin typeface="Arial" charset="0"/>
              <a:ea typeface="Calibri" pitchFamily="34" charset="0"/>
              <a:cs typeface="Times New Roman" pitchFamily="18" charset="0"/>
            </a:endParaRPr>
          </a:p>
        </p:txBody>
      </p:sp>
      <p:sp>
        <p:nvSpPr>
          <p:cNvPr id="4115" name="Text Box 36"/>
          <p:cNvSpPr txBox="1">
            <a:spLocks noChangeArrowheads="1"/>
          </p:cNvSpPr>
          <p:nvPr/>
        </p:nvSpPr>
        <p:spPr bwMode="auto">
          <a:xfrm>
            <a:off x="4679950" y="1943100"/>
            <a:ext cx="1816100" cy="571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altLang="es-MX" sz="1400" b="0" i="0" u="none" strike="noStrike" kern="1200" cap="none" spc="0" normalizeH="0" baseline="0" noProof="0">
                <a:ln>
                  <a:noFill/>
                </a:ln>
                <a:solidFill>
                  <a:prstClr val="black"/>
                </a:solidFill>
                <a:effectLst/>
                <a:uLnTx/>
                <a:uFillTx/>
                <a:latin typeface="Calibri" pitchFamily="34" charset="0"/>
                <a:ea typeface="Calibri" pitchFamily="34" charset="0"/>
                <a:cs typeface="Times New Roman" pitchFamily="18" charset="0"/>
              </a:rPr>
              <a:t>Distribución Sectorial 96%</a:t>
            </a:r>
            <a:endParaRPr kumimoji="0" lang="es-ES" altLang="es-MX" sz="1800" b="0" i="0" u="none" strike="noStrike" kern="1200" cap="none" spc="0" normalizeH="0" baseline="0" noProof="0">
              <a:ln>
                <a:noFill/>
              </a:ln>
              <a:solidFill>
                <a:prstClr val="black"/>
              </a:solidFill>
              <a:effectLst/>
              <a:uLnTx/>
              <a:uFillTx/>
              <a:latin typeface="Arial" charset="0"/>
              <a:ea typeface="Calibri" pitchFamily="34" charset="0"/>
              <a:cs typeface="Times New Roman" pitchFamily="18" charset="0"/>
            </a:endParaRPr>
          </a:p>
        </p:txBody>
      </p:sp>
      <p:sp>
        <p:nvSpPr>
          <p:cNvPr id="4116" name="Text Box 35"/>
          <p:cNvSpPr txBox="1">
            <a:spLocks noChangeArrowheads="1"/>
          </p:cNvSpPr>
          <p:nvPr/>
        </p:nvSpPr>
        <p:spPr bwMode="auto">
          <a:xfrm>
            <a:off x="4679950" y="3086100"/>
            <a:ext cx="18161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altLang="es-MX" sz="900" b="0" i="0" u="none" strike="noStrike" kern="1200" cap="none" spc="0" normalizeH="0" baseline="0" noProof="0">
                <a:ln>
                  <a:noFill/>
                </a:ln>
                <a:solidFill>
                  <a:prstClr val="black"/>
                </a:solidFill>
                <a:effectLst/>
                <a:uLnTx/>
                <a:uFillTx/>
                <a:latin typeface="Calibri" pitchFamily="34" charset="0"/>
                <a:ea typeface="Calibri" pitchFamily="34" charset="0"/>
                <a:cs typeface="Times New Roman" pitchFamily="18" charset="0"/>
              </a:rPr>
              <a:t>Educación (Municipios, Distritos y Departamentos)</a:t>
            </a:r>
            <a:r>
              <a:rPr kumimoji="0" lang="es-ES" altLang="es-MX" sz="1100" b="0" i="0" u="none" strike="noStrike" kern="1200" cap="none" spc="0" normalizeH="0" baseline="0" noProof="0">
                <a:ln>
                  <a:noFill/>
                </a:ln>
                <a:solidFill>
                  <a:prstClr val="black"/>
                </a:solidFill>
                <a:effectLst/>
                <a:uLnTx/>
                <a:uFillTx/>
                <a:latin typeface="Calibri" pitchFamily="34" charset="0"/>
                <a:ea typeface="Calibri" pitchFamily="34" charset="0"/>
                <a:cs typeface="Times New Roman" pitchFamily="18" charset="0"/>
              </a:rPr>
              <a:t> 58.5%</a:t>
            </a:r>
            <a:endParaRPr kumimoji="0" lang="es-ES" altLang="es-MX" sz="1800" b="0" i="0" u="none" strike="noStrike" kern="1200" cap="none" spc="0" normalizeH="0" baseline="0" noProof="0">
              <a:ln>
                <a:noFill/>
              </a:ln>
              <a:solidFill>
                <a:prstClr val="black"/>
              </a:solidFill>
              <a:effectLst/>
              <a:uLnTx/>
              <a:uFillTx/>
              <a:latin typeface="Arial" charset="0"/>
              <a:ea typeface="Calibri" pitchFamily="34" charset="0"/>
              <a:cs typeface="Times New Roman" pitchFamily="18" charset="0"/>
            </a:endParaRPr>
          </a:p>
        </p:txBody>
      </p:sp>
      <p:sp>
        <p:nvSpPr>
          <p:cNvPr id="4117" name="Text Box 34"/>
          <p:cNvSpPr txBox="1">
            <a:spLocks noChangeArrowheads="1"/>
          </p:cNvSpPr>
          <p:nvPr/>
        </p:nvSpPr>
        <p:spPr bwMode="auto">
          <a:xfrm>
            <a:off x="4679950" y="4000500"/>
            <a:ext cx="18161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altLang="es-MX" sz="1100" b="0" i="0" u="none" strike="noStrike" kern="1200" cap="none" spc="0" normalizeH="0" baseline="0" noProof="0">
                <a:ln>
                  <a:noFill/>
                </a:ln>
                <a:solidFill>
                  <a:prstClr val="black"/>
                </a:solidFill>
                <a:effectLst/>
                <a:uLnTx/>
                <a:uFillTx/>
                <a:latin typeface="Calibri" pitchFamily="34" charset="0"/>
                <a:ea typeface="Calibri" pitchFamily="34" charset="0"/>
                <a:cs typeface="Times New Roman" pitchFamily="18" charset="0"/>
              </a:rPr>
              <a:t>Salud (Municipios, Distritos y Departamentos) 25%</a:t>
            </a:r>
            <a:endParaRPr kumimoji="0" lang="es-ES" altLang="es-MX" sz="1800" b="0" i="0" u="none" strike="noStrike" kern="1200" cap="none" spc="0" normalizeH="0" baseline="0" noProof="0">
              <a:ln>
                <a:noFill/>
              </a:ln>
              <a:solidFill>
                <a:prstClr val="black"/>
              </a:solidFill>
              <a:effectLst/>
              <a:uLnTx/>
              <a:uFillTx/>
              <a:latin typeface="Arial" charset="0"/>
              <a:ea typeface="Calibri" pitchFamily="34" charset="0"/>
              <a:cs typeface="Times New Roman" pitchFamily="18" charset="0"/>
            </a:endParaRPr>
          </a:p>
        </p:txBody>
      </p:sp>
      <p:sp>
        <p:nvSpPr>
          <p:cNvPr id="4118" name="Text Box 33"/>
          <p:cNvSpPr txBox="1">
            <a:spLocks noChangeArrowheads="1"/>
          </p:cNvSpPr>
          <p:nvPr/>
        </p:nvSpPr>
        <p:spPr bwMode="auto">
          <a:xfrm>
            <a:off x="4679950" y="4914900"/>
            <a:ext cx="1816100" cy="571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altLang="es-MX" sz="900" b="0" i="0" u="none" strike="noStrike" kern="1200" cap="none" spc="0" normalizeH="0" baseline="0" noProof="0">
                <a:ln>
                  <a:noFill/>
                </a:ln>
                <a:solidFill>
                  <a:prstClr val="black"/>
                </a:solidFill>
                <a:effectLst/>
                <a:uLnTx/>
                <a:uFillTx/>
                <a:latin typeface="Calibri" pitchFamily="34" charset="0"/>
                <a:ea typeface="Calibri" pitchFamily="34" charset="0"/>
                <a:cs typeface="Times New Roman" pitchFamily="18" charset="0"/>
              </a:rPr>
              <a:t>Agua Potable  (Municipios, Distritos y Departamentos) 5.4%</a:t>
            </a:r>
            <a:endParaRPr kumimoji="0" lang="es-ES" altLang="es-MX" sz="1800" b="0" i="0" u="none" strike="noStrike" kern="1200" cap="none" spc="0" normalizeH="0" baseline="0" noProof="0">
              <a:ln>
                <a:noFill/>
              </a:ln>
              <a:solidFill>
                <a:prstClr val="black"/>
              </a:solidFill>
              <a:effectLst/>
              <a:uLnTx/>
              <a:uFillTx/>
              <a:latin typeface="Arial" charset="0"/>
              <a:ea typeface="Calibri" pitchFamily="34" charset="0"/>
              <a:cs typeface="Times New Roman" pitchFamily="18" charset="0"/>
            </a:endParaRPr>
          </a:p>
        </p:txBody>
      </p:sp>
      <p:sp>
        <p:nvSpPr>
          <p:cNvPr id="4119" name="Text Box 32"/>
          <p:cNvSpPr txBox="1">
            <a:spLocks noChangeArrowheads="1"/>
          </p:cNvSpPr>
          <p:nvPr/>
        </p:nvSpPr>
        <p:spPr bwMode="auto">
          <a:xfrm>
            <a:off x="4679950" y="5829300"/>
            <a:ext cx="18161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altLang="es-MX" sz="900" b="0" i="0" u="none" strike="noStrike" kern="1200" cap="none" spc="0" normalizeH="0" baseline="0" noProof="0">
                <a:ln>
                  <a:noFill/>
                </a:ln>
                <a:solidFill>
                  <a:prstClr val="black"/>
                </a:solidFill>
                <a:effectLst/>
                <a:uLnTx/>
                <a:uFillTx/>
                <a:latin typeface="Calibri" pitchFamily="34" charset="0"/>
                <a:ea typeface="Calibri" pitchFamily="34" charset="0"/>
                <a:cs typeface="Times New Roman" pitchFamily="18" charset="0"/>
              </a:rPr>
              <a:t>Proposito General (Municipios y Distritos) 11.1</a:t>
            </a:r>
            <a:endParaRPr kumimoji="0" lang="es-ES" altLang="es-MX" sz="1800" b="0" i="0" u="none" strike="noStrike" kern="1200" cap="none" spc="0" normalizeH="0" baseline="0" noProof="0">
              <a:ln>
                <a:noFill/>
              </a:ln>
              <a:solidFill>
                <a:prstClr val="black"/>
              </a:solidFill>
              <a:effectLst/>
              <a:uLnTx/>
              <a:uFillTx/>
              <a:latin typeface="Arial" charset="0"/>
              <a:ea typeface="Calibri" pitchFamily="34" charset="0"/>
              <a:cs typeface="Times New Roman" pitchFamily="18" charset="0"/>
            </a:endParaRPr>
          </a:p>
        </p:txBody>
      </p:sp>
      <p:cxnSp>
        <p:nvCxnSpPr>
          <p:cNvPr id="4120" name="AutoShape 31"/>
          <p:cNvCxnSpPr>
            <a:cxnSpLocks noChangeShapeType="1"/>
          </p:cNvCxnSpPr>
          <p:nvPr/>
        </p:nvCxnSpPr>
        <p:spPr bwMode="auto">
          <a:xfrm flipH="1">
            <a:off x="1117600" y="1028700"/>
            <a:ext cx="111760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121" name="AutoShape 30"/>
          <p:cNvCxnSpPr>
            <a:cxnSpLocks noChangeShapeType="1"/>
          </p:cNvCxnSpPr>
          <p:nvPr/>
        </p:nvCxnSpPr>
        <p:spPr bwMode="auto">
          <a:xfrm flipH="1">
            <a:off x="4610100" y="1028700"/>
            <a:ext cx="111760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122" name="AutoShape 29"/>
          <p:cNvCxnSpPr>
            <a:cxnSpLocks noChangeShapeType="1"/>
          </p:cNvCxnSpPr>
          <p:nvPr/>
        </p:nvCxnSpPr>
        <p:spPr bwMode="auto">
          <a:xfrm>
            <a:off x="1117600" y="1028700"/>
            <a:ext cx="0" cy="8001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23" name="AutoShape 28"/>
          <p:cNvCxnSpPr>
            <a:cxnSpLocks noChangeShapeType="1"/>
          </p:cNvCxnSpPr>
          <p:nvPr/>
        </p:nvCxnSpPr>
        <p:spPr bwMode="auto">
          <a:xfrm>
            <a:off x="5727700" y="1028700"/>
            <a:ext cx="0" cy="8001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24" name="AutoShape 27"/>
          <p:cNvCxnSpPr>
            <a:cxnSpLocks noChangeShapeType="1"/>
          </p:cNvCxnSpPr>
          <p:nvPr/>
        </p:nvCxnSpPr>
        <p:spPr bwMode="auto">
          <a:xfrm>
            <a:off x="2235200" y="2286000"/>
            <a:ext cx="55880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125" name="AutoShape 26"/>
          <p:cNvCxnSpPr>
            <a:cxnSpLocks noChangeShapeType="1"/>
          </p:cNvCxnSpPr>
          <p:nvPr/>
        </p:nvCxnSpPr>
        <p:spPr bwMode="auto">
          <a:xfrm>
            <a:off x="4051300" y="2286000"/>
            <a:ext cx="55880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126" name="AutoShape 25"/>
          <p:cNvCxnSpPr>
            <a:cxnSpLocks noChangeShapeType="1"/>
          </p:cNvCxnSpPr>
          <p:nvPr/>
        </p:nvCxnSpPr>
        <p:spPr bwMode="auto">
          <a:xfrm>
            <a:off x="2794000" y="2286000"/>
            <a:ext cx="0" cy="37719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127" name="AutoShape 24"/>
          <p:cNvCxnSpPr>
            <a:cxnSpLocks noChangeShapeType="1"/>
          </p:cNvCxnSpPr>
          <p:nvPr/>
        </p:nvCxnSpPr>
        <p:spPr bwMode="auto">
          <a:xfrm>
            <a:off x="4051300" y="2286000"/>
            <a:ext cx="0" cy="37719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128" name="AutoShape 23"/>
          <p:cNvCxnSpPr>
            <a:cxnSpLocks noChangeShapeType="1"/>
          </p:cNvCxnSpPr>
          <p:nvPr/>
        </p:nvCxnSpPr>
        <p:spPr bwMode="auto">
          <a:xfrm flipH="1">
            <a:off x="2235200" y="3314700"/>
            <a:ext cx="55880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29" name="AutoShape 22"/>
          <p:cNvCxnSpPr>
            <a:cxnSpLocks noChangeShapeType="1"/>
          </p:cNvCxnSpPr>
          <p:nvPr/>
        </p:nvCxnSpPr>
        <p:spPr bwMode="auto">
          <a:xfrm flipH="1">
            <a:off x="2235200" y="4229100"/>
            <a:ext cx="55880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30" name="AutoShape 21"/>
          <p:cNvCxnSpPr>
            <a:cxnSpLocks noChangeShapeType="1"/>
          </p:cNvCxnSpPr>
          <p:nvPr/>
        </p:nvCxnSpPr>
        <p:spPr bwMode="auto">
          <a:xfrm flipH="1">
            <a:off x="2235200" y="5143500"/>
            <a:ext cx="55880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31" name="AutoShape 20"/>
          <p:cNvCxnSpPr>
            <a:cxnSpLocks noChangeShapeType="1"/>
          </p:cNvCxnSpPr>
          <p:nvPr/>
        </p:nvCxnSpPr>
        <p:spPr bwMode="auto">
          <a:xfrm flipH="1">
            <a:off x="2235200" y="6057900"/>
            <a:ext cx="55880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32" name="AutoShape 19"/>
          <p:cNvCxnSpPr>
            <a:cxnSpLocks noChangeShapeType="1"/>
          </p:cNvCxnSpPr>
          <p:nvPr/>
        </p:nvCxnSpPr>
        <p:spPr bwMode="auto">
          <a:xfrm>
            <a:off x="4051300" y="3314700"/>
            <a:ext cx="55880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33" name="AutoShape 18"/>
          <p:cNvCxnSpPr>
            <a:cxnSpLocks noChangeShapeType="1"/>
          </p:cNvCxnSpPr>
          <p:nvPr/>
        </p:nvCxnSpPr>
        <p:spPr bwMode="auto">
          <a:xfrm>
            <a:off x="4051300" y="4229100"/>
            <a:ext cx="55880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34" name="AutoShape 17"/>
          <p:cNvCxnSpPr>
            <a:cxnSpLocks noChangeShapeType="1"/>
          </p:cNvCxnSpPr>
          <p:nvPr/>
        </p:nvCxnSpPr>
        <p:spPr bwMode="auto">
          <a:xfrm>
            <a:off x="4051300" y="5143500"/>
            <a:ext cx="55880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35" name="AutoShape 16"/>
          <p:cNvCxnSpPr>
            <a:cxnSpLocks noChangeShapeType="1"/>
          </p:cNvCxnSpPr>
          <p:nvPr/>
        </p:nvCxnSpPr>
        <p:spPr bwMode="auto">
          <a:xfrm>
            <a:off x="4051300" y="6057900"/>
            <a:ext cx="55880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136" name="AutoShape 15"/>
          <p:cNvSpPr>
            <a:spLocks noChangeArrowheads="1"/>
          </p:cNvSpPr>
          <p:nvPr/>
        </p:nvSpPr>
        <p:spPr bwMode="auto">
          <a:xfrm>
            <a:off x="6775450" y="3657600"/>
            <a:ext cx="1536700" cy="228600"/>
          </a:xfrm>
          <a:prstGeom prst="roundRect">
            <a:avLst>
              <a:gd name="adj" fmla="val 16667"/>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s-MX"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137" name="AutoShape 14"/>
          <p:cNvSpPr>
            <a:spLocks noChangeArrowheads="1"/>
          </p:cNvSpPr>
          <p:nvPr/>
        </p:nvSpPr>
        <p:spPr bwMode="auto">
          <a:xfrm>
            <a:off x="6858000" y="4114800"/>
            <a:ext cx="1536700" cy="228600"/>
          </a:xfrm>
          <a:prstGeom prst="roundRect">
            <a:avLst>
              <a:gd name="adj" fmla="val 16667"/>
            </a:avLst>
          </a:prstGeom>
          <a:solidFill>
            <a:srgbClr val="FFFFFF"/>
          </a:solidFill>
          <a:ln w="15875">
            <a:solidFill>
              <a:srgbClr val="000000"/>
            </a:solidFill>
            <a:round/>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s-MX"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138" name="AutoShape 13"/>
          <p:cNvSpPr>
            <a:spLocks noChangeArrowheads="1"/>
          </p:cNvSpPr>
          <p:nvPr/>
        </p:nvSpPr>
        <p:spPr bwMode="auto">
          <a:xfrm>
            <a:off x="6775450" y="4572000"/>
            <a:ext cx="1536700" cy="228600"/>
          </a:xfrm>
          <a:prstGeom prst="roundRect">
            <a:avLst>
              <a:gd name="adj" fmla="val 16667"/>
            </a:avLst>
          </a:prstGeom>
          <a:solidFill>
            <a:srgbClr val="FFFFFF"/>
          </a:solidFill>
          <a:ln w="15875">
            <a:solidFill>
              <a:srgbClr val="000000"/>
            </a:solidFill>
            <a:round/>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s-MX"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139" name="AutoShape 12"/>
          <p:cNvSpPr>
            <a:spLocks noChangeArrowheads="1"/>
          </p:cNvSpPr>
          <p:nvPr/>
        </p:nvSpPr>
        <p:spPr bwMode="auto">
          <a:xfrm>
            <a:off x="6858000" y="5715000"/>
            <a:ext cx="1536700" cy="228600"/>
          </a:xfrm>
          <a:prstGeom prst="roundRect">
            <a:avLst>
              <a:gd name="adj" fmla="val 16667"/>
            </a:avLst>
          </a:prstGeom>
          <a:solidFill>
            <a:srgbClr val="FFFFFF"/>
          </a:solidFill>
          <a:ln w="15875">
            <a:solidFill>
              <a:srgbClr val="000000"/>
            </a:solidFill>
            <a:round/>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s-MX"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140" name="AutoShape 11"/>
          <p:cNvSpPr>
            <a:spLocks noChangeArrowheads="1"/>
          </p:cNvSpPr>
          <p:nvPr/>
        </p:nvSpPr>
        <p:spPr bwMode="auto">
          <a:xfrm>
            <a:off x="6845300" y="6172200"/>
            <a:ext cx="1536700" cy="228600"/>
          </a:xfrm>
          <a:prstGeom prst="roundRect">
            <a:avLst>
              <a:gd name="adj" fmla="val 16667"/>
            </a:avLst>
          </a:prstGeom>
          <a:solidFill>
            <a:srgbClr val="FFFFFF"/>
          </a:solidFill>
          <a:ln w="15875">
            <a:solidFill>
              <a:srgbClr val="000000"/>
            </a:solidFill>
            <a:round/>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s-MX"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cxnSp>
        <p:nvCxnSpPr>
          <p:cNvPr id="4141" name="AutoShape 10"/>
          <p:cNvCxnSpPr>
            <a:cxnSpLocks noChangeShapeType="1"/>
          </p:cNvCxnSpPr>
          <p:nvPr/>
        </p:nvCxnSpPr>
        <p:spPr bwMode="auto">
          <a:xfrm>
            <a:off x="6565900" y="4229100"/>
            <a:ext cx="27940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42" name="AutoShape 9"/>
          <p:cNvCxnSpPr>
            <a:cxnSpLocks noChangeShapeType="1"/>
          </p:cNvCxnSpPr>
          <p:nvPr/>
        </p:nvCxnSpPr>
        <p:spPr bwMode="auto">
          <a:xfrm flipV="1">
            <a:off x="6565900" y="3771900"/>
            <a:ext cx="209550" cy="2286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43" name="AutoShape 8"/>
          <p:cNvCxnSpPr>
            <a:cxnSpLocks noChangeShapeType="1"/>
          </p:cNvCxnSpPr>
          <p:nvPr/>
        </p:nvCxnSpPr>
        <p:spPr bwMode="auto">
          <a:xfrm>
            <a:off x="6565900" y="4457700"/>
            <a:ext cx="209550" cy="2286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44" name="AutoShape 7"/>
          <p:cNvCxnSpPr>
            <a:cxnSpLocks noChangeShapeType="1"/>
          </p:cNvCxnSpPr>
          <p:nvPr/>
        </p:nvCxnSpPr>
        <p:spPr bwMode="auto">
          <a:xfrm flipV="1">
            <a:off x="6565900" y="5829300"/>
            <a:ext cx="279400" cy="2286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45" name="AutoShape 6"/>
          <p:cNvCxnSpPr>
            <a:cxnSpLocks noChangeShapeType="1"/>
          </p:cNvCxnSpPr>
          <p:nvPr/>
        </p:nvCxnSpPr>
        <p:spPr bwMode="auto">
          <a:xfrm>
            <a:off x="6565900" y="6057900"/>
            <a:ext cx="279400" cy="2286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146" name="Text Box 5"/>
          <p:cNvSpPr txBox="1">
            <a:spLocks noChangeArrowheads="1"/>
          </p:cNvSpPr>
          <p:nvPr/>
        </p:nvSpPr>
        <p:spPr bwMode="auto">
          <a:xfrm>
            <a:off x="6845300" y="3657600"/>
            <a:ext cx="1397000" cy="228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altLang="es-MX" sz="800" b="0" i="0" u="none" strike="noStrike" kern="1200" cap="none" spc="0" normalizeH="0" baseline="0" noProof="0">
                <a:ln>
                  <a:noFill/>
                </a:ln>
                <a:solidFill>
                  <a:prstClr val="black"/>
                </a:solidFill>
                <a:effectLst/>
                <a:uLnTx/>
                <a:uFillTx/>
                <a:latin typeface="Calibri" pitchFamily="34" charset="0"/>
                <a:ea typeface="Calibri" pitchFamily="34" charset="0"/>
                <a:cs typeface="Times New Roman" pitchFamily="18" charset="0"/>
              </a:rPr>
              <a:t>Regimén Subsidiado 65%</a:t>
            </a:r>
            <a:endParaRPr kumimoji="0" lang="es-ES" altLang="es-MX" sz="1800" b="0" i="0" u="none" strike="noStrike" kern="1200" cap="none" spc="0" normalizeH="0" baseline="0" noProof="0">
              <a:ln>
                <a:noFill/>
              </a:ln>
              <a:solidFill>
                <a:prstClr val="black"/>
              </a:solidFill>
              <a:effectLst/>
              <a:uLnTx/>
              <a:uFillTx/>
              <a:latin typeface="Arial" charset="0"/>
              <a:ea typeface="Calibri" pitchFamily="34" charset="0"/>
              <a:cs typeface="Times New Roman" pitchFamily="18" charset="0"/>
            </a:endParaRPr>
          </a:p>
        </p:txBody>
      </p:sp>
      <p:sp>
        <p:nvSpPr>
          <p:cNvPr id="4147" name="Text Box 4"/>
          <p:cNvSpPr txBox="1">
            <a:spLocks noChangeArrowheads="1"/>
          </p:cNvSpPr>
          <p:nvPr/>
        </p:nvSpPr>
        <p:spPr bwMode="auto">
          <a:xfrm>
            <a:off x="6915150" y="4114800"/>
            <a:ext cx="1397000" cy="228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altLang="es-MX" sz="800" b="0" i="0" u="none" strike="noStrike" kern="1200" cap="none" spc="0" normalizeH="0" baseline="0" noProof="0">
                <a:ln>
                  <a:noFill/>
                </a:ln>
                <a:solidFill>
                  <a:prstClr val="black"/>
                </a:solidFill>
                <a:effectLst/>
                <a:uLnTx/>
                <a:uFillTx/>
                <a:latin typeface="Calibri" pitchFamily="34" charset="0"/>
                <a:ea typeface="Calibri" pitchFamily="34" charset="0"/>
                <a:cs typeface="Times New Roman" pitchFamily="18" charset="0"/>
              </a:rPr>
              <a:t>Salud Pública 10.1%</a:t>
            </a:r>
            <a:endParaRPr kumimoji="0" lang="es-ES" altLang="es-MX" sz="1800" b="0" i="0" u="none" strike="noStrike" kern="1200" cap="none" spc="0" normalizeH="0" baseline="0" noProof="0">
              <a:ln>
                <a:noFill/>
              </a:ln>
              <a:solidFill>
                <a:prstClr val="black"/>
              </a:solidFill>
              <a:effectLst/>
              <a:uLnTx/>
              <a:uFillTx/>
              <a:latin typeface="Arial" charset="0"/>
              <a:ea typeface="Calibri" pitchFamily="34" charset="0"/>
              <a:cs typeface="Times New Roman" pitchFamily="18" charset="0"/>
            </a:endParaRPr>
          </a:p>
        </p:txBody>
      </p:sp>
      <p:sp>
        <p:nvSpPr>
          <p:cNvPr id="4148" name="Text Box 3"/>
          <p:cNvSpPr txBox="1">
            <a:spLocks noChangeArrowheads="1"/>
          </p:cNvSpPr>
          <p:nvPr/>
        </p:nvSpPr>
        <p:spPr bwMode="auto">
          <a:xfrm>
            <a:off x="6845300" y="4572000"/>
            <a:ext cx="1397000" cy="228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altLang="es-MX" sz="800" b="0" i="0" u="none" strike="noStrike" kern="1200" cap="none" spc="0" normalizeH="0" baseline="0" noProof="0">
                <a:ln>
                  <a:noFill/>
                </a:ln>
                <a:solidFill>
                  <a:prstClr val="black"/>
                </a:solidFill>
                <a:effectLst/>
                <a:uLnTx/>
                <a:uFillTx/>
                <a:latin typeface="Calibri" pitchFamily="34" charset="0"/>
                <a:ea typeface="Calibri" pitchFamily="34" charset="0"/>
                <a:cs typeface="Times New Roman" pitchFamily="18" charset="0"/>
              </a:rPr>
              <a:t>Prestación </a:t>
            </a:r>
            <a:r>
              <a:rPr kumimoji="0" lang="en-US" altLang="es-MX" sz="800" b="0" i="0" u="none" strike="noStrike" kern="1200" cap="none" spc="0" normalizeH="0" baseline="0" noProof="0">
                <a:ln>
                  <a:noFill/>
                </a:ln>
                <a:solidFill>
                  <a:prstClr val="black"/>
                </a:solidFill>
                <a:effectLst/>
                <a:uLnTx/>
                <a:uFillTx/>
                <a:latin typeface="Calibri" pitchFamily="34" charset="0"/>
                <a:ea typeface="Calibri" pitchFamily="34" charset="0"/>
                <a:cs typeface="Times New Roman" pitchFamily="18" charset="0"/>
              </a:rPr>
              <a:t>PPNA 24.9%</a:t>
            </a:r>
            <a:endParaRPr kumimoji="0" lang="en-US" altLang="es-MX" sz="1800" b="0" i="0" u="none" strike="noStrike" kern="1200" cap="none" spc="0" normalizeH="0" baseline="0" noProof="0">
              <a:ln>
                <a:noFill/>
              </a:ln>
              <a:solidFill>
                <a:prstClr val="black"/>
              </a:solidFill>
              <a:effectLst/>
              <a:uLnTx/>
              <a:uFillTx/>
              <a:latin typeface="Arial" charset="0"/>
              <a:ea typeface="Calibri" pitchFamily="34" charset="0"/>
              <a:cs typeface="Times New Roman" pitchFamily="18" charset="0"/>
            </a:endParaRPr>
          </a:p>
        </p:txBody>
      </p:sp>
      <p:sp>
        <p:nvSpPr>
          <p:cNvPr id="4149" name="Text Box 2"/>
          <p:cNvSpPr txBox="1">
            <a:spLocks noChangeArrowheads="1"/>
          </p:cNvSpPr>
          <p:nvPr/>
        </p:nvSpPr>
        <p:spPr bwMode="auto">
          <a:xfrm>
            <a:off x="6915150" y="5715000"/>
            <a:ext cx="1397000" cy="228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s-MX" sz="800" b="0" i="0" u="none" strike="noStrike" kern="1200" cap="none" spc="0" normalizeH="0" baseline="0" noProof="0">
                <a:ln>
                  <a:noFill/>
                </a:ln>
                <a:solidFill>
                  <a:prstClr val="black"/>
                </a:solidFill>
                <a:effectLst/>
                <a:uLnTx/>
                <a:uFillTx/>
                <a:latin typeface="Calibri" pitchFamily="34" charset="0"/>
                <a:ea typeface="Calibri" pitchFamily="34" charset="0"/>
                <a:cs typeface="Times New Roman" pitchFamily="18" charset="0"/>
              </a:rPr>
              <a:t>Municipio (-)25000 hab 17%</a:t>
            </a:r>
            <a:endParaRPr kumimoji="0" lang="en-US" altLang="es-MX" sz="1800" b="0" i="0" u="none" strike="noStrike" kern="1200" cap="none" spc="0" normalizeH="0" baseline="0" noProof="0">
              <a:ln>
                <a:noFill/>
              </a:ln>
              <a:solidFill>
                <a:prstClr val="black"/>
              </a:solidFill>
              <a:effectLst/>
              <a:uLnTx/>
              <a:uFillTx/>
              <a:latin typeface="Arial" charset="0"/>
              <a:ea typeface="Calibri" pitchFamily="34" charset="0"/>
              <a:cs typeface="Times New Roman" pitchFamily="18" charset="0"/>
            </a:endParaRPr>
          </a:p>
        </p:txBody>
      </p:sp>
      <p:sp>
        <p:nvSpPr>
          <p:cNvPr id="4150" name="Text Box 1"/>
          <p:cNvSpPr txBox="1">
            <a:spLocks noChangeArrowheads="1"/>
          </p:cNvSpPr>
          <p:nvPr/>
        </p:nvSpPr>
        <p:spPr bwMode="auto">
          <a:xfrm>
            <a:off x="6915150" y="6172200"/>
            <a:ext cx="1397000" cy="228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s-MX" sz="800" b="0" i="0" u="none" strike="noStrike" kern="1200" cap="none" spc="0" normalizeH="0" baseline="0" noProof="0">
                <a:ln>
                  <a:noFill/>
                </a:ln>
                <a:solidFill>
                  <a:prstClr val="black"/>
                </a:solidFill>
                <a:effectLst/>
                <a:uLnTx/>
                <a:uFillTx/>
                <a:latin typeface="Calibri" pitchFamily="34" charset="0"/>
                <a:ea typeface="Calibri" pitchFamily="34" charset="0"/>
                <a:cs typeface="Times New Roman" pitchFamily="18" charset="0"/>
              </a:rPr>
              <a:t>Todos Mun. y Distritos 83%</a:t>
            </a:r>
            <a:endParaRPr kumimoji="0" lang="en-US" altLang="es-MX" sz="1800" b="0" i="0" u="none" strike="noStrike" kern="1200" cap="none" spc="0" normalizeH="0" baseline="0" noProof="0">
              <a:ln>
                <a:noFill/>
              </a:ln>
              <a:solidFill>
                <a:prstClr val="black"/>
              </a:solidFill>
              <a:effectLst/>
              <a:uLnTx/>
              <a:uFillTx/>
              <a:latin typeface="Arial" charset="0"/>
              <a:ea typeface="Calibri" pitchFamily="34" charset="0"/>
              <a:cs typeface="Times New Roman" pitchFamily="18" charset="0"/>
            </a:endParaRPr>
          </a:p>
        </p:txBody>
      </p:sp>
      <p:sp>
        <p:nvSpPr>
          <p:cNvPr id="4151" name="Rectangle 5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s-MX"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152" name="Rectangle 71"/>
          <p:cNvSpPr>
            <a:spLocks noChangeArrowheads="1"/>
          </p:cNvSpPr>
          <p:nvPr/>
        </p:nvSpPr>
        <p:spPr bwMode="auto">
          <a:xfrm>
            <a:off x="381000" y="228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s-MX"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153" name="58 CuadroTexto"/>
          <p:cNvSpPr txBox="1">
            <a:spLocks noChangeArrowheads="1"/>
          </p:cNvSpPr>
          <p:nvPr/>
        </p:nvSpPr>
        <p:spPr bwMode="auto">
          <a:xfrm>
            <a:off x="381000" y="6477000"/>
            <a:ext cx="7162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es-MX" sz="1200" b="0" i="0" u="none" strike="noStrike" kern="1200" cap="none" spc="0" normalizeH="0" baseline="0" noProof="0">
                <a:ln>
                  <a:noFill/>
                </a:ln>
                <a:solidFill>
                  <a:prstClr val="black"/>
                </a:solidFill>
                <a:effectLst/>
                <a:uLnTx/>
                <a:uFillTx/>
                <a:latin typeface="Calibri" pitchFamily="34" charset="0"/>
                <a:ea typeface="+mn-ea"/>
                <a:cs typeface="Arial" charset="0"/>
              </a:rPr>
              <a:t>DNP- Documento CONPES Social 137 enero 28 de 2011</a:t>
            </a:r>
            <a:endParaRPr kumimoji="0" lang="en-US" altLang="es-MX"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58" name="Título 2"/>
          <p:cNvSpPr txBox="1">
            <a:spLocks/>
          </p:cNvSpPr>
          <p:nvPr/>
        </p:nvSpPr>
        <p:spPr>
          <a:xfrm>
            <a:off x="5940152" y="228600"/>
            <a:ext cx="2892698" cy="1372463"/>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O" sz="2500" b="1" i="0" u="none" strike="noStrike" kern="1200" cap="none" spc="0" normalizeH="0" baseline="0" noProof="0" dirty="0">
                <a:ln>
                  <a:noFill/>
                </a:ln>
                <a:solidFill>
                  <a:srgbClr val="8064A2">
                    <a:lumMod val="75000"/>
                  </a:srgbClr>
                </a:solidFill>
                <a:effectLst/>
                <a:uLnTx/>
                <a:uFillTx/>
                <a:latin typeface="Calibri"/>
                <a:ea typeface="+mj-ea"/>
                <a:cs typeface="+mj-cs"/>
              </a:rPr>
              <a:t>SISTEMA DE TRANSFERENCIAS PARA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O" sz="2500" b="1" i="0" u="none" strike="noStrike" kern="1200" cap="none" spc="0" normalizeH="0" baseline="0" noProof="0" dirty="0">
                <a:ln>
                  <a:noFill/>
                </a:ln>
                <a:solidFill>
                  <a:srgbClr val="8064A2">
                    <a:lumMod val="75000"/>
                  </a:srgbClr>
                </a:solidFill>
                <a:effectLst/>
                <a:uLnTx/>
                <a:uFillTx/>
                <a:latin typeface="Calibri"/>
                <a:ea typeface="+mj-ea"/>
                <a:cs typeface="+mj-cs"/>
              </a:rPr>
              <a:t>TERRITORIOS</a:t>
            </a:r>
          </a:p>
        </p:txBody>
      </p:sp>
      <p:sp>
        <p:nvSpPr>
          <p:cNvPr id="2" name="Elipse 1"/>
          <p:cNvSpPr/>
          <p:nvPr/>
        </p:nvSpPr>
        <p:spPr>
          <a:xfrm>
            <a:off x="2550811" y="2916119"/>
            <a:ext cx="1728192" cy="10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white"/>
                </a:solidFill>
                <a:effectLst/>
                <a:uLnTx/>
                <a:uFillTx/>
                <a:latin typeface="Calibri"/>
                <a:ea typeface="+mn-ea"/>
                <a:cs typeface="+mn-cs"/>
              </a:rPr>
              <a:t>Como crece?</a:t>
            </a:r>
          </a:p>
        </p:txBody>
      </p:sp>
      <p:cxnSp>
        <p:nvCxnSpPr>
          <p:cNvPr id="4" name="Conector recto de flecha 3"/>
          <p:cNvCxnSpPr>
            <a:cxnSpLocks/>
            <a:stCxn id="2" idx="0"/>
            <a:endCxn id="4098" idx="2"/>
          </p:cNvCxnSpPr>
          <p:nvPr/>
        </p:nvCxnSpPr>
        <p:spPr>
          <a:xfrm flipV="1">
            <a:off x="3414907" y="1714500"/>
            <a:ext cx="7743" cy="1201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flipH="1">
            <a:off x="4315968" y="853543"/>
            <a:ext cx="1930412" cy="1225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Título 2"/>
          <p:cNvSpPr txBox="1">
            <a:spLocks/>
          </p:cNvSpPr>
          <p:nvPr/>
        </p:nvSpPr>
        <p:spPr>
          <a:xfrm>
            <a:off x="-98698" y="-129643"/>
            <a:ext cx="2892698" cy="62494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O" sz="2800" b="1" i="0" u="none" strike="noStrike" kern="1200" cap="none" spc="0" normalizeH="0" baseline="0" noProof="0" dirty="0">
                <a:ln>
                  <a:noFill/>
                </a:ln>
                <a:effectLst/>
                <a:uLnTx/>
                <a:uFillTx/>
                <a:latin typeface="Calibri"/>
                <a:ea typeface="+mj-ea"/>
                <a:cs typeface="+mj-cs"/>
              </a:rPr>
              <a:t>ACTUALMENTE…</a:t>
            </a:r>
          </a:p>
        </p:txBody>
      </p:sp>
      <p:sp>
        <p:nvSpPr>
          <p:cNvPr id="67" name="Elipse 1"/>
          <p:cNvSpPr/>
          <p:nvPr/>
        </p:nvSpPr>
        <p:spPr>
          <a:xfrm>
            <a:off x="6836021" y="2026920"/>
            <a:ext cx="1728192" cy="10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dirty="0">
                <a:solidFill>
                  <a:prstClr val="white"/>
                </a:solidFill>
                <a:latin typeface="Calibri"/>
              </a:rPr>
              <a:t>USOS</a:t>
            </a: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68" name="Conector recto de flecha 14"/>
          <p:cNvCxnSpPr/>
          <p:nvPr/>
        </p:nvCxnSpPr>
        <p:spPr>
          <a:xfrm flipH="1" flipV="1">
            <a:off x="2235200" y="2026920"/>
            <a:ext cx="4580902" cy="5880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Conector recto de flecha 14"/>
          <p:cNvCxnSpPr/>
          <p:nvPr/>
        </p:nvCxnSpPr>
        <p:spPr>
          <a:xfrm flipH="1" flipV="1">
            <a:off x="6565900" y="2232936"/>
            <a:ext cx="317512" cy="1061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55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0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0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0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0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0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0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0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0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1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12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12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12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12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12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12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12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12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12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12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13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13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13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13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13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13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13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13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13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13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14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14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4142"/>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143"/>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144"/>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414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14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14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14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149"/>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15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4153"/>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67"/>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68"/>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69"/>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2"/>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4101" grpId="0" animBg="1"/>
      <p:bldP spid="4102" grpId="0" animBg="1"/>
      <p:bldP spid="4103" grpId="0" animBg="1"/>
      <p:bldP spid="4104" grpId="0" animBg="1"/>
      <p:bldP spid="4105" grpId="0" animBg="1"/>
      <p:bldP spid="4106" grpId="0" animBg="1"/>
      <p:bldP spid="4107" grpId="0" animBg="1"/>
      <p:bldP spid="4108" grpId="0" animBg="1"/>
      <p:bldP spid="4109" grpId="0" animBg="1"/>
      <p:bldP spid="4110" grpId="0" animBg="1"/>
      <p:bldP spid="4111" grpId="0" animBg="1"/>
      <p:bldP spid="4112" grpId="0" animBg="1"/>
      <p:bldP spid="4113" grpId="0" animBg="1"/>
      <p:bldP spid="4114" grpId="0" animBg="1"/>
      <p:bldP spid="4115" grpId="0" animBg="1"/>
      <p:bldP spid="4116" grpId="0" animBg="1"/>
      <p:bldP spid="4117" grpId="0" animBg="1"/>
      <p:bldP spid="4118" grpId="0" animBg="1"/>
      <p:bldP spid="4119" grpId="0" animBg="1"/>
      <p:bldP spid="4136" grpId="0" animBg="1"/>
      <p:bldP spid="4137" grpId="0" animBg="1"/>
      <p:bldP spid="4138" grpId="0" animBg="1"/>
      <p:bldP spid="4139" grpId="0" animBg="1"/>
      <p:bldP spid="4140" grpId="0" animBg="1"/>
      <p:bldP spid="4146" grpId="0" animBg="1"/>
      <p:bldP spid="4147" grpId="0" animBg="1"/>
      <p:bldP spid="4148" grpId="0" animBg="1"/>
      <p:bldP spid="4149" grpId="0" animBg="1"/>
      <p:bldP spid="4150" grpId="0" animBg="1"/>
      <p:bldP spid="4153" grpId="0"/>
      <p:bldP spid="2" grpId="0" animBg="1"/>
      <p:bldP spid="6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354162"/>
          </a:xfrm>
        </p:spPr>
        <p:txBody>
          <a:bodyPr>
            <a:normAutofit/>
          </a:bodyPr>
          <a:lstStyle/>
          <a:p>
            <a:r>
              <a:rPr lang="es-CO" sz="2500" b="1" dirty="0">
                <a:solidFill>
                  <a:schemeClr val="accent4">
                    <a:lumMod val="75000"/>
                  </a:schemeClr>
                </a:solidFill>
              </a:rPr>
              <a:t>TRANSFERENCIAS TERRITORIALES: </a:t>
            </a:r>
            <a:br>
              <a:rPr lang="es-CO" sz="2500" b="1" dirty="0">
                <a:solidFill>
                  <a:schemeClr val="accent4">
                    <a:lumMod val="75000"/>
                  </a:schemeClr>
                </a:solidFill>
              </a:rPr>
            </a:br>
            <a:r>
              <a:rPr lang="es-CO" sz="2500" b="1" dirty="0">
                <a:solidFill>
                  <a:schemeClr val="accent4">
                    <a:lumMod val="75000"/>
                  </a:schemeClr>
                </a:solidFill>
              </a:rPr>
              <a:t>SE CUMPLI</a:t>
            </a:r>
            <a:r>
              <a:rPr lang="es-ES" sz="2500" b="1" dirty="0">
                <a:solidFill>
                  <a:schemeClr val="accent4">
                    <a:lumMod val="75000"/>
                  </a:schemeClr>
                </a:solidFill>
              </a:rPr>
              <a:t>O EL PERIODO DE TRANSICIÓN </a:t>
            </a:r>
            <a:endParaRPr lang="es-ES" sz="2500" dirty="0"/>
          </a:p>
        </p:txBody>
      </p:sp>
      <p:sp>
        <p:nvSpPr>
          <p:cNvPr id="3" name="Marcador de contenido 2"/>
          <p:cNvSpPr>
            <a:spLocks noGrp="1"/>
          </p:cNvSpPr>
          <p:nvPr>
            <p:ph idx="1"/>
          </p:nvPr>
        </p:nvSpPr>
        <p:spPr>
          <a:xfrm>
            <a:off x="457200" y="1124744"/>
            <a:ext cx="8229600" cy="5001419"/>
          </a:xfrm>
        </p:spPr>
        <p:txBody>
          <a:bodyPr>
            <a:normAutofit/>
          </a:bodyPr>
          <a:lstStyle/>
          <a:p>
            <a:pPr marL="0" indent="0" algn="just">
              <a:buNone/>
            </a:pPr>
            <a:endParaRPr lang="es-CO" dirty="0"/>
          </a:p>
          <a:p>
            <a:pPr marL="0" indent="0" algn="just">
              <a:buNone/>
            </a:pPr>
            <a:r>
              <a:rPr lang="es-CO" dirty="0"/>
              <a:t>+ Entra a operar:</a:t>
            </a:r>
          </a:p>
          <a:p>
            <a:pPr marL="0" indent="0" algn="just">
              <a:buNone/>
            </a:pPr>
            <a:r>
              <a:rPr lang="es-CO" dirty="0"/>
              <a:t> </a:t>
            </a:r>
            <a:r>
              <a:rPr lang="es-CO" dirty="0">
                <a:solidFill>
                  <a:schemeClr val="tx2">
                    <a:lumMod val="60000"/>
                    <a:lumOff val="40000"/>
                  </a:schemeClr>
                </a:solidFill>
              </a:rPr>
              <a:t>El SGP…</a:t>
            </a:r>
            <a:r>
              <a:rPr lang="es-CO" b="1" dirty="0">
                <a:solidFill>
                  <a:schemeClr val="tx2">
                    <a:lumMod val="60000"/>
                    <a:lumOff val="40000"/>
                  </a:schemeClr>
                </a:solidFill>
              </a:rPr>
              <a:t>incrementará anualmente en un porcentaje</a:t>
            </a:r>
            <a:r>
              <a:rPr lang="es-CO" dirty="0">
                <a:solidFill>
                  <a:schemeClr val="tx2">
                    <a:lumMod val="60000"/>
                    <a:lumOff val="40000"/>
                  </a:schemeClr>
                </a:solidFill>
              </a:rPr>
              <a:t> igual al promedio de la variación porcentual que hayan tenido los ICN durante los cuatro (4) años anteriores, </a:t>
            </a:r>
          </a:p>
          <a:p>
            <a:pPr marL="0" indent="0" algn="just">
              <a:buNone/>
            </a:pPr>
            <a:r>
              <a:rPr lang="es-CO" dirty="0">
                <a:solidFill>
                  <a:schemeClr val="tx2">
                    <a:lumMod val="60000"/>
                    <a:lumOff val="40000"/>
                  </a:schemeClr>
                </a:solidFill>
              </a:rPr>
              <a:t>+ </a:t>
            </a:r>
            <a:r>
              <a:rPr lang="es-CO" b="1" dirty="0">
                <a:solidFill>
                  <a:schemeClr val="tx2">
                    <a:lumMod val="60000"/>
                    <a:lumOff val="40000"/>
                  </a:schemeClr>
                </a:solidFill>
              </a:rPr>
              <a:t>Parágrafo transitorio 1°.</a:t>
            </a:r>
            <a:r>
              <a:rPr lang="es-CO" dirty="0">
                <a:solidFill>
                  <a:schemeClr val="tx2">
                    <a:lumMod val="60000"/>
                    <a:lumOff val="40000"/>
                  </a:schemeClr>
                </a:solidFill>
              </a:rPr>
              <a:t> El monto del SGP, se incrementará </a:t>
            </a:r>
            <a:r>
              <a:rPr lang="es-CO" b="1" u="sng" dirty="0">
                <a:solidFill>
                  <a:schemeClr val="tx2">
                    <a:lumMod val="60000"/>
                    <a:lumOff val="40000"/>
                  </a:schemeClr>
                </a:solidFill>
              </a:rPr>
              <a:t>tomando como base el monto liquidado en la vigencia anterior</a:t>
            </a:r>
            <a:endParaRPr lang="es-ES" b="1" u="sng" dirty="0">
              <a:solidFill>
                <a:schemeClr val="tx2">
                  <a:lumMod val="60000"/>
                  <a:lumOff val="40000"/>
                </a:schemeClr>
              </a:solidFill>
            </a:endParaRPr>
          </a:p>
          <a:p>
            <a:endParaRPr lang="es-ES" dirty="0"/>
          </a:p>
        </p:txBody>
      </p:sp>
    </p:spTree>
    <p:extLst>
      <p:ext uri="{BB962C8B-B14F-4D97-AF65-F5344CB8AC3E}">
        <p14:creationId xmlns:p14="http://schemas.microsoft.com/office/powerpoint/2010/main" val="135692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CONSTITUCIÓN DEL 91</a:t>
            </a:r>
          </a:p>
        </p:txBody>
      </p:sp>
      <p:sp>
        <p:nvSpPr>
          <p:cNvPr id="3" name="2 Marcador de contenido"/>
          <p:cNvSpPr>
            <a:spLocks noGrp="1"/>
          </p:cNvSpPr>
          <p:nvPr>
            <p:ph idx="1"/>
          </p:nvPr>
        </p:nvSpPr>
        <p:spPr>
          <a:xfrm>
            <a:off x="457200" y="1268760"/>
            <a:ext cx="8686800" cy="5112568"/>
          </a:xfrm>
        </p:spPr>
        <p:txBody>
          <a:bodyPr>
            <a:normAutofit fontScale="62500" lnSpcReduction="20000"/>
          </a:bodyPr>
          <a:lstStyle/>
          <a:p>
            <a:r>
              <a:rPr lang="es-CO" b="1" dirty="0"/>
              <a:t>Declara la Educación como Derecho Humano Fundamental</a:t>
            </a:r>
          </a:p>
          <a:p>
            <a:pPr marL="0" indent="0">
              <a:buNone/>
            </a:pPr>
            <a:endParaRPr lang="es-CO" b="1" dirty="0"/>
          </a:p>
          <a:p>
            <a:pPr marL="0" indent="0">
              <a:buNone/>
            </a:pPr>
            <a:r>
              <a:rPr lang="es-CO" b="1" dirty="0"/>
              <a:t>Artículo 67. </a:t>
            </a:r>
            <a:r>
              <a:rPr lang="es-CO" b="1" u="sng" dirty="0"/>
              <a:t>La educación es un derecho de la persona y un servicio público que tiene una función social</a:t>
            </a:r>
            <a:r>
              <a:rPr lang="es-CO" dirty="0"/>
              <a:t>: con ella se busca el acceso al conocimiento, a la ciencia, a la técnica, y a los demás bienes y valores de la cultura.</a:t>
            </a:r>
          </a:p>
          <a:p>
            <a:endParaRPr lang="es-CO" dirty="0"/>
          </a:p>
          <a:p>
            <a:r>
              <a:rPr lang="es-CO" b="1" dirty="0"/>
              <a:t>Descentraliza los Servicios sociales: </a:t>
            </a:r>
          </a:p>
          <a:p>
            <a:pPr marL="0" indent="0">
              <a:buNone/>
            </a:pPr>
            <a:endParaRPr lang="es-CO" b="1" dirty="0"/>
          </a:p>
          <a:p>
            <a:pPr marL="0" indent="0">
              <a:buNone/>
            </a:pPr>
            <a:r>
              <a:rPr lang="es-CO" b="1" dirty="0"/>
              <a:t>Artículo 1. </a:t>
            </a:r>
            <a:r>
              <a:rPr lang="es-CO" dirty="0"/>
              <a:t>Colombia </a:t>
            </a:r>
            <a:r>
              <a:rPr lang="es-CO" i="1" dirty="0"/>
              <a:t>es </a:t>
            </a:r>
            <a:r>
              <a:rPr lang="es-CO" dirty="0"/>
              <a:t>un Estado social de derecho, organizado en forma de República unitaria, </a:t>
            </a:r>
            <a:r>
              <a:rPr lang="es-CO" b="1" u="sng" dirty="0"/>
              <a:t>descentralizada, con autonomía de sus entidades territoriales</a:t>
            </a:r>
            <a:r>
              <a:rPr lang="es-CO" dirty="0"/>
              <a:t>, democrática, participativa y pluralista, fundada en el respeto de la dignidad humana, en el trabajo y la solidaridad de las personas que la integran y en la prevalencia del interés general.</a:t>
            </a:r>
          </a:p>
          <a:p>
            <a:pPr marL="0" indent="0">
              <a:buNone/>
            </a:pPr>
            <a:endParaRPr lang="es-CO" b="1" dirty="0"/>
          </a:p>
          <a:p>
            <a:pPr marL="0" indent="0">
              <a:buNone/>
            </a:pPr>
            <a:r>
              <a:rPr lang="es-CO" b="1" dirty="0"/>
              <a:t>Capitulo 4: De la Distribución de Recursos y de las Competencias:  Artículos 356 y 357.  (Articulo 356, Inciso 4, Literal b) </a:t>
            </a:r>
            <a:r>
              <a:rPr lang="es-ES" dirty="0"/>
              <a:t>No se podrá descentralizar competencias sin la previa asignación de los recursos fiscales suficientes para atenderlas.</a:t>
            </a:r>
            <a:endParaRPr lang="es-CO" dirty="0"/>
          </a:p>
        </p:txBody>
      </p:sp>
    </p:spTree>
    <p:extLst>
      <p:ext uri="{BB962C8B-B14F-4D97-AF65-F5344CB8AC3E}">
        <p14:creationId xmlns:p14="http://schemas.microsoft.com/office/powerpoint/2010/main" val="1762079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a:p>
        </p:txBody>
      </p:sp>
      <p:sp>
        <p:nvSpPr>
          <p:cNvPr id="3" name="Marcador de contenido 2"/>
          <p:cNvSpPr>
            <a:spLocks noGrp="1"/>
          </p:cNvSpPr>
          <p:nvPr>
            <p:ph idx="1"/>
          </p:nvPr>
        </p:nvSpPr>
        <p:spPr/>
        <p:txBody>
          <a:bodyPr/>
          <a:lstStyle/>
          <a:p>
            <a:endParaRPr lang="es-ES_tradnl" dirty="0"/>
          </a:p>
        </p:txBody>
      </p:sp>
      <p:graphicFrame>
        <p:nvGraphicFramePr>
          <p:cNvPr id="4" name="Gráfico 3"/>
          <p:cNvGraphicFramePr>
            <a:graphicFrameLocks/>
          </p:cNvGraphicFramePr>
          <p:nvPr>
            <p:extLst/>
          </p:nvPr>
        </p:nvGraphicFramePr>
        <p:xfrm>
          <a:off x="611560" y="692697"/>
          <a:ext cx="7776864" cy="54334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93251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CRISIS DEL SGP</a:t>
            </a:r>
          </a:p>
        </p:txBody>
      </p:sp>
      <p:sp>
        <p:nvSpPr>
          <p:cNvPr id="3" name="2 Marcador de contenido"/>
          <p:cNvSpPr>
            <a:spLocks noGrp="1"/>
          </p:cNvSpPr>
          <p:nvPr>
            <p:ph idx="1"/>
          </p:nvPr>
        </p:nvSpPr>
        <p:spPr>
          <a:xfrm>
            <a:off x="457200" y="1600200"/>
            <a:ext cx="8229600" cy="4709120"/>
          </a:xfrm>
        </p:spPr>
        <p:txBody>
          <a:bodyPr/>
          <a:lstStyle/>
          <a:p>
            <a:r>
              <a:rPr lang="es-CO" dirty="0"/>
              <a:t>EL SGP va a crecer 0,48 % en términos nominales.</a:t>
            </a:r>
          </a:p>
          <a:p>
            <a:r>
              <a:rPr lang="es-CO" dirty="0"/>
              <a:t>Esto significa una caída en términos reales de más del 3% (3,5 según ANIF)</a:t>
            </a:r>
          </a:p>
          <a:p>
            <a:r>
              <a:rPr lang="es-CO" dirty="0"/>
              <a:t>Situacion inedita desde que existe el SGP</a:t>
            </a:r>
          </a:p>
          <a:p>
            <a:r>
              <a:rPr lang="es-CO" dirty="0"/>
              <a:t>Deficit en el Sector Educativo se espera de de un billon doscientos mil millones.</a:t>
            </a:r>
          </a:p>
          <a:p>
            <a:endParaRPr lang="es-CO" dirty="0"/>
          </a:p>
        </p:txBody>
      </p:sp>
    </p:spTree>
    <p:extLst>
      <p:ext uri="{BB962C8B-B14F-4D97-AF65-F5344CB8AC3E}">
        <p14:creationId xmlns:p14="http://schemas.microsoft.com/office/powerpoint/2010/main" val="4040724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ángulo 44"/>
          <p:cNvSpPr/>
          <p:nvPr/>
        </p:nvSpPr>
        <p:spPr>
          <a:xfrm>
            <a:off x="5045955" y="841384"/>
            <a:ext cx="4063156" cy="5155035"/>
          </a:xfrm>
          <a:custGeom>
            <a:avLst/>
            <a:gdLst>
              <a:gd name="connsiteX0" fmla="*/ 0 w 12192000"/>
              <a:gd name="connsiteY0" fmla="*/ 0 h 6961591"/>
              <a:gd name="connsiteX1" fmla="*/ 12192000 w 12192000"/>
              <a:gd name="connsiteY1" fmla="*/ 0 h 6961591"/>
              <a:gd name="connsiteX2" fmla="*/ 12192000 w 12192000"/>
              <a:gd name="connsiteY2" fmla="*/ 6961591 h 6961591"/>
              <a:gd name="connsiteX3" fmla="*/ 0 w 12192000"/>
              <a:gd name="connsiteY3" fmla="*/ 6961591 h 6961591"/>
              <a:gd name="connsiteX4" fmla="*/ 0 w 12192000"/>
              <a:gd name="connsiteY4" fmla="*/ 0 h 6961591"/>
              <a:gd name="connsiteX0" fmla="*/ 3774332 w 12192000"/>
              <a:gd name="connsiteY0" fmla="*/ 0 h 6971318"/>
              <a:gd name="connsiteX1" fmla="*/ 12192000 w 12192000"/>
              <a:gd name="connsiteY1" fmla="*/ 9727 h 6971318"/>
              <a:gd name="connsiteX2" fmla="*/ 12192000 w 12192000"/>
              <a:gd name="connsiteY2" fmla="*/ 6971318 h 6971318"/>
              <a:gd name="connsiteX3" fmla="*/ 0 w 12192000"/>
              <a:gd name="connsiteY3" fmla="*/ 6971318 h 6971318"/>
              <a:gd name="connsiteX4" fmla="*/ 3774332 w 12192000"/>
              <a:gd name="connsiteY4" fmla="*/ 0 h 697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971318">
                <a:moveTo>
                  <a:pt x="3774332" y="0"/>
                </a:moveTo>
                <a:lnTo>
                  <a:pt x="12192000" y="9727"/>
                </a:lnTo>
                <a:lnTo>
                  <a:pt x="12192000" y="6971318"/>
                </a:lnTo>
                <a:lnTo>
                  <a:pt x="0" y="6971318"/>
                </a:lnTo>
                <a:lnTo>
                  <a:pt x="3774332" y="0"/>
                </a:lnTo>
                <a:close/>
              </a:path>
            </a:pathLst>
          </a:custGeom>
          <a:solidFill>
            <a:schemeClr val="bg1">
              <a:lumMod val="8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just">
              <a:buFont typeface="+mj-lt"/>
              <a:buAutoNum type="arabicPeriod"/>
            </a:pPr>
            <a:endParaRPr lang="es-CO"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endParaRPr>
          </a:p>
        </p:txBody>
      </p:sp>
      <p:pic>
        <p:nvPicPr>
          <p:cNvPr id="56" name="Imagen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692" y="328864"/>
            <a:ext cx="4032448" cy="869306"/>
          </a:xfrm>
          <a:prstGeom prst="rect">
            <a:avLst/>
          </a:prstGeom>
        </p:spPr>
      </p:pic>
      <p:sp>
        <p:nvSpPr>
          <p:cNvPr id="57" name="CuadroTexto 56"/>
          <p:cNvSpPr txBox="1"/>
          <p:nvPr/>
        </p:nvSpPr>
        <p:spPr>
          <a:xfrm>
            <a:off x="1384812" y="574894"/>
            <a:ext cx="3096344" cy="646331"/>
          </a:xfrm>
          <a:prstGeom prst="rect">
            <a:avLst/>
          </a:prstGeom>
          <a:noFill/>
        </p:spPr>
        <p:txBody>
          <a:bodyPr wrap="square" rtlCol="0">
            <a:spAutoFit/>
          </a:bodyPr>
          <a:lstStyle/>
          <a:p>
            <a:r>
              <a:rPr lang="es-ES" b="1" dirty="0">
                <a:solidFill>
                  <a:srgbClr val="FFFFFF"/>
                </a:solidFill>
                <a:latin typeface="Segoe UI" panose="020B0502040204020203" pitchFamily="34" charset="0"/>
                <a:ea typeface="Segoe UI" panose="020B0502040204020203" pitchFamily="34" charset="0"/>
                <a:cs typeface="Segoe UI" panose="020B0502040204020203" pitchFamily="34" charset="0"/>
              </a:rPr>
              <a:t>Balance SGP </a:t>
            </a:r>
            <a:r>
              <a:rPr lang="es-ES" b="1" dirty="0" err="1">
                <a:solidFill>
                  <a:srgbClr val="FFFFFF"/>
                </a:solidFill>
                <a:latin typeface="Segoe UI" panose="020B0502040204020203" pitchFamily="34" charset="0"/>
                <a:ea typeface="Segoe UI" panose="020B0502040204020203" pitchFamily="34" charset="0"/>
                <a:cs typeface="Segoe UI" panose="020B0502040204020203" pitchFamily="34" charset="0"/>
              </a:rPr>
              <a:t>Edu</a:t>
            </a:r>
            <a:r>
              <a:rPr lang="es-ES" b="1" dirty="0">
                <a:solidFill>
                  <a:srgbClr val="FFFFFF"/>
                </a:solidFill>
                <a:latin typeface="Segoe UI" panose="020B0502040204020203" pitchFamily="34" charset="0"/>
                <a:ea typeface="Segoe UI" panose="020B0502040204020203" pitchFamily="34" charset="0"/>
                <a:cs typeface="Segoe UI" panose="020B0502040204020203" pitchFamily="34" charset="0"/>
              </a:rPr>
              <a:t> 2017-2018 (*)</a:t>
            </a:r>
            <a:endParaRPr lang="es-ES_tradnl" dirty="0">
              <a:latin typeface="Segoe UI" panose="020B0502040204020203" pitchFamily="34" charset="0"/>
              <a:ea typeface="Segoe UI" panose="020B0502040204020203" pitchFamily="34" charset="0"/>
              <a:cs typeface="Segoe UI" panose="020B0502040204020203" pitchFamily="34" charset="0"/>
            </a:endParaRPr>
          </a:p>
        </p:txBody>
      </p:sp>
      <p:sp>
        <p:nvSpPr>
          <p:cNvPr id="4" name="CuadroTexto 3"/>
          <p:cNvSpPr txBox="1"/>
          <p:nvPr/>
        </p:nvSpPr>
        <p:spPr>
          <a:xfrm>
            <a:off x="-2178" y="5765827"/>
            <a:ext cx="4646186" cy="215444"/>
          </a:xfrm>
          <a:prstGeom prst="rect">
            <a:avLst/>
          </a:prstGeom>
          <a:noFill/>
        </p:spPr>
        <p:txBody>
          <a:bodyPr wrap="square" rtlCol="0">
            <a:spAutoFit/>
          </a:bodyPr>
          <a:lstStyle/>
          <a:p>
            <a:r>
              <a:rPr lang="es-CO" sz="800" dirty="0"/>
              <a:t>(*) Balance SGP Educación, escenario 1millón Ju en 2017 y 1.5millones en mayo 2018.</a:t>
            </a:r>
          </a:p>
        </p:txBody>
      </p:sp>
      <p:sp>
        <p:nvSpPr>
          <p:cNvPr id="13" name="CuadroTexto 12"/>
          <p:cNvSpPr txBox="1"/>
          <p:nvPr/>
        </p:nvSpPr>
        <p:spPr>
          <a:xfrm>
            <a:off x="8028385" y="1021702"/>
            <a:ext cx="998991" cy="215444"/>
          </a:xfrm>
          <a:prstGeom prst="rect">
            <a:avLst/>
          </a:prstGeom>
          <a:noFill/>
        </p:spPr>
        <p:txBody>
          <a:bodyPr wrap="none" rtlCol="0">
            <a:spAutoFit/>
          </a:bodyPr>
          <a:lstStyle/>
          <a:p>
            <a:r>
              <a:rPr lang="es-CO" sz="800" dirty="0"/>
              <a:t>Cifras en  $millones</a:t>
            </a:r>
          </a:p>
        </p:txBody>
      </p:sp>
      <p:graphicFrame>
        <p:nvGraphicFramePr>
          <p:cNvPr id="17" name="Tabla 16"/>
          <p:cNvGraphicFramePr>
            <a:graphicFrameLocks noGrp="1"/>
          </p:cNvGraphicFramePr>
          <p:nvPr>
            <p:extLst>
              <p:ext uri="{D42A27DB-BD31-4B8C-83A1-F6EECF244321}">
                <p14:modId xmlns:p14="http://schemas.microsoft.com/office/powerpoint/2010/main" val="1877023604"/>
              </p:ext>
            </p:extLst>
          </p:nvPr>
        </p:nvGraphicFramePr>
        <p:xfrm>
          <a:off x="3995936" y="1021702"/>
          <a:ext cx="4878006" cy="5287614"/>
        </p:xfrm>
        <a:graphic>
          <a:graphicData uri="http://schemas.openxmlformats.org/drawingml/2006/table">
            <a:tbl>
              <a:tblPr/>
              <a:tblGrid>
                <a:gridCol w="3005718">
                  <a:extLst>
                    <a:ext uri="{9D8B030D-6E8A-4147-A177-3AD203B41FA5}">
                      <a16:colId xmlns:a16="http://schemas.microsoft.com/office/drawing/2014/main" val="20000"/>
                    </a:ext>
                  </a:extLst>
                </a:gridCol>
                <a:gridCol w="912933">
                  <a:extLst>
                    <a:ext uri="{9D8B030D-6E8A-4147-A177-3AD203B41FA5}">
                      <a16:colId xmlns:a16="http://schemas.microsoft.com/office/drawing/2014/main" val="20001"/>
                    </a:ext>
                  </a:extLst>
                </a:gridCol>
                <a:gridCol w="959355">
                  <a:extLst>
                    <a:ext uri="{9D8B030D-6E8A-4147-A177-3AD203B41FA5}">
                      <a16:colId xmlns:a16="http://schemas.microsoft.com/office/drawing/2014/main" val="20002"/>
                    </a:ext>
                  </a:extLst>
                </a:gridCol>
              </a:tblGrid>
              <a:tr h="231696">
                <a:tc>
                  <a:txBody>
                    <a:bodyPr/>
                    <a:lstStyle/>
                    <a:p>
                      <a:pPr algn="ctr" rtl="0" fontAlgn="b"/>
                      <a:r>
                        <a:rPr lang="es-ES" sz="1050" b="1" i="0" u="none" strike="noStrike" dirty="0">
                          <a:solidFill>
                            <a:srgbClr val="000000"/>
                          </a:solidFill>
                          <a:effectLst/>
                          <a:latin typeface="Calibri" panose="020F0502020204030204" pitchFamily="34" charset="0"/>
                        </a:rPr>
                        <a:t>Concepto</a:t>
                      </a:r>
                    </a:p>
                  </a:txBody>
                  <a:tcPr marL="7324" marR="7324" marT="7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s-ES" sz="1050" b="1" i="0" u="none" strike="noStrike" dirty="0">
                          <a:solidFill>
                            <a:srgbClr val="000000"/>
                          </a:solidFill>
                          <a:effectLst/>
                          <a:latin typeface="Calibri" panose="020F0502020204030204" pitchFamily="34" charset="0"/>
                        </a:rPr>
                        <a:t>2017</a:t>
                      </a:r>
                    </a:p>
                  </a:txBody>
                  <a:tcPr marL="7324" marR="7324" marT="7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s-ES" sz="1050" b="1" i="0" u="none" strike="noStrike">
                          <a:solidFill>
                            <a:srgbClr val="000000"/>
                          </a:solidFill>
                          <a:effectLst/>
                          <a:latin typeface="Calibri" panose="020F0502020204030204" pitchFamily="34" charset="0"/>
                        </a:rPr>
                        <a:t>2018</a:t>
                      </a:r>
                    </a:p>
                  </a:txBody>
                  <a:tcPr marL="7324" marR="7324" marT="7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10000"/>
                  </a:ext>
                </a:extLst>
              </a:tr>
              <a:tr h="242245">
                <a:tc>
                  <a:txBody>
                    <a:bodyPr/>
                    <a:lstStyle/>
                    <a:p>
                      <a:pPr algn="ctr" rtl="0" fontAlgn="b"/>
                      <a:r>
                        <a:rPr lang="es-ES" sz="1100" b="0" i="0" u="none" strike="noStrike">
                          <a:solidFill>
                            <a:srgbClr val="000000"/>
                          </a:solidFill>
                          <a:effectLst/>
                          <a:latin typeface="Calibri" panose="020F0502020204030204" pitchFamily="34" charset="0"/>
                        </a:rPr>
                        <a:t>Ingresos</a:t>
                      </a:r>
                    </a:p>
                  </a:txBody>
                  <a:tcPr marL="7324" marR="7324" marT="7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rtl="0" fontAlgn="b"/>
                      <a:r>
                        <a:rPr lang="es-ES" sz="1050" b="0" i="0" u="none" strike="noStrike" dirty="0">
                          <a:solidFill>
                            <a:srgbClr val="000000"/>
                          </a:solidFill>
                          <a:effectLst/>
                          <a:latin typeface="Calibri" panose="020F0502020204030204" pitchFamily="34" charset="0"/>
                        </a:rPr>
                        <a:t>$20.504.566</a:t>
                      </a:r>
                    </a:p>
                  </a:txBody>
                  <a:tcPr marL="7324" marR="7324" marT="7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rtl="0" fontAlgn="b"/>
                      <a:r>
                        <a:rPr lang="es-ES" sz="1050" b="0" i="0" u="none" strike="noStrike">
                          <a:solidFill>
                            <a:srgbClr val="000000"/>
                          </a:solidFill>
                          <a:effectLst/>
                          <a:latin typeface="Calibri" panose="020F0502020204030204" pitchFamily="34" charset="0"/>
                        </a:rPr>
                        <a:t>$21.235.371</a:t>
                      </a:r>
                    </a:p>
                  </a:txBody>
                  <a:tcPr marL="7324" marR="7324" marT="7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1"/>
                  </a:ext>
                </a:extLst>
              </a:tr>
              <a:tr h="231696">
                <a:tc>
                  <a:txBody>
                    <a:bodyPr/>
                    <a:lstStyle/>
                    <a:p>
                      <a:pPr algn="l" fontAlgn="b"/>
                      <a:endParaRPr lang="es-ES" sz="1050" b="0" i="0" u="none" strike="noStrike" dirty="0">
                        <a:solidFill>
                          <a:srgbClr val="000000"/>
                        </a:solidFill>
                        <a:effectLst/>
                        <a:latin typeface="Calibri" panose="020F0502020204030204" pitchFamily="34" charset="0"/>
                      </a:endParaRPr>
                    </a:p>
                  </a:txBody>
                  <a:tcPr marL="7324" marR="7324" marT="732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1050" b="0" i="0" u="none" strike="noStrike" dirty="0">
                        <a:solidFill>
                          <a:srgbClr val="000000"/>
                        </a:solidFill>
                        <a:effectLst/>
                        <a:latin typeface="Calibri" panose="020F0502020204030204" pitchFamily="34" charset="0"/>
                      </a:endParaRPr>
                    </a:p>
                  </a:txBody>
                  <a:tcPr marL="7324" marR="7324" marT="732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1050" b="0" i="0" u="none" strike="noStrike" dirty="0">
                        <a:solidFill>
                          <a:srgbClr val="000000"/>
                        </a:solidFill>
                        <a:effectLst/>
                        <a:latin typeface="Calibri" panose="020F0502020204030204" pitchFamily="34" charset="0"/>
                      </a:endParaRPr>
                    </a:p>
                  </a:txBody>
                  <a:tcPr marL="7324" marR="7324" marT="732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1696">
                <a:tc>
                  <a:txBody>
                    <a:bodyPr/>
                    <a:lstStyle/>
                    <a:p>
                      <a:pPr algn="l" rtl="0" fontAlgn="b"/>
                      <a:r>
                        <a:rPr lang="es-ES" sz="1050" b="0" i="0" u="none" strike="noStrike" dirty="0">
                          <a:solidFill>
                            <a:srgbClr val="000000"/>
                          </a:solidFill>
                          <a:effectLst/>
                          <a:latin typeface="Calibri" panose="020F0502020204030204" pitchFamily="34" charset="0"/>
                        </a:rPr>
                        <a:t>Nómina D, DD</a:t>
                      </a:r>
                    </a:p>
                  </a:txBody>
                  <a:tcPr marL="7324" marR="7324" marT="7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b"/>
                      <a:r>
                        <a:rPr lang="es-ES" sz="1050" b="0" i="0" u="none" strike="noStrike" dirty="0">
                          <a:solidFill>
                            <a:srgbClr val="000000"/>
                          </a:solidFill>
                          <a:effectLst/>
                          <a:latin typeface="Calibri" panose="020F0502020204030204" pitchFamily="34" charset="0"/>
                        </a:rPr>
                        <a:t>16.267.938</a:t>
                      </a:r>
                    </a:p>
                  </a:txBody>
                  <a:tcPr marL="7324" marR="7324" marT="7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b"/>
                      <a:r>
                        <a:rPr lang="es-ES" sz="1050" b="0" i="0" u="none" strike="noStrike">
                          <a:solidFill>
                            <a:srgbClr val="000000"/>
                          </a:solidFill>
                          <a:effectLst/>
                          <a:latin typeface="Calibri" panose="020F0502020204030204" pitchFamily="34" charset="0"/>
                        </a:rPr>
                        <a:t>17.474.911</a:t>
                      </a:r>
                    </a:p>
                  </a:txBody>
                  <a:tcPr marL="7324" marR="7324" marT="7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200044">
                <a:tc>
                  <a:txBody>
                    <a:bodyPr/>
                    <a:lstStyle/>
                    <a:p>
                      <a:pPr algn="l" rtl="0" fontAlgn="ctr"/>
                      <a:r>
                        <a:rPr lang="es-ES" sz="900" b="0" i="0" u="none" strike="noStrike" dirty="0">
                          <a:solidFill>
                            <a:srgbClr val="000000"/>
                          </a:solidFill>
                          <a:effectLst/>
                          <a:latin typeface="Calibri" panose="020F0502020204030204" pitchFamily="34" charset="0"/>
                        </a:rPr>
                        <a:t> Nómina vigencia actual </a:t>
                      </a:r>
                    </a:p>
                  </a:txBody>
                  <a:tcPr marL="131837" marR="7324" marT="7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s-ES" sz="800" b="0" i="0" u="none" strike="noStrike" dirty="0">
                          <a:solidFill>
                            <a:srgbClr val="000000"/>
                          </a:solidFill>
                          <a:effectLst/>
                          <a:latin typeface="Calibri" panose="020F0502020204030204" pitchFamily="34" charset="0"/>
                        </a:rPr>
                        <a:t>15.697.757</a:t>
                      </a:r>
                    </a:p>
                  </a:txBody>
                  <a:tcPr marL="7324" marR="7324" marT="7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s-ES" sz="800" b="0" i="0" u="none" strike="noStrike" dirty="0">
                          <a:solidFill>
                            <a:srgbClr val="000000"/>
                          </a:solidFill>
                          <a:effectLst/>
                          <a:latin typeface="Calibri" panose="020F0502020204030204" pitchFamily="34" charset="0"/>
                        </a:rPr>
                        <a:t>16.815.437</a:t>
                      </a:r>
                    </a:p>
                  </a:txBody>
                  <a:tcPr marL="7324" marR="7324" marT="7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r h="200044">
                <a:tc>
                  <a:txBody>
                    <a:bodyPr/>
                    <a:lstStyle/>
                    <a:p>
                      <a:pPr algn="l" rtl="0" fontAlgn="ctr"/>
                      <a:r>
                        <a:rPr lang="es-CO" sz="900" b="0" i="0" u="none" strike="noStrike" dirty="0">
                          <a:solidFill>
                            <a:srgbClr val="000000"/>
                          </a:solidFill>
                          <a:effectLst/>
                          <a:latin typeface="Calibri" panose="020F0502020204030204" pitchFamily="34" charset="0"/>
                        </a:rPr>
                        <a:t> Costo ascensos de la vigencia </a:t>
                      </a:r>
                    </a:p>
                  </a:txBody>
                  <a:tcPr marL="131837" marR="7324" marT="7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b"/>
                      <a:r>
                        <a:rPr lang="es-ES" sz="800" b="0" i="0" u="none" strike="noStrike" dirty="0">
                          <a:solidFill>
                            <a:srgbClr val="000000"/>
                          </a:solidFill>
                          <a:effectLst/>
                          <a:latin typeface="Calibri" panose="020F0502020204030204" pitchFamily="34" charset="0"/>
                        </a:rPr>
                        <a:t>130.758</a:t>
                      </a:r>
                    </a:p>
                  </a:txBody>
                  <a:tcPr marL="7324" marR="7324" marT="7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s-ES" sz="800" b="0" i="0" u="none" strike="noStrike">
                          <a:solidFill>
                            <a:srgbClr val="000000"/>
                          </a:solidFill>
                          <a:effectLst/>
                          <a:latin typeface="Calibri" panose="020F0502020204030204" pitchFamily="34" charset="0"/>
                        </a:rPr>
                        <a:t>135.988</a:t>
                      </a:r>
                    </a:p>
                  </a:txBody>
                  <a:tcPr marL="7324" marR="7324" marT="7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r h="200044">
                <a:tc>
                  <a:txBody>
                    <a:bodyPr/>
                    <a:lstStyle/>
                    <a:p>
                      <a:pPr algn="l" rtl="0" fontAlgn="ctr"/>
                      <a:r>
                        <a:rPr lang="es-ES" sz="900" b="0" i="0" u="none" strike="noStrike" dirty="0">
                          <a:solidFill>
                            <a:srgbClr val="000000"/>
                          </a:solidFill>
                          <a:effectLst/>
                          <a:latin typeface="Calibri" panose="020F0502020204030204" pitchFamily="34" charset="0"/>
                        </a:rPr>
                        <a:t> Costo Jornada Única mantener </a:t>
                      </a:r>
                    </a:p>
                  </a:txBody>
                  <a:tcPr marL="131837" marR="7324" marT="7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b"/>
                      <a:r>
                        <a:rPr lang="es-ES" sz="800" b="0" i="0" u="none" strike="noStrike" dirty="0">
                          <a:solidFill>
                            <a:srgbClr val="FF0000"/>
                          </a:solidFill>
                          <a:effectLst/>
                          <a:latin typeface="Calibri" panose="020F0502020204030204" pitchFamily="34" charset="0"/>
                        </a:rPr>
                        <a:t>73.602</a:t>
                      </a:r>
                    </a:p>
                  </a:txBody>
                  <a:tcPr marL="7324" marR="7324" marT="7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b"/>
                      <a:r>
                        <a:rPr lang="es-ES" sz="800" b="0" i="0" u="none" strike="noStrike">
                          <a:solidFill>
                            <a:srgbClr val="FF0000"/>
                          </a:solidFill>
                          <a:effectLst/>
                          <a:latin typeface="Calibri" panose="020F0502020204030204" pitchFamily="34" charset="0"/>
                        </a:rPr>
                        <a:t>411.932</a:t>
                      </a:r>
                    </a:p>
                  </a:txBody>
                  <a:tcPr marL="7324" marR="7324" marT="7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10006"/>
                  </a:ext>
                </a:extLst>
              </a:tr>
              <a:tr h="200044">
                <a:tc>
                  <a:txBody>
                    <a:bodyPr/>
                    <a:lstStyle/>
                    <a:p>
                      <a:pPr algn="l" rtl="0" fontAlgn="ctr"/>
                      <a:r>
                        <a:rPr lang="es-ES" sz="900" b="0" i="0" u="none" strike="noStrike" dirty="0">
                          <a:solidFill>
                            <a:srgbClr val="000000"/>
                          </a:solidFill>
                          <a:effectLst/>
                          <a:latin typeface="Calibri" panose="020F0502020204030204" pitchFamily="34" charset="0"/>
                        </a:rPr>
                        <a:t> Costo Jornada Única aumentar </a:t>
                      </a:r>
                    </a:p>
                  </a:txBody>
                  <a:tcPr marL="131837" marR="7324" marT="7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b"/>
                      <a:r>
                        <a:rPr lang="es-ES" sz="800" b="0" i="0" u="none" strike="noStrike" dirty="0">
                          <a:solidFill>
                            <a:srgbClr val="FF0000"/>
                          </a:solidFill>
                          <a:effectLst/>
                          <a:latin typeface="Calibri" panose="020F0502020204030204" pitchFamily="34" charset="0"/>
                        </a:rPr>
                        <a:t>28.968</a:t>
                      </a:r>
                    </a:p>
                  </a:txBody>
                  <a:tcPr marL="7324" marR="7324" marT="7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b"/>
                      <a:r>
                        <a:rPr lang="es-ES" sz="800" b="0" i="0" u="none" strike="noStrike">
                          <a:solidFill>
                            <a:srgbClr val="FF0000"/>
                          </a:solidFill>
                          <a:effectLst/>
                          <a:latin typeface="Calibri" panose="020F0502020204030204" pitchFamily="34" charset="0"/>
                        </a:rPr>
                        <a:t>211.554</a:t>
                      </a:r>
                    </a:p>
                  </a:txBody>
                  <a:tcPr marL="7324" marR="7324" marT="7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10007"/>
                  </a:ext>
                </a:extLst>
              </a:tr>
              <a:tr h="200044">
                <a:tc>
                  <a:txBody>
                    <a:bodyPr/>
                    <a:lstStyle/>
                    <a:p>
                      <a:pPr algn="l" rtl="0" fontAlgn="ctr"/>
                      <a:r>
                        <a:rPr lang="es-ES" sz="900" b="0" i="0" u="none" strike="noStrike" dirty="0">
                          <a:solidFill>
                            <a:srgbClr val="000000"/>
                          </a:solidFill>
                          <a:effectLst/>
                          <a:latin typeface="Calibri" panose="020F0502020204030204" pitchFamily="34" charset="0"/>
                        </a:rPr>
                        <a:t> Deuda retroactivo ascensos 2016 </a:t>
                      </a:r>
                    </a:p>
                  </a:txBody>
                  <a:tcPr marL="131837" marR="7324" marT="7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b"/>
                      <a:r>
                        <a:rPr lang="es-ES" sz="800" b="0" i="0" u="none" strike="noStrike" dirty="0">
                          <a:solidFill>
                            <a:srgbClr val="000000"/>
                          </a:solidFill>
                          <a:effectLst/>
                          <a:latin typeface="Calibri" panose="020F0502020204030204" pitchFamily="34" charset="0"/>
                        </a:rPr>
                        <a:t>153.894</a:t>
                      </a:r>
                    </a:p>
                  </a:txBody>
                  <a:tcPr marL="7324" marR="7324" marT="7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b"/>
                      <a:r>
                        <a:rPr lang="es-ES" sz="800" b="0" i="0" u="none" strike="noStrike" dirty="0">
                          <a:solidFill>
                            <a:srgbClr val="000000"/>
                          </a:solidFill>
                          <a:effectLst/>
                          <a:latin typeface="Calibri" panose="020F0502020204030204" pitchFamily="34" charset="0"/>
                        </a:rPr>
                        <a:t> </a:t>
                      </a:r>
                    </a:p>
                  </a:txBody>
                  <a:tcPr marL="7324" marR="7324" marT="7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10008"/>
                  </a:ext>
                </a:extLst>
              </a:tr>
              <a:tr h="200044">
                <a:tc>
                  <a:txBody>
                    <a:bodyPr/>
                    <a:lstStyle/>
                    <a:p>
                      <a:pPr algn="l" rtl="0" fontAlgn="ctr"/>
                      <a:r>
                        <a:rPr lang="es-CO" sz="900" b="0" i="0" u="none" strike="noStrike" dirty="0">
                          <a:solidFill>
                            <a:srgbClr val="000000"/>
                          </a:solidFill>
                          <a:effectLst/>
                          <a:latin typeface="Calibri" panose="020F0502020204030204" pitchFamily="34" charset="0"/>
                        </a:rPr>
                        <a:t> Ajuste x auditoría docentes y carpetas </a:t>
                      </a:r>
                    </a:p>
                  </a:txBody>
                  <a:tcPr marL="131837" marR="7324" marT="7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s-ES" sz="800" b="0" i="0" u="none" strike="noStrike" dirty="0">
                          <a:solidFill>
                            <a:srgbClr val="000000"/>
                          </a:solidFill>
                          <a:effectLst/>
                          <a:latin typeface="Calibri" panose="020F0502020204030204" pitchFamily="34" charset="0"/>
                        </a:rPr>
                        <a:t>-100.000</a:t>
                      </a:r>
                    </a:p>
                  </a:txBody>
                  <a:tcPr marL="7324" marR="7324" marT="7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s-ES" sz="800" b="0" i="0" u="none" strike="noStrike">
                          <a:solidFill>
                            <a:srgbClr val="000000"/>
                          </a:solidFill>
                          <a:effectLst/>
                          <a:latin typeface="Calibri" panose="020F0502020204030204" pitchFamily="34" charset="0"/>
                        </a:rPr>
                        <a:t>-100.000</a:t>
                      </a:r>
                    </a:p>
                  </a:txBody>
                  <a:tcPr marL="7324" marR="7324" marT="7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10009"/>
                  </a:ext>
                </a:extLst>
              </a:tr>
              <a:tr h="347749">
                <a:tc>
                  <a:txBody>
                    <a:bodyPr/>
                    <a:lstStyle/>
                    <a:p>
                      <a:pPr algn="l" rtl="0" fontAlgn="b"/>
                      <a:r>
                        <a:rPr lang="es-ES" sz="900" b="0" i="0" u="none" strike="noStrike" dirty="0">
                          <a:solidFill>
                            <a:srgbClr val="000000"/>
                          </a:solidFill>
                          <a:effectLst/>
                          <a:latin typeface="Calibri" panose="020F0502020204030204" pitchFamily="34" charset="0"/>
                        </a:rPr>
                        <a:t> Complemento aplazado </a:t>
                      </a:r>
                    </a:p>
                  </a:txBody>
                  <a:tcPr marL="7324" marR="7324" marT="7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s-ES" sz="800" b="0" i="0" u="none" strike="noStrike" dirty="0">
                          <a:solidFill>
                            <a:srgbClr val="000000"/>
                          </a:solidFill>
                          <a:effectLst/>
                          <a:latin typeface="Calibri" panose="020F0502020204030204" pitchFamily="34" charset="0"/>
                        </a:rPr>
                        <a:t>81.583</a:t>
                      </a:r>
                    </a:p>
                  </a:txBody>
                  <a:tcPr marL="7324" marR="7324" marT="7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s-ES" sz="800" b="0" i="0" u="none" strike="noStrike" dirty="0">
                          <a:solidFill>
                            <a:srgbClr val="000000"/>
                          </a:solidFill>
                          <a:effectLst/>
                          <a:latin typeface="Calibri" panose="020F0502020204030204" pitchFamily="34" charset="0"/>
                        </a:rPr>
                        <a:t>                                    -   </a:t>
                      </a:r>
                    </a:p>
                  </a:txBody>
                  <a:tcPr marL="7324" marR="7324" marT="7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10010"/>
                  </a:ext>
                </a:extLst>
              </a:tr>
              <a:tr h="200044">
                <a:tc>
                  <a:txBody>
                    <a:bodyPr/>
                    <a:lstStyle/>
                    <a:p>
                      <a:pPr algn="l" rtl="0" fontAlgn="b"/>
                      <a:r>
                        <a:rPr lang="es-ES" sz="900" b="0" i="0" u="none" strike="noStrike" dirty="0">
                          <a:solidFill>
                            <a:srgbClr val="000000"/>
                          </a:solidFill>
                          <a:effectLst/>
                          <a:latin typeface="Calibri" panose="020F0502020204030204" pitchFamily="34" charset="0"/>
                        </a:rPr>
                        <a:t> Sustitución Contratada </a:t>
                      </a:r>
                    </a:p>
                  </a:txBody>
                  <a:tcPr marL="7324" marR="7324" marT="7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s-ES" sz="800" b="0" i="0" u="none" strike="noStrike" dirty="0">
                          <a:solidFill>
                            <a:srgbClr val="000000"/>
                          </a:solidFill>
                          <a:effectLst/>
                          <a:latin typeface="Calibri" panose="020F0502020204030204" pitchFamily="34" charset="0"/>
                        </a:rPr>
                        <a:t>201.376</a:t>
                      </a:r>
                    </a:p>
                  </a:txBody>
                  <a:tcPr marL="7324" marR="7324" marT="7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s-ES" sz="800" b="0" i="0" u="none" strike="noStrike">
                          <a:solidFill>
                            <a:srgbClr val="000000"/>
                          </a:solidFill>
                          <a:effectLst/>
                          <a:latin typeface="Calibri" panose="020F0502020204030204" pitchFamily="34" charset="0"/>
                        </a:rPr>
                        <a:t> </a:t>
                      </a:r>
                    </a:p>
                  </a:txBody>
                  <a:tcPr marL="7324" marR="7324" marT="7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10011"/>
                  </a:ext>
                </a:extLst>
              </a:tr>
              <a:tr h="231696">
                <a:tc>
                  <a:txBody>
                    <a:bodyPr/>
                    <a:lstStyle/>
                    <a:p>
                      <a:pPr algn="l" rtl="0" fontAlgn="b"/>
                      <a:r>
                        <a:rPr lang="es-ES" sz="1050" b="0" i="0" u="none" strike="noStrike" dirty="0">
                          <a:solidFill>
                            <a:srgbClr val="000000"/>
                          </a:solidFill>
                          <a:effectLst/>
                          <a:latin typeface="Calibri" panose="020F0502020204030204" pitchFamily="34" charset="0"/>
                        </a:rPr>
                        <a:t>Contratación del Servicio</a:t>
                      </a:r>
                    </a:p>
                  </a:txBody>
                  <a:tcPr marL="7324" marR="7324" marT="7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b"/>
                      <a:r>
                        <a:rPr lang="es-ES" sz="1050" b="0" i="0" u="none" strike="noStrike" dirty="0">
                          <a:solidFill>
                            <a:srgbClr val="000000"/>
                          </a:solidFill>
                          <a:effectLst/>
                          <a:latin typeface="Calibri" panose="020F0502020204030204" pitchFamily="34" charset="0"/>
                        </a:rPr>
                        <a:t>938.571</a:t>
                      </a:r>
                    </a:p>
                  </a:txBody>
                  <a:tcPr marL="7324" marR="7324" marT="7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b"/>
                      <a:r>
                        <a:rPr lang="es-ES" sz="1050" b="0" i="0" u="none" strike="noStrike">
                          <a:solidFill>
                            <a:srgbClr val="000000"/>
                          </a:solidFill>
                          <a:effectLst/>
                          <a:latin typeface="Calibri" panose="020F0502020204030204" pitchFamily="34" charset="0"/>
                        </a:rPr>
                        <a:t>976.114</a:t>
                      </a:r>
                    </a:p>
                  </a:txBody>
                  <a:tcPr marL="7324" marR="7324" marT="7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10012"/>
                  </a:ext>
                </a:extLst>
              </a:tr>
              <a:tr h="231696">
                <a:tc>
                  <a:txBody>
                    <a:bodyPr/>
                    <a:lstStyle/>
                    <a:p>
                      <a:pPr algn="l" rtl="0" fontAlgn="b"/>
                      <a:r>
                        <a:rPr lang="es-ES" sz="1050" b="0" i="0" u="none" strike="noStrike" dirty="0">
                          <a:solidFill>
                            <a:srgbClr val="000000"/>
                          </a:solidFill>
                          <a:effectLst/>
                          <a:latin typeface="Calibri" panose="020F0502020204030204" pitchFamily="34" charset="0"/>
                        </a:rPr>
                        <a:t>Gastos Administrativos</a:t>
                      </a:r>
                    </a:p>
                  </a:txBody>
                  <a:tcPr marL="7324" marR="7324" marT="7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b"/>
                      <a:r>
                        <a:rPr lang="es-ES" sz="1050" b="0" i="0" u="none" strike="noStrike">
                          <a:solidFill>
                            <a:srgbClr val="000000"/>
                          </a:solidFill>
                          <a:effectLst/>
                          <a:latin typeface="Calibri" panose="020F0502020204030204" pitchFamily="34" charset="0"/>
                        </a:rPr>
                        <a:t>1.866.465</a:t>
                      </a:r>
                    </a:p>
                  </a:txBody>
                  <a:tcPr marL="7324" marR="7324" marT="7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b"/>
                      <a:r>
                        <a:rPr lang="es-ES" sz="1050" b="0" i="0" u="none" strike="noStrike">
                          <a:solidFill>
                            <a:srgbClr val="000000"/>
                          </a:solidFill>
                          <a:effectLst/>
                          <a:latin typeface="Calibri" panose="020F0502020204030204" pitchFamily="34" charset="0"/>
                        </a:rPr>
                        <a:t>1.960.534</a:t>
                      </a:r>
                    </a:p>
                  </a:txBody>
                  <a:tcPr marL="7324" marR="7324" marT="7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10013"/>
                  </a:ext>
                </a:extLst>
              </a:tr>
              <a:tr h="231696">
                <a:tc>
                  <a:txBody>
                    <a:bodyPr/>
                    <a:lstStyle/>
                    <a:p>
                      <a:pPr algn="l" rtl="0" fontAlgn="b"/>
                      <a:r>
                        <a:rPr lang="es-ES" sz="1050" b="0" i="0" u="none" strike="noStrike" dirty="0">
                          <a:solidFill>
                            <a:srgbClr val="000000"/>
                          </a:solidFill>
                          <a:effectLst/>
                          <a:latin typeface="Calibri" panose="020F0502020204030204" pitchFamily="34" charset="0"/>
                        </a:rPr>
                        <a:t>Calidad gratuidad</a:t>
                      </a:r>
                    </a:p>
                  </a:txBody>
                  <a:tcPr marL="7324" marR="7324" marT="7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b"/>
                      <a:r>
                        <a:rPr lang="es-ES" sz="1050" b="0" i="0" u="none" strike="noStrike">
                          <a:solidFill>
                            <a:srgbClr val="000000"/>
                          </a:solidFill>
                          <a:effectLst/>
                          <a:latin typeface="Calibri" panose="020F0502020204030204" pitchFamily="34" charset="0"/>
                        </a:rPr>
                        <a:t>660.938</a:t>
                      </a:r>
                    </a:p>
                  </a:txBody>
                  <a:tcPr marL="7324" marR="7324" marT="7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b"/>
                      <a:r>
                        <a:rPr lang="es-ES" sz="1050" b="0" i="0" u="none" strike="noStrike">
                          <a:solidFill>
                            <a:srgbClr val="000000"/>
                          </a:solidFill>
                          <a:effectLst/>
                          <a:latin typeface="Calibri" panose="020F0502020204030204" pitchFamily="34" charset="0"/>
                        </a:rPr>
                        <a:t>687.375</a:t>
                      </a:r>
                    </a:p>
                  </a:txBody>
                  <a:tcPr marL="7324" marR="7324" marT="7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10014"/>
                  </a:ext>
                </a:extLst>
              </a:tr>
              <a:tr h="231696">
                <a:tc>
                  <a:txBody>
                    <a:bodyPr/>
                    <a:lstStyle/>
                    <a:p>
                      <a:pPr algn="l" rtl="0" fontAlgn="b"/>
                      <a:r>
                        <a:rPr lang="es-ES" sz="1050" b="0" i="0" u="none" strike="noStrike" dirty="0">
                          <a:solidFill>
                            <a:srgbClr val="000000"/>
                          </a:solidFill>
                          <a:effectLst/>
                          <a:latin typeface="Calibri" panose="020F0502020204030204" pitchFamily="34" charset="0"/>
                        </a:rPr>
                        <a:t>Calidad matrícula</a:t>
                      </a:r>
                    </a:p>
                  </a:txBody>
                  <a:tcPr marL="7324" marR="7324" marT="7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b"/>
                      <a:r>
                        <a:rPr lang="es-ES" sz="1050" b="0" i="0" u="none" strike="noStrike">
                          <a:solidFill>
                            <a:srgbClr val="000000"/>
                          </a:solidFill>
                          <a:effectLst/>
                          <a:latin typeface="Calibri" panose="020F0502020204030204" pitchFamily="34" charset="0"/>
                        </a:rPr>
                        <a:t>793.768</a:t>
                      </a:r>
                    </a:p>
                  </a:txBody>
                  <a:tcPr marL="7324" marR="7324" marT="7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b"/>
                      <a:r>
                        <a:rPr lang="es-ES" sz="1050" b="0" i="0" u="none" strike="noStrike">
                          <a:solidFill>
                            <a:srgbClr val="000000"/>
                          </a:solidFill>
                          <a:effectLst/>
                          <a:latin typeface="Calibri" panose="020F0502020204030204" pitchFamily="34" charset="0"/>
                        </a:rPr>
                        <a:t>825.519</a:t>
                      </a:r>
                    </a:p>
                  </a:txBody>
                  <a:tcPr marL="7324" marR="7324" marT="7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10015"/>
                  </a:ext>
                </a:extLst>
              </a:tr>
              <a:tr h="231696">
                <a:tc>
                  <a:txBody>
                    <a:bodyPr/>
                    <a:lstStyle/>
                    <a:p>
                      <a:pPr algn="l" rtl="0" fontAlgn="b"/>
                      <a:r>
                        <a:rPr lang="es-ES" sz="1050" b="0" i="0" u="none" strike="noStrike" dirty="0">
                          <a:solidFill>
                            <a:srgbClr val="000000"/>
                          </a:solidFill>
                          <a:effectLst/>
                          <a:latin typeface="Calibri" panose="020F0502020204030204" pitchFamily="34" charset="0"/>
                        </a:rPr>
                        <a:t>Cancelaciones</a:t>
                      </a:r>
                    </a:p>
                  </a:txBody>
                  <a:tcPr marL="7324" marR="7324" marT="7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r" rtl="0" fontAlgn="b"/>
                      <a:r>
                        <a:rPr lang="es-ES" sz="1050" b="0" i="0" u="none" strike="noStrike">
                          <a:solidFill>
                            <a:srgbClr val="000000"/>
                          </a:solidFill>
                          <a:effectLst/>
                          <a:latin typeface="Calibri" panose="020F0502020204030204" pitchFamily="34" charset="0"/>
                        </a:rPr>
                        <a:t>377.358</a:t>
                      </a:r>
                    </a:p>
                  </a:txBody>
                  <a:tcPr marL="7324" marR="7324" marT="7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r" rtl="0" fontAlgn="b"/>
                      <a:r>
                        <a:rPr lang="es-ES" sz="1050" b="0" i="0" u="none" strike="noStrike">
                          <a:solidFill>
                            <a:srgbClr val="000000"/>
                          </a:solidFill>
                          <a:effectLst/>
                          <a:latin typeface="Calibri" panose="020F0502020204030204" pitchFamily="34" charset="0"/>
                        </a:rPr>
                        <a:t>392.453</a:t>
                      </a:r>
                    </a:p>
                  </a:txBody>
                  <a:tcPr marL="7324" marR="7324" marT="7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16"/>
                  </a:ext>
                </a:extLst>
              </a:tr>
              <a:tr h="453251">
                <a:tc>
                  <a:txBody>
                    <a:bodyPr/>
                    <a:lstStyle/>
                    <a:p>
                      <a:pPr algn="l" rtl="0" fontAlgn="b"/>
                      <a:r>
                        <a:rPr lang="es-ES" sz="1050" b="0" i="0" u="none" strike="noStrike" dirty="0">
                          <a:solidFill>
                            <a:srgbClr val="000000"/>
                          </a:solidFill>
                          <a:effectLst/>
                          <a:latin typeface="Calibri" panose="020F0502020204030204" pitchFamily="34" charset="0"/>
                        </a:rPr>
                        <a:t>NEE, internados, SRPA,  conectividad, incentivos, AE</a:t>
                      </a:r>
                    </a:p>
                  </a:txBody>
                  <a:tcPr marL="7324" marR="7324" marT="7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r" rtl="0" fontAlgn="b"/>
                      <a:r>
                        <a:rPr lang="es-ES" sz="1050" b="0" i="0" u="none" strike="noStrike">
                          <a:solidFill>
                            <a:srgbClr val="000000"/>
                          </a:solidFill>
                          <a:effectLst/>
                          <a:latin typeface="Calibri" panose="020F0502020204030204" pitchFamily="34" charset="0"/>
                        </a:rPr>
                        <a:t>108.228</a:t>
                      </a:r>
                    </a:p>
                  </a:txBody>
                  <a:tcPr marL="7324" marR="7324" marT="7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r" rtl="0" fontAlgn="b"/>
                      <a:r>
                        <a:rPr lang="es-ES" sz="1050" b="0" i="0" u="none" strike="noStrike" dirty="0">
                          <a:solidFill>
                            <a:srgbClr val="000000"/>
                          </a:solidFill>
                          <a:effectLst/>
                          <a:latin typeface="Calibri" panose="020F0502020204030204" pitchFamily="34" charset="0"/>
                        </a:rPr>
                        <a:t>112.558</a:t>
                      </a:r>
                    </a:p>
                  </a:txBody>
                  <a:tcPr marL="7324" marR="7324" marT="7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17"/>
                  </a:ext>
                </a:extLst>
              </a:tr>
              <a:tr h="231696">
                <a:tc>
                  <a:txBody>
                    <a:bodyPr/>
                    <a:lstStyle/>
                    <a:p>
                      <a:pPr algn="ctr" fontAlgn="b"/>
                      <a:r>
                        <a:rPr lang="es-ES" sz="1050" b="0" i="0" u="none" strike="noStrike" dirty="0">
                          <a:solidFill>
                            <a:srgbClr val="000000"/>
                          </a:solidFill>
                          <a:effectLst/>
                          <a:latin typeface="Calibri" panose="020F0502020204030204" pitchFamily="34" charset="0"/>
                        </a:rPr>
                        <a:t>Total Gastos</a:t>
                      </a:r>
                    </a:p>
                  </a:txBody>
                  <a:tcPr marL="7324" marR="7324" marT="7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s-ES" sz="1050" b="0" i="0" u="none" strike="noStrike" dirty="0">
                          <a:solidFill>
                            <a:srgbClr val="000000"/>
                          </a:solidFill>
                          <a:effectLst/>
                          <a:latin typeface="Calibri" panose="020F0502020204030204" pitchFamily="34" charset="0"/>
                        </a:rPr>
                        <a:t>21.013.266</a:t>
                      </a:r>
                    </a:p>
                  </a:txBody>
                  <a:tcPr marL="7324" marR="7324" marT="7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s-ES" sz="1050" b="0" i="0" u="none" strike="noStrike" dirty="0">
                          <a:solidFill>
                            <a:srgbClr val="000000"/>
                          </a:solidFill>
                          <a:effectLst/>
                          <a:latin typeface="Calibri" panose="020F0502020204030204" pitchFamily="34" charset="0"/>
                        </a:rPr>
                        <a:t>22.429.464</a:t>
                      </a:r>
                    </a:p>
                  </a:txBody>
                  <a:tcPr marL="7324" marR="7324" marT="7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18"/>
                  </a:ext>
                </a:extLst>
              </a:tr>
              <a:tr h="242245">
                <a:tc>
                  <a:txBody>
                    <a:bodyPr/>
                    <a:lstStyle/>
                    <a:p>
                      <a:pPr algn="l" rtl="0" fontAlgn="b"/>
                      <a:r>
                        <a:rPr lang="es-ES" sz="1100" b="0" i="0" u="none" strike="noStrike" dirty="0">
                          <a:solidFill>
                            <a:srgbClr val="000000"/>
                          </a:solidFill>
                          <a:effectLst/>
                          <a:latin typeface="Calibri" panose="020F0502020204030204" pitchFamily="34" charset="0"/>
                        </a:rPr>
                        <a:t>  Balance</a:t>
                      </a:r>
                    </a:p>
                  </a:txBody>
                  <a:tcPr marL="7324" marR="7324" marT="7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s-ES" sz="1100" b="0" i="0" u="none" strike="noStrike">
                          <a:solidFill>
                            <a:srgbClr val="FF0000"/>
                          </a:solidFill>
                          <a:effectLst/>
                          <a:latin typeface="Calibri" panose="020F0502020204030204" pitchFamily="34" charset="0"/>
                        </a:rPr>
                        <a:t>-508.700</a:t>
                      </a:r>
                    </a:p>
                  </a:txBody>
                  <a:tcPr marL="7324" marR="7324" marT="7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s-ES" sz="1100" b="0" i="0" u="none" strike="noStrike" dirty="0">
                          <a:solidFill>
                            <a:srgbClr val="FF0000"/>
                          </a:solidFill>
                          <a:effectLst/>
                          <a:latin typeface="Calibri" panose="020F0502020204030204" pitchFamily="34" charset="0"/>
                        </a:rPr>
                        <a:t>-1.194.093</a:t>
                      </a:r>
                    </a:p>
                  </a:txBody>
                  <a:tcPr marL="7324" marR="7324" marT="7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10019"/>
                  </a:ext>
                </a:extLst>
              </a:tr>
              <a:tr h="516552">
                <a:tc>
                  <a:txBody>
                    <a:bodyPr/>
                    <a:lstStyle/>
                    <a:p>
                      <a:pPr algn="ctr" rtl="0" fontAlgn="b"/>
                      <a:r>
                        <a:rPr lang="es-ES" sz="1200" b="0" i="0" u="none" strike="noStrike" dirty="0">
                          <a:solidFill>
                            <a:srgbClr val="0070C0"/>
                          </a:solidFill>
                          <a:effectLst/>
                          <a:latin typeface="Calibri" panose="020F0502020204030204" pitchFamily="34" charset="0"/>
                        </a:rPr>
                        <a:t>Ingresos  adicionales por efecto de la Reforma Tributaria</a:t>
                      </a:r>
                    </a:p>
                  </a:txBody>
                  <a:tcPr marL="7324" marR="7324" marT="7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s-ES" sz="1200" b="0" i="0" u="none" strike="noStrike" dirty="0">
                          <a:solidFill>
                            <a:srgbClr val="0070C0"/>
                          </a:solidFill>
                          <a:effectLst/>
                          <a:latin typeface="Calibri" panose="020F0502020204030204" pitchFamily="34" charset="0"/>
                        </a:rPr>
                        <a:t>$0</a:t>
                      </a:r>
                    </a:p>
                  </a:txBody>
                  <a:tcPr marL="7324" marR="7324" marT="7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s-ES" sz="1200" b="0" i="0" u="none" strike="noStrike" dirty="0">
                          <a:solidFill>
                            <a:srgbClr val="0070C0"/>
                          </a:solidFill>
                          <a:effectLst/>
                          <a:latin typeface="Calibri" panose="020F0502020204030204" pitchFamily="34" charset="0"/>
                        </a:rPr>
                        <a:t>$705.000</a:t>
                      </a:r>
                    </a:p>
                  </a:txBody>
                  <a:tcPr marL="7324" marR="7324" marT="7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108225560"/>
                  </a:ext>
                </a:extLst>
              </a:tr>
            </a:tbl>
          </a:graphicData>
        </a:graphic>
      </p:graphicFrame>
      <p:sp>
        <p:nvSpPr>
          <p:cNvPr id="2" name="CuadroTexto 1"/>
          <p:cNvSpPr txBox="1"/>
          <p:nvPr/>
        </p:nvSpPr>
        <p:spPr>
          <a:xfrm>
            <a:off x="251519" y="2324122"/>
            <a:ext cx="3744417" cy="2585323"/>
          </a:xfrm>
          <a:prstGeom prst="rect">
            <a:avLst/>
          </a:prstGeom>
          <a:noFill/>
        </p:spPr>
        <p:txBody>
          <a:bodyPr wrap="square" rtlCol="0">
            <a:spAutoFit/>
          </a:bodyPr>
          <a:lstStyle/>
          <a:p>
            <a:r>
              <a:rPr lang="es-CO" dirty="0"/>
              <a:t>Actualmente el Balance SGP Educación es Deficitario en periodo 2017-2018.</a:t>
            </a:r>
          </a:p>
          <a:p>
            <a:endParaRPr lang="es-CO" dirty="0"/>
          </a:p>
          <a:p>
            <a:r>
              <a:rPr lang="es-CO" dirty="0"/>
              <a:t>La Reforma Tributaria no soluciona el problema del déficit en 2017 y parcialmente en 2018.</a:t>
            </a:r>
          </a:p>
          <a:p>
            <a:endParaRPr lang="es-CO" dirty="0"/>
          </a:p>
          <a:p>
            <a:endParaRPr lang="es-CO" dirty="0"/>
          </a:p>
        </p:txBody>
      </p:sp>
    </p:spTree>
    <p:extLst>
      <p:ext uri="{BB962C8B-B14F-4D97-AF65-F5344CB8AC3E}">
        <p14:creationId xmlns:p14="http://schemas.microsoft.com/office/powerpoint/2010/main" val="4168814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p:cNvSpPr>
            <a:spLocks noGrp="1"/>
          </p:cNvSpPr>
          <p:nvPr>
            <p:ph type="title"/>
          </p:nvPr>
        </p:nvSpPr>
        <p:spPr>
          <a:xfrm>
            <a:off x="682410" y="113437"/>
            <a:ext cx="7922038" cy="911233"/>
          </a:xfrm>
        </p:spPr>
        <p:txBody>
          <a:bodyPr/>
          <a:lstStyle/>
          <a:p>
            <a:pPr algn="l"/>
            <a:r>
              <a:rPr lang="es-CO" sz="2500" b="1" dirty="0">
                <a:solidFill>
                  <a:schemeClr val="accent4">
                    <a:lumMod val="75000"/>
                  </a:schemeClr>
                </a:solidFill>
              </a:rPr>
              <a:t>BRECHA DE ACCESO</a:t>
            </a:r>
          </a:p>
        </p:txBody>
      </p:sp>
      <p:sp>
        <p:nvSpPr>
          <p:cNvPr id="6" name="CuadroTexto 5"/>
          <p:cNvSpPr txBox="1"/>
          <p:nvPr/>
        </p:nvSpPr>
        <p:spPr>
          <a:xfrm>
            <a:off x="258211" y="6174097"/>
            <a:ext cx="5112568" cy="276999"/>
          </a:xfrm>
          <a:prstGeom prst="rect">
            <a:avLst/>
          </a:prstGeom>
          <a:noFill/>
        </p:spPr>
        <p:txBody>
          <a:bodyPr wrap="square" rtlCol="0">
            <a:spAutoFit/>
          </a:bodyPr>
          <a:lstStyle/>
          <a:p>
            <a:r>
              <a:rPr lang="es-CO" sz="1200" b="1" dirty="0"/>
              <a:t>Fuente: Elaboración propia a partir de MEN - SIMAT </a:t>
            </a:r>
          </a:p>
        </p:txBody>
      </p:sp>
      <p:sp>
        <p:nvSpPr>
          <p:cNvPr id="8" name="CuadroTexto 7"/>
          <p:cNvSpPr txBox="1"/>
          <p:nvPr/>
        </p:nvSpPr>
        <p:spPr>
          <a:xfrm>
            <a:off x="695984" y="1484486"/>
            <a:ext cx="4536504" cy="307777"/>
          </a:xfrm>
          <a:prstGeom prst="rect">
            <a:avLst/>
          </a:prstGeom>
          <a:noFill/>
        </p:spPr>
        <p:txBody>
          <a:bodyPr wrap="square" rtlCol="0">
            <a:spAutoFit/>
          </a:bodyPr>
          <a:lstStyle/>
          <a:p>
            <a:pPr algn="ctr"/>
            <a:r>
              <a:rPr lang="es-CO" sz="1400" b="1" dirty="0"/>
              <a:t>Tasa de cobertura neta por nivel (2015)</a:t>
            </a:r>
          </a:p>
        </p:txBody>
      </p:sp>
      <p:sp>
        <p:nvSpPr>
          <p:cNvPr id="13" name="CuadroTexto 12"/>
          <p:cNvSpPr txBox="1"/>
          <p:nvPr/>
        </p:nvSpPr>
        <p:spPr>
          <a:xfrm>
            <a:off x="5977564" y="1638374"/>
            <a:ext cx="3166436" cy="738664"/>
          </a:xfrm>
          <a:prstGeom prst="rect">
            <a:avLst/>
          </a:prstGeom>
          <a:noFill/>
        </p:spPr>
        <p:txBody>
          <a:bodyPr wrap="square" rtlCol="0">
            <a:spAutoFit/>
          </a:bodyPr>
          <a:lstStyle/>
          <a:p>
            <a:pPr algn="ctr"/>
            <a:r>
              <a:rPr lang="es-CO" sz="1400" b="1" dirty="0"/>
              <a:t>Población por fuera del sistema por nivel (2015)</a:t>
            </a:r>
          </a:p>
          <a:p>
            <a:pPr algn="ctr"/>
            <a:r>
              <a:rPr lang="es-ES" sz="1400" b="1" dirty="0"/>
              <a:t>-Población de </a:t>
            </a:r>
            <a:r>
              <a:rPr lang="es-CO" sz="1400" b="1" dirty="0"/>
              <a:t>3 A 16 Años)</a:t>
            </a:r>
          </a:p>
        </p:txBody>
      </p:sp>
      <p:graphicFrame>
        <p:nvGraphicFramePr>
          <p:cNvPr id="16" name="Tabla 15"/>
          <p:cNvGraphicFramePr>
            <a:graphicFrameLocks noGrp="1"/>
          </p:cNvGraphicFramePr>
          <p:nvPr>
            <p:extLst>
              <p:ext uri="{D42A27DB-BD31-4B8C-83A1-F6EECF244321}">
                <p14:modId xmlns:p14="http://schemas.microsoft.com/office/powerpoint/2010/main" val="2822866362"/>
              </p:ext>
            </p:extLst>
          </p:nvPr>
        </p:nvGraphicFramePr>
        <p:xfrm>
          <a:off x="5796136" y="2348881"/>
          <a:ext cx="3184500" cy="2496113"/>
        </p:xfrm>
        <a:graphic>
          <a:graphicData uri="http://schemas.openxmlformats.org/drawingml/2006/table">
            <a:tbl>
              <a:tblPr/>
              <a:tblGrid>
                <a:gridCol w="1440601">
                  <a:extLst>
                    <a:ext uri="{9D8B030D-6E8A-4147-A177-3AD203B41FA5}">
                      <a16:colId xmlns:a16="http://schemas.microsoft.com/office/drawing/2014/main" val="3754067831"/>
                    </a:ext>
                  </a:extLst>
                </a:gridCol>
                <a:gridCol w="1743899">
                  <a:extLst>
                    <a:ext uri="{9D8B030D-6E8A-4147-A177-3AD203B41FA5}">
                      <a16:colId xmlns:a16="http://schemas.microsoft.com/office/drawing/2014/main" val="2787870858"/>
                    </a:ext>
                  </a:extLst>
                </a:gridCol>
              </a:tblGrid>
              <a:tr h="580146">
                <a:tc>
                  <a:txBody>
                    <a:bodyPr/>
                    <a:lstStyle/>
                    <a:p>
                      <a:pPr algn="ctr" rtl="0" fontAlgn="ctr"/>
                      <a:r>
                        <a:rPr lang="es-CO" sz="1600" b="1" i="0" u="none" strike="noStrike" dirty="0">
                          <a:solidFill>
                            <a:srgbClr val="FFFFFF"/>
                          </a:solidFill>
                          <a:effectLst/>
                          <a:latin typeface="Calibri" panose="020F0502020204030204" pitchFamily="34" charset="0"/>
                        </a:rPr>
                        <a:t>Nivel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rtl="0" fontAlgn="ctr"/>
                      <a:r>
                        <a:rPr lang="es-CO" sz="1600" b="1" i="0" u="none" strike="noStrike" dirty="0">
                          <a:solidFill>
                            <a:srgbClr val="FFFFFF"/>
                          </a:solidFill>
                          <a:effectLst/>
                          <a:latin typeface="Calibri" panose="020F0502020204030204" pitchFamily="34" charset="0"/>
                        </a:rPr>
                        <a:t>Población por fuera</a:t>
                      </a:r>
                      <a:r>
                        <a:rPr lang="es-CO" sz="1600" b="1" i="0" u="none" strike="noStrike" baseline="0" dirty="0">
                          <a:solidFill>
                            <a:srgbClr val="FFFFFF"/>
                          </a:solidFill>
                          <a:effectLst/>
                          <a:latin typeface="Calibri" panose="020F0502020204030204" pitchFamily="34" charset="0"/>
                        </a:rPr>
                        <a:t> del sistema</a:t>
                      </a:r>
                      <a:endParaRPr lang="es-CO" sz="16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extLst>
                  <a:ext uri="{0D108BD9-81ED-4DB2-BD59-A6C34878D82A}">
                    <a16:rowId xmlns:a16="http://schemas.microsoft.com/office/drawing/2014/main" val="4225229173"/>
                  </a:ext>
                </a:extLst>
              </a:tr>
              <a:tr h="295630">
                <a:tc>
                  <a:txBody>
                    <a:bodyPr/>
                    <a:lstStyle/>
                    <a:p>
                      <a:pPr algn="l" rtl="0" fontAlgn="b"/>
                      <a:r>
                        <a:rPr lang="es-CO" sz="1600" b="0" i="0" u="none" strike="noStrike" dirty="0">
                          <a:solidFill>
                            <a:srgbClr val="000000"/>
                          </a:solidFill>
                          <a:effectLst/>
                          <a:latin typeface="Calibri" panose="020F0502020204030204" pitchFamily="34" charset="0"/>
                        </a:rPr>
                        <a:t>Transición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600" b="0" i="0" u="none" strike="noStrike">
                          <a:solidFill>
                            <a:srgbClr val="000000"/>
                          </a:solidFill>
                          <a:effectLst/>
                          <a:latin typeface="Calibri" panose="020F0502020204030204" pitchFamily="34" charset="0"/>
                        </a:rPr>
                        <a:t>196.265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995494"/>
                  </a:ext>
                </a:extLst>
              </a:tr>
              <a:tr h="448931">
                <a:tc>
                  <a:txBody>
                    <a:bodyPr/>
                    <a:lstStyle/>
                    <a:p>
                      <a:pPr algn="l" rtl="0" fontAlgn="b"/>
                      <a:r>
                        <a:rPr lang="es-CO" sz="1600" b="0" i="0" u="none" strike="noStrike">
                          <a:solidFill>
                            <a:srgbClr val="000000"/>
                          </a:solidFill>
                          <a:effectLst/>
                          <a:latin typeface="Calibri" panose="020F0502020204030204" pitchFamily="34" charset="0"/>
                        </a:rPr>
                        <a:t>Básica Primaria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600" b="0" i="0" u="none" strike="noStrike">
                          <a:solidFill>
                            <a:srgbClr val="000000"/>
                          </a:solidFill>
                          <a:effectLst/>
                          <a:latin typeface="Calibri" panose="020F0502020204030204" pitchFamily="34" charset="0"/>
                        </a:rPr>
                        <a:t>515.200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5023154"/>
                  </a:ext>
                </a:extLst>
              </a:tr>
              <a:tr h="580146">
                <a:tc>
                  <a:txBody>
                    <a:bodyPr/>
                    <a:lstStyle/>
                    <a:p>
                      <a:pPr algn="l" rtl="0" fontAlgn="b"/>
                      <a:r>
                        <a:rPr lang="es-CO" sz="1600" b="0" i="0" u="none" strike="noStrike">
                          <a:solidFill>
                            <a:srgbClr val="000000"/>
                          </a:solidFill>
                          <a:effectLst/>
                          <a:latin typeface="Calibri" panose="020F0502020204030204" pitchFamily="34" charset="0"/>
                        </a:rPr>
                        <a:t>Básica Secundaria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600" b="0" i="0" u="none" strike="noStrike">
                          <a:solidFill>
                            <a:srgbClr val="000000"/>
                          </a:solidFill>
                          <a:effectLst/>
                          <a:latin typeface="Calibri" panose="020F0502020204030204" pitchFamily="34" charset="0"/>
                        </a:rPr>
                        <a:t>339.591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6005568"/>
                  </a:ext>
                </a:extLst>
              </a:tr>
              <a:tr h="295630">
                <a:tc>
                  <a:txBody>
                    <a:bodyPr/>
                    <a:lstStyle/>
                    <a:p>
                      <a:pPr algn="l" rtl="0" fontAlgn="b"/>
                      <a:r>
                        <a:rPr lang="es-CO" sz="1600" b="0" i="0" u="none" strike="noStrike">
                          <a:solidFill>
                            <a:srgbClr val="000000"/>
                          </a:solidFill>
                          <a:effectLst/>
                          <a:latin typeface="Calibri" panose="020F0502020204030204" pitchFamily="34" charset="0"/>
                        </a:rPr>
                        <a:t>Media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600" b="0" i="0" u="none" strike="noStrike">
                          <a:solidFill>
                            <a:srgbClr val="000000"/>
                          </a:solidFill>
                          <a:effectLst/>
                          <a:latin typeface="Calibri" panose="020F0502020204030204" pitchFamily="34" charset="0"/>
                        </a:rPr>
                        <a:t>395.239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8810927"/>
                  </a:ext>
                </a:extLst>
              </a:tr>
              <a:tr h="295630">
                <a:tc>
                  <a:txBody>
                    <a:bodyPr/>
                    <a:lstStyle/>
                    <a:p>
                      <a:pPr algn="ctr" rtl="0" fontAlgn="b"/>
                      <a:r>
                        <a:rPr lang="es-CO" sz="1600" b="1" i="0" u="none" strike="noStrike">
                          <a:solidFill>
                            <a:srgbClr val="000000"/>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1" i="0" u="none" strike="noStrike" dirty="0">
                          <a:solidFill>
                            <a:srgbClr val="000000"/>
                          </a:solidFill>
                          <a:effectLst/>
                          <a:latin typeface="Calibri" panose="020F0502020204030204" pitchFamily="34" charset="0"/>
                        </a:rPr>
                        <a:t>1.446.295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0825069"/>
                  </a:ext>
                </a:extLst>
              </a:tr>
            </a:tbl>
          </a:graphicData>
        </a:graphic>
      </p:graphicFrame>
      <p:graphicFrame>
        <p:nvGraphicFramePr>
          <p:cNvPr id="10" name="Gráfico 9">
            <a:extLst>
              <a:ext uri="{FF2B5EF4-FFF2-40B4-BE49-F238E27FC236}">
                <a16:creationId xmlns:a16="http://schemas.microsoft.com/office/drawing/2014/main" id="{0F173FB6-7967-4FDE-B787-0CA3C745F4F4}"/>
              </a:ext>
            </a:extLst>
          </p:cNvPr>
          <p:cNvGraphicFramePr>
            <a:graphicFrameLocks/>
          </p:cNvGraphicFramePr>
          <p:nvPr>
            <p:extLst>
              <p:ext uri="{D42A27DB-BD31-4B8C-83A1-F6EECF244321}">
                <p14:modId xmlns:p14="http://schemas.microsoft.com/office/powerpoint/2010/main" val="2418379871"/>
              </p:ext>
            </p:extLst>
          </p:nvPr>
        </p:nvGraphicFramePr>
        <p:xfrm>
          <a:off x="258211" y="1809383"/>
          <a:ext cx="5321901" cy="33478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1194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p:cNvSpPr>
            <a:spLocks noGrp="1"/>
          </p:cNvSpPr>
          <p:nvPr>
            <p:ph type="title"/>
          </p:nvPr>
        </p:nvSpPr>
        <p:spPr>
          <a:xfrm>
            <a:off x="682410" y="113437"/>
            <a:ext cx="7922038" cy="911233"/>
          </a:xfrm>
        </p:spPr>
        <p:txBody>
          <a:bodyPr/>
          <a:lstStyle/>
          <a:p>
            <a:pPr algn="l"/>
            <a:r>
              <a:rPr lang="es-CO" sz="2500" b="1" dirty="0">
                <a:solidFill>
                  <a:schemeClr val="accent4">
                    <a:lumMod val="75000"/>
                  </a:schemeClr>
                </a:solidFill>
              </a:rPr>
              <a:t>BRECHA DEL COSTO DE LA CANASTA EDUCATIVA</a:t>
            </a:r>
          </a:p>
        </p:txBody>
      </p:sp>
      <p:sp>
        <p:nvSpPr>
          <p:cNvPr id="6" name="CuadroTexto 5"/>
          <p:cNvSpPr txBox="1"/>
          <p:nvPr/>
        </p:nvSpPr>
        <p:spPr>
          <a:xfrm>
            <a:off x="450878" y="5157192"/>
            <a:ext cx="5112568" cy="461665"/>
          </a:xfrm>
          <a:prstGeom prst="rect">
            <a:avLst/>
          </a:prstGeom>
          <a:noFill/>
        </p:spPr>
        <p:txBody>
          <a:bodyPr wrap="square" rtlCol="0">
            <a:spAutoFit/>
          </a:bodyPr>
          <a:lstStyle/>
          <a:p>
            <a:r>
              <a:rPr lang="es-CO" sz="1200" b="1" dirty="0"/>
              <a:t>Fuente: Estudio de Canasta Educativa. </a:t>
            </a:r>
            <a:r>
              <a:rPr lang="es-CO" sz="1200" b="1" dirty="0" err="1"/>
              <a:t>Save</a:t>
            </a:r>
            <a:r>
              <a:rPr lang="es-CO" sz="1200" b="1" dirty="0"/>
              <a:t> </a:t>
            </a:r>
            <a:r>
              <a:rPr lang="es-CO" sz="1200" b="1" dirty="0" err="1"/>
              <a:t>the</a:t>
            </a:r>
            <a:r>
              <a:rPr lang="es-CO" sz="1200" b="1" dirty="0"/>
              <a:t> </a:t>
            </a:r>
            <a:r>
              <a:rPr lang="es-CO" sz="1200" b="1" dirty="0" err="1"/>
              <a:t>Children</a:t>
            </a:r>
            <a:r>
              <a:rPr lang="es-CO" sz="1200" b="1" dirty="0"/>
              <a:t> </a:t>
            </a:r>
            <a:r>
              <a:rPr lang="es-CO" sz="1200" b="1" dirty="0" err="1"/>
              <a:t>U.K._Fundación</a:t>
            </a:r>
            <a:r>
              <a:rPr lang="es-CO" sz="1200" b="1" dirty="0"/>
              <a:t> Escuela para el Desarrollo -FEDE- 2007.</a:t>
            </a:r>
          </a:p>
        </p:txBody>
      </p:sp>
      <p:graphicFrame>
        <p:nvGraphicFramePr>
          <p:cNvPr id="7" name="Gráfico 6">
            <a:extLst>
              <a:ext uri="{FF2B5EF4-FFF2-40B4-BE49-F238E27FC236}">
                <a16:creationId xmlns:a16="http://schemas.microsoft.com/office/drawing/2014/main" id="{02BE7D09-67F5-4CAD-B59E-A12F54A8D7D8}"/>
              </a:ext>
            </a:extLst>
          </p:cNvPr>
          <p:cNvGraphicFramePr>
            <a:graphicFrameLocks/>
          </p:cNvGraphicFramePr>
          <p:nvPr>
            <p:extLst/>
          </p:nvPr>
        </p:nvGraphicFramePr>
        <p:xfrm>
          <a:off x="5563446" y="1916832"/>
          <a:ext cx="3580554" cy="3240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a 8"/>
          <p:cNvGraphicFramePr>
            <a:graphicFrameLocks noGrp="1"/>
          </p:cNvGraphicFramePr>
          <p:nvPr>
            <p:extLst/>
          </p:nvPr>
        </p:nvGraphicFramePr>
        <p:xfrm>
          <a:off x="18830" y="2278759"/>
          <a:ext cx="5544616" cy="2516505"/>
        </p:xfrm>
        <a:graphic>
          <a:graphicData uri="http://schemas.openxmlformats.org/drawingml/2006/table">
            <a:tbl>
              <a:tblPr/>
              <a:tblGrid>
                <a:gridCol w="1241855">
                  <a:extLst>
                    <a:ext uri="{9D8B030D-6E8A-4147-A177-3AD203B41FA5}">
                      <a16:colId xmlns:a16="http://schemas.microsoft.com/office/drawing/2014/main" val="1656839230"/>
                    </a:ext>
                  </a:extLst>
                </a:gridCol>
                <a:gridCol w="1416762">
                  <a:extLst>
                    <a:ext uri="{9D8B030D-6E8A-4147-A177-3AD203B41FA5}">
                      <a16:colId xmlns:a16="http://schemas.microsoft.com/office/drawing/2014/main" val="2120642998"/>
                    </a:ext>
                  </a:extLst>
                </a:gridCol>
                <a:gridCol w="1486727">
                  <a:extLst>
                    <a:ext uri="{9D8B030D-6E8A-4147-A177-3AD203B41FA5}">
                      <a16:colId xmlns:a16="http://schemas.microsoft.com/office/drawing/2014/main" val="712598861"/>
                    </a:ext>
                  </a:extLst>
                </a:gridCol>
                <a:gridCol w="1399272">
                  <a:extLst>
                    <a:ext uri="{9D8B030D-6E8A-4147-A177-3AD203B41FA5}">
                      <a16:colId xmlns:a16="http://schemas.microsoft.com/office/drawing/2014/main" val="1296592452"/>
                    </a:ext>
                  </a:extLst>
                </a:gridCol>
              </a:tblGrid>
              <a:tr h="737475">
                <a:tc>
                  <a:txBody>
                    <a:bodyPr/>
                    <a:lstStyle/>
                    <a:p>
                      <a:pPr algn="ctr" fontAlgn="ctr"/>
                      <a:r>
                        <a:rPr lang="es-CO" sz="1800" b="1" i="0" u="none" strike="noStrike" dirty="0">
                          <a:solidFill>
                            <a:srgbClr val="FFFFFF"/>
                          </a:solidFill>
                          <a:effectLst/>
                          <a:latin typeface="Calibri" panose="020F0502020204030204" pitchFamily="34" charset="0"/>
                        </a:rPr>
                        <a:t>Nivel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it-IT" sz="1800" b="1" i="0" u="none" strike="noStrike">
                          <a:solidFill>
                            <a:srgbClr val="FFFFFF"/>
                          </a:solidFill>
                          <a:effectLst/>
                          <a:latin typeface="Calibri" panose="020F0502020204030204" pitchFamily="34" charset="0"/>
                        </a:rPr>
                        <a:t>Costo Canasta per cápita Anual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CO" sz="1800" b="1" i="0" u="none" strike="noStrike">
                          <a:solidFill>
                            <a:srgbClr val="FFFFFF"/>
                          </a:solidFill>
                          <a:effectLst/>
                          <a:latin typeface="Calibri" panose="020F0502020204030204" pitchFamily="34" charset="0"/>
                        </a:rPr>
                        <a:t>Capitación anual promedio 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CO" sz="1800" b="1" i="0" u="none" strike="noStrike">
                          <a:solidFill>
                            <a:srgbClr val="FFFFFF"/>
                          </a:solidFill>
                          <a:effectLst/>
                          <a:latin typeface="Calibri" panose="020F0502020204030204" pitchFamily="34" charset="0"/>
                        </a:rPr>
                        <a:t>Brecha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extLst>
                  <a:ext uri="{0D108BD9-81ED-4DB2-BD59-A6C34878D82A}">
                    <a16:rowId xmlns:a16="http://schemas.microsoft.com/office/drawing/2014/main" val="1593696663"/>
                  </a:ext>
                </a:extLst>
              </a:tr>
              <a:tr h="252924">
                <a:tc>
                  <a:txBody>
                    <a:bodyPr/>
                    <a:lstStyle/>
                    <a:p>
                      <a:pPr algn="l" fontAlgn="b"/>
                      <a:r>
                        <a:rPr lang="es-CO" sz="1800" b="0" i="0" u="none" strike="noStrike">
                          <a:solidFill>
                            <a:srgbClr val="000000"/>
                          </a:solidFill>
                          <a:effectLst/>
                          <a:latin typeface="Calibri" panose="020F0502020204030204" pitchFamily="34" charset="0"/>
                        </a:rPr>
                        <a:t>Preescolar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alibri" panose="020F0502020204030204" pitchFamily="34" charset="0"/>
                        </a:rPr>
                        <a:t> $     5.812.562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alibri" panose="020F0502020204030204" pitchFamily="34" charset="0"/>
                        </a:rPr>
                        <a:t> $       2.417.706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1" i="0" u="none" strike="noStrike">
                          <a:solidFill>
                            <a:srgbClr val="FF0000"/>
                          </a:solidFill>
                          <a:effectLst/>
                          <a:latin typeface="Calibri" panose="020F0502020204030204" pitchFamily="34" charset="0"/>
                        </a:rPr>
                        <a:t> $     3.394.856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0979971"/>
                  </a:ext>
                </a:extLst>
              </a:tr>
              <a:tr h="494462">
                <a:tc>
                  <a:txBody>
                    <a:bodyPr/>
                    <a:lstStyle/>
                    <a:p>
                      <a:pPr algn="l" fontAlgn="b"/>
                      <a:r>
                        <a:rPr lang="es-CO" sz="1800" b="0" i="0" u="none" strike="noStrike">
                          <a:solidFill>
                            <a:srgbClr val="000000"/>
                          </a:solidFill>
                          <a:effectLst/>
                          <a:latin typeface="Calibri" panose="020F0502020204030204" pitchFamily="34" charset="0"/>
                        </a:rPr>
                        <a:t>Básica Primaria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alibri" panose="020F0502020204030204" pitchFamily="34" charset="0"/>
                        </a:rPr>
                        <a:t> $     4.732.652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alibri" panose="020F0502020204030204" pitchFamily="34" charset="0"/>
                        </a:rPr>
                        <a:t> $       1.934.165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1" i="0" u="none" strike="noStrike">
                          <a:solidFill>
                            <a:srgbClr val="FF0000"/>
                          </a:solidFill>
                          <a:effectLst/>
                          <a:latin typeface="Calibri" panose="020F0502020204030204" pitchFamily="34" charset="0"/>
                        </a:rPr>
                        <a:t> $     2.798.487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1076957"/>
                  </a:ext>
                </a:extLst>
              </a:tr>
              <a:tr h="494462">
                <a:tc>
                  <a:txBody>
                    <a:bodyPr/>
                    <a:lstStyle/>
                    <a:p>
                      <a:pPr algn="l" fontAlgn="b"/>
                      <a:r>
                        <a:rPr lang="es-CO" sz="1800" b="0" i="0" u="none" strike="noStrike">
                          <a:solidFill>
                            <a:srgbClr val="000000"/>
                          </a:solidFill>
                          <a:effectLst/>
                          <a:latin typeface="Calibri" panose="020F0502020204030204" pitchFamily="34" charset="0"/>
                        </a:rPr>
                        <a:t>Básica Secundaria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alibri" panose="020F0502020204030204" pitchFamily="34" charset="0"/>
                        </a:rPr>
                        <a:t> $     4.681.755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alibri" panose="020F0502020204030204" pitchFamily="34" charset="0"/>
                        </a:rPr>
                        <a:t> $       2.175.936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1" i="0" u="none" strike="noStrike">
                          <a:solidFill>
                            <a:srgbClr val="FF0000"/>
                          </a:solidFill>
                          <a:effectLst/>
                          <a:latin typeface="Calibri" panose="020F0502020204030204" pitchFamily="34" charset="0"/>
                        </a:rPr>
                        <a:t> $     2.505.819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1244231"/>
                  </a:ext>
                </a:extLst>
              </a:tr>
              <a:tr h="252924">
                <a:tc>
                  <a:txBody>
                    <a:bodyPr/>
                    <a:lstStyle/>
                    <a:p>
                      <a:pPr algn="l" fontAlgn="b"/>
                      <a:r>
                        <a:rPr lang="es-CO" sz="1800" b="0" i="0" u="none" strike="noStrike">
                          <a:solidFill>
                            <a:srgbClr val="000000"/>
                          </a:solidFill>
                          <a:effectLst/>
                          <a:latin typeface="Calibri" panose="020F0502020204030204" pitchFamily="34" charset="0"/>
                        </a:rPr>
                        <a:t>Media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alibri" panose="020F0502020204030204" pitchFamily="34" charset="0"/>
                        </a:rPr>
                        <a:t> $     5.169.190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alibri" panose="020F0502020204030204" pitchFamily="34" charset="0"/>
                        </a:rPr>
                        <a:t> $       2.296.821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1" i="0" u="none" strike="noStrike" dirty="0">
                          <a:solidFill>
                            <a:srgbClr val="FF0000"/>
                          </a:solidFill>
                          <a:effectLst/>
                          <a:latin typeface="Calibri" panose="020F0502020204030204" pitchFamily="34" charset="0"/>
                        </a:rPr>
                        <a:t> $     2.872.369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0208232"/>
                  </a:ext>
                </a:extLst>
              </a:tr>
            </a:tbl>
          </a:graphicData>
        </a:graphic>
      </p:graphicFrame>
      <p:sp>
        <p:nvSpPr>
          <p:cNvPr id="10" name="CuadroTexto 9"/>
          <p:cNvSpPr txBox="1"/>
          <p:nvPr/>
        </p:nvSpPr>
        <p:spPr>
          <a:xfrm>
            <a:off x="2483768" y="1318359"/>
            <a:ext cx="5112568" cy="646331"/>
          </a:xfrm>
          <a:prstGeom prst="rect">
            <a:avLst/>
          </a:prstGeom>
          <a:noFill/>
        </p:spPr>
        <p:txBody>
          <a:bodyPr wrap="square" rtlCol="0">
            <a:spAutoFit/>
          </a:bodyPr>
          <a:lstStyle/>
          <a:p>
            <a:r>
              <a:rPr lang="es-CO" b="1" dirty="0"/>
              <a:t>Diferencia entre el costo real de la canasta educativa y la capitación promedio anual (2017)</a:t>
            </a:r>
          </a:p>
        </p:txBody>
      </p:sp>
    </p:spTree>
    <p:extLst>
      <p:ext uri="{BB962C8B-B14F-4D97-AF65-F5344CB8AC3E}">
        <p14:creationId xmlns:p14="http://schemas.microsoft.com/office/powerpoint/2010/main" val="1384310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p:cNvSpPr>
            <a:spLocks noGrp="1"/>
          </p:cNvSpPr>
          <p:nvPr>
            <p:ph type="title"/>
          </p:nvPr>
        </p:nvSpPr>
        <p:spPr>
          <a:xfrm>
            <a:off x="683568" y="0"/>
            <a:ext cx="7922038" cy="911233"/>
          </a:xfrm>
        </p:spPr>
        <p:txBody>
          <a:bodyPr/>
          <a:lstStyle/>
          <a:p>
            <a:pPr algn="l"/>
            <a:r>
              <a:rPr lang="es-CO" sz="2500" b="1" dirty="0">
                <a:solidFill>
                  <a:schemeClr val="accent4">
                    <a:lumMod val="75000"/>
                  </a:schemeClr>
                </a:solidFill>
              </a:rPr>
              <a:t>BRECHA DEL COSTO DE LA CANASTA EDUCATIVO</a:t>
            </a:r>
          </a:p>
        </p:txBody>
      </p:sp>
      <p:sp>
        <p:nvSpPr>
          <p:cNvPr id="10" name="CuadroTexto 9"/>
          <p:cNvSpPr txBox="1"/>
          <p:nvPr/>
        </p:nvSpPr>
        <p:spPr>
          <a:xfrm>
            <a:off x="417487" y="1095227"/>
            <a:ext cx="5112568" cy="646331"/>
          </a:xfrm>
          <a:prstGeom prst="rect">
            <a:avLst/>
          </a:prstGeom>
          <a:noFill/>
        </p:spPr>
        <p:txBody>
          <a:bodyPr wrap="square" rtlCol="0">
            <a:spAutoFit/>
          </a:bodyPr>
          <a:lstStyle/>
          <a:p>
            <a:r>
              <a:rPr lang="es-CO" b="1" dirty="0"/>
              <a:t>Diferencia entre el costo real de la canasta educativa y la capitación promedio anual (2017)</a:t>
            </a:r>
          </a:p>
        </p:txBody>
      </p:sp>
      <p:sp>
        <p:nvSpPr>
          <p:cNvPr id="9" name="CuadroTexto 8"/>
          <p:cNvSpPr txBox="1"/>
          <p:nvPr/>
        </p:nvSpPr>
        <p:spPr>
          <a:xfrm>
            <a:off x="1043608" y="1990608"/>
            <a:ext cx="4248472" cy="523220"/>
          </a:xfrm>
          <a:prstGeom prst="rect">
            <a:avLst/>
          </a:prstGeom>
          <a:noFill/>
        </p:spPr>
        <p:txBody>
          <a:bodyPr wrap="square" rtlCol="0">
            <a:spAutoFit/>
          </a:bodyPr>
          <a:lstStyle/>
          <a:p>
            <a:pPr algn="ctr"/>
            <a:r>
              <a:rPr lang="es-CO" sz="1400" b="1" dirty="0"/>
              <a:t>Estudio Economía Urbana – Ministerio de Educación Nacional (2014)</a:t>
            </a:r>
          </a:p>
        </p:txBody>
      </p:sp>
      <p:graphicFrame>
        <p:nvGraphicFramePr>
          <p:cNvPr id="5" name="Objeto 4"/>
          <p:cNvGraphicFramePr>
            <a:graphicFrameLocks noChangeAspect="1"/>
          </p:cNvGraphicFramePr>
          <p:nvPr>
            <p:extLst>
              <p:ext uri="{D42A27DB-BD31-4B8C-83A1-F6EECF244321}">
                <p14:modId xmlns:p14="http://schemas.microsoft.com/office/powerpoint/2010/main" val="1475668603"/>
              </p:ext>
            </p:extLst>
          </p:nvPr>
        </p:nvGraphicFramePr>
        <p:xfrm>
          <a:off x="640290" y="2762878"/>
          <a:ext cx="5287817" cy="1962266"/>
        </p:xfrm>
        <a:graphic>
          <a:graphicData uri="http://schemas.openxmlformats.org/presentationml/2006/ole">
            <mc:AlternateContent xmlns:mc="http://schemas.openxmlformats.org/markup-compatibility/2006">
              <mc:Choice xmlns:v="urn:schemas-microsoft-com:vml" Requires="v">
                <p:oleObj spid="_x0000_s1082" name="Hoja de cálculo" r:id="rId3" imgW="8128000" imgH="1231900" progId="Excel.Sheet.12">
                  <p:embed/>
                </p:oleObj>
              </mc:Choice>
              <mc:Fallback>
                <p:oleObj name="Hoja de cálculo" r:id="rId3" imgW="8128000" imgH="1231900" progId="Excel.Sheet.12">
                  <p:embed/>
                  <p:pic>
                    <p:nvPicPr>
                      <p:cNvPr id="0" name=""/>
                      <p:cNvPicPr/>
                      <p:nvPr/>
                    </p:nvPicPr>
                    <p:blipFill>
                      <a:blip r:embed="rId4"/>
                      <a:stretch>
                        <a:fillRect/>
                      </a:stretch>
                    </p:blipFill>
                    <p:spPr>
                      <a:xfrm>
                        <a:off x="640290" y="2762878"/>
                        <a:ext cx="5287817" cy="1962266"/>
                      </a:xfrm>
                      <a:prstGeom prst="rect">
                        <a:avLst/>
                      </a:prstGeom>
                    </p:spPr>
                  </p:pic>
                </p:oleObj>
              </mc:Fallback>
            </mc:AlternateContent>
          </a:graphicData>
        </a:graphic>
      </p:graphicFrame>
      <p:sp>
        <p:nvSpPr>
          <p:cNvPr id="13" name="CuadroTexto 12"/>
          <p:cNvSpPr txBox="1"/>
          <p:nvPr/>
        </p:nvSpPr>
        <p:spPr>
          <a:xfrm>
            <a:off x="6599475" y="1589407"/>
            <a:ext cx="2260366" cy="369332"/>
          </a:xfrm>
          <a:prstGeom prst="rect">
            <a:avLst/>
          </a:prstGeom>
          <a:noFill/>
        </p:spPr>
        <p:txBody>
          <a:bodyPr wrap="square" rtlCol="0">
            <a:spAutoFit/>
          </a:bodyPr>
          <a:lstStyle/>
          <a:p>
            <a:pPr algn="ctr"/>
            <a:r>
              <a:rPr lang="es-CO" b="1" dirty="0"/>
              <a:t>Porcentaje Brecha</a:t>
            </a:r>
          </a:p>
        </p:txBody>
      </p:sp>
      <p:graphicFrame>
        <p:nvGraphicFramePr>
          <p:cNvPr id="15" name="Gráfico 14">
            <a:extLst>
              <a:ext uri="{FF2B5EF4-FFF2-40B4-BE49-F238E27FC236}">
                <a16:creationId xmlns:a16="http://schemas.microsoft.com/office/drawing/2014/main" id="{9C1FE973-D427-458C-B664-D5190B2657A8}"/>
              </a:ext>
            </a:extLst>
          </p:cNvPr>
          <p:cNvGraphicFramePr>
            <a:graphicFrameLocks/>
          </p:cNvGraphicFramePr>
          <p:nvPr>
            <p:extLst>
              <p:ext uri="{D42A27DB-BD31-4B8C-83A1-F6EECF244321}">
                <p14:modId xmlns:p14="http://schemas.microsoft.com/office/powerpoint/2010/main" val="942843939"/>
              </p:ext>
            </p:extLst>
          </p:nvPr>
        </p:nvGraphicFramePr>
        <p:xfrm>
          <a:off x="6122152" y="2422322"/>
          <a:ext cx="2737689" cy="305786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98350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556792"/>
            <a:ext cx="7112222" cy="5160451"/>
          </a:xfrm>
          <a:prstGeom prst="rect">
            <a:avLst/>
          </a:prstGeom>
        </p:spPr>
      </p:pic>
      <p:sp>
        <p:nvSpPr>
          <p:cNvPr id="8" name="CuadroTexto 7"/>
          <p:cNvSpPr txBox="1"/>
          <p:nvPr/>
        </p:nvSpPr>
        <p:spPr>
          <a:xfrm>
            <a:off x="377670" y="5288573"/>
            <a:ext cx="2753751" cy="230832"/>
          </a:xfrm>
          <a:prstGeom prst="rect">
            <a:avLst/>
          </a:prstGeom>
          <a:noFill/>
        </p:spPr>
        <p:txBody>
          <a:bodyPr wrap="square" rtlCol="0">
            <a:spAutoFit/>
          </a:bodyPr>
          <a:lstStyle/>
          <a:p>
            <a:pPr defTabSz="685800"/>
            <a:r>
              <a:rPr lang="es-CO" sz="900" b="1" dirty="0">
                <a:solidFill>
                  <a:prstClr val="black"/>
                </a:solidFill>
                <a:latin typeface="Calibri" panose="020F0502020204030204"/>
              </a:rPr>
              <a:t>Fuente TALIS (2013)</a:t>
            </a:r>
          </a:p>
        </p:txBody>
      </p:sp>
      <p:sp>
        <p:nvSpPr>
          <p:cNvPr id="9" name="CuadroTexto 8"/>
          <p:cNvSpPr txBox="1"/>
          <p:nvPr/>
        </p:nvSpPr>
        <p:spPr>
          <a:xfrm>
            <a:off x="1187624" y="476672"/>
            <a:ext cx="9248869" cy="830997"/>
          </a:xfrm>
          <a:prstGeom prst="rect">
            <a:avLst/>
          </a:prstGeom>
          <a:noFill/>
        </p:spPr>
        <p:txBody>
          <a:bodyPr wrap="square" rtlCol="0">
            <a:spAutoFit/>
          </a:bodyPr>
          <a:lstStyle/>
          <a:p>
            <a:pPr defTabSz="685800"/>
            <a:endParaRPr lang="es-CO" sz="2400" b="1" dirty="0">
              <a:solidFill>
                <a:prstClr val="black"/>
              </a:solidFill>
              <a:latin typeface="Calibri" panose="020F0502020204030204"/>
            </a:endParaRPr>
          </a:p>
          <a:p>
            <a:pPr defTabSz="685800"/>
            <a:r>
              <a:rPr lang="es-CO" sz="2400" b="1" dirty="0">
                <a:solidFill>
                  <a:prstClr val="black"/>
                </a:solidFill>
                <a:latin typeface="Calibri" panose="020F0502020204030204"/>
              </a:rPr>
              <a:t>Número medio de estudiantes por clase y profesor</a:t>
            </a:r>
          </a:p>
        </p:txBody>
      </p:sp>
      <p:sp>
        <p:nvSpPr>
          <p:cNvPr id="5" name="Título 2">
            <a:extLst>
              <a:ext uri="{FF2B5EF4-FFF2-40B4-BE49-F238E27FC236}">
                <a16:creationId xmlns:a16="http://schemas.microsoft.com/office/drawing/2014/main" id="{9B96EC20-B38E-4A49-88B7-16DEA72EA1D8}"/>
              </a:ext>
            </a:extLst>
          </p:cNvPr>
          <p:cNvSpPr>
            <a:spLocks noGrp="1"/>
          </p:cNvSpPr>
          <p:nvPr>
            <p:ph type="title"/>
          </p:nvPr>
        </p:nvSpPr>
        <p:spPr>
          <a:xfrm>
            <a:off x="683568" y="0"/>
            <a:ext cx="7922038" cy="911233"/>
          </a:xfrm>
        </p:spPr>
        <p:txBody>
          <a:bodyPr/>
          <a:lstStyle/>
          <a:p>
            <a:pPr algn="l"/>
            <a:r>
              <a:rPr lang="es-CO" sz="2500" b="1" dirty="0">
                <a:solidFill>
                  <a:schemeClr val="accent4">
                    <a:lumMod val="75000"/>
                  </a:schemeClr>
                </a:solidFill>
              </a:rPr>
              <a:t>BRECHA DE LA RATIO ESTUDIANTES/PROFESOR/CLASE</a:t>
            </a:r>
          </a:p>
        </p:txBody>
      </p:sp>
    </p:spTree>
    <p:extLst>
      <p:ext uri="{BB962C8B-B14F-4D97-AF65-F5344CB8AC3E}">
        <p14:creationId xmlns:p14="http://schemas.microsoft.com/office/powerpoint/2010/main" val="1544852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3CA1C4D1-113C-4907-A63A-B3BDB3DA312A}"/>
              </a:ext>
            </a:extLst>
          </p:cNvPr>
          <p:cNvGraphicFramePr>
            <a:graphicFrameLocks/>
          </p:cNvGraphicFramePr>
          <p:nvPr>
            <p:extLst/>
          </p:nvPr>
        </p:nvGraphicFramePr>
        <p:xfrm>
          <a:off x="1230406" y="1723385"/>
          <a:ext cx="6218437" cy="3966118"/>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p:cNvSpPr txBox="1"/>
          <p:nvPr/>
        </p:nvSpPr>
        <p:spPr>
          <a:xfrm>
            <a:off x="2355753" y="1446385"/>
            <a:ext cx="4283612" cy="300082"/>
          </a:xfrm>
          <a:prstGeom prst="rect">
            <a:avLst/>
          </a:prstGeom>
          <a:noFill/>
        </p:spPr>
        <p:txBody>
          <a:bodyPr wrap="square" rtlCol="0">
            <a:spAutoFit/>
          </a:bodyPr>
          <a:lstStyle/>
          <a:p>
            <a:pPr algn="ctr" defTabSz="685800"/>
            <a:r>
              <a:rPr lang="es-CO" sz="1350" b="1" dirty="0">
                <a:solidFill>
                  <a:prstClr val="black"/>
                </a:solidFill>
                <a:latin typeface="Calibri" panose="020F0502020204030204"/>
              </a:rPr>
              <a:t>Relación docentes de apoyo/estudiante</a:t>
            </a:r>
          </a:p>
        </p:txBody>
      </p:sp>
    </p:spTree>
    <p:extLst>
      <p:ext uri="{BB962C8B-B14F-4D97-AF65-F5344CB8AC3E}">
        <p14:creationId xmlns:p14="http://schemas.microsoft.com/office/powerpoint/2010/main" val="1169752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846138"/>
            <a:ext cx="8229600" cy="4525963"/>
          </a:xfrm>
        </p:spPr>
        <p:txBody>
          <a:bodyPr>
            <a:normAutofit fontScale="92500" lnSpcReduction="10000"/>
          </a:bodyPr>
          <a:lstStyle/>
          <a:p>
            <a:pPr marL="0" indent="0" algn="ctr">
              <a:buNone/>
            </a:pPr>
            <a:r>
              <a:rPr lang="es-ES_tradnl" sz="8000" dirty="0"/>
              <a:t>HACIA UNA PROPUESTA</a:t>
            </a:r>
          </a:p>
          <a:p>
            <a:pPr marL="0" indent="0" algn="ctr">
              <a:buNone/>
            </a:pPr>
            <a:r>
              <a:rPr lang="es-ES_tradnl" sz="8000" dirty="0"/>
              <a:t>¿C</a:t>
            </a:r>
            <a:r>
              <a:rPr lang="es-ES" sz="8000" dirty="0" err="1"/>
              <a:t>ó</a:t>
            </a:r>
            <a:r>
              <a:rPr lang="es-ES_tradnl" sz="8000" dirty="0"/>
              <a:t>mo cerrar las Brechas?</a:t>
            </a:r>
          </a:p>
        </p:txBody>
      </p:sp>
    </p:spTree>
    <p:extLst>
      <p:ext uri="{BB962C8B-B14F-4D97-AF65-F5344CB8AC3E}">
        <p14:creationId xmlns:p14="http://schemas.microsoft.com/office/powerpoint/2010/main" val="346780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124744"/>
            <a:ext cx="8075240" cy="4565104"/>
          </a:xfrm>
        </p:spPr>
        <p:txBody>
          <a:bodyPr>
            <a:noAutofit/>
          </a:bodyPr>
          <a:lstStyle/>
          <a:p>
            <a:pPr algn="just"/>
            <a:r>
              <a:rPr lang="es-CO" sz="2100" b="1" dirty="0"/>
              <a:t>Se trata fundamentalmente de cerrar 5 Brechas (EL ACUERDO  RECOGIÓ ESTO)</a:t>
            </a:r>
          </a:p>
          <a:p>
            <a:pPr marL="457200" indent="-457200" algn="just">
              <a:buFont typeface="+mj-lt"/>
              <a:buAutoNum type="arabicPeriod"/>
            </a:pPr>
            <a:r>
              <a:rPr lang="es-CO" sz="2100" b="1" dirty="0"/>
              <a:t>+ De Acceso</a:t>
            </a:r>
          </a:p>
          <a:p>
            <a:pPr marL="457200" indent="-457200" algn="just">
              <a:buFont typeface="+mj-lt"/>
              <a:buAutoNum type="arabicPeriod"/>
            </a:pPr>
            <a:r>
              <a:rPr lang="es-CO" sz="2100" b="1" dirty="0"/>
              <a:t>+ De </a:t>
            </a:r>
            <a:r>
              <a:rPr lang="es-ES" sz="2100" b="1" dirty="0"/>
              <a:t>la Canasta</a:t>
            </a:r>
          </a:p>
          <a:p>
            <a:pPr marL="457200" indent="-457200" algn="just">
              <a:buFont typeface="+mj-lt"/>
              <a:buAutoNum type="arabicPeriod"/>
            </a:pPr>
            <a:r>
              <a:rPr lang="es-ES" sz="2100" b="1" dirty="0"/>
              <a:t>+ De Jornada (Hacia la Jornada Única)</a:t>
            </a:r>
          </a:p>
          <a:p>
            <a:pPr marL="457200" indent="-457200" algn="just">
              <a:buFont typeface="+mj-lt"/>
              <a:buAutoNum type="arabicPeriod"/>
            </a:pPr>
            <a:r>
              <a:rPr lang="es-ES" sz="2100" b="1" dirty="0"/>
              <a:t>+ De Infraestructura.</a:t>
            </a:r>
          </a:p>
          <a:p>
            <a:pPr marL="457200" indent="-457200" algn="just">
              <a:buFont typeface="+mj-lt"/>
              <a:buAutoNum type="arabicPeriod"/>
            </a:pPr>
            <a:r>
              <a:rPr lang="es-ES" sz="2100" b="1" dirty="0"/>
              <a:t>+ De Relación estudiantes X maestro/ maestro de apoyo</a:t>
            </a:r>
          </a:p>
          <a:p>
            <a:pPr algn="just"/>
            <a:r>
              <a:rPr lang="es-ES" sz="2100" b="1" dirty="0"/>
              <a:t>Frente al LARGO PLAZO se necesita pasar, como MINIMO, de 2,17 a 4,2 % del PIB del SGP en Educación, durante los próximos 10 años, para cubrir las primeras 2 brechas, y atacar de manera sustancial, las otras tres. </a:t>
            </a:r>
          </a:p>
          <a:p>
            <a:pPr algn="just"/>
            <a:r>
              <a:rPr lang="es-ES" sz="2100" b="1" dirty="0"/>
              <a:t>SE NECESITA UNA </a:t>
            </a:r>
            <a:r>
              <a:rPr lang="es-ES" sz="2100" b="1" dirty="0">
                <a:highlight>
                  <a:srgbClr val="00FF00"/>
                </a:highlight>
              </a:rPr>
              <a:t>REFORMA CONSTITUCIONAL </a:t>
            </a:r>
            <a:r>
              <a:rPr lang="es-ES" sz="2100" b="1" dirty="0"/>
              <a:t>para </a:t>
            </a:r>
            <a:r>
              <a:rPr lang="es-CO" sz="2100" b="1" dirty="0"/>
              <a:t>recuperar el ACUERDO : LA BOLSA DE TRANSFERENCIAS TERRITORIALES deben representar un piso MÍNIMO Y SUFICIENTE de los ICN</a:t>
            </a:r>
            <a:r>
              <a:rPr lang="es-ES" sz="2100" b="1" dirty="0"/>
              <a:t>. </a:t>
            </a:r>
          </a:p>
          <a:p>
            <a:pPr algn="just"/>
            <a:endParaRPr lang="es-ES" sz="2100" b="1" dirty="0"/>
          </a:p>
          <a:p>
            <a:pPr algn="just"/>
            <a:endParaRPr lang="es-CO" sz="2100" b="1" dirty="0"/>
          </a:p>
          <a:p>
            <a:pPr marL="0" indent="0" algn="just">
              <a:buNone/>
            </a:pPr>
            <a:endParaRPr lang="es-CO" sz="2100" b="1" dirty="0"/>
          </a:p>
          <a:p>
            <a:pPr marL="0" indent="0">
              <a:buNone/>
            </a:pPr>
            <a:endParaRPr lang="es-ES" sz="1800" dirty="0"/>
          </a:p>
        </p:txBody>
      </p:sp>
      <p:sp>
        <p:nvSpPr>
          <p:cNvPr id="4" name="Título 2"/>
          <p:cNvSpPr>
            <a:spLocks noGrp="1"/>
          </p:cNvSpPr>
          <p:nvPr>
            <p:ph type="title"/>
          </p:nvPr>
        </p:nvSpPr>
        <p:spPr>
          <a:xfrm>
            <a:off x="457200" y="274638"/>
            <a:ext cx="8229600" cy="706090"/>
          </a:xfrm>
        </p:spPr>
        <p:txBody>
          <a:bodyPr>
            <a:normAutofit fontScale="90000"/>
          </a:bodyPr>
          <a:lstStyle/>
          <a:p>
            <a:r>
              <a:rPr lang="es-CO" sz="2500" b="1" dirty="0">
                <a:solidFill>
                  <a:schemeClr val="accent4">
                    <a:lumMod val="75000"/>
                  </a:schemeClr>
                </a:solidFill>
              </a:rPr>
              <a:t>HACIA UNA PROPUESTA DE FORMULA</a:t>
            </a:r>
            <a:br>
              <a:rPr lang="es-CO" sz="2500" b="1" dirty="0">
                <a:solidFill>
                  <a:schemeClr val="accent4">
                    <a:lumMod val="75000"/>
                  </a:schemeClr>
                </a:solidFill>
              </a:rPr>
            </a:br>
            <a:r>
              <a:rPr lang="es-CO" sz="2500" b="1" dirty="0">
                <a:solidFill>
                  <a:schemeClr val="accent4">
                    <a:lumMod val="75000"/>
                  </a:schemeClr>
                </a:solidFill>
              </a:rPr>
              <a:t>TRANSFERENCIAS PARA EDUCACIÓN</a:t>
            </a:r>
          </a:p>
        </p:txBody>
      </p:sp>
    </p:spTree>
    <p:extLst>
      <p:ext uri="{BB962C8B-B14F-4D97-AF65-F5344CB8AC3E}">
        <p14:creationId xmlns:p14="http://schemas.microsoft.com/office/powerpoint/2010/main" val="177963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850824" y="116632"/>
            <a:ext cx="7342310" cy="911233"/>
          </a:xfrm>
        </p:spPr>
        <p:txBody>
          <a:bodyPr/>
          <a:lstStyle/>
          <a:p>
            <a:pPr algn="l"/>
            <a:r>
              <a:rPr lang="es-CO" sz="2500" b="1" dirty="0">
                <a:solidFill>
                  <a:schemeClr val="accent4">
                    <a:lumMod val="75000"/>
                  </a:schemeClr>
                </a:solidFill>
              </a:rPr>
              <a:t>FUENTES DE LAS TRANSFERENCIAS TERRITORIALES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854207"/>
            <a:ext cx="6368305" cy="4947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12 CuadroTexto"/>
          <p:cNvSpPr txBox="1"/>
          <p:nvPr/>
        </p:nvSpPr>
        <p:spPr>
          <a:xfrm>
            <a:off x="827584" y="5883905"/>
            <a:ext cx="5142851" cy="211774"/>
          </a:xfrm>
          <a:prstGeom prst="rect">
            <a:avLst/>
          </a:prstGeom>
          <a:noFill/>
        </p:spPr>
        <p:txBody>
          <a:bodyPr wrap="square" lIns="72567" tIns="36283" rIns="72567" bIns="36283" rtlCol="0">
            <a:spAutoFit/>
          </a:bodyPr>
          <a:lstStyle/>
          <a:p>
            <a:r>
              <a:rPr lang="es-CO" sz="900" b="1" dirty="0">
                <a:solidFill>
                  <a:schemeClr val="tx1">
                    <a:lumMod val="65000"/>
                    <a:lumOff val="35000"/>
                  </a:schemeClr>
                </a:solidFill>
              </a:rPr>
              <a:t>Fuente: </a:t>
            </a:r>
            <a:r>
              <a:rPr lang="es-CO" sz="900" dirty="0">
                <a:solidFill>
                  <a:schemeClr val="tx1">
                    <a:lumMod val="65000"/>
                    <a:lumOff val="35000"/>
                  </a:schemeClr>
                </a:solidFill>
              </a:rPr>
              <a:t>FND con base en CP 1991, ley 60 de 1993, Acto Legislativo 01 de 2001 y Acto Legislativo 04 de 2007</a:t>
            </a:r>
          </a:p>
        </p:txBody>
      </p:sp>
      <p:sp>
        <p:nvSpPr>
          <p:cNvPr id="2" name="1 CuadroTexto"/>
          <p:cNvSpPr txBox="1"/>
          <p:nvPr/>
        </p:nvSpPr>
        <p:spPr>
          <a:xfrm>
            <a:off x="696844" y="6047960"/>
            <a:ext cx="8958665" cy="215444"/>
          </a:xfrm>
          <a:prstGeom prst="rect">
            <a:avLst/>
          </a:prstGeom>
          <a:noFill/>
        </p:spPr>
        <p:txBody>
          <a:bodyPr wrap="square" rtlCol="0">
            <a:spAutoFit/>
          </a:bodyPr>
          <a:lstStyle/>
          <a:p>
            <a:r>
              <a:rPr lang="es-ES" sz="800"/>
              <a:t>Fuente: </a:t>
            </a:r>
            <a:r>
              <a:rPr lang="es-CO" sz="800"/>
              <a:t>RETOS PARA MEJORAR EL SISTEMA GENERAL DE PARTICIAPCIONES - IV Encuentro de Coordinación Intergubernamental y Presupuestal</a:t>
            </a:r>
            <a:r>
              <a:rPr lang="es-MX" sz="800"/>
              <a:t> - </a:t>
            </a:r>
            <a:r>
              <a:rPr lang="es-CO" sz="800"/>
              <a:t>Amylkar Acosta</a:t>
            </a:r>
            <a:r>
              <a:rPr lang="es-MX" sz="800"/>
              <a:t> - </a:t>
            </a:r>
            <a:r>
              <a:rPr lang="es-CO" sz="800"/>
              <a:t>Bogotá D.C. Septiembre 10 de 2015</a:t>
            </a:r>
            <a:endParaRPr lang="es-MX"/>
          </a:p>
        </p:txBody>
      </p:sp>
    </p:spTree>
    <p:extLst>
      <p:ext uri="{BB962C8B-B14F-4D97-AF65-F5344CB8AC3E}">
        <p14:creationId xmlns:p14="http://schemas.microsoft.com/office/powerpoint/2010/main" val="302718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p:cNvSpPr txBox="1">
            <a:spLocks/>
          </p:cNvSpPr>
          <p:nvPr/>
        </p:nvSpPr>
        <p:spPr>
          <a:xfrm>
            <a:off x="687181" y="274638"/>
            <a:ext cx="7922038" cy="911233"/>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500" b="1" dirty="0">
                <a:solidFill>
                  <a:schemeClr val="accent4">
                    <a:lumMod val="75000"/>
                  </a:schemeClr>
                </a:solidFill>
              </a:rPr>
              <a:t>PROPUESTA DE CIERRE DE BRECHAS: PRIMARIA, SECUNDARIA Y MEDIA</a:t>
            </a:r>
          </a:p>
        </p:txBody>
      </p:sp>
      <p:graphicFrame>
        <p:nvGraphicFramePr>
          <p:cNvPr id="6" name="Gráfico 5">
            <a:extLst>
              <a:ext uri="{FF2B5EF4-FFF2-40B4-BE49-F238E27FC236}">
                <a16:creationId xmlns:a16="http://schemas.microsoft.com/office/drawing/2014/main" id="{D8227F38-2A5B-455A-9CE4-518DB1EBE90B}"/>
              </a:ext>
            </a:extLst>
          </p:cNvPr>
          <p:cNvGraphicFramePr>
            <a:graphicFrameLocks/>
          </p:cNvGraphicFramePr>
          <p:nvPr>
            <p:extLst>
              <p:ext uri="{D42A27DB-BD31-4B8C-83A1-F6EECF244321}">
                <p14:modId xmlns:p14="http://schemas.microsoft.com/office/powerpoint/2010/main" val="2532790013"/>
              </p:ext>
            </p:extLst>
          </p:nvPr>
        </p:nvGraphicFramePr>
        <p:xfrm>
          <a:off x="-72516" y="1931766"/>
          <a:ext cx="4824536" cy="3240360"/>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p:cNvSpPr txBox="1"/>
          <p:nvPr/>
        </p:nvSpPr>
        <p:spPr>
          <a:xfrm>
            <a:off x="539552" y="5517232"/>
            <a:ext cx="3600400" cy="307777"/>
          </a:xfrm>
          <a:prstGeom prst="rect">
            <a:avLst/>
          </a:prstGeom>
          <a:noFill/>
        </p:spPr>
        <p:txBody>
          <a:bodyPr wrap="square" rtlCol="0">
            <a:spAutoFit/>
          </a:bodyPr>
          <a:lstStyle/>
          <a:p>
            <a:r>
              <a:rPr lang="es-CO" sz="1400" dirty="0"/>
              <a:t>Fuente: </a:t>
            </a:r>
            <a:r>
              <a:rPr lang="es-CO" sz="1400" dirty="0" err="1"/>
              <a:t>Mineducación</a:t>
            </a:r>
            <a:r>
              <a:rPr lang="es-CO" sz="1400" dirty="0"/>
              <a:t> - SIMAT</a:t>
            </a:r>
          </a:p>
        </p:txBody>
      </p:sp>
      <p:sp>
        <p:nvSpPr>
          <p:cNvPr id="11" name="CuadroTexto 10"/>
          <p:cNvSpPr txBox="1"/>
          <p:nvPr/>
        </p:nvSpPr>
        <p:spPr>
          <a:xfrm>
            <a:off x="675247" y="1208933"/>
            <a:ext cx="3852196" cy="369332"/>
          </a:xfrm>
          <a:prstGeom prst="rect">
            <a:avLst/>
          </a:prstGeom>
          <a:noFill/>
        </p:spPr>
        <p:txBody>
          <a:bodyPr wrap="square" rtlCol="0">
            <a:spAutoFit/>
          </a:bodyPr>
          <a:lstStyle/>
          <a:p>
            <a:pPr algn="ctr"/>
            <a:r>
              <a:rPr lang="es-CO" b="1" dirty="0"/>
              <a:t>Cierre brecha de cobertura</a:t>
            </a:r>
          </a:p>
        </p:txBody>
      </p:sp>
      <p:graphicFrame>
        <p:nvGraphicFramePr>
          <p:cNvPr id="12" name="Gráfico 11">
            <a:extLst>
              <a:ext uri="{FF2B5EF4-FFF2-40B4-BE49-F238E27FC236}">
                <a16:creationId xmlns:a16="http://schemas.microsoft.com/office/drawing/2014/main" id="{F8EA887F-5F59-4508-9F55-8A98C41DAD05}"/>
              </a:ext>
            </a:extLst>
          </p:cNvPr>
          <p:cNvGraphicFramePr>
            <a:graphicFrameLocks/>
          </p:cNvGraphicFramePr>
          <p:nvPr>
            <p:extLst>
              <p:ext uri="{D42A27DB-BD31-4B8C-83A1-F6EECF244321}">
                <p14:modId xmlns:p14="http://schemas.microsoft.com/office/powerpoint/2010/main" val="44617997"/>
              </p:ext>
            </p:extLst>
          </p:nvPr>
        </p:nvGraphicFramePr>
        <p:xfrm>
          <a:off x="4623650" y="1893464"/>
          <a:ext cx="4660815" cy="3263728"/>
        </p:xfrm>
        <a:graphic>
          <a:graphicData uri="http://schemas.openxmlformats.org/drawingml/2006/chart">
            <c:chart xmlns:c="http://schemas.openxmlformats.org/drawingml/2006/chart" xmlns:r="http://schemas.openxmlformats.org/officeDocument/2006/relationships" r:id="rId3"/>
          </a:graphicData>
        </a:graphic>
      </p:graphicFrame>
      <p:sp>
        <p:nvSpPr>
          <p:cNvPr id="13" name="CuadroTexto 12"/>
          <p:cNvSpPr txBox="1"/>
          <p:nvPr/>
        </p:nvSpPr>
        <p:spPr>
          <a:xfrm>
            <a:off x="5027959" y="1172090"/>
            <a:ext cx="3852196" cy="369332"/>
          </a:xfrm>
          <a:prstGeom prst="rect">
            <a:avLst/>
          </a:prstGeom>
          <a:noFill/>
        </p:spPr>
        <p:txBody>
          <a:bodyPr wrap="square" rtlCol="0">
            <a:spAutoFit/>
          </a:bodyPr>
          <a:lstStyle/>
          <a:p>
            <a:pPr algn="ctr"/>
            <a:r>
              <a:rPr lang="es-CO" b="1" dirty="0"/>
              <a:t>Cierre brecha canasta educativa</a:t>
            </a:r>
          </a:p>
        </p:txBody>
      </p:sp>
    </p:spTree>
    <p:extLst>
      <p:ext uri="{BB962C8B-B14F-4D97-AF65-F5344CB8AC3E}">
        <p14:creationId xmlns:p14="http://schemas.microsoft.com/office/powerpoint/2010/main" val="3741580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p:cNvSpPr txBox="1">
            <a:spLocks/>
          </p:cNvSpPr>
          <p:nvPr/>
        </p:nvSpPr>
        <p:spPr>
          <a:xfrm>
            <a:off x="687181" y="274638"/>
            <a:ext cx="7922038" cy="911233"/>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500" b="1" dirty="0">
                <a:solidFill>
                  <a:schemeClr val="accent4">
                    <a:lumMod val="75000"/>
                  </a:schemeClr>
                </a:solidFill>
              </a:rPr>
              <a:t>PROPUESTA DE CIERRE DE BRECHAS: PREESCOLAR</a:t>
            </a:r>
          </a:p>
        </p:txBody>
      </p:sp>
      <p:sp>
        <p:nvSpPr>
          <p:cNvPr id="7" name="CuadroTexto 6"/>
          <p:cNvSpPr txBox="1"/>
          <p:nvPr/>
        </p:nvSpPr>
        <p:spPr>
          <a:xfrm>
            <a:off x="675247" y="1208933"/>
            <a:ext cx="3852196" cy="369332"/>
          </a:xfrm>
          <a:prstGeom prst="rect">
            <a:avLst/>
          </a:prstGeom>
          <a:noFill/>
        </p:spPr>
        <p:txBody>
          <a:bodyPr wrap="square" rtlCol="0">
            <a:spAutoFit/>
          </a:bodyPr>
          <a:lstStyle/>
          <a:p>
            <a:pPr algn="ctr"/>
            <a:r>
              <a:rPr lang="es-CO" b="1" dirty="0"/>
              <a:t>Cierre brecha de cobertura</a:t>
            </a:r>
          </a:p>
        </p:txBody>
      </p:sp>
      <p:sp>
        <p:nvSpPr>
          <p:cNvPr id="9" name="CuadroTexto 8"/>
          <p:cNvSpPr txBox="1"/>
          <p:nvPr/>
        </p:nvSpPr>
        <p:spPr>
          <a:xfrm>
            <a:off x="410532" y="6237312"/>
            <a:ext cx="5112568" cy="461665"/>
          </a:xfrm>
          <a:prstGeom prst="rect">
            <a:avLst/>
          </a:prstGeom>
          <a:noFill/>
        </p:spPr>
        <p:txBody>
          <a:bodyPr wrap="square" rtlCol="0">
            <a:spAutoFit/>
          </a:bodyPr>
          <a:lstStyle/>
          <a:p>
            <a:r>
              <a:rPr lang="es-CO" sz="1200" b="1" dirty="0"/>
              <a:t>Fuente: Elaboración propia – Para Transición información MEN – </a:t>
            </a:r>
            <a:r>
              <a:rPr lang="es-CO" sz="1200" b="1" dirty="0" err="1"/>
              <a:t>Prejardín</a:t>
            </a:r>
            <a:r>
              <a:rPr lang="es-CO" sz="1200" b="1" dirty="0"/>
              <a:t> y Jardín información DANE</a:t>
            </a:r>
          </a:p>
        </p:txBody>
      </p:sp>
      <p:sp>
        <p:nvSpPr>
          <p:cNvPr id="12" name="CuadroTexto 11"/>
          <p:cNvSpPr txBox="1"/>
          <p:nvPr/>
        </p:nvSpPr>
        <p:spPr>
          <a:xfrm>
            <a:off x="4844864" y="1190898"/>
            <a:ext cx="3852196" cy="646331"/>
          </a:xfrm>
          <a:prstGeom prst="rect">
            <a:avLst/>
          </a:prstGeom>
          <a:noFill/>
        </p:spPr>
        <p:txBody>
          <a:bodyPr wrap="square" rtlCol="0">
            <a:spAutoFit/>
          </a:bodyPr>
          <a:lstStyle/>
          <a:p>
            <a:pPr algn="ctr"/>
            <a:r>
              <a:rPr lang="es-CO" b="1" dirty="0"/>
              <a:t>Cierre brecha canasta educativa (precio 2017)</a:t>
            </a:r>
          </a:p>
        </p:txBody>
      </p:sp>
      <p:graphicFrame>
        <p:nvGraphicFramePr>
          <p:cNvPr id="13" name="Gráfico 12">
            <a:extLst>
              <a:ext uri="{FF2B5EF4-FFF2-40B4-BE49-F238E27FC236}">
                <a16:creationId xmlns:a16="http://schemas.microsoft.com/office/drawing/2014/main" id="{D853D1A2-6B50-4896-9A58-1ED8206F1D1A}"/>
              </a:ext>
            </a:extLst>
          </p:cNvPr>
          <p:cNvGraphicFramePr>
            <a:graphicFrameLocks/>
          </p:cNvGraphicFramePr>
          <p:nvPr>
            <p:extLst/>
          </p:nvPr>
        </p:nvGraphicFramePr>
        <p:xfrm>
          <a:off x="4484962" y="2014312"/>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áfico 9">
            <a:extLst>
              <a:ext uri="{FF2B5EF4-FFF2-40B4-BE49-F238E27FC236}">
                <a16:creationId xmlns:a16="http://schemas.microsoft.com/office/drawing/2014/main" id="{05DD95D6-E4DA-4DF3-B5A2-B02CE639E17B}"/>
              </a:ext>
            </a:extLst>
          </p:cNvPr>
          <p:cNvGraphicFramePr>
            <a:graphicFrameLocks/>
          </p:cNvGraphicFramePr>
          <p:nvPr>
            <p:extLst>
              <p:ext uri="{D42A27DB-BD31-4B8C-83A1-F6EECF244321}">
                <p14:modId xmlns:p14="http://schemas.microsoft.com/office/powerpoint/2010/main" val="59128844"/>
              </p:ext>
            </p:extLst>
          </p:nvPr>
        </p:nvGraphicFramePr>
        <p:xfrm>
          <a:off x="122271" y="2406706"/>
          <a:ext cx="4521738" cy="25497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1410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áfico 10">
            <a:extLst>
              <a:ext uri="{FF2B5EF4-FFF2-40B4-BE49-F238E27FC236}">
                <a16:creationId xmlns:a16="http://schemas.microsoft.com/office/drawing/2014/main" id="{BBC95FC0-6980-4734-9A26-75D884B5A772}"/>
              </a:ext>
            </a:extLst>
          </p:cNvPr>
          <p:cNvGraphicFramePr>
            <a:graphicFrameLocks/>
          </p:cNvGraphicFramePr>
          <p:nvPr>
            <p:extLst/>
          </p:nvPr>
        </p:nvGraphicFramePr>
        <p:xfrm>
          <a:off x="410532" y="1198346"/>
          <a:ext cx="5673636" cy="4600061"/>
        </p:xfrm>
        <a:graphic>
          <a:graphicData uri="http://schemas.openxmlformats.org/drawingml/2006/chart">
            <c:chart xmlns:c="http://schemas.openxmlformats.org/drawingml/2006/chart" xmlns:r="http://schemas.openxmlformats.org/officeDocument/2006/relationships" r:id="rId3"/>
          </a:graphicData>
        </a:graphic>
      </p:graphicFrame>
      <p:sp>
        <p:nvSpPr>
          <p:cNvPr id="6" name="Título 2"/>
          <p:cNvSpPr txBox="1">
            <a:spLocks/>
          </p:cNvSpPr>
          <p:nvPr/>
        </p:nvSpPr>
        <p:spPr>
          <a:xfrm>
            <a:off x="687181" y="274638"/>
            <a:ext cx="7922038" cy="911233"/>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500" b="1" dirty="0">
                <a:solidFill>
                  <a:schemeClr val="accent4">
                    <a:lumMod val="75000"/>
                  </a:schemeClr>
                </a:solidFill>
              </a:rPr>
              <a:t>LAS TRANSFERENCIAS TERRITORIALES PARA EDUCACIÓN DEBERÁN AUMENTAR, COMO M</a:t>
            </a:r>
            <a:r>
              <a:rPr lang="es-ES" sz="2500" b="1" dirty="0">
                <a:solidFill>
                  <a:schemeClr val="accent4">
                    <a:lumMod val="75000"/>
                  </a:schemeClr>
                </a:solidFill>
              </a:rPr>
              <a:t>ÍNIMO,</a:t>
            </a:r>
            <a:r>
              <a:rPr lang="es-CO" sz="2500" b="1" dirty="0">
                <a:solidFill>
                  <a:schemeClr val="accent4">
                    <a:lumMod val="75000"/>
                  </a:schemeClr>
                </a:solidFill>
              </a:rPr>
              <a:t> HASTA 4,2% DEL PIB A 2026</a:t>
            </a:r>
          </a:p>
        </p:txBody>
      </p:sp>
      <p:sp>
        <p:nvSpPr>
          <p:cNvPr id="8" name="CuadroTexto 7"/>
          <p:cNvSpPr txBox="1"/>
          <p:nvPr/>
        </p:nvSpPr>
        <p:spPr>
          <a:xfrm>
            <a:off x="6084168" y="3032426"/>
            <a:ext cx="2682552" cy="2985433"/>
          </a:xfrm>
          <a:prstGeom prst="rect">
            <a:avLst/>
          </a:prstGeom>
          <a:noFill/>
        </p:spPr>
        <p:txBody>
          <a:bodyPr wrap="square" rtlCol="0">
            <a:spAutoFit/>
          </a:bodyPr>
          <a:lstStyle/>
          <a:p>
            <a:pPr algn="ctr"/>
            <a:r>
              <a:rPr lang="es-CO" sz="2000" dirty="0"/>
              <a:t>Esto sería COHERENTE con el criterio de que</a:t>
            </a:r>
          </a:p>
          <a:p>
            <a:pPr algn="ctr"/>
            <a:r>
              <a:rPr lang="es-CO" sz="2000" dirty="0"/>
              <a:t> Las Transferencias Territoriales Totales deberán representar a 2026, como m</a:t>
            </a:r>
            <a:r>
              <a:rPr lang="es-ES" sz="2000" dirty="0" err="1"/>
              <a:t>ínimo</a:t>
            </a:r>
            <a:r>
              <a:rPr lang="es-ES" sz="2000" dirty="0"/>
              <a:t>,</a:t>
            </a:r>
            <a:r>
              <a:rPr lang="es-CO" sz="2000" dirty="0"/>
              <a:t> el </a:t>
            </a:r>
            <a:r>
              <a:rPr lang="es-CO" sz="2800" b="1" dirty="0">
                <a:solidFill>
                  <a:srgbClr val="FF0000"/>
                </a:solidFill>
              </a:rPr>
              <a:t>46,5% </a:t>
            </a:r>
            <a:r>
              <a:rPr lang="es-CO" sz="2000" dirty="0"/>
              <a:t>de los Ingresos Corrientes de la Nación.</a:t>
            </a:r>
          </a:p>
        </p:txBody>
      </p:sp>
      <p:sp>
        <p:nvSpPr>
          <p:cNvPr id="9" name="CuadroTexto 8"/>
          <p:cNvSpPr txBox="1"/>
          <p:nvPr/>
        </p:nvSpPr>
        <p:spPr>
          <a:xfrm>
            <a:off x="410532" y="6237312"/>
            <a:ext cx="5112568" cy="276999"/>
          </a:xfrm>
          <a:prstGeom prst="rect">
            <a:avLst/>
          </a:prstGeom>
          <a:noFill/>
        </p:spPr>
        <p:txBody>
          <a:bodyPr wrap="square" rtlCol="0">
            <a:spAutoFit/>
          </a:bodyPr>
          <a:lstStyle/>
          <a:p>
            <a:r>
              <a:rPr lang="es-CO" sz="1200" b="1" dirty="0"/>
              <a:t>Fuente: Elaboración propia</a:t>
            </a:r>
          </a:p>
        </p:txBody>
      </p:sp>
      <p:cxnSp>
        <p:nvCxnSpPr>
          <p:cNvPr id="12" name="Conector recto 11"/>
          <p:cNvCxnSpPr/>
          <p:nvPr/>
        </p:nvCxnSpPr>
        <p:spPr>
          <a:xfrm flipV="1">
            <a:off x="4067944" y="1340609"/>
            <a:ext cx="72008" cy="396044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CuadroTexto 6"/>
          <p:cNvSpPr txBox="1"/>
          <p:nvPr/>
        </p:nvSpPr>
        <p:spPr>
          <a:xfrm>
            <a:off x="6052512" y="1340609"/>
            <a:ext cx="2714208" cy="1323439"/>
          </a:xfrm>
          <a:prstGeom prst="rect">
            <a:avLst/>
          </a:prstGeom>
          <a:noFill/>
        </p:spPr>
        <p:txBody>
          <a:bodyPr wrap="square" rtlCol="0">
            <a:spAutoFit/>
          </a:bodyPr>
          <a:lstStyle/>
          <a:p>
            <a:pPr algn="ctr"/>
            <a:r>
              <a:rPr lang="es-ES" sz="2000" dirty="0"/>
              <a:t>La participación del SGP </a:t>
            </a:r>
          </a:p>
          <a:p>
            <a:pPr algn="ctr"/>
            <a:r>
              <a:rPr lang="es-ES" sz="2000" dirty="0"/>
              <a:t>En Educación </a:t>
            </a:r>
            <a:r>
              <a:rPr lang="es-CO" sz="2000" dirty="0"/>
              <a:t>sobre el PIB debe pasar de </a:t>
            </a:r>
          </a:p>
          <a:p>
            <a:pPr algn="ctr"/>
            <a:r>
              <a:rPr lang="es-CO" sz="2000" dirty="0"/>
              <a:t>2,17% a 4,2%</a:t>
            </a:r>
            <a:endParaRPr lang="es-ES" sz="2000" dirty="0"/>
          </a:p>
        </p:txBody>
      </p:sp>
    </p:spTree>
    <p:extLst>
      <p:ext uri="{BB962C8B-B14F-4D97-AF65-F5344CB8AC3E}">
        <p14:creationId xmlns:p14="http://schemas.microsoft.com/office/powerpoint/2010/main" val="5899738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86916" y="2636912"/>
            <a:ext cx="8229600" cy="4525963"/>
          </a:xfrm>
        </p:spPr>
        <p:txBody>
          <a:bodyPr>
            <a:normAutofit/>
          </a:bodyPr>
          <a:lstStyle/>
          <a:p>
            <a:pPr marL="0" indent="0" algn="ctr">
              <a:buNone/>
            </a:pPr>
            <a:r>
              <a:rPr lang="es-CO" sz="7200" dirty="0"/>
              <a:t>GRACIAS !</a:t>
            </a:r>
            <a:endParaRPr lang="es-ES" sz="7200" dirty="0"/>
          </a:p>
        </p:txBody>
      </p:sp>
    </p:spTree>
    <p:extLst>
      <p:ext uri="{BB962C8B-B14F-4D97-AF65-F5344CB8AC3E}">
        <p14:creationId xmlns:p14="http://schemas.microsoft.com/office/powerpoint/2010/main" val="24279977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325562"/>
          </a:xfrm>
        </p:spPr>
        <p:txBody>
          <a:bodyPr>
            <a:normAutofit/>
          </a:bodyPr>
          <a:lstStyle/>
          <a:p>
            <a:r>
              <a:rPr lang="es-CO" sz="2500" b="1" dirty="0">
                <a:solidFill>
                  <a:schemeClr val="accent4">
                    <a:lumMod val="75000"/>
                  </a:schemeClr>
                </a:solidFill>
              </a:rPr>
              <a:t>HACIA UNA PROPUESTA DE FORMULA DE </a:t>
            </a:r>
            <a:br>
              <a:rPr lang="es-CO" sz="2500" b="1" dirty="0">
                <a:solidFill>
                  <a:schemeClr val="accent4">
                    <a:lumMod val="75000"/>
                  </a:schemeClr>
                </a:solidFill>
              </a:rPr>
            </a:br>
            <a:r>
              <a:rPr lang="es-CO" sz="2500" b="1" dirty="0">
                <a:solidFill>
                  <a:schemeClr val="accent4">
                    <a:lumMod val="75000"/>
                  </a:schemeClr>
                </a:solidFill>
              </a:rPr>
              <a:t>TRANSFERENCIAS PARA EDUCACIÓN</a:t>
            </a:r>
            <a:endParaRPr lang="es-ES" sz="2500" dirty="0"/>
          </a:p>
        </p:txBody>
      </p:sp>
      <p:sp>
        <p:nvSpPr>
          <p:cNvPr id="3" name="Marcador de contenido 2"/>
          <p:cNvSpPr>
            <a:spLocks noGrp="1"/>
          </p:cNvSpPr>
          <p:nvPr>
            <p:ph idx="1"/>
          </p:nvPr>
        </p:nvSpPr>
        <p:spPr>
          <a:xfrm>
            <a:off x="440033" y="1052736"/>
            <a:ext cx="8229600" cy="4896544"/>
          </a:xfrm>
        </p:spPr>
        <p:txBody>
          <a:bodyPr>
            <a:normAutofit fontScale="85000" lnSpcReduction="20000"/>
          </a:bodyPr>
          <a:lstStyle/>
          <a:p>
            <a:pPr algn="just"/>
            <a:endParaRPr lang="es-CO" b="1" dirty="0"/>
          </a:p>
          <a:p>
            <a:pPr algn="just"/>
            <a:r>
              <a:rPr lang="es-CO" dirty="0">
                <a:highlight>
                  <a:srgbClr val="00FF00"/>
                </a:highlight>
              </a:rPr>
              <a:t>Los recursos de Educación deberían representar, </a:t>
            </a:r>
            <a:r>
              <a:rPr lang="es-CO" b="1" dirty="0">
                <a:highlight>
                  <a:srgbClr val="00FF00"/>
                </a:highlight>
              </a:rPr>
              <a:t>COMO MÍNIMO</a:t>
            </a:r>
            <a:r>
              <a:rPr lang="es-CO" dirty="0">
                <a:highlight>
                  <a:srgbClr val="00FF00"/>
                </a:highlight>
              </a:rPr>
              <a:t>, el 58,5% de la totalidad del SGP (Actualmente 53% realmente asignado, y 55,65% nominalmente) </a:t>
            </a:r>
            <a:r>
              <a:rPr lang="es-CO" dirty="0"/>
              <a:t>de los recursos de Transferencias.</a:t>
            </a:r>
          </a:p>
          <a:p>
            <a:pPr algn="just"/>
            <a:endParaRPr lang="es-CO" dirty="0"/>
          </a:p>
          <a:p>
            <a:pPr marL="0" indent="0" algn="just">
              <a:buNone/>
            </a:pPr>
            <a:endParaRPr lang="es-CO" b="1" dirty="0"/>
          </a:p>
          <a:p>
            <a:pPr algn="just"/>
            <a:r>
              <a:rPr lang="es-CO" b="1" dirty="0"/>
              <a:t>La formula </a:t>
            </a:r>
            <a:r>
              <a:rPr lang="es-CO" dirty="0"/>
              <a:t>debería contemplar </a:t>
            </a:r>
            <a:r>
              <a:rPr lang="es-CO" b="1" dirty="0"/>
              <a:t>que </a:t>
            </a:r>
            <a:r>
              <a:rPr lang="es-CO" b="1" dirty="0">
                <a:highlight>
                  <a:srgbClr val="00FF00"/>
                </a:highlight>
              </a:rPr>
              <a:t>los recursos de educación DEBEN ESTAR PROTEGIDOS</a:t>
            </a:r>
            <a:r>
              <a:rPr lang="es-CO" b="1" dirty="0"/>
              <a:t>, y </a:t>
            </a:r>
            <a:r>
              <a:rPr lang="es-CO" b="1" u="sng" dirty="0"/>
              <a:t>no deberían disminuir con relación al año anterior EN TERMINOS REALES</a:t>
            </a:r>
            <a:r>
              <a:rPr lang="es-CO" b="1" dirty="0"/>
              <a:t>, </a:t>
            </a:r>
            <a:r>
              <a:rPr lang="es-CO" dirty="0"/>
              <a:t>independientemente del comportamiento de la Economía y de los ICN</a:t>
            </a:r>
            <a:r>
              <a:rPr lang="es-CO" b="1" dirty="0"/>
              <a:t>. (</a:t>
            </a:r>
            <a:r>
              <a:rPr lang="es-CO" b="1" dirty="0">
                <a:highlight>
                  <a:srgbClr val="00FF00"/>
                </a:highlight>
              </a:rPr>
              <a:t>PRIMADO PROGRESIVIDAD DD.HH.</a:t>
            </a:r>
            <a:r>
              <a:rPr lang="es-CO" b="1" dirty="0"/>
              <a:t>) (PIDESC, 1966)</a:t>
            </a:r>
          </a:p>
          <a:p>
            <a:pPr marL="0" indent="0" algn="just">
              <a:buNone/>
            </a:pPr>
            <a:endParaRPr lang="es-CO" b="1" dirty="0"/>
          </a:p>
          <a:p>
            <a:endParaRPr lang="es-ES" dirty="0"/>
          </a:p>
        </p:txBody>
      </p:sp>
    </p:spTree>
    <p:extLst>
      <p:ext uri="{BB962C8B-B14F-4D97-AF65-F5344CB8AC3E}">
        <p14:creationId xmlns:p14="http://schemas.microsoft.com/office/powerpoint/2010/main" val="270823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RECOMENDACIONES</a:t>
            </a:r>
            <a:endParaRPr lang="es-ES" dirty="0"/>
          </a:p>
        </p:txBody>
      </p:sp>
      <p:sp>
        <p:nvSpPr>
          <p:cNvPr id="3" name="Marcador de contenido 2"/>
          <p:cNvSpPr>
            <a:spLocks noGrp="1"/>
          </p:cNvSpPr>
          <p:nvPr>
            <p:ph idx="1"/>
          </p:nvPr>
        </p:nvSpPr>
        <p:spPr/>
        <p:txBody>
          <a:bodyPr>
            <a:normAutofit fontScale="85000" lnSpcReduction="20000"/>
          </a:bodyPr>
          <a:lstStyle/>
          <a:p>
            <a:r>
              <a:rPr lang="es-CO" dirty="0"/>
              <a:t>Transformar los anteriores principios en un </a:t>
            </a:r>
            <a:r>
              <a:rPr lang="es-CO" b="1" dirty="0">
                <a:highlight>
                  <a:srgbClr val="00FF00"/>
                </a:highlight>
              </a:rPr>
              <a:t>ALGORITMO</a:t>
            </a:r>
            <a:r>
              <a:rPr lang="es-CO" dirty="0">
                <a:highlight>
                  <a:srgbClr val="00FF00"/>
                </a:highlight>
              </a:rPr>
              <a:t> de Crecimiento del SGP</a:t>
            </a:r>
            <a:r>
              <a:rPr lang="es-CO" dirty="0"/>
              <a:t>, que se pueda </a:t>
            </a:r>
            <a:r>
              <a:rPr lang="es-CO" u="sng" dirty="0"/>
              <a:t>exponer en el Congreso</a:t>
            </a:r>
            <a:r>
              <a:rPr lang="es-CO" dirty="0"/>
              <a:t> y </a:t>
            </a:r>
            <a:r>
              <a:rPr lang="es-CO" u="sng" dirty="0"/>
              <a:t>negociar con el Gobierno</a:t>
            </a:r>
          </a:p>
          <a:p>
            <a:endParaRPr lang="es-CO" dirty="0"/>
          </a:p>
          <a:p>
            <a:r>
              <a:rPr lang="es-CO" dirty="0"/>
              <a:t>Calcular con precisión las necesidades reales de recursos del Sector: a partir de la TIPIFICACIÓN y </a:t>
            </a:r>
            <a:r>
              <a:rPr lang="es-CO" b="1" dirty="0"/>
              <a:t>COSTEO</a:t>
            </a:r>
            <a:r>
              <a:rPr lang="es-CO" dirty="0"/>
              <a:t> </a:t>
            </a:r>
            <a:r>
              <a:rPr lang="es-CO" b="1" dirty="0"/>
              <a:t>DE UNA CANASTA SUFICIENTE </a:t>
            </a:r>
            <a:r>
              <a:rPr lang="es-CO" dirty="0"/>
              <a:t>que cumpla plenamente el Derecho a la Educación. (</a:t>
            </a:r>
            <a:r>
              <a:rPr lang="es-CO" dirty="0" err="1">
                <a:highlight>
                  <a:srgbClr val="00FF00"/>
                </a:highlight>
              </a:rPr>
              <a:t>Exp</a:t>
            </a:r>
            <a:r>
              <a:rPr lang="es-CO" dirty="0">
                <a:highlight>
                  <a:srgbClr val="00FF00"/>
                </a:highlight>
              </a:rPr>
              <a:t> Brasil</a:t>
            </a:r>
            <a:r>
              <a:rPr lang="es-CO" dirty="0"/>
              <a:t>)</a:t>
            </a:r>
          </a:p>
          <a:p>
            <a:pPr marL="0" indent="0">
              <a:buNone/>
            </a:pPr>
            <a:endParaRPr lang="es-CO" dirty="0"/>
          </a:p>
          <a:p>
            <a:r>
              <a:rPr lang="es-CO" dirty="0"/>
              <a:t>Incluir en esta Canasta una </a:t>
            </a:r>
            <a:r>
              <a:rPr lang="es-CO" b="1" dirty="0"/>
              <a:t>VALORACIÓN</a:t>
            </a:r>
            <a:r>
              <a:rPr lang="es-CO" dirty="0"/>
              <a:t> precisa sobre el </a:t>
            </a:r>
            <a:r>
              <a:rPr lang="es-CO" b="1" dirty="0"/>
              <a:t>REZAGO </a:t>
            </a:r>
            <a:r>
              <a:rPr lang="es-CO" b="1" dirty="0">
                <a:highlight>
                  <a:srgbClr val="00FF00"/>
                </a:highlight>
              </a:rPr>
              <a:t>DEL COSTO LABORAL </a:t>
            </a:r>
            <a:r>
              <a:rPr lang="es-CO" b="1" dirty="0"/>
              <a:t>y </a:t>
            </a:r>
            <a:r>
              <a:rPr lang="es-CO" b="1" dirty="0">
                <a:highlight>
                  <a:srgbClr val="00FF00"/>
                </a:highlight>
              </a:rPr>
              <a:t>LA FORMACIÓN DOCENTE</a:t>
            </a:r>
          </a:p>
          <a:p>
            <a:endParaRPr lang="es-ES" dirty="0"/>
          </a:p>
        </p:txBody>
      </p:sp>
    </p:spTree>
    <p:extLst>
      <p:ext uri="{BB962C8B-B14F-4D97-AF65-F5344CB8AC3E}">
        <p14:creationId xmlns:p14="http://schemas.microsoft.com/office/powerpoint/2010/main" val="319127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RECOMENDACIONES</a:t>
            </a:r>
            <a:endParaRPr lang="es-ES" dirty="0"/>
          </a:p>
        </p:txBody>
      </p:sp>
      <p:sp>
        <p:nvSpPr>
          <p:cNvPr id="3" name="Marcador de contenido 2"/>
          <p:cNvSpPr>
            <a:spLocks noGrp="1"/>
          </p:cNvSpPr>
          <p:nvPr>
            <p:ph idx="1"/>
          </p:nvPr>
        </p:nvSpPr>
        <p:spPr>
          <a:xfrm>
            <a:off x="457200" y="1196753"/>
            <a:ext cx="8229600" cy="5328592"/>
          </a:xfrm>
        </p:spPr>
        <p:txBody>
          <a:bodyPr>
            <a:normAutofit fontScale="70000" lnSpcReduction="20000"/>
          </a:bodyPr>
          <a:lstStyle/>
          <a:p>
            <a:r>
              <a:rPr lang="es-CO" u="sng" dirty="0"/>
              <a:t>A partir de lo anterior, establecer y </a:t>
            </a:r>
            <a:r>
              <a:rPr lang="es-CO" b="1" u="sng" dirty="0">
                <a:highlight>
                  <a:srgbClr val="00FF00"/>
                </a:highlight>
              </a:rPr>
              <a:t>CUANTIFICAR la BRECHA REAL DE FINANCIACIÓN DEL SECTOR EDUCATIVO</a:t>
            </a:r>
            <a:r>
              <a:rPr lang="es-CO" u="sng" dirty="0"/>
              <a:t>.</a:t>
            </a:r>
          </a:p>
          <a:p>
            <a:endParaRPr lang="es-CO" dirty="0"/>
          </a:p>
          <a:p>
            <a:pPr algn="just"/>
            <a:r>
              <a:rPr lang="es-CO" dirty="0"/>
              <a:t>Llevar estos insumos a las distintas DISCUSIONES CON EL GOBIERNO y los Debates (Campañas) Políticos, particularmente al </a:t>
            </a:r>
            <a:r>
              <a:rPr lang="es-CO" b="1" dirty="0">
                <a:highlight>
                  <a:srgbClr val="00FF00"/>
                </a:highlight>
              </a:rPr>
              <a:t>PLAN DECENAL DE EDUCACIÓN</a:t>
            </a:r>
            <a:r>
              <a:rPr lang="es-CO" dirty="0"/>
              <a:t>, y a la </a:t>
            </a:r>
            <a:r>
              <a:rPr lang="es-CO" b="1" dirty="0"/>
              <a:t>DISCUSIÓN SOBRE LA </a:t>
            </a:r>
            <a:r>
              <a:rPr lang="es-CO" b="1" dirty="0">
                <a:highlight>
                  <a:srgbClr val="00FF00"/>
                </a:highlight>
              </a:rPr>
              <a:t>IMPLEMENTACIÓN DE ACUERDOS Y POST-CONFLICTO</a:t>
            </a:r>
            <a:r>
              <a:rPr lang="es-CO" dirty="0"/>
              <a:t>.</a:t>
            </a:r>
          </a:p>
          <a:p>
            <a:endParaRPr lang="es-CO" dirty="0"/>
          </a:p>
          <a:p>
            <a:r>
              <a:rPr lang="es-CO" b="1" dirty="0"/>
              <a:t>SENSIBILIZAR a </a:t>
            </a:r>
            <a:r>
              <a:rPr lang="es-CO" b="1" dirty="0">
                <a:highlight>
                  <a:srgbClr val="00FF00"/>
                </a:highlight>
              </a:rPr>
              <a:t>otros actores sociales aliados </a:t>
            </a:r>
            <a:r>
              <a:rPr lang="es-CO" dirty="0"/>
              <a:t>con EL </a:t>
            </a:r>
            <a:r>
              <a:rPr lang="es-CO" b="1" dirty="0"/>
              <a:t>TAMAÑO</a:t>
            </a:r>
            <a:r>
              <a:rPr lang="es-CO" dirty="0"/>
              <a:t> DE LA PROBLEMÁTICA de la </a:t>
            </a:r>
            <a:r>
              <a:rPr lang="es-CO" b="1" dirty="0"/>
              <a:t>BRECHA DE FINANCIACIÓN DE LA EDUCACIÓN. </a:t>
            </a:r>
            <a:endParaRPr lang="es-CO" dirty="0"/>
          </a:p>
          <a:p>
            <a:pPr algn="just"/>
            <a:r>
              <a:rPr lang="es-CO" b="1" u="sng" dirty="0"/>
              <a:t>Formar a la BASE SINDICAL </a:t>
            </a:r>
            <a:r>
              <a:rPr lang="es-CO" dirty="0"/>
              <a:t>en la </a:t>
            </a:r>
            <a:r>
              <a:rPr lang="es-CO" b="1" dirty="0">
                <a:highlight>
                  <a:srgbClr val="00FF00"/>
                </a:highlight>
              </a:rPr>
              <a:t>COMPRENSIÓN de la problemática financiera de la Educación</a:t>
            </a:r>
            <a:r>
              <a:rPr lang="es-CO" dirty="0"/>
              <a:t>.</a:t>
            </a:r>
          </a:p>
          <a:p>
            <a:endParaRPr lang="es-CO" dirty="0"/>
          </a:p>
          <a:p>
            <a:pPr algn="ctr"/>
            <a:r>
              <a:rPr lang="es-CO" dirty="0">
                <a:highlight>
                  <a:srgbClr val="FF0000"/>
                </a:highlight>
              </a:rPr>
              <a:t>CONFLUIR A UN AMPLIO MOVIMIENTO SOCIAL POR LA FINANCIACIÓN PLENA PARA LA REALIZACIÓN DEL DERECHO A LA EDUCACIÓN EN COLOMBIA.</a:t>
            </a:r>
          </a:p>
          <a:p>
            <a:endParaRPr lang="es-ES" dirty="0"/>
          </a:p>
        </p:txBody>
      </p:sp>
    </p:spTree>
    <p:extLst>
      <p:ext uri="{BB962C8B-B14F-4D97-AF65-F5344CB8AC3E}">
        <p14:creationId xmlns:p14="http://schemas.microsoft.com/office/powerpoint/2010/main" val="336327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86916" y="2636912"/>
            <a:ext cx="8229600" cy="4525963"/>
          </a:xfrm>
        </p:spPr>
        <p:txBody>
          <a:bodyPr>
            <a:normAutofit/>
          </a:bodyPr>
          <a:lstStyle/>
          <a:p>
            <a:pPr marL="0" indent="0" algn="ctr">
              <a:buNone/>
            </a:pPr>
            <a:r>
              <a:rPr lang="es-CO" sz="7200" dirty="0"/>
              <a:t>GRACIAS !</a:t>
            </a:r>
            <a:endParaRPr lang="es-ES" sz="7200" dirty="0"/>
          </a:p>
        </p:txBody>
      </p:sp>
    </p:spTree>
    <p:extLst>
      <p:ext uri="{BB962C8B-B14F-4D97-AF65-F5344CB8AC3E}">
        <p14:creationId xmlns:p14="http://schemas.microsoft.com/office/powerpoint/2010/main" val="3767372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a:t>Acuerdo Extendido con el FMI (1999)</a:t>
            </a:r>
          </a:p>
        </p:txBody>
      </p:sp>
      <p:sp>
        <p:nvSpPr>
          <p:cNvPr id="3" name="2 Marcador de contenido"/>
          <p:cNvSpPr>
            <a:spLocks noGrp="1"/>
          </p:cNvSpPr>
          <p:nvPr>
            <p:ph idx="1"/>
          </p:nvPr>
        </p:nvSpPr>
        <p:spPr>
          <a:xfrm>
            <a:off x="457200" y="1600200"/>
            <a:ext cx="8219256" cy="4925144"/>
          </a:xfrm>
        </p:spPr>
        <p:txBody>
          <a:bodyPr>
            <a:normAutofit fontScale="62500" lnSpcReduction="20000"/>
          </a:bodyPr>
          <a:lstStyle/>
          <a:p>
            <a:r>
              <a:rPr lang="es-ES" dirty="0"/>
              <a:t>«las dificultades en la administración fiscal se debían, sobretodo, a la creciente participación de los ingresos de destinación específica, como lo eran las transferencias». (Ministerio de Hacienda y Crédito Público, 1999:4)</a:t>
            </a:r>
          </a:p>
          <a:p>
            <a:endParaRPr lang="es-ES" dirty="0"/>
          </a:p>
          <a:p>
            <a:r>
              <a:rPr lang="es-ES" dirty="0"/>
              <a:t>“El más importante de los esfuerzos para controlar el gasto público en el mediano plazo es el acto legislativo (una enmienda constitucional) que fue presentado al Congreso en septiembre de 1999 con el propósito de </a:t>
            </a:r>
            <a:r>
              <a:rPr lang="es-ES" b="1" u="sng" dirty="0"/>
              <a:t>mantener constante en términos reales</a:t>
            </a:r>
            <a:r>
              <a:rPr lang="es-ES" u="sng" dirty="0"/>
              <a:t> el valor de los fondos que se transferirán a los gobiernos locales bajo los acuerdos de participación en los ingresos corrientes de la Nación</a:t>
            </a:r>
            <a:r>
              <a:rPr lang="es-ES" dirty="0"/>
              <a:t>. </a:t>
            </a:r>
          </a:p>
          <a:p>
            <a:endParaRPr lang="es-ES" dirty="0"/>
          </a:p>
          <a:p>
            <a:r>
              <a:rPr lang="es-ES" dirty="0"/>
              <a:t>Se espera que esta reforma, que requiere la aprobación en dos sesiones sucesivas del Congreso, sea efectiva a partir de julio del 2001 y provea ahorros fiscales del 0,4 por ciento del PIB en el 2001, aumentando al 0,8 por ciento del PIB en el 2002” (</a:t>
            </a:r>
            <a:r>
              <a:rPr lang="es-ES" i="1" dirty="0"/>
              <a:t>Ibíd.</a:t>
            </a:r>
            <a:r>
              <a:rPr lang="es-ES" dirty="0"/>
              <a:t>:11, subrayado adicional) </a:t>
            </a:r>
            <a:endParaRPr lang="es-CO" dirty="0"/>
          </a:p>
          <a:p>
            <a:endParaRPr lang="es-CO" dirty="0"/>
          </a:p>
        </p:txBody>
      </p:sp>
    </p:spTree>
    <p:extLst>
      <p:ext uri="{BB962C8B-B14F-4D97-AF65-F5344CB8AC3E}">
        <p14:creationId xmlns:p14="http://schemas.microsoft.com/office/powerpoint/2010/main" val="254030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850824" y="116632"/>
            <a:ext cx="7342310" cy="911233"/>
          </a:xfrm>
        </p:spPr>
        <p:txBody>
          <a:bodyPr/>
          <a:lstStyle/>
          <a:p>
            <a:pPr algn="l"/>
            <a:r>
              <a:rPr lang="es-CO" sz="2500" b="1" dirty="0">
                <a:solidFill>
                  <a:schemeClr val="accent4">
                    <a:lumMod val="75000"/>
                  </a:schemeClr>
                </a:solidFill>
              </a:rPr>
              <a:t>FUENTES DE LAS TRANSFERENCIAS TERRITORIALES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854207"/>
            <a:ext cx="6368305" cy="4947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12 CuadroTexto"/>
          <p:cNvSpPr txBox="1"/>
          <p:nvPr/>
        </p:nvSpPr>
        <p:spPr>
          <a:xfrm>
            <a:off x="827584" y="5883905"/>
            <a:ext cx="5142851" cy="211774"/>
          </a:xfrm>
          <a:prstGeom prst="rect">
            <a:avLst/>
          </a:prstGeom>
          <a:noFill/>
        </p:spPr>
        <p:txBody>
          <a:bodyPr wrap="square" lIns="72567" tIns="36283" rIns="72567" bIns="36283" rtlCol="0">
            <a:spAutoFit/>
          </a:bodyPr>
          <a:lstStyle/>
          <a:p>
            <a:r>
              <a:rPr lang="es-CO" sz="900" b="1" dirty="0">
                <a:solidFill>
                  <a:schemeClr val="tx1">
                    <a:lumMod val="65000"/>
                    <a:lumOff val="35000"/>
                  </a:schemeClr>
                </a:solidFill>
              </a:rPr>
              <a:t>Fuente: </a:t>
            </a:r>
            <a:r>
              <a:rPr lang="es-CO" sz="900" dirty="0">
                <a:solidFill>
                  <a:schemeClr val="tx1">
                    <a:lumMod val="65000"/>
                    <a:lumOff val="35000"/>
                  </a:schemeClr>
                </a:solidFill>
              </a:rPr>
              <a:t>FND con base en CP 1991, ley 60 de 1993, Acto Legislativo 01 de 2001 y Acto Legislativo 04 de 2007</a:t>
            </a:r>
          </a:p>
        </p:txBody>
      </p:sp>
      <p:sp>
        <p:nvSpPr>
          <p:cNvPr id="2" name="1 CuadroTexto"/>
          <p:cNvSpPr txBox="1"/>
          <p:nvPr/>
        </p:nvSpPr>
        <p:spPr>
          <a:xfrm>
            <a:off x="696844" y="6047960"/>
            <a:ext cx="8958665" cy="215444"/>
          </a:xfrm>
          <a:prstGeom prst="rect">
            <a:avLst/>
          </a:prstGeom>
          <a:noFill/>
        </p:spPr>
        <p:txBody>
          <a:bodyPr wrap="square" rtlCol="0">
            <a:spAutoFit/>
          </a:bodyPr>
          <a:lstStyle/>
          <a:p>
            <a:r>
              <a:rPr lang="es-ES" sz="800"/>
              <a:t>Fuente: </a:t>
            </a:r>
            <a:r>
              <a:rPr lang="es-CO" sz="800"/>
              <a:t>RETOS PARA MEJORAR EL SISTEMA GENERAL DE PARTICIAPCIONES - IV Encuentro de Coordinación Intergubernamental y Presupuestal</a:t>
            </a:r>
            <a:r>
              <a:rPr lang="es-MX" sz="800"/>
              <a:t> - </a:t>
            </a:r>
            <a:r>
              <a:rPr lang="es-CO" sz="800"/>
              <a:t>Amylkar Acosta</a:t>
            </a:r>
            <a:r>
              <a:rPr lang="es-MX" sz="800"/>
              <a:t> - </a:t>
            </a:r>
            <a:r>
              <a:rPr lang="es-CO" sz="800"/>
              <a:t>Bogotá D.C. Septiembre 10 de 2015</a:t>
            </a:r>
            <a:endParaRPr lang="es-MX"/>
          </a:p>
        </p:txBody>
      </p:sp>
    </p:spTree>
    <p:extLst>
      <p:ext uri="{BB962C8B-B14F-4D97-AF65-F5344CB8AC3E}">
        <p14:creationId xmlns:p14="http://schemas.microsoft.com/office/powerpoint/2010/main" val="3899945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4380" y="1340768"/>
            <a:ext cx="8075240" cy="4565104"/>
          </a:xfrm>
        </p:spPr>
        <p:txBody>
          <a:bodyPr>
            <a:noAutofit/>
          </a:bodyPr>
          <a:lstStyle/>
          <a:p>
            <a:pPr algn="just"/>
            <a:r>
              <a:rPr lang="es-CO" sz="2000" b="1" dirty="0"/>
              <a:t>PARÁGRAFO TRANSITORIO 1°.</a:t>
            </a:r>
            <a:r>
              <a:rPr lang="es-CO" sz="2000" dirty="0"/>
              <a:t> El Sistema General de Participaciones de los Departamentos, Distritos y Municipios </a:t>
            </a:r>
            <a:r>
              <a:rPr lang="es-CO" sz="2000" b="1" dirty="0"/>
              <a:t>tendrá como base inicial</a:t>
            </a:r>
            <a:r>
              <a:rPr lang="es-CO" sz="2000" dirty="0"/>
              <a:t> el monto de los recursos que la Nación transfiere a las entidades territoriales antes de entrar en vigencia este acto legislativo … que para el año 2001 se valoran en la suma de diez punto novecientos sesenta y dos (10.962) billones de pesos.</a:t>
            </a:r>
          </a:p>
          <a:p>
            <a:pPr algn="just"/>
            <a:endParaRPr lang="es-CO" sz="2000" dirty="0"/>
          </a:p>
          <a:p>
            <a:pPr algn="just"/>
            <a:r>
              <a:rPr lang="es-CO" sz="2000" b="1" dirty="0"/>
              <a:t>PARÁGRAFO TRANSITORIO 3°.</a:t>
            </a:r>
            <a:r>
              <a:rPr lang="es-CO" sz="2000" dirty="0"/>
              <a:t> </a:t>
            </a:r>
            <a:r>
              <a:rPr lang="es-CO" sz="2000" u="sng" dirty="0"/>
              <a:t>Al finalizar el periodo de transición</a:t>
            </a:r>
            <a:r>
              <a:rPr lang="es-CO" sz="2000" dirty="0"/>
              <a:t>, </a:t>
            </a:r>
            <a:r>
              <a:rPr lang="es-CO" sz="2000" b="1" u="sng" dirty="0"/>
              <a:t>el porcentaje de los ingresos Corrientes de la Nación destinados para el Sistema General de Participación será como mínimo el porcentaje que constitucionalmente se transfiera en el año 2001</a:t>
            </a:r>
            <a:r>
              <a:rPr lang="es-CO" sz="2000" dirty="0"/>
              <a:t>.</a:t>
            </a:r>
          </a:p>
          <a:p>
            <a:pPr marL="0" indent="0" algn="just">
              <a:buNone/>
            </a:pPr>
            <a:endParaRPr lang="es-CO" sz="2000" dirty="0"/>
          </a:p>
          <a:p>
            <a:pPr algn="just"/>
            <a:r>
              <a:rPr lang="es-CO" sz="2000" dirty="0"/>
              <a:t>La Ley, a iniciativa del Congreso, establecerá la gradualidad del incremento autorizado en este parágrafo.</a:t>
            </a:r>
          </a:p>
          <a:p>
            <a:endParaRPr lang="es-CO" sz="1800" u="sng" dirty="0"/>
          </a:p>
          <a:p>
            <a:endParaRPr lang="es-CO" sz="1800" u="sng" dirty="0"/>
          </a:p>
          <a:p>
            <a:endParaRPr lang="es-ES" sz="1800" dirty="0"/>
          </a:p>
        </p:txBody>
      </p:sp>
      <p:sp>
        <p:nvSpPr>
          <p:cNvPr id="4" name="Título 2"/>
          <p:cNvSpPr>
            <a:spLocks noGrp="1"/>
          </p:cNvSpPr>
          <p:nvPr>
            <p:ph type="title"/>
          </p:nvPr>
        </p:nvSpPr>
        <p:spPr>
          <a:xfrm>
            <a:off x="457200" y="274638"/>
            <a:ext cx="8229600" cy="706090"/>
          </a:xfrm>
        </p:spPr>
        <p:txBody>
          <a:bodyPr>
            <a:normAutofit fontScale="90000"/>
          </a:bodyPr>
          <a:lstStyle/>
          <a:p>
            <a:r>
              <a:rPr lang="es-CO" sz="2500" b="1" dirty="0">
                <a:solidFill>
                  <a:schemeClr val="accent4">
                    <a:lumMod val="75000"/>
                  </a:schemeClr>
                </a:solidFill>
              </a:rPr>
              <a:t>CLAUSULA QUE CUIDABA</a:t>
            </a:r>
            <a:br>
              <a:rPr lang="es-CO" sz="2500" b="1" dirty="0">
                <a:solidFill>
                  <a:schemeClr val="accent4">
                    <a:lumMod val="75000"/>
                  </a:schemeClr>
                </a:solidFill>
              </a:rPr>
            </a:br>
            <a:r>
              <a:rPr lang="es-CO" sz="2500" b="1" dirty="0">
                <a:solidFill>
                  <a:schemeClr val="accent4">
                    <a:lumMod val="75000"/>
                  </a:schemeClr>
                </a:solidFill>
              </a:rPr>
              <a:t>EL MONTO DE BASE DESPUES DE LA TRANSICIÓN </a:t>
            </a:r>
            <a:br>
              <a:rPr lang="es-CO" sz="2500" b="1" dirty="0">
                <a:solidFill>
                  <a:schemeClr val="accent4">
                    <a:lumMod val="75000"/>
                  </a:schemeClr>
                </a:solidFill>
              </a:rPr>
            </a:br>
            <a:r>
              <a:rPr lang="es-CO" sz="2500" b="1" dirty="0">
                <a:solidFill>
                  <a:schemeClr val="accent4">
                    <a:lumMod val="75000"/>
                  </a:schemeClr>
                </a:solidFill>
              </a:rPr>
              <a:t>(Acto Legislativo 01 de 2001)</a:t>
            </a:r>
          </a:p>
        </p:txBody>
      </p:sp>
    </p:spTree>
    <p:extLst>
      <p:ext uri="{BB962C8B-B14F-4D97-AF65-F5344CB8AC3E}">
        <p14:creationId xmlns:p14="http://schemas.microsoft.com/office/powerpoint/2010/main" val="322390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82410" y="113437"/>
            <a:ext cx="7342310" cy="911233"/>
          </a:xfrm>
        </p:spPr>
        <p:txBody>
          <a:bodyPr/>
          <a:lstStyle/>
          <a:p>
            <a:pPr algn="l"/>
            <a:r>
              <a:rPr lang="es-CO" sz="2500" b="1" dirty="0">
                <a:solidFill>
                  <a:schemeClr val="accent4">
                    <a:lumMod val="75000"/>
                  </a:schemeClr>
                </a:solidFill>
              </a:rPr>
              <a:t>FUENTES DE LAS TRANSFERENCIAS TERRITORIALES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833" y="854208"/>
            <a:ext cx="6368305" cy="4947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12 CuadroTexto"/>
          <p:cNvSpPr txBox="1"/>
          <p:nvPr/>
        </p:nvSpPr>
        <p:spPr>
          <a:xfrm>
            <a:off x="827584" y="5883905"/>
            <a:ext cx="5142851" cy="211774"/>
          </a:xfrm>
          <a:prstGeom prst="rect">
            <a:avLst/>
          </a:prstGeom>
          <a:noFill/>
        </p:spPr>
        <p:txBody>
          <a:bodyPr wrap="square" lIns="72567" tIns="36283" rIns="72567" bIns="36283" rtlCol="0">
            <a:spAutoFit/>
          </a:bodyPr>
          <a:lstStyle/>
          <a:p>
            <a:r>
              <a:rPr lang="es-CO" sz="900" b="1" dirty="0">
                <a:solidFill>
                  <a:schemeClr val="tx1">
                    <a:lumMod val="65000"/>
                    <a:lumOff val="35000"/>
                  </a:schemeClr>
                </a:solidFill>
              </a:rPr>
              <a:t>Fuente: </a:t>
            </a:r>
            <a:r>
              <a:rPr lang="es-CO" sz="900" dirty="0">
                <a:solidFill>
                  <a:schemeClr val="tx1">
                    <a:lumMod val="65000"/>
                    <a:lumOff val="35000"/>
                  </a:schemeClr>
                </a:solidFill>
              </a:rPr>
              <a:t>FND con base en CP 1991, ley 60 de 1993, Acto Legislativo 01 de 2001 y Acto Legislativo 04 de 2007</a:t>
            </a:r>
          </a:p>
        </p:txBody>
      </p:sp>
      <p:sp>
        <p:nvSpPr>
          <p:cNvPr id="2" name="1 CuadroTexto"/>
          <p:cNvSpPr txBox="1"/>
          <p:nvPr/>
        </p:nvSpPr>
        <p:spPr>
          <a:xfrm>
            <a:off x="696844" y="6047960"/>
            <a:ext cx="8958665" cy="215444"/>
          </a:xfrm>
          <a:prstGeom prst="rect">
            <a:avLst/>
          </a:prstGeom>
          <a:noFill/>
        </p:spPr>
        <p:txBody>
          <a:bodyPr wrap="square" rtlCol="0">
            <a:spAutoFit/>
          </a:bodyPr>
          <a:lstStyle/>
          <a:p>
            <a:r>
              <a:rPr lang="es-ES" sz="800"/>
              <a:t>Fuente: </a:t>
            </a:r>
            <a:r>
              <a:rPr lang="es-CO" sz="800"/>
              <a:t>RETOS PARA MEJORAR EL SISTEMA GENERAL DE PARTICIAPCIONES - IV Encuentro de Coordinación Intergubernamental y Presupuestal</a:t>
            </a:r>
            <a:r>
              <a:rPr lang="es-MX" sz="800"/>
              <a:t> - </a:t>
            </a:r>
            <a:r>
              <a:rPr lang="es-CO" sz="800"/>
              <a:t>Amylkar Acosta</a:t>
            </a:r>
            <a:r>
              <a:rPr lang="es-MX" sz="800"/>
              <a:t> - </a:t>
            </a:r>
            <a:r>
              <a:rPr lang="es-CO" sz="800"/>
              <a:t>Bogotá D.C. Septiembre 10 de 2015</a:t>
            </a:r>
            <a:endParaRPr lang="es-MX"/>
          </a:p>
        </p:txBody>
      </p:sp>
    </p:spTree>
    <p:extLst>
      <p:ext uri="{BB962C8B-B14F-4D97-AF65-F5344CB8AC3E}">
        <p14:creationId xmlns:p14="http://schemas.microsoft.com/office/powerpoint/2010/main" val="627162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50106"/>
          </a:xfrm>
        </p:spPr>
        <p:txBody>
          <a:bodyPr>
            <a:normAutofit/>
          </a:bodyPr>
          <a:lstStyle/>
          <a:p>
            <a:r>
              <a:rPr lang="es-CO" sz="2500" b="1" dirty="0">
                <a:solidFill>
                  <a:schemeClr val="accent4">
                    <a:lumMod val="75000"/>
                  </a:schemeClr>
                </a:solidFill>
              </a:rPr>
              <a:t>EL MONTO DE BASE (Acto Legislativo 04 de 2007)</a:t>
            </a:r>
            <a:endParaRPr lang="es-ES" sz="2500" dirty="0"/>
          </a:p>
        </p:txBody>
      </p:sp>
      <p:sp>
        <p:nvSpPr>
          <p:cNvPr id="3" name="Marcador de contenido 2"/>
          <p:cNvSpPr>
            <a:spLocks noGrp="1"/>
          </p:cNvSpPr>
          <p:nvPr>
            <p:ph idx="1"/>
          </p:nvPr>
        </p:nvSpPr>
        <p:spPr>
          <a:xfrm>
            <a:off x="457200" y="1124744"/>
            <a:ext cx="8229600" cy="5001419"/>
          </a:xfrm>
        </p:spPr>
        <p:txBody>
          <a:bodyPr>
            <a:normAutofit fontScale="85000" lnSpcReduction="20000"/>
          </a:bodyPr>
          <a:lstStyle/>
          <a:p>
            <a:pPr algn="just"/>
            <a:r>
              <a:rPr lang="es-CO" dirty="0"/>
              <a:t>Desaparece ese parágrafo que cuidaba la base de recursos al final del “periodo de transición”</a:t>
            </a:r>
          </a:p>
          <a:p>
            <a:pPr algn="just"/>
            <a:r>
              <a:rPr lang="es-CO" dirty="0"/>
              <a:t>Desaparece toda referencia al porcentaje de los ICN mínimo. </a:t>
            </a:r>
          </a:p>
          <a:p>
            <a:pPr marL="0" indent="0" algn="just">
              <a:buNone/>
            </a:pPr>
            <a:endParaRPr lang="es-CO" dirty="0"/>
          </a:p>
          <a:p>
            <a:pPr marL="0" indent="0" algn="just">
              <a:buNone/>
            </a:pPr>
            <a:r>
              <a:rPr lang="es-CO" dirty="0"/>
              <a:t>Solo queda la referencia al crecimiento:</a:t>
            </a:r>
          </a:p>
          <a:p>
            <a:pPr marL="0" indent="0" algn="just">
              <a:buNone/>
            </a:pPr>
            <a:endParaRPr lang="es-CO" dirty="0"/>
          </a:p>
          <a:p>
            <a:pPr marL="0" indent="0" algn="just">
              <a:buNone/>
            </a:pPr>
            <a:r>
              <a:rPr lang="es-CO" dirty="0"/>
              <a:t>+ El SGP…</a:t>
            </a:r>
            <a:r>
              <a:rPr lang="es-CO" b="1" dirty="0"/>
              <a:t>incrementará anualmente en un porcentaje</a:t>
            </a:r>
            <a:r>
              <a:rPr lang="es-CO" dirty="0"/>
              <a:t> igual al promedio de la variación porcentual que hayan tenido los ICN durante los cuatro (4) años anteriores, </a:t>
            </a:r>
          </a:p>
          <a:p>
            <a:pPr marL="0" indent="0" algn="just">
              <a:buNone/>
            </a:pPr>
            <a:r>
              <a:rPr lang="es-CO" dirty="0"/>
              <a:t>+ </a:t>
            </a:r>
            <a:r>
              <a:rPr lang="es-CO" b="1" dirty="0"/>
              <a:t>Parágrafo transitorio 1°.</a:t>
            </a:r>
            <a:r>
              <a:rPr lang="es-CO" dirty="0"/>
              <a:t> El monto del SGP, se incrementará </a:t>
            </a:r>
            <a:r>
              <a:rPr lang="es-CO" b="1" u="sng" dirty="0"/>
              <a:t>tomando como base el monto liquidado en la vigencia anterior</a:t>
            </a:r>
            <a:endParaRPr lang="es-ES" b="1" u="sng" dirty="0"/>
          </a:p>
          <a:p>
            <a:endParaRPr lang="es-ES" dirty="0"/>
          </a:p>
        </p:txBody>
      </p:sp>
    </p:spTree>
    <p:extLst>
      <p:ext uri="{BB962C8B-B14F-4D97-AF65-F5344CB8AC3E}">
        <p14:creationId xmlns:p14="http://schemas.microsoft.com/office/powerpoint/2010/main" val="340478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82410" y="113437"/>
            <a:ext cx="7342310" cy="911233"/>
          </a:xfrm>
        </p:spPr>
        <p:txBody>
          <a:bodyPr/>
          <a:lstStyle/>
          <a:p>
            <a:pPr algn="l"/>
            <a:r>
              <a:rPr lang="es-CO" sz="2500" b="1" dirty="0">
                <a:solidFill>
                  <a:schemeClr val="accent4">
                    <a:lumMod val="75000"/>
                  </a:schemeClr>
                </a:solidFill>
              </a:rPr>
              <a:t>FUENTES DE LAS TRANSFERENCIAS TERRITORIALES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833" y="854208"/>
            <a:ext cx="6368305" cy="4947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12 CuadroTexto"/>
          <p:cNvSpPr txBox="1"/>
          <p:nvPr/>
        </p:nvSpPr>
        <p:spPr>
          <a:xfrm>
            <a:off x="827584" y="5883905"/>
            <a:ext cx="5142851" cy="211774"/>
          </a:xfrm>
          <a:prstGeom prst="rect">
            <a:avLst/>
          </a:prstGeom>
          <a:noFill/>
        </p:spPr>
        <p:txBody>
          <a:bodyPr wrap="square" lIns="72567" tIns="36283" rIns="72567" bIns="36283" rtlCol="0">
            <a:spAutoFit/>
          </a:bodyPr>
          <a:lstStyle/>
          <a:p>
            <a:r>
              <a:rPr lang="es-CO" sz="900" b="1" dirty="0">
                <a:solidFill>
                  <a:schemeClr val="tx1">
                    <a:lumMod val="65000"/>
                    <a:lumOff val="35000"/>
                  </a:schemeClr>
                </a:solidFill>
              </a:rPr>
              <a:t>Fuente: </a:t>
            </a:r>
            <a:r>
              <a:rPr lang="es-CO" sz="900" dirty="0">
                <a:solidFill>
                  <a:schemeClr val="tx1">
                    <a:lumMod val="65000"/>
                    <a:lumOff val="35000"/>
                  </a:schemeClr>
                </a:solidFill>
              </a:rPr>
              <a:t>FND con base en CP 1991, ley 60 de 1993, Acto Legislativo 01 de 2001 y Acto Legislativo 04 de 2007</a:t>
            </a:r>
          </a:p>
        </p:txBody>
      </p:sp>
      <p:sp>
        <p:nvSpPr>
          <p:cNvPr id="2" name="1 CuadroTexto"/>
          <p:cNvSpPr txBox="1"/>
          <p:nvPr/>
        </p:nvSpPr>
        <p:spPr>
          <a:xfrm>
            <a:off x="696844" y="6047960"/>
            <a:ext cx="8958665" cy="215444"/>
          </a:xfrm>
          <a:prstGeom prst="rect">
            <a:avLst/>
          </a:prstGeom>
          <a:noFill/>
        </p:spPr>
        <p:txBody>
          <a:bodyPr wrap="square" rtlCol="0">
            <a:spAutoFit/>
          </a:bodyPr>
          <a:lstStyle/>
          <a:p>
            <a:r>
              <a:rPr lang="es-ES" sz="800"/>
              <a:t>Fuente: </a:t>
            </a:r>
            <a:r>
              <a:rPr lang="es-CO" sz="800"/>
              <a:t>RETOS PARA MEJORAR EL SISTEMA GENERAL DE PARTICIAPCIONES - IV Encuentro de Coordinación Intergubernamental y Presupuestal</a:t>
            </a:r>
            <a:r>
              <a:rPr lang="es-MX" sz="800"/>
              <a:t> - </a:t>
            </a:r>
            <a:r>
              <a:rPr lang="es-CO" sz="800"/>
              <a:t>Amylkar Acosta</a:t>
            </a:r>
            <a:r>
              <a:rPr lang="es-MX" sz="800"/>
              <a:t> - </a:t>
            </a:r>
            <a:r>
              <a:rPr lang="es-CO" sz="800"/>
              <a:t>Bogotá D.C. Septiembre 10 de 2015</a:t>
            </a:r>
            <a:endParaRPr lang="es-MX"/>
          </a:p>
        </p:txBody>
      </p:sp>
      <p:sp>
        <p:nvSpPr>
          <p:cNvPr id="4" name="3 CuadroTexto"/>
          <p:cNvSpPr txBox="1"/>
          <p:nvPr/>
        </p:nvSpPr>
        <p:spPr>
          <a:xfrm>
            <a:off x="7195889" y="2286133"/>
            <a:ext cx="1547049" cy="369332"/>
          </a:xfrm>
          <a:prstGeom prst="rect">
            <a:avLst/>
          </a:prstGeom>
          <a:noFill/>
        </p:spPr>
        <p:txBody>
          <a:bodyPr wrap="square" rtlCol="0">
            <a:spAutoFit/>
          </a:bodyPr>
          <a:lstStyle/>
          <a:p>
            <a:r>
              <a:rPr lang="es-ES" dirty="0"/>
              <a:t>46.5% ICN</a:t>
            </a:r>
            <a:endParaRPr lang="es-MX" dirty="0"/>
          </a:p>
        </p:txBody>
      </p:sp>
      <p:sp>
        <p:nvSpPr>
          <p:cNvPr id="6" name="5 CuadroTexto"/>
          <p:cNvSpPr txBox="1"/>
          <p:nvPr/>
        </p:nvSpPr>
        <p:spPr>
          <a:xfrm>
            <a:off x="7195889" y="5160958"/>
            <a:ext cx="1132302" cy="369332"/>
          </a:xfrm>
          <a:prstGeom prst="rect">
            <a:avLst/>
          </a:prstGeom>
          <a:noFill/>
        </p:spPr>
        <p:txBody>
          <a:bodyPr wrap="square" rtlCol="0">
            <a:spAutoFit/>
          </a:bodyPr>
          <a:lstStyle/>
          <a:p>
            <a:r>
              <a:rPr lang="es-ES" dirty="0"/>
              <a:t>26,7% ICN</a:t>
            </a:r>
            <a:endParaRPr lang="es-MX" dirty="0"/>
          </a:p>
        </p:txBody>
      </p:sp>
      <p:sp>
        <p:nvSpPr>
          <p:cNvPr id="9" name="8 Flecha abajo"/>
          <p:cNvSpPr/>
          <p:nvPr/>
        </p:nvSpPr>
        <p:spPr>
          <a:xfrm>
            <a:off x="7534977" y="2691863"/>
            <a:ext cx="115238" cy="23875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62716205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TM03090430[[fn=Con bandas]]</Template>
  <TotalTime>5205</TotalTime>
  <Words>2260</Words>
  <Application>Microsoft Office PowerPoint</Application>
  <PresentationFormat>Presentación en pantalla (4:3)</PresentationFormat>
  <Paragraphs>296</Paragraphs>
  <Slides>37</Slides>
  <Notes>6</Notes>
  <HiddenSlides>0</HiddenSlides>
  <MMClips>0</MMClips>
  <ScaleCrop>false</ScaleCrop>
  <HeadingPairs>
    <vt:vector size="8" baseType="variant">
      <vt:variant>
        <vt:lpstr>Fuentes usadas</vt:lpstr>
      </vt:variant>
      <vt:variant>
        <vt:i4>5</vt:i4>
      </vt:variant>
      <vt:variant>
        <vt:lpstr>Tema</vt:lpstr>
      </vt:variant>
      <vt:variant>
        <vt:i4>2</vt:i4>
      </vt:variant>
      <vt:variant>
        <vt:lpstr>Servidores OLE incrustados</vt:lpstr>
      </vt:variant>
      <vt:variant>
        <vt:i4>1</vt:i4>
      </vt:variant>
      <vt:variant>
        <vt:lpstr>Títulos de diapositiva</vt:lpstr>
      </vt:variant>
      <vt:variant>
        <vt:i4>37</vt:i4>
      </vt:variant>
    </vt:vector>
  </HeadingPairs>
  <TitlesOfParts>
    <vt:vector size="45" baseType="lpstr">
      <vt:lpstr>Arial</vt:lpstr>
      <vt:lpstr>Calibri</vt:lpstr>
      <vt:lpstr>Calibri Light</vt:lpstr>
      <vt:lpstr>Segoe UI</vt:lpstr>
      <vt:lpstr>Times New Roman</vt:lpstr>
      <vt:lpstr>Tema de Office</vt:lpstr>
      <vt:lpstr>1_Tema de Office</vt:lpstr>
      <vt:lpstr>Hoja de cálculo</vt:lpstr>
      <vt:lpstr>        TRANSFERENCIAS TERRITORIALES Y FINANCIACIÓN DE LA EDUCACION :  Abriendo un Debate Público   Ph D. Ilich León Ortiz     </vt:lpstr>
      <vt:lpstr>CONSTITUCIÓN DEL 91</vt:lpstr>
      <vt:lpstr>FUENTES DE LAS TRANSFERENCIAS TERRITORIALES </vt:lpstr>
      <vt:lpstr>Acuerdo Extendido con el FMI (1999)</vt:lpstr>
      <vt:lpstr>FUENTES DE LAS TRANSFERENCIAS TERRITORIALES </vt:lpstr>
      <vt:lpstr>CLAUSULA QUE CUIDABA EL MONTO DE BASE DESPUES DE LA TRANSICIÓN  (Acto Legislativo 01 de 2001)</vt:lpstr>
      <vt:lpstr>FUENTES DE LAS TRANSFERENCIAS TERRITORIALES </vt:lpstr>
      <vt:lpstr>EL MONTO DE BASE (Acto Legislativo 04 de 2007)</vt:lpstr>
      <vt:lpstr>FUENTES DE LAS TRANSFERENCIAS TERRITORIALES </vt:lpstr>
      <vt:lpstr> LAS IMPLICACIONES DEL PERIODO DE TRANSICIÓN</vt:lpstr>
      <vt:lpstr>Presentación de PowerPoint</vt:lpstr>
      <vt:lpstr>Presentación de PowerPoint</vt:lpstr>
      <vt:lpstr>¿A donde se fueron los recursos de los Territorios?</vt:lpstr>
      <vt:lpstr>COMO LE HA IDO A LA FINANCIACION DE LA EDUCACION</vt:lpstr>
      <vt:lpstr>Presentación de PowerPoint</vt:lpstr>
      <vt:lpstr>Presentación de PowerPoint</vt:lpstr>
      <vt:lpstr>Presentación de PowerPoint</vt:lpstr>
      <vt:lpstr>Presentación de PowerPoint</vt:lpstr>
      <vt:lpstr>TRANSFERENCIAS TERRITORIALES:  SE CUMPLIO EL PERIODO DE TRANSICIÓN </vt:lpstr>
      <vt:lpstr>Presentación de PowerPoint</vt:lpstr>
      <vt:lpstr>CRISIS DEL SGP</vt:lpstr>
      <vt:lpstr>Presentación de PowerPoint</vt:lpstr>
      <vt:lpstr>BRECHA DE ACCESO</vt:lpstr>
      <vt:lpstr>BRECHA DEL COSTO DE LA CANASTA EDUCATIVA</vt:lpstr>
      <vt:lpstr>BRECHA DEL COSTO DE LA CANASTA EDUCATIVO</vt:lpstr>
      <vt:lpstr>BRECHA DE LA RATIO ESTUDIANTES/PROFESOR/CLASE</vt:lpstr>
      <vt:lpstr>Presentación de PowerPoint</vt:lpstr>
      <vt:lpstr>Presentación de PowerPoint</vt:lpstr>
      <vt:lpstr>HACIA UNA PROPUESTA DE FORMULA TRANSFERENCIAS PARA EDUCACIÓN</vt:lpstr>
      <vt:lpstr>Presentación de PowerPoint</vt:lpstr>
      <vt:lpstr>Presentación de PowerPoint</vt:lpstr>
      <vt:lpstr>Presentación de PowerPoint</vt:lpstr>
      <vt:lpstr>Presentación de PowerPoint</vt:lpstr>
      <vt:lpstr>HACIA UNA PROPUESTA DE FORMULA DE  TRANSFERENCIAS PARA EDUCACIÓN</vt:lpstr>
      <vt:lpstr>RECOMENDACIONES</vt:lpstr>
      <vt:lpstr>RECOMENDACIONES</vt:lpstr>
      <vt:lpstr>Presentación de PowerPoint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CESAR GIRALDO</dc:creator>
  <cp:lastModifiedBy>Lenovo</cp:lastModifiedBy>
  <cp:revision>157</cp:revision>
  <cp:lastPrinted>2015-09-09T22:00:29Z</cp:lastPrinted>
  <dcterms:created xsi:type="dcterms:W3CDTF">2015-09-09T17:02:53Z</dcterms:created>
  <dcterms:modified xsi:type="dcterms:W3CDTF">2017-10-07T17:10:56Z</dcterms:modified>
</cp:coreProperties>
</file>