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3" r:id="rId4"/>
    <p:sldId id="283" r:id="rId5"/>
    <p:sldId id="276" r:id="rId6"/>
    <p:sldId id="278" r:id="rId7"/>
    <p:sldId id="279" r:id="rId8"/>
    <p:sldId id="277" r:id="rId9"/>
    <p:sldId id="270" r:id="rId10"/>
    <p:sldId id="272" r:id="rId11"/>
    <p:sldId id="284" r:id="rId12"/>
    <p:sldId id="273" r:id="rId13"/>
    <p:sldId id="274" r:id="rId14"/>
    <p:sldId id="291" r:id="rId15"/>
    <p:sldId id="280" r:id="rId16"/>
    <p:sldId id="285" r:id="rId17"/>
    <p:sldId id="286" r:id="rId18"/>
    <p:sldId id="287" r:id="rId19"/>
    <p:sldId id="288" r:id="rId20"/>
    <p:sldId id="289" r:id="rId21"/>
    <p:sldId id="290" r:id="rId22"/>
    <p:sldId id="282" r:id="rId23"/>
    <p:sldId id="269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fes" initials="i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31"/>
  </p:normalViewPr>
  <p:slideViewPr>
    <p:cSldViewPr>
      <p:cViewPr varScale="1">
        <p:scale>
          <a:sx n="95" d="100"/>
          <a:sy n="95" d="100"/>
        </p:scale>
        <p:origin x="105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GRID\DOCENTES\ASCENSO%20DOCENTE%202017\CALL%20CENTER\SEPTIEMBRE\Reporte%20Sep%201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milo\Icfes\Ingrid\Evaluaci&#243;n%20Docentes\2017\Archivos%20con%20Ruben\Comite\Gra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[Graficos.xlsx]Hoja1!$B$3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[Graficos.xlsx]Hoja1!$A$4:$A$10</c:f>
              <c:strCache>
                <c:ptCount val="7"/>
                <c:pt idx="0">
                  <c:v>Docente de aula</c:v>
                </c:pt>
                <c:pt idx="1">
                  <c:v>Coordinador</c:v>
                </c:pt>
                <c:pt idx="2">
                  <c:v>Docente Tutor del PTA</c:v>
                </c:pt>
                <c:pt idx="3">
                  <c:v>Docente orientador</c:v>
                </c:pt>
                <c:pt idx="4">
                  <c:v>Rector</c:v>
                </c:pt>
                <c:pt idx="5">
                  <c:v>Directivo rural</c:v>
                </c:pt>
                <c:pt idx="6">
                  <c:v>Directivo sindical</c:v>
                </c:pt>
              </c:strCache>
            </c:strRef>
          </c:cat>
          <c:val>
            <c:numRef>
              <c:f>[Graficos.xlsx]Hoja1!$B$4:$B$10</c:f>
              <c:numCache>
                <c:formatCode>_(* #,##0_);_(* \(#,##0\);_(* "-"??_);_(@_)</c:formatCode>
                <c:ptCount val="7"/>
                <c:pt idx="0">
                  <c:v>40123</c:v>
                </c:pt>
                <c:pt idx="1">
                  <c:v>2139</c:v>
                </c:pt>
                <c:pt idx="2">
                  <c:v>1721</c:v>
                </c:pt>
                <c:pt idx="3">
                  <c:v>845</c:v>
                </c:pt>
                <c:pt idx="4">
                  <c:v>782</c:v>
                </c:pt>
                <c:pt idx="5">
                  <c:v>143</c:v>
                </c:pt>
                <c:pt idx="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C-427D-BED9-90D68BF2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76752"/>
        <c:axId val="167077296"/>
        <c:axId val="0"/>
      </c:bar3DChart>
      <c:catAx>
        <c:axId val="16707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077296"/>
        <c:crosses val="autoZero"/>
        <c:auto val="1"/>
        <c:lblAlgn val="ctr"/>
        <c:lblOffset val="100"/>
        <c:noMultiLvlLbl val="0"/>
      </c:catAx>
      <c:valAx>
        <c:axId val="16707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07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[Graficos.xlsx]Hoja5!$C$16,[Graficos.xlsx]Hoja5!$E$16,[Graficos.xlsx]Hoja5!$G$16,[Graficos.xlsx]Hoja5!$I$16</c:f>
              <c:strCache>
                <c:ptCount val="4"/>
                <c:pt idx="0">
                  <c:v>Completas
al 30 de Agosto</c:v>
                </c:pt>
                <c:pt idx="1">
                  <c:v>Completas
al 05 de Septiembre</c:v>
                </c:pt>
                <c:pt idx="2">
                  <c:v>Completas
al 12 de Septiembre</c:v>
                </c:pt>
                <c:pt idx="3">
                  <c:v>Completas
al 19 de Septiembre</c:v>
                </c:pt>
              </c:strCache>
            </c:strRef>
          </c:cat>
          <c:val>
            <c:numRef>
              <c:f>[Graficos.xlsx]Hoja5!$C$17,[Graficos.xlsx]Hoja5!$E$17,[Graficos.xlsx]Hoja5!$G$17,[Graficos.xlsx]Hoja5!$I$17</c:f>
              <c:numCache>
                <c:formatCode>#,##0</c:formatCode>
                <c:ptCount val="4"/>
                <c:pt idx="0">
                  <c:v>30974</c:v>
                </c:pt>
                <c:pt idx="1">
                  <c:v>34023</c:v>
                </c:pt>
                <c:pt idx="2">
                  <c:v>41581</c:v>
                </c:pt>
                <c:pt idx="3" formatCode="_(* #,##0_);_(* \(#,##0\);_(* &quot;-&quot;??_);_(@_)">
                  <c:v>41667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C0-40DB-A0F2-9B0A6841C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60992"/>
        <c:axId val="415761536"/>
      </c:lineChart>
      <c:catAx>
        <c:axId val="4157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1536"/>
        <c:crosses val="autoZero"/>
        <c:auto val="1"/>
        <c:lblAlgn val="ctr"/>
        <c:lblOffset val="100"/>
        <c:noMultiLvlLbl val="0"/>
      </c:catAx>
      <c:valAx>
        <c:axId val="4157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[Graficos.xlsx]Hoja1!$F$69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[Graficos.xlsx]Hoja1!$A$70:$A$76</c:f>
              <c:strCache>
                <c:ptCount val="7"/>
                <c:pt idx="0">
                  <c:v>Coordinador</c:v>
                </c:pt>
                <c:pt idx="1">
                  <c:v>Directivo rural</c:v>
                </c:pt>
                <c:pt idx="2">
                  <c:v>Directivo sindical</c:v>
                </c:pt>
                <c:pt idx="3">
                  <c:v>Docente de aula</c:v>
                </c:pt>
                <c:pt idx="4">
                  <c:v>Docente orientador</c:v>
                </c:pt>
                <c:pt idx="5">
                  <c:v>Docente Tutor del PTA</c:v>
                </c:pt>
                <c:pt idx="6">
                  <c:v>Rector</c:v>
                </c:pt>
              </c:strCache>
            </c:strRef>
          </c:cat>
          <c:val>
            <c:numRef>
              <c:f>[Graficos.xlsx]Hoja1!$F$70:$F$76</c:f>
              <c:numCache>
                <c:formatCode>0.00%</c:formatCode>
                <c:ptCount val="7"/>
                <c:pt idx="0">
                  <c:v>0.88312295465170643</c:v>
                </c:pt>
                <c:pt idx="1">
                  <c:v>0.8601398601398601</c:v>
                </c:pt>
                <c:pt idx="2">
                  <c:v>0.91111111111111109</c:v>
                </c:pt>
                <c:pt idx="3">
                  <c:v>0.90985220447125092</c:v>
                </c:pt>
                <c:pt idx="4">
                  <c:v>0.906508875739645</c:v>
                </c:pt>
                <c:pt idx="5">
                  <c:v>0.95642068564787919</c:v>
                </c:pt>
                <c:pt idx="6">
                  <c:v>0.89002557544757033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CA-4A74-A0AA-7B426C36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755552"/>
        <c:axId val="415756096"/>
        <c:axId val="0"/>
      </c:bar3DChart>
      <c:catAx>
        <c:axId val="41575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6096"/>
        <c:crosses val="autoZero"/>
        <c:auto val="1"/>
        <c:lblAlgn val="ctr"/>
        <c:lblOffset val="100"/>
        <c:noMultiLvlLbl val="0"/>
      </c:catAx>
      <c:valAx>
        <c:axId val="41575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CORREOS </a:t>
            </a:r>
            <a:r>
              <a:rPr lang="en-US" dirty="0" smtClean="0"/>
              <a:t>GESTIONADOS SEPTIEMBRE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General!$D$4</c:f>
              <c:strCache>
                <c:ptCount val="1"/>
                <c:pt idx="0">
                  <c:v>CORREOS GESTIONADOS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General!$C$5:$C$17</c:f>
              <c:numCache>
                <c:formatCode>d\-mmm</c:formatCode>
                <c:ptCount val="13"/>
                <c:pt idx="0">
                  <c:v>42979</c:v>
                </c:pt>
                <c:pt idx="1">
                  <c:v>42980</c:v>
                </c:pt>
                <c:pt idx="2">
                  <c:v>42982</c:v>
                </c:pt>
                <c:pt idx="3">
                  <c:v>42983</c:v>
                </c:pt>
                <c:pt idx="4">
                  <c:v>42984</c:v>
                </c:pt>
                <c:pt idx="5">
                  <c:v>42986</c:v>
                </c:pt>
                <c:pt idx="6">
                  <c:v>42987</c:v>
                </c:pt>
                <c:pt idx="7">
                  <c:v>42989</c:v>
                </c:pt>
                <c:pt idx="8">
                  <c:v>42990</c:v>
                </c:pt>
                <c:pt idx="9">
                  <c:v>42991</c:v>
                </c:pt>
                <c:pt idx="10">
                  <c:v>42992</c:v>
                </c:pt>
                <c:pt idx="11">
                  <c:v>42993</c:v>
                </c:pt>
                <c:pt idx="12">
                  <c:v>42994</c:v>
                </c:pt>
              </c:numCache>
            </c:numRef>
          </c:cat>
          <c:val>
            <c:numRef>
              <c:f>General!$D$5:$D$17</c:f>
              <c:numCache>
                <c:formatCode>General</c:formatCode>
                <c:ptCount val="13"/>
                <c:pt idx="0">
                  <c:v>64</c:v>
                </c:pt>
                <c:pt idx="1">
                  <c:v>30</c:v>
                </c:pt>
                <c:pt idx="2">
                  <c:v>136</c:v>
                </c:pt>
                <c:pt idx="3">
                  <c:v>111</c:v>
                </c:pt>
                <c:pt idx="4">
                  <c:v>149</c:v>
                </c:pt>
                <c:pt idx="5">
                  <c:v>348</c:v>
                </c:pt>
                <c:pt idx="6">
                  <c:v>187</c:v>
                </c:pt>
                <c:pt idx="7">
                  <c:v>454</c:v>
                </c:pt>
                <c:pt idx="8">
                  <c:v>100</c:v>
                </c:pt>
                <c:pt idx="9">
                  <c:v>76</c:v>
                </c:pt>
                <c:pt idx="10">
                  <c:v>43</c:v>
                </c:pt>
                <c:pt idx="11">
                  <c:v>69</c:v>
                </c:pt>
                <c:pt idx="12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DF-4FE8-9039-BBEE1DFA01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7109264"/>
        <c:axId val="417110352"/>
      </c:barChart>
      <c:dateAx>
        <c:axId val="41710926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7110352"/>
        <c:crosses val="autoZero"/>
        <c:auto val="1"/>
        <c:lblOffset val="100"/>
        <c:baseTimeUnit val="days"/>
      </c:dateAx>
      <c:valAx>
        <c:axId val="4171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710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[Graficos.xlsx]Hoja1!$A$38:$B$38</c:f>
              <c:strCache>
                <c:ptCount val="2"/>
                <c:pt idx="0">
                  <c:v>VIDEOS ESPERADOS</c:v>
                </c:pt>
                <c:pt idx="1">
                  <c:v>VIDEOS CARGADOS</c:v>
                </c:pt>
              </c:strCache>
            </c:strRef>
          </c:cat>
          <c:val>
            <c:numRef>
              <c:f>[Graficos.xlsx]Hoja1!$A$39:$B$39</c:f>
              <c:numCache>
                <c:formatCode>_(* #,##0_);_(* \(#,##0\);_(* "-"??_);_(@_)</c:formatCode>
                <c:ptCount val="2"/>
                <c:pt idx="0" formatCode="#,##0">
                  <c:v>45798</c:v>
                </c:pt>
                <c:pt idx="1">
                  <c:v>41205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E4-456E-B3B9-0D3BDD3C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79472"/>
        <c:axId val="167080016"/>
        <c:axId val="0"/>
      </c:bar3DChart>
      <c:catAx>
        <c:axId val="1670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080016"/>
        <c:crosses val="autoZero"/>
        <c:auto val="1"/>
        <c:lblAlgn val="ctr"/>
        <c:lblOffset val="100"/>
        <c:noMultiLvlLbl val="0"/>
      </c:catAx>
      <c:valAx>
        <c:axId val="16708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07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[Graficos.xlsx]Hoja5!$C$5,[Graficos.xlsx]Hoja5!$E$5,[Graficos.xlsx]Hoja5!$G$5,[Graficos.xlsx]Hoja5!$I$5</c:f>
              <c:strCache>
                <c:ptCount val="4"/>
                <c:pt idx="0">
                  <c:v>Videos Cargados
al 29 de Agosto</c:v>
                </c:pt>
                <c:pt idx="1">
                  <c:v>Videos Cargados
al 05 de Septiembre</c:v>
                </c:pt>
                <c:pt idx="2">
                  <c:v>Videos Cargados
al 12 de Septiembre</c:v>
                </c:pt>
                <c:pt idx="3">
                  <c:v>Videos Cargados
al 19 de Septiembre</c:v>
                </c:pt>
              </c:strCache>
            </c:strRef>
          </c:cat>
          <c:val>
            <c:numRef>
              <c:f>[Graficos.xlsx]Hoja5!$C$6,[Graficos.xlsx]Hoja5!$E$6,[Graficos.xlsx]Hoja5!$G$6,[Graficos.xlsx]Hoja5!$I$6</c:f>
              <c:numCache>
                <c:formatCode>#,##0</c:formatCode>
                <c:ptCount val="4"/>
                <c:pt idx="0">
                  <c:v>31313</c:v>
                </c:pt>
                <c:pt idx="1">
                  <c:v>34619</c:v>
                </c:pt>
                <c:pt idx="2">
                  <c:v>41085</c:v>
                </c:pt>
                <c:pt idx="3">
                  <c:v>41205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CB-4BD2-86F5-6C58A7309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083280"/>
        <c:axId val="167142768"/>
      </c:lineChart>
      <c:catAx>
        <c:axId val="1670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142768"/>
        <c:crosses val="autoZero"/>
        <c:auto val="1"/>
        <c:lblAlgn val="ctr"/>
        <c:lblOffset val="100"/>
        <c:noMultiLvlLbl val="0"/>
      </c:catAx>
      <c:valAx>
        <c:axId val="16714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0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[Graficos.xlsx]Hoja3!$K$8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[Graficos.xlsx]Hoja3!$H$9:$H$11</c:f>
              <c:strCache>
                <c:ptCount val="3"/>
                <c:pt idx="0">
                  <c:v>CAPITAL</c:v>
                </c:pt>
                <c:pt idx="1">
                  <c:v>DEPTALES</c:v>
                </c:pt>
                <c:pt idx="2">
                  <c:v>MPAL</c:v>
                </c:pt>
              </c:strCache>
            </c:strRef>
          </c:cat>
          <c:val>
            <c:numRef>
              <c:f>[Graficos.xlsx]Hoja3!$K$9:$K$11</c:f>
              <c:numCache>
                <c:formatCode>0.00%</c:formatCode>
                <c:ptCount val="3"/>
                <c:pt idx="0">
                  <c:v>0.91966396700035213</c:v>
                </c:pt>
                <c:pt idx="1">
                  <c:v>0.87650463555805969</c:v>
                </c:pt>
                <c:pt idx="2">
                  <c:v>0.90882076947137946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3-43EF-B050-60D4B2AD8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144400"/>
        <c:axId val="415762624"/>
      </c:barChart>
      <c:catAx>
        <c:axId val="16714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2624"/>
        <c:crosses val="autoZero"/>
        <c:auto val="1"/>
        <c:lblAlgn val="ctr"/>
        <c:lblOffset val="100"/>
        <c:noMultiLvlLbl val="0"/>
      </c:catAx>
      <c:valAx>
        <c:axId val="41576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14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tint val="20000"/>
      </a:schemeClr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[Graficos.xlsx]Hoja4!$E$1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[Graficos.xlsx]Hoja4!$B$2:$B$25</c:f>
              <c:strCache>
                <c:ptCount val="24"/>
                <c:pt idx="0">
                  <c:v>ARMENIA</c:v>
                </c:pt>
                <c:pt idx="1">
                  <c:v>BARRANQUILLA</c:v>
                </c:pt>
                <c:pt idx="2">
                  <c:v>BOGOTA</c:v>
                </c:pt>
                <c:pt idx="3">
                  <c:v>BUCARAMANGA</c:v>
                </c:pt>
                <c:pt idx="4">
                  <c:v>CALI</c:v>
                </c:pt>
                <c:pt idx="5">
                  <c:v>CARTAGENA</c:v>
                </c:pt>
                <c:pt idx="6">
                  <c:v>CUCUTA</c:v>
                </c:pt>
                <c:pt idx="7">
                  <c:v>FLORENCIA</c:v>
                </c:pt>
                <c:pt idx="8">
                  <c:v>IBAGUE</c:v>
                </c:pt>
                <c:pt idx="9">
                  <c:v>MANIZALES</c:v>
                </c:pt>
                <c:pt idx="10">
                  <c:v>MEDELLIN</c:v>
                </c:pt>
                <c:pt idx="11">
                  <c:v>MONTERIA</c:v>
                </c:pt>
                <c:pt idx="12">
                  <c:v>NEIVA</c:v>
                </c:pt>
                <c:pt idx="13">
                  <c:v>PASTO</c:v>
                </c:pt>
                <c:pt idx="14">
                  <c:v>PEREIRA</c:v>
                </c:pt>
                <c:pt idx="15">
                  <c:v>POPAYAN</c:v>
                </c:pt>
                <c:pt idx="16">
                  <c:v>QUIBDO</c:v>
                </c:pt>
                <c:pt idx="17">
                  <c:v>RIOHACHA</c:v>
                </c:pt>
                <c:pt idx="18">
                  <c:v>SANTA MARTA</c:v>
                </c:pt>
                <c:pt idx="19">
                  <c:v>SINCELEJO</c:v>
                </c:pt>
                <c:pt idx="20">
                  <c:v>TUNJA</c:v>
                </c:pt>
                <c:pt idx="21">
                  <c:v>VALLEDUPAR</c:v>
                </c:pt>
                <c:pt idx="22">
                  <c:v>VILLAVICENCIO</c:v>
                </c:pt>
                <c:pt idx="23">
                  <c:v>YOPAL</c:v>
                </c:pt>
              </c:strCache>
            </c:strRef>
          </c:cat>
          <c:val>
            <c:numRef>
              <c:f>[Graficos.xlsx]Hoja4!$E$2:$E$25</c:f>
              <c:numCache>
                <c:formatCode>0.00%</c:formatCode>
                <c:ptCount val="24"/>
                <c:pt idx="0">
                  <c:v>0.91304347826086951</c:v>
                </c:pt>
                <c:pt idx="1">
                  <c:v>0.9048697621744054</c:v>
                </c:pt>
                <c:pt idx="2">
                  <c:v>0.93974406758603557</c:v>
                </c:pt>
                <c:pt idx="3">
                  <c:v>0.91144708423326137</c:v>
                </c:pt>
                <c:pt idx="4">
                  <c:v>0.88610478359908884</c:v>
                </c:pt>
                <c:pt idx="5">
                  <c:v>0.87870239774330039</c:v>
                </c:pt>
                <c:pt idx="6">
                  <c:v>0.88773747841105355</c:v>
                </c:pt>
                <c:pt idx="7">
                  <c:v>0.92920353982300885</c:v>
                </c:pt>
                <c:pt idx="8">
                  <c:v>0.92121212121212126</c:v>
                </c:pt>
                <c:pt idx="9">
                  <c:v>0.94461538461538463</c:v>
                </c:pt>
                <c:pt idx="10">
                  <c:v>0.91405588484335309</c:v>
                </c:pt>
                <c:pt idx="11">
                  <c:v>0.90909090909090906</c:v>
                </c:pt>
                <c:pt idx="12">
                  <c:v>0.90909090909090906</c:v>
                </c:pt>
                <c:pt idx="13">
                  <c:v>0.92584269662921348</c:v>
                </c:pt>
                <c:pt idx="14">
                  <c:v>0.90762463343108502</c:v>
                </c:pt>
                <c:pt idx="15">
                  <c:v>0.89200000000000002</c:v>
                </c:pt>
                <c:pt idx="16">
                  <c:v>0.8867924528301887</c:v>
                </c:pt>
                <c:pt idx="17">
                  <c:v>0.81739130434782614</c:v>
                </c:pt>
                <c:pt idx="18">
                  <c:v>0.87831858407079644</c:v>
                </c:pt>
                <c:pt idx="19">
                  <c:v>0.88323353293413176</c:v>
                </c:pt>
                <c:pt idx="20">
                  <c:v>0.96666666666666667</c:v>
                </c:pt>
                <c:pt idx="21">
                  <c:v>0.91272727272727272</c:v>
                </c:pt>
                <c:pt idx="22">
                  <c:v>0.94274028629856854</c:v>
                </c:pt>
                <c:pt idx="23">
                  <c:v>0.92957746478873238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5-491A-911C-BAB58C9C0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753920"/>
        <c:axId val="415763168"/>
      </c:barChart>
      <c:catAx>
        <c:axId val="4157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3168"/>
        <c:crosses val="autoZero"/>
        <c:auto val="1"/>
        <c:lblAlgn val="ctr"/>
        <c:lblOffset val="100"/>
        <c:noMultiLvlLbl val="0"/>
      </c:catAx>
      <c:valAx>
        <c:axId val="41576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[Graficos.xlsx]Hoja4!$E$28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[Graficos.xlsx]Hoja4!$B$29:$B$58</c:f>
              <c:strCache>
                <c:ptCount val="30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ATLANTICO</c:v>
                </c:pt>
                <c:pt idx="4">
                  <c:v>BOLIVAR</c:v>
                </c:pt>
                <c:pt idx="5">
                  <c:v>BOYACA</c:v>
                </c:pt>
                <c:pt idx="6">
                  <c:v>CALDAS</c:v>
                </c:pt>
                <c:pt idx="7">
                  <c:v>CAQUETA</c:v>
                </c:pt>
                <c:pt idx="8">
                  <c:v>CASANARE</c:v>
                </c:pt>
                <c:pt idx="9">
                  <c:v>CAUCA</c:v>
                </c:pt>
                <c:pt idx="10">
                  <c:v>CESAR</c:v>
                </c:pt>
                <c:pt idx="11">
                  <c:v>CHOCO</c:v>
                </c:pt>
                <c:pt idx="12">
                  <c:v>CORDOBA</c:v>
                </c:pt>
                <c:pt idx="13">
                  <c:v>CUNDINAMARCA</c:v>
                </c:pt>
                <c:pt idx="14">
                  <c:v>GUAVIARE</c:v>
                </c:pt>
                <c:pt idx="15">
                  <c:v>HUILA</c:v>
                </c:pt>
                <c:pt idx="16">
                  <c:v>LA GUAJIRA</c:v>
                </c:pt>
                <c:pt idx="17">
                  <c:v>MAGDALENA</c:v>
                </c:pt>
                <c:pt idx="18">
                  <c:v>META</c:v>
                </c:pt>
                <c:pt idx="19">
                  <c:v>NARIÑO</c:v>
                </c:pt>
                <c:pt idx="20">
                  <c:v>NORTE SANTANDER</c:v>
                </c:pt>
                <c:pt idx="21">
                  <c:v>PUTUMAYO</c:v>
                </c:pt>
                <c:pt idx="22">
                  <c:v>QUINDIO</c:v>
                </c:pt>
                <c:pt idx="23">
                  <c:v>RISARALDA</c:v>
                </c:pt>
                <c:pt idx="24">
                  <c:v>SAN ANDRES</c:v>
                </c:pt>
                <c:pt idx="25">
                  <c:v>SANTANDER</c:v>
                </c:pt>
                <c:pt idx="26">
                  <c:v>SUCRE</c:v>
                </c:pt>
                <c:pt idx="27">
                  <c:v>TOLIMA</c:v>
                </c:pt>
                <c:pt idx="28">
                  <c:v>VALLE DEL CAUCA</c:v>
                </c:pt>
                <c:pt idx="29">
                  <c:v>VICHADA</c:v>
                </c:pt>
              </c:strCache>
            </c:strRef>
          </c:cat>
          <c:val>
            <c:numRef>
              <c:f>[Graficos.xlsx]Hoja4!$E$29:$E$58</c:f>
              <c:numCache>
                <c:formatCode>0.00%</c:formatCode>
                <c:ptCount val="30"/>
                <c:pt idx="0">
                  <c:v>0.58823529411764708</c:v>
                </c:pt>
                <c:pt idx="1">
                  <c:v>0.87348011830430494</c:v>
                </c:pt>
                <c:pt idx="2">
                  <c:v>0.79661016949152541</c:v>
                </c:pt>
                <c:pt idx="3">
                  <c:v>0.8571428571428571</c:v>
                </c:pt>
                <c:pt idx="4">
                  <c:v>0.85342789598108748</c:v>
                </c:pt>
                <c:pt idx="5">
                  <c:v>0.93442622950819676</c:v>
                </c:pt>
                <c:pt idx="6">
                  <c:v>0.85488958990536279</c:v>
                </c:pt>
                <c:pt idx="7">
                  <c:v>0.87868852459016389</c:v>
                </c:pt>
                <c:pt idx="8">
                  <c:v>0.85321100917431192</c:v>
                </c:pt>
                <c:pt idx="9">
                  <c:v>0.81991814461118695</c:v>
                </c:pt>
                <c:pt idx="10">
                  <c:v>0.86704119850187267</c:v>
                </c:pt>
                <c:pt idx="11">
                  <c:v>0.83532934131736525</c:v>
                </c:pt>
                <c:pt idx="12">
                  <c:v>0.8946629213483146</c:v>
                </c:pt>
                <c:pt idx="13">
                  <c:v>0.91542056074766354</c:v>
                </c:pt>
                <c:pt idx="14">
                  <c:v>0.75</c:v>
                </c:pt>
                <c:pt idx="15">
                  <c:v>0.90926829268292686</c:v>
                </c:pt>
                <c:pt idx="16">
                  <c:v>0.81333333333333335</c:v>
                </c:pt>
                <c:pt idx="17">
                  <c:v>0.83918459796149492</c:v>
                </c:pt>
                <c:pt idx="18">
                  <c:v>0.86682808716707027</c:v>
                </c:pt>
                <c:pt idx="19">
                  <c:v>0.8528138528138528</c:v>
                </c:pt>
                <c:pt idx="20">
                  <c:v>0.83715596330275233</c:v>
                </c:pt>
                <c:pt idx="21">
                  <c:v>0.80246913580246915</c:v>
                </c:pt>
                <c:pt idx="22">
                  <c:v>0.86802030456852797</c:v>
                </c:pt>
                <c:pt idx="23">
                  <c:v>0.79695431472081213</c:v>
                </c:pt>
                <c:pt idx="24">
                  <c:v>0.9285714285714286</c:v>
                </c:pt>
                <c:pt idx="25">
                  <c:v>0.89940828402366868</c:v>
                </c:pt>
                <c:pt idx="26">
                  <c:v>0.89097103918228282</c:v>
                </c:pt>
                <c:pt idx="27">
                  <c:v>0.88522588522588519</c:v>
                </c:pt>
                <c:pt idx="28">
                  <c:v>0.87658592848904271</c:v>
                </c:pt>
                <c:pt idx="29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5-40FA-B0AE-0CE0C593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762080"/>
        <c:axId val="415763712"/>
      </c:barChart>
      <c:catAx>
        <c:axId val="41576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3712"/>
        <c:crosses val="autoZero"/>
        <c:auto val="1"/>
        <c:lblAlgn val="ctr"/>
        <c:lblOffset val="100"/>
        <c:noMultiLvlLbl val="0"/>
      </c:catAx>
      <c:valAx>
        <c:axId val="41576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[Graficos.xlsx]Hoja4!$E$60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[Graficos.xlsx]Hoja4!$B$61:$B$99</c:f>
              <c:strCache>
                <c:ptCount val="39"/>
                <c:pt idx="0">
                  <c:v>APARTADO</c:v>
                </c:pt>
                <c:pt idx="1">
                  <c:v>BARRANCABERMEJA</c:v>
                </c:pt>
                <c:pt idx="2">
                  <c:v>BELLO</c:v>
                </c:pt>
                <c:pt idx="3">
                  <c:v>BUENAVENTURA</c:v>
                </c:pt>
                <c:pt idx="4">
                  <c:v>BUGA</c:v>
                </c:pt>
                <c:pt idx="5">
                  <c:v>CARTAGO</c:v>
                </c:pt>
                <c:pt idx="6">
                  <c:v>CHIA</c:v>
                </c:pt>
                <c:pt idx="7">
                  <c:v>CIENAGA</c:v>
                </c:pt>
                <c:pt idx="8">
                  <c:v>DOSQUEBRADAS</c:v>
                </c:pt>
                <c:pt idx="9">
                  <c:v>DUITAMA</c:v>
                </c:pt>
                <c:pt idx="10">
                  <c:v>ENVIGADO</c:v>
                </c:pt>
                <c:pt idx="11">
                  <c:v>FACATATIVA</c:v>
                </c:pt>
                <c:pt idx="12">
                  <c:v>FLORIDABLANCA</c:v>
                </c:pt>
                <c:pt idx="13">
                  <c:v>FUSAGASUGA</c:v>
                </c:pt>
                <c:pt idx="14">
                  <c:v>GIRARDOT</c:v>
                </c:pt>
                <c:pt idx="15">
                  <c:v>GIRON</c:v>
                </c:pt>
                <c:pt idx="16">
                  <c:v>IPIALES</c:v>
                </c:pt>
                <c:pt idx="17">
                  <c:v>ITAGUI</c:v>
                </c:pt>
                <c:pt idx="18">
                  <c:v>JAMUNDI</c:v>
                </c:pt>
                <c:pt idx="19">
                  <c:v>LORICA</c:v>
                </c:pt>
                <c:pt idx="20">
                  <c:v>MAGANGUE</c:v>
                </c:pt>
                <c:pt idx="21">
                  <c:v>MAICAO</c:v>
                </c:pt>
                <c:pt idx="22">
                  <c:v>MALAMBO</c:v>
                </c:pt>
                <c:pt idx="23">
                  <c:v>MOSQUERA</c:v>
                </c:pt>
                <c:pt idx="24">
                  <c:v>PALMIRA</c:v>
                </c:pt>
                <c:pt idx="25">
                  <c:v>PIEDECUESTA</c:v>
                </c:pt>
                <c:pt idx="26">
                  <c:v>PITALITO</c:v>
                </c:pt>
                <c:pt idx="27">
                  <c:v>RIONEGRO</c:v>
                </c:pt>
                <c:pt idx="28">
                  <c:v>SABANETA</c:v>
                </c:pt>
                <c:pt idx="29">
                  <c:v>SAHAGUN</c:v>
                </c:pt>
                <c:pt idx="30">
                  <c:v>SOACHA</c:v>
                </c:pt>
                <c:pt idx="31">
                  <c:v>SOGAMOSO</c:v>
                </c:pt>
                <c:pt idx="32">
                  <c:v>SOLEDAD</c:v>
                </c:pt>
                <c:pt idx="33">
                  <c:v>TULUA</c:v>
                </c:pt>
                <c:pt idx="34">
                  <c:v>TUMACO</c:v>
                </c:pt>
                <c:pt idx="35">
                  <c:v>TURBO</c:v>
                </c:pt>
                <c:pt idx="36">
                  <c:v>URIBIA</c:v>
                </c:pt>
                <c:pt idx="37">
                  <c:v>YUMBO</c:v>
                </c:pt>
                <c:pt idx="38">
                  <c:v>ZIPAQUIRA</c:v>
                </c:pt>
              </c:strCache>
            </c:strRef>
          </c:cat>
          <c:val>
            <c:numRef>
              <c:f>[Graficos.xlsx]Hoja4!$E$61:$E$99</c:f>
              <c:numCache>
                <c:formatCode>0.00%</c:formatCode>
                <c:ptCount val="39"/>
                <c:pt idx="0">
                  <c:v>0.9</c:v>
                </c:pt>
                <c:pt idx="1">
                  <c:v>0.77272727272727271</c:v>
                </c:pt>
                <c:pt idx="2">
                  <c:v>0.91714285714285715</c:v>
                </c:pt>
                <c:pt idx="3">
                  <c:v>0.85483870967741937</c:v>
                </c:pt>
                <c:pt idx="4">
                  <c:v>0.86627906976744184</c:v>
                </c:pt>
                <c:pt idx="5">
                  <c:v>0.90740740740740744</c:v>
                </c:pt>
                <c:pt idx="6">
                  <c:v>0.93283582089552242</c:v>
                </c:pt>
                <c:pt idx="7">
                  <c:v>0.921875</c:v>
                </c:pt>
                <c:pt idx="8">
                  <c:v>0.91052631578947374</c:v>
                </c:pt>
                <c:pt idx="9">
                  <c:v>0.92307692307692313</c:v>
                </c:pt>
                <c:pt idx="10">
                  <c:v>0.90322580645161288</c:v>
                </c:pt>
                <c:pt idx="11">
                  <c:v>0.91379310344827591</c:v>
                </c:pt>
                <c:pt idx="12">
                  <c:v>0.91726618705035967</c:v>
                </c:pt>
                <c:pt idx="13">
                  <c:v>0.93877551020408168</c:v>
                </c:pt>
                <c:pt idx="14">
                  <c:v>0.85321100917431192</c:v>
                </c:pt>
                <c:pt idx="15">
                  <c:v>0.95901639344262291</c:v>
                </c:pt>
                <c:pt idx="16">
                  <c:v>0.93827160493827155</c:v>
                </c:pt>
                <c:pt idx="17">
                  <c:v>0.87333333333333329</c:v>
                </c:pt>
                <c:pt idx="18">
                  <c:v>0.91578947368421049</c:v>
                </c:pt>
                <c:pt idx="19">
                  <c:v>0.96089385474860334</c:v>
                </c:pt>
                <c:pt idx="20">
                  <c:v>0.8904109589041096</c:v>
                </c:pt>
                <c:pt idx="21">
                  <c:v>0.89140271493212675</c:v>
                </c:pt>
                <c:pt idx="22">
                  <c:v>0.8970588235294118</c:v>
                </c:pt>
                <c:pt idx="23">
                  <c:v>0.92436974789915971</c:v>
                </c:pt>
                <c:pt idx="24">
                  <c:v>0.89622641509433965</c:v>
                </c:pt>
                <c:pt idx="25">
                  <c:v>0.93939393939393945</c:v>
                </c:pt>
                <c:pt idx="26">
                  <c:v>0.94347826086956521</c:v>
                </c:pt>
                <c:pt idx="27">
                  <c:v>0.93706293706293708</c:v>
                </c:pt>
                <c:pt idx="28">
                  <c:v>0.92307692307692313</c:v>
                </c:pt>
                <c:pt idx="29">
                  <c:v>0.92913385826771655</c:v>
                </c:pt>
                <c:pt idx="30">
                  <c:v>0.92842105263157892</c:v>
                </c:pt>
                <c:pt idx="31">
                  <c:v>0.95238095238095233</c:v>
                </c:pt>
                <c:pt idx="32">
                  <c:v>0.91275167785234901</c:v>
                </c:pt>
                <c:pt idx="33">
                  <c:v>0.87951807228915657</c:v>
                </c:pt>
                <c:pt idx="34">
                  <c:v>1</c:v>
                </c:pt>
                <c:pt idx="35">
                  <c:v>0.94067796610169496</c:v>
                </c:pt>
                <c:pt idx="36">
                  <c:v>1</c:v>
                </c:pt>
                <c:pt idx="37">
                  <c:v>0.87804878048780488</c:v>
                </c:pt>
                <c:pt idx="38">
                  <c:v>0.90131578947368418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50-45B3-B294-82E0B885D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752288"/>
        <c:axId val="415764256"/>
      </c:barChart>
      <c:catAx>
        <c:axId val="41575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4256"/>
        <c:crosses val="autoZero"/>
        <c:auto val="1"/>
        <c:lblAlgn val="ctr"/>
        <c:lblOffset val="100"/>
        <c:noMultiLvlLbl val="0"/>
      </c:catAx>
      <c:valAx>
        <c:axId val="41576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[Graficos.xlsx]Hoja1!$D$26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[Graficos.xlsx]Hoja1!$A$27:$A$33</c:f>
              <c:strCache>
                <c:ptCount val="7"/>
                <c:pt idx="0">
                  <c:v>Coordinador</c:v>
                </c:pt>
                <c:pt idx="1">
                  <c:v>Directivo rural</c:v>
                </c:pt>
                <c:pt idx="2">
                  <c:v>Directivo sindical</c:v>
                </c:pt>
                <c:pt idx="3">
                  <c:v>Docente de aula</c:v>
                </c:pt>
                <c:pt idx="4">
                  <c:v>Docente orientador</c:v>
                </c:pt>
                <c:pt idx="5">
                  <c:v>Docente Tutor del PTA</c:v>
                </c:pt>
                <c:pt idx="6">
                  <c:v>Rector</c:v>
                </c:pt>
              </c:strCache>
            </c:strRef>
          </c:cat>
          <c:val>
            <c:numRef>
              <c:f>[Graficos.xlsx]Hoja1!$D$27:$D$33</c:f>
              <c:numCache>
                <c:formatCode>0.00%</c:formatCode>
                <c:ptCount val="7"/>
                <c:pt idx="0">
                  <c:v>0.87377279102384287</c:v>
                </c:pt>
                <c:pt idx="1">
                  <c:v>0.83916083916083917</c:v>
                </c:pt>
                <c:pt idx="2">
                  <c:v>0.88888888888888884</c:v>
                </c:pt>
                <c:pt idx="3">
                  <c:v>0.89940931635221688</c:v>
                </c:pt>
                <c:pt idx="4">
                  <c:v>0.8970414201183432</c:v>
                </c:pt>
                <c:pt idx="5">
                  <c:v>0.95235328297501454</c:v>
                </c:pt>
                <c:pt idx="6">
                  <c:v>0.88491048593350385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D7-44A2-AECD-0F49A5E32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758272"/>
        <c:axId val="415760448"/>
      </c:barChart>
      <c:catAx>
        <c:axId val="41575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0448"/>
        <c:crosses val="autoZero"/>
        <c:auto val="1"/>
        <c:lblAlgn val="ctr"/>
        <c:lblOffset val="100"/>
        <c:noMultiLvlLbl val="0"/>
      </c:catAx>
      <c:valAx>
        <c:axId val="41576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[Graficos.xlsx]Hoja1!$A$55:$C$55</c:f>
              <c:strCache>
                <c:ptCount val="3"/>
                <c:pt idx="0">
                  <c:v>ESPERADO</c:v>
                </c:pt>
                <c:pt idx="1">
                  <c:v>COMPLETA</c:v>
                </c:pt>
                <c:pt idx="2">
                  <c:v>PARCIAL</c:v>
                </c:pt>
              </c:strCache>
            </c:strRef>
          </c:cat>
          <c:val>
            <c:numRef>
              <c:f>[Graficos.xlsx]Hoja1!$A$56:$C$56</c:f>
              <c:numCache>
                <c:formatCode>General</c:formatCode>
                <c:ptCount val="3"/>
                <c:pt idx="0">
                  <c:v>45798</c:v>
                </c:pt>
                <c:pt idx="1">
                  <c:v>41667</c:v>
                </c:pt>
                <c:pt idx="2">
                  <c:v>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05-44BD-9FEB-CE4D397D6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766976"/>
        <c:axId val="415759360"/>
        <c:axId val="0"/>
      </c:bar3DChart>
      <c:catAx>
        <c:axId val="4157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59360"/>
        <c:crosses val="autoZero"/>
        <c:auto val="1"/>
        <c:lblAlgn val="ctr"/>
        <c:lblOffset val="100"/>
        <c:noMultiLvlLbl val="0"/>
      </c:catAx>
      <c:valAx>
        <c:axId val="4157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57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51F1-A752-4120-B493-78753704BD15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171F-DFD6-4C19-B2F2-86462598E6E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29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2204864"/>
            <a:ext cx="5400600" cy="15841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4824536" cy="158417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19CE-1509-4D4B-AA5B-19677155B97B}" type="datetimeFigureOut">
              <a:rPr lang="es-CO" smtClean="0"/>
              <a:pPr/>
              <a:t>26/09/2017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71B2-81EA-48DD-A55C-6087BD84588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9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0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8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Ascenso Docente</a:t>
            </a:r>
            <a:br>
              <a:rPr lang="es-ES" dirty="0" smtClean="0"/>
            </a:br>
            <a:r>
              <a:rPr lang="es-ES" dirty="0" smtClean="0"/>
              <a:t>20 de septiembre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7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</a:t>
            </a:r>
            <a:r>
              <a:rPr lang="es-MX" sz="2800" b="1" dirty="0" smtClean="0">
                <a:solidFill>
                  <a:schemeClr val="tx1"/>
                </a:solidFill>
              </a:rPr>
              <a:t>AVANCE AUTOEVALUACIONES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94789"/>
              </p:ext>
            </p:extLst>
          </p:nvPr>
        </p:nvGraphicFramePr>
        <p:xfrm>
          <a:off x="920303" y="895281"/>
          <a:ext cx="7290109" cy="66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Hoja de cálculo" r:id="rId3" imgW="5362645" imgH="390594" progId="Excel.Sheet.12">
                  <p:embed/>
                </p:oleObj>
              </mc:Choice>
              <mc:Fallback>
                <p:oleObj name="Hoja de cálculo" r:id="rId3" imgW="5362645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303" y="895281"/>
                        <a:ext cx="7290109" cy="661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156587"/>
              </p:ext>
            </p:extLst>
          </p:nvPr>
        </p:nvGraphicFramePr>
        <p:xfrm>
          <a:off x="920303" y="2057400"/>
          <a:ext cx="7290109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10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COMPARATIVO PORCENTAJE DE AVANCE </a:t>
            </a:r>
            <a:r>
              <a:rPr lang="es-MX" sz="2800" b="1" dirty="0" smtClean="0">
                <a:solidFill>
                  <a:schemeClr val="tx1"/>
                </a:solidFill>
              </a:rPr>
              <a:t>AUTOEVALUACIONES COMPLETAS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995544"/>
              </p:ext>
            </p:extLst>
          </p:nvPr>
        </p:nvGraphicFramePr>
        <p:xfrm>
          <a:off x="446437" y="1124744"/>
          <a:ext cx="826892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Hoja de cálculo" r:id="rId3" imgW="7896310" imgH="771470" progId="Excel.Sheet.12">
                  <p:embed/>
                </p:oleObj>
              </mc:Choice>
              <mc:Fallback>
                <p:oleObj name="Hoja de cálculo" r:id="rId3" imgW="7896310" imgH="771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437" y="1124744"/>
                        <a:ext cx="8268929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21160"/>
              </p:ext>
            </p:extLst>
          </p:nvPr>
        </p:nvGraphicFramePr>
        <p:xfrm>
          <a:off x="446437" y="2420888"/>
          <a:ext cx="8268929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23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AVANCE </a:t>
            </a:r>
            <a:r>
              <a:rPr lang="es-MX" sz="2800" b="1" dirty="0" smtClean="0">
                <a:solidFill>
                  <a:schemeClr val="tx1"/>
                </a:solidFill>
              </a:rPr>
              <a:t>AUTOEVALUACIONES POR CARGO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3941"/>
              </p:ext>
            </p:extLst>
          </p:nvPr>
        </p:nvGraphicFramePr>
        <p:xfrm>
          <a:off x="796604" y="654782"/>
          <a:ext cx="7447804" cy="212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Hoja de cálculo" r:id="rId3" imgW="6124688" imgH="1724066" progId="Excel.Sheet.12">
                  <p:embed/>
                </p:oleObj>
              </mc:Choice>
              <mc:Fallback>
                <p:oleObj name="Hoja de cálculo" r:id="rId3" imgW="6124688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604" y="654782"/>
                        <a:ext cx="7447804" cy="212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02413"/>
              </p:ext>
            </p:extLst>
          </p:nvPr>
        </p:nvGraphicFramePr>
        <p:xfrm>
          <a:off x="796604" y="2924944"/>
          <a:ext cx="74478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5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RELACION DE VIDEOS CON NOVEDADES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31640" y="5373216"/>
            <a:ext cx="694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* 40.879 han enviado a evaluar, 297 de ellos sin el Formato de planeación pedagógica basado en el vídeo (FPPV)</a:t>
            </a:r>
            <a:endParaRPr lang="es-CO" sz="16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11471"/>
              </p:ext>
            </p:extLst>
          </p:nvPr>
        </p:nvGraphicFramePr>
        <p:xfrm>
          <a:off x="1043608" y="1151653"/>
          <a:ext cx="2628900" cy="174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Hoja de cálculo" r:id="rId3" imgW="2628954" imgH="1533493" progId="Excel.Sheet.12">
                  <p:embed/>
                </p:oleObj>
              </mc:Choice>
              <mc:Fallback>
                <p:oleObj name="Hoja de cálculo" r:id="rId3" imgW="2628954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151653"/>
                        <a:ext cx="2628900" cy="174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887199"/>
              </p:ext>
            </p:extLst>
          </p:nvPr>
        </p:nvGraphicFramePr>
        <p:xfrm>
          <a:off x="5292080" y="1151653"/>
          <a:ext cx="26289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Hoja de cálculo" r:id="rId5" imgW="2628954" imgH="1724066" progId="Excel.Sheet.12">
                  <p:embed/>
                </p:oleObj>
              </mc:Choice>
              <mc:Fallback>
                <p:oleObj name="Hoja de cálculo" r:id="rId5" imgW="2628954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1151653"/>
                        <a:ext cx="26289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70664"/>
              </p:ext>
            </p:extLst>
          </p:nvPr>
        </p:nvGraphicFramePr>
        <p:xfrm>
          <a:off x="3260456" y="3262434"/>
          <a:ext cx="26289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Hoja de cálculo" r:id="rId7" imgW="2628954" imgH="1724066" progId="Excel.Sheet.12">
                  <p:embed/>
                </p:oleObj>
              </mc:Choice>
              <mc:Fallback>
                <p:oleObj name="Hoja de cálculo" r:id="rId7" imgW="2628954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0456" y="3262434"/>
                        <a:ext cx="26289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9807"/>
            <a:ext cx="663064" cy="663064"/>
          </a:xfrm>
          <a:prstGeom prst="rect">
            <a:avLst/>
          </a:prstGeom>
        </p:spPr>
      </p:pic>
      <p:sp>
        <p:nvSpPr>
          <p:cNvPr id="20" name="3 Rectángulo"/>
          <p:cNvSpPr/>
          <p:nvPr/>
        </p:nvSpPr>
        <p:spPr>
          <a:xfrm>
            <a:off x="1043608" y="500506"/>
            <a:ext cx="637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AVANCE ECDF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8" name="9 Tabla"/>
          <p:cNvGraphicFramePr>
            <a:graphicFrameLocks noGrp="1"/>
          </p:cNvGraphicFramePr>
          <p:nvPr>
            <p:extLst/>
          </p:nvPr>
        </p:nvGraphicFramePr>
        <p:xfrm>
          <a:off x="899592" y="1196752"/>
          <a:ext cx="7344814" cy="38005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18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1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ROL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Encuestas</a:t>
                      </a:r>
                      <a:r>
                        <a:rPr lang="es-CO" sz="1400" b="1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Realizadas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% Avance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Muestra </a:t>
                      </a:r>
                    </a:p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planeada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Muestra 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54246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22.1%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245168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Rector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2436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15.5%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15660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Docente tutor PTA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898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8.7%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10338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Docente orientador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2425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20.6%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11785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Docente de aula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45272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23.4%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193550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Directivo Sindical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10.7%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270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1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Directivo rural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5.8%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2860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16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Coordinador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3019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28.2%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10705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1" name="11 CuadroTexto"/>
          <p:cNvSpPr txBox="1"/>
          <p:nvPr/>
        </p:nvSpPr>
        <p:spPr>
          <a:xfrm>
            <a:off x="755576" y="513114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 smtClean="0">
                <a:latin typeface="Century Gothic" panose="020B0502020202020204" pitchFamily="34" charset="0"/>
              </a:rPr>
              <a:t>Fecha inicio campo:  04 de septiembre </a:t>
            </a:r>
          </a:p>
          <a:p>
            <a:r>
              <a:rPr lang="es-CO" sz="1200" i="1" dirty="0" smtClean="0">
                <a:latin typeface="Century Gothic" panose="020B0502020202020204" pitchFamily="34" charset="0"/>
              </a:rPr>
              <a:t>Fecha de corte: 18 de septiembre (29% del total)</a:t>
            </a:r>
          </a:p>
          <a:p>
            <a:r>
              <a:rPr lang="es-CO" sz="1200" i="1" dirty="0" smtClean="0">
                <a:latin typeface="Century Gothic" panose="020B0502020202020204" pitchFamily="34" charset="0"/>
              </a:rPr>
              <a:t>Fecha fin campo: 26 de octubre</a:t>
            </a:r>
            <a:endParaRPr lang="es-CO" sz="1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Call</a:t>
            </a:r>
            <a:r>
              <a:rPr lang="es-ES" dirty="0" smtClean="0"/>
              <a:t> Center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7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0" y="116632"/>
            <a:ext cx="9138185" cy="28803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GESTION DE PQRS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" y="3451353"/>
            <a:ext cx="8830958" cy="2543487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797274"/>
              </p:ext>
            </p:extLst>
          </p:nvPr>
        </p:nvGraphicFramePr>
        <p:xfrm>
          <a:off x="395536" y="556408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/>
          <p:nvPr/>
        </p:nvSpPr>
        <p:spPr>
          <a:xfrm>
            <a:off x="539552" y="404664"/>
            <a:ext cx="8424936" cy="319321"/>
          </a:xfrm>
          <a:prstGeom prst="roundRect">
            <a:avLst>
              <a:gd name="adj" fmla="val 362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outerShdw blurRad="50800" dist="38100" dir="16200000" rotWithShape="0">
              <a:schemeClr val="accent2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 prstMaterial="dkEdge">
            <a:bevelT w="63500" h="25400"/>
            <a:bevelB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effectLst>
                  <a:reflection blurRad="6350" stA="55000" endA="50" endPos="85000" dir="5400000" sy="-100000" algn="bl" rotWithShape="0"/>
                </a:effectLst>
              </a:rPr>
              <a:t>REPORTE CONSOLIDADO DE GESTION OUTBOUND</a:t>
            </a:r>
            <a:endParaRPr lang="es-CO" sz="1600" b="1" baseline="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3937"/>
            <a:ext cx="77724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/>
          <p:nvPr/>
        </p:nvSpPr>
        <p:spPr>
          <a:xfrm>
            <a:off x="539552" y="404664"/>
            <a:ext cx="8424936" cy="319321"/>
          </a:xfrm>
          <a:prstGeom prst="roundRect">
            <a:avLst>
              <a:gd name="adj" fmla="val 362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outerShdw blurRad="50800" dist="38100" dir="16200000" rotWithShape="0">
              <a:schemeClr val="accent2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 prstMaterial="dkEdge">
            <a:bevelT w="63500" h="25400"/>
            <a:bevelB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effectLst>
                  <a:reflection blurRad="6350" stA="55000" endA="50" endPos="85000" dir="5400000" sy="-100000" algn="bl" rotWithShape="0"/>
                </a:effectLst>
              </a:rPr>
              <a:t>REPORTE CONSOLIDADO DE GESTION OUTBOUND</a:t>
            </a:r>
            <a:endParaRPr lang="es-CO" sz="1600" b="1" baseline="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33462"/>
            <a:ext cx="72961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/>
          <p:nvPr/>
        </p:nvSpPr>
        <p:spPr>
          <a:xfrm>
            <a:off x="539552" y="404664"/>
            <a:ext cx="8424936" cy="319321"/>
          </a:xfrm>
          <a:prstGeom prst="roundRect">
            <a:avLst>
              <a:gd name="adj" fmla="val 362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outerShdw blurRad="50800" dist="38100" dir="16200000" rotWithShape="0">
              <a:schemeClr val="accent2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 prstMaterial="dkEdge">
            <a:bevelT w="63500" h="25400"/>
            <a:bevelB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effectLst>
                  <a:reflection blurRad="6350" stA="55000" endA="50" endPos="85000" dir="5400000" sy="-100000" algn="bl" rotWithShape="0"/>
                </a:effectLst>
              </a:rPr>
              <a:t>REPORTE CONSOLIDADO DE GESTION OUTBOUND</a:t>
            </a:r>
            <a:endParaRPr lang="es-CO" sz="1600" b="1" baseline="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071562"/>
            <a:ext cx="77533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iagonal 5"/>
          <p:cNvSpPr/>
          <p:nvPr/>
        </p:nvSpPr>
        <p:spPr>
          <a:xfrm>
            <a:off x="5815" y="199728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RELACIÓN DE </a:t>
            </a:r>
            <a:r>
              <a:rPr lang="es-MX" sz="2800" b="1" dirty="0" smtClean="0">
                <a:solidFill>
                  <a:schemeClr val="tx1"/>
                </a:solidFill>
              </a:rPr>
              <a:t>INSCRITOS ECDF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35537"/>
              </p:ext>
            </p:extLst>
          </p:nvPr>
        </p:nvGraphicFramePr>
        <p:xfrm>
          <a:off x="1259630" y="665870"/>
          <a:ext cx="7056785" cy="225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Hoja de cálculo" r:id="rId3" imgW="3838559" imgH="1724066" progId="Excel.Sheet.12">
                  <p:embed/>
                </p:oleObj>
              </mc:Choice>
              <mc:Fallback>
                <p:oleObj name="Hoja de cálculo" r:id="rId3" imgW="3838559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0" y="665870"/>
                        <a:ext cx="7056785" cy="225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17079"/>
              </p:ext>
            </p:extLst>
          </p:nvPr>
        </p:nvGraphicFramePr>
        <p:xfrm>
          <a:off x="1259630" y="3068960"/>
          <a:ext cx="7056784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8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/>
          <p:nvPr/>
        </p:nvSpPr>
        <p:spPr>
          <a:xfrm>
            <a:off x="539552" y="404664"/>
            <a:ext cx="8424936" cy="319321"/>
          </a:xfrm>
          <a:prstGeom prst="roundRect">
            <a:avLst>
              <a:gd name="adj" fmla="val 362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outerShdw blurRad="50800" dist="38100" dir="16200000" rotWithShape="0">
              <a:schemeClr val="accent2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 prstMaterial="dkEdge">
            <a:bevelT w="63500" h="25400"/>
            <a:bevelB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effectLst>
                  <a:reflection blurRad="6350" stA="55000" endA="50" endPos="85000" dir="5400000" sy="-100000" algn="bl" rotWithShape="0"/>
                </a:effectLst>
              </a:rPr>
              <a:t>REPORTE CONSOLIDADO DE GESTION OUTBOUND</a:t>
            </a:r>
            <a:endParaRPr lang="es-CO" sz="1600" b="1" baseline="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45" y="1052736"/>
            <a:ext cx="7296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Revisión y Cargue de Videos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5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15512"/>
              </p:ext>
            </p:extLst>
          </p:nvPr>
        </p:nvGraphicFramePr>
        <p:xfrm>
          <a:off x="1763688" y="2630719"/>
          <a:ext cx="5616624" cy="634633"/>
        </p:xfrm>
        <a:graphic>
          <a:graphicData uri="http://schemas.openxmlformats.org/drawingml/2006/table">
            <a:tbl>
              <a:tblPr/>
              <a:tblGrid>
                <a:gridCol w="1324675">
                  <a:extLst>
                    <a:ext uri="{9D8B030D-6E8A-4147-A177-3AD203B41FA5}">
                      <a16:colId xmlns:a16="http://schemas.microsoft.com/office/drawing/2014/main" xmlns="" val="1243778453"/>
                    </a:ext>
                  </a:extLst>
                </a:gridCol>
                <a:gridCol w="1783897">
                  <a:extLst>
                    <a:ext uri="{9D8B030D-6E8A-4147-A177-3AD203B41FA5}">
                      <a16:colId xmlns:a16="http://schemas.microsoft.com/office/drawing/2014/main" xmlns="" val="670631336"/>
                    </a:ext>
                  </a:extLst>
                </a:gridCol>
                <a:gridCol w="2508052">
                  <a:extLst>
                    <a:ext uri="{9D8B030D-6E8A-4147-A177-3AD203B41FA5}">
                      <a16:colId xmlns:a16="http://schemas.microsoft.com/office/drawing/2014/main" xmlns="" val="298760620"/>
                    </a:ext>
                  </a:extLst>
                </a:gridCol>
              </a:tblGrid>
              <a:tr h="3812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Archivos Duplicados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Gestionados a la fecha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602383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24.730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482956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70934"/>
              </p:ext>
            </p:extLst>
          </p:nvPr>
        </p:nvGraphicFramePr>
        <p:xfrm>
          <a:off x="3454400" y="3703310"/>
          <a:ext cx="2235200" cy="50673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76650186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9174307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Aprobados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Rechazados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776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80139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59629"/>
              </p:ext>
            </p:extLst>
          </p:nvPr>
        </p:nvGraphicFramePr>
        <p:xfrm>
          <a:off x="2699792" y="1418813"/>
          <a:ext cx="3600400" cy="760095"/>
        </p:xfrm>
        <a:graphic>
          <a:graphicData uri="http://schemas.openxmlformats.org/drawingml/2006/table">
            <a:tbl>
              <a:tblPr/>
              <a:tblGrid>
                <a:gridCol w="1538633">
                  <a:extLst>
                    <a:ext uri="{9D8B030D-6E8A-4147-A177-3AD203B41FA5}">
                      <a16:colId xmlns:a16="http://schemas.microsoft.com/office/drawing/2014/main" xmlns="" val="524862270"/>
                    </a:ext>
                  </a:extLst>
                </a:gridCol>
                <a:gridCol w="2061767">
                  <a:extLst>
                    <a:ext uri="{9D8B030D-6E8A-4147-A177-3AD203B41FA5}">
                      <a16:colId xmlns:a16="http://schemas.microsoft.com/office/drawing/2014/main" xmlns="" val="2146783174"/>
                    </a:ext>
                  </a:extLst>
                </a:gridCol>
              </a:tblGrid>
              <a:tr h="675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Registros recibidos para gestionar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623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40,129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935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49658"/>
                  </a:ext>
                </a:extLst>
              </a:tr>
            </a:tbl>
          </a:graphicData>
        </a:graphic>
      </p:graphicFrame>
      <p:sp>
        <p:nvSpPr>
          <p:cNvPr id="6" name="15 Rectángulo redondeado"/>
          <p:cNvSpPr/>
          <p:nvPr/>
        </p:nvSpPr>
        <p:spPr>
          <a:xfrm>
            <a:off x="539552" y="404664"/>
            <a:ext cx="8424936" cy="562338"/>
          </a:xfrm>
          <a:prstGeom prst="roundRect">
            <a:avLst>
              <a:gd name="adj" fmla="val 362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outerShdw blurRad="50800" dist="38100" dir="16200000" rotWithShape="0">
              <a:schemeClr val="accent2">
                <a:lumMod val="40000"/>
                <a:lumOff val="60000"/>
                <a:alpha val="40000"/>
              </a:schemeClr>
            </a:outerShdw>
            <a:reflection stA="45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12700" prstMaterial="dkEdge">
            <a:bevelT w="63500" h="25400"/>
            <a:bevelB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effectLst>
                  <a:reflection blurRad="6350" stA="55000" endA="50" endPos="85000" dir="5400000" sy="-100000" algn="bl" rotWithShape="0"/>
                </a:effectLst>
              </a:rPr>
              <a:t>GESTION DE REVISION Y CARGUE DE VIDEOS</a:t>
            </a:r>
            <a:endParaRPr lang="es-CO" sz="1600" b="1" baseline="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6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734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RELACIÓN DE VÍDEOS CARGADOS EN PLATAFORMA</a:t>
            </a:r>
            <a:endParaRPr lang="es-CO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79579"/>
              </p:ext>
            </p:extLst>
          </p:nvPr>
        </p:nvGraphicFramePr>
        <p:xfrm>
          <a:off x="1259632" y="908720"/>
          <a:ext cx="637007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Hoja de cálculo" r:id="rId3" imgW="3838559" imgH="390594" progId="Excel.Sheet.12">
                  <p:embed/>
                </p:oleObj>
              </mc:Choice>
              <mc:Fallback>
                <p:oleObj name="Hoja de cálculo" r:id="rId3" imgW="3838559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908720"/>
                        <a:ext cx="637007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02100"/>
              </p:ext>
            </p:extLst>
          </p:nvPr>
        </p:nvGraphicFramePr>
        <p:xfrm>
          <a:off x="1259632" y="2057400"/>
          <a:ext cx="637007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67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COMPARATIVO RELACIÓN </a:t>
            </a:r>
            <a:r>
              <a:rPr lang="es-MX" sz="2800" b="1" dirty="0">
                <a:solidFill>
                  <a:schemeClr val="tx1"/>
                </a:solidFill>
              </a:rPr>
              <a:t>DE VÍDEOS CARGADOS EN PLATAFORMA</a:t>
            </a:r>
            <a:endParaRPr lang="es-CO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76043"/>
              </p:ext>
            </p:extLst>
          </p:nvPr>
        </p:nvGraphicFramePr>
        <p:xfrm>
          <a:off x="251518" y="1196752"/>
          <a:ext cx="85689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Hoja de cálculo" r:id="rId3" imgW="7896310" imgH="771470" progId="Excel.Sheet.12">
                  <p:embed/>
                </p:oleObj>
              </mc:Choice>
              <mc:Fallback>
                <p:oleObj name="Hoja de cálculo" r:id="rId3" imgW="7896310" imgH="771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8" y="1196752"/>
                        <a:ext cx="8568952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599513"/>
              </p:ext>
            </p:extLst>
          </p:nvPr>
        </p:nvGraphicFramePr>
        <p:xfrm>
          <a:off x="251518" y="2564904"/>
          <a:ext cx="8568952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2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542528"/>
              </p:ext>
            </p:extLst>
          </p:nvPr>
        </p:nvGraphicFramePr>
        <p:xfrm>
          <a:off x="1188154" y="808050"/>
          <a:ext cx="6768573" cy="125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Hoja de cálculo" r:id="rId3" imgW="5953006" imgH="962043" progId="Excel.Sheet.12">
                  <p:embed/>
                </p:oleObj>
              </mc:Choice>
              <mc:Fallback>
                <p:oleObj name="Hoja de cálculo" r:id="rId3" imgW="5953006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8154" y="808050"/>
                        <a:ext cx="6768573" cy="125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351681"/>
              </p:ext>
            </p:extLst>
          </p:nvPr>
        </p:nvGraphicFramePr>
        <p:xfrm>
          <a:off x="1188155" y="2348880"/>
          <a:ext cx="67685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66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47893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CAPITALES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140594"/>
              </p:ext>
            </p:extLst>
          </p:nvPr>
        </p:nvGraphicFramePr>
        <p:xfrm>
          <a:off x="107504" y="620688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2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36003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DPTALES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674633"/>
              </p:ext>
            </p:extLst>
          </p:nvPr>
        </p:nvGraphicFramePr>
        <p:xfrm>
          <a:off x="179512" y="548680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4069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MPALES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974535"/>
              </p:ext>
            </p:extLst>
          </p:nvPr>
        </p:nvGraphicFramePr>
        <p:xfrm>
          <a:off x="107504" y="548680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3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</a:t>
            </a:r>
            <a:r>
              <a:rPr lang="es-MX" sz="2800" b="1" dirty="0" smtClean="0">
                <a:solidFill>
                  <a:schemeClr val="tx1"/>
                </a:solidFill>
              </a:rPr>
              <a:t>AVANCE VIDEOS </a:t>
            </a:r>
            <a:r>
              <a:rPr lang="es-MX" sz="2800" b="1" dirty="0">
                <a:solidFill>
                  <a:schemeClr val="tx1"/>
                </a:solidFill>
              </a:rPr>
              <a:t>CARGADOS POR </a:t>
            </a:r>
            <a:r>
              <a:rPr lang="es-MX" sz="2800" b="1" dirty="0" smtClean="0">
                <a:solidFill>
                  <a:schemeClr val="tx1"/>
                </a:solidFill>
              </a:rPr>
              <a:t>CARGO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52812"/>
              </p:ext>
            </p:extLst>
          </p:nvPr>
        </p:nvGraphicFramePr>
        <p:xfrm>
          <a:off x="611560" y="654782"/>
          <a:ext cx="7599736" cy="202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Hoja de cálculo" r:id="rId3" imgW="4600602" imgH="1724066" progId="Excel.Sheet.12">
                  <p:embed/>
                </p:oleObj>
              </mc:Choice>
              <mc:Fallback>
                <p:oleObj name="Hoja de cálculo" r:id="rId3" imgW="4600602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54782"/>
                        <a:ext cx="7599736" cy="202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76609"/>
              </p:ext>
            </p:extLst>
          </p:nvPr>
        </p:nvGraphicFramePr>
        <p:xfrm>
          <a:off x="599372" y="2852936"/>
          <a:ext cx="76119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11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6933</TotalTime>
  <Words>259</Words>
  <Application>Microsoft Office PowerPoint</Application>
  <PresentationFormat>Presentación en pantalla (4:3)</PresentationFormat>
  <Paragraphs>80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Tema de Office</vt:lpstr>
      <vt:lpstr>Hoja de cálculo</vt:lpstr>
      <vt:lpstr>Ascenso Docente 20 de septiembre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Call Center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Revisión y Cargue de Videos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sgodoy</dc:creator>
  <cp:lastModifiedBy>soporte</cp:lastModifiedBy>
  <cp:revision>591</cp:revision>
  <dcterms:created xsi:type="dcterms:W3CDTF">2015-05-26T19:26:39Z</dcterms:created>
  <dcterms:modified xsi:type="dcterms:W3CDTF">2017-09-26T18:17:44Z</dcterms:modified>
</cp:coreProperties>
</file>