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embeddings/oleObject1.bin" ContentType="application/vnd.openxmlformats-officedocument.oleObject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63" r:id="rId4"/>
    <p:sldId id="283" r:id="rId5"/>
    <p:sldId id="276" r:id="rId6"/>
    <p:sldId id="278" r:id="rId7"/>
    <p:sldId id="279" r:id="rId8"/>
    <p:sldId id="277" r:id="rId9"/>
    <p:sldId id="270" r:id="rId10"/>
    <p:sldId id="272" r:id="rId11"/>
    <p:sldId id="284" r:id="rId12"/>
    <p:sldId id="273" r:id="rId13"/>
    <p:sldId id="274" r:id="rId14"/>
    <p:sldId id="280" r:id="rId15"/>
    <p:sldId id="285" r:id="rId16"/>
    <p:sldId id="282" r:id="rId17"/>
    <p:sldId id="269" r:id="rId1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cfes" initials="i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7" autoAdjust="0"/>
    <p:restoredTop sz="94631"/>
  </p:normalViewPr>
  <p:slideViewPr>
    <p:cSldViewPr>
      <p:cViewPr varScale="1">
        <p:scale>
          <a:sx n="85" d="100"/>
          <a:sy n="85" d="100"/>
        </p:scale>
        <p:origin x="-17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4" Type="http://schemas.microsoft.com/office/2011/relationships/chartColorStyle" Target="colors1.xml"/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4" Type="http://schemas.microsoft.com/office/2011/relationships/chartColorStyle" Target="colors10.xml"/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4" Type="http://schemas.microsoft.com/office/2011/relationships/chartColorStyle" Target="colors11.xml"/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4" Type="http://schemas.microsoft.com/office/2011/relationships/chartColorStyle" Target="colors12.xml"/><Relationship Id="rId1" Type="http://schemas.openxmlformats.org/officeDocument/2006/relationships/themeOverride" Target="../theme/themeOverride12.xml"/><Relationship Id="rId2" Type="http://schemas.openxmlformats.org/officeDocument/2006/relationships/oleObject" Target="../embeddings/oleObject1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4" Type="http://schemas.microsoft.com/office/2011/relationships/chartColorStyle" Target="colors2.xml"/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4" Type="http://schemas.microsoft.com/office/2011/relationships/chartColorStyle" Target="colors3.xml"/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4" Type="http://schemas.microsoft.com/office/2011/relationships/chartColorStyle" Target="colors4.xml"/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4" Type="http://schemas.microsoft.com/office/2011/relationships/chartColorStyle" Target="colors5.xml"/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4" Type="http://schemas.microsoft.com/office/2011/relationships/chartColorStyle" Target="colors6.xml"/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4" Type="http://schemas.microsoft.com/office/2011/relationships/chartColorStyle" Target="colors7.xml"/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4" Type="http://schemas.microsoft.com/office/2011/relationships/chartColorStyle" Target="colors8.xml"/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4" Type="http://schemas.microsoft.com/office/2011/relationships/chartColorStyle" Target="colors9.xml"/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Hoja1!$A$4:$A$10</c:f>
              <c:strCache>
                <c:ptCount val="7"/>
                <c:pt idx="0">
                  <c:v>Docente de aula</c:v>
                </c:pt>
                <c:pt idx="1">
                  <c:v>Coordinador</c:v>
                </c:pt>
                <c:pt idx="2">
                  <c:v>Docente Tutor del PTA</c:v>
                </c:pt>
                <c:pt idx="3">
                  <c:v>Docente orientador</c:v>
                </c:pt>
                <c:pt idx="4">
                  <c:v>Rector</c:v>
                </c:pt>
                <c:pt idx="5">
                  <c:v>Directivo rural</c:v>
                </c:pt>
                <c:pt idx="6">
                  <c:v>Directivos Sindicales</c:v>
                </c:pt>
              </c:strCache>
            </c:strRef>
          </c:cat>
          <c:val>
            <c:numRef>
              <c:f>Hoja1!$B$4:$B$10</c:f>
              <c:numCache>
                <c:formatCode>#,##0</c:formatCode>
                <c:ptCount val="7"/>
                <c:pt idx="0">
                  <c:v>40080.0</c:v>
                </c:pt>
                <c:pt idx="1">
                  <c:v>2145.0</c:v>
                </c:pt>
                <c:pt idx="2">
                  <c:v>1715.0</c:v>
                </c:pt>
                <c:pt idx="3">
                  <c:v>874.0</c:v>
                </c:pt>
                <c:pt idx="4">
                  <c:v>788.0</c:v>
                </c:pt>
                <c:pt idx="5">
                  <c:v>149.0</c:v>
                </c:pt>
                <c:pt idx="6">
                  <c:v>49.0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7D-47D7-A7F1-74F60E9FA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4085624"/>
        <c:axId val="2083238376"/>
        <c:axId val="0"/>
      </c:bar3DChart>
      <c:catAx>
        <c:axId val="2124085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3238376"/>
        <c:crosses val="autoZero"/>
        <c:auto val="1"/>
        <c:lblAlgn val="ctr"/>
        <c:lblOffset val="100"/>
        <c:noMultiLvlLbl val="0"/>
      </c:catAx>
      <c:valAx>
        <c:axId val="2083238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24085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(Hoja5!$C$16,Hoja5!$E$16,Hoja5!$G$16,Hoja5!$I$16)</c:f>
              <c:strCache>
                <c:ptCount val="4"/>
                <c:pt idx="0">
                  <c:v>Completas
al 11 de Julio</c:v>
                </c:pt>
                <c:pt idx="1">
                  <c:v>Completas
al 18 de Julio</c:v>
                </c:pt>
                <c:pt idx="2">
                  <c:v>Completas
al 25 de Julio</c:v>
                </c:pt>
                <c:pt idx="3">
                  <c:v>Completas
al 01 de Agosto</c:v>
                </c:pt>
              </c:strCache>
            </c:strRef>
          </c:cat>
          <c:val>
            <c:numRef>
              <c:f>(Hoja5!$C$17,Hoja5!$E$17,Hoja5!$G$17,Hoja5!$I$17)</c:f>
              <c:numCache>
                <c:formatCode>#,##0</c:formatCode>
                <c:ptCount val="4"/>
                <c:pt idx="0">
                  <c:v>9756.0</c:v>
                </c:pt>
                <c:pt idx="1">
                  <c:v>12528.0</c:v>
                </c:pt>
                <c:pt idx="2">
                  <c:v>16116.0</c:v>
                </c:pt>
                <c:pt idx="3">
                  <c:v>18814.0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598-4FA0-B9FD-F65622B68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6454504"/>
        <c:axId val="-2147115256"/>
      </c:lineChart>
      <c:catAx>
        <c:axId val="-2146454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47115256"/>
        <c:crosses val="autoZero"/>
        <c:auto val="1"/>
        <c:lblAlgn val="ctr"/>
        <c:lblOffset val="100"/>
        <c:noMultiLvlLbl val="0"/>
      </c:catAx>
      <c:valAx>
        <c:axId val="-2147115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46454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Hoja1!$F$69</c:f>
              <c:strCache>
                <c:ptCount val="1"/>
                <c:pt idx="0">
                  <c:v>% AVANCE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Hoja1!$A$70:$A$76</c:f>
              <c:strCache>
                <c:ptCount val="7"/>
                <c:pt idx="0">
                  <c:v>Docente de aula</c:v>
                </c:pt>
                <c:pt idx="1">
                  <c:v>Coordinador</c:v>
                </c:pt>
                <c:pt idx="2">
                  <c:v>Docente Tutor del PTA</c:v>
                </c:pt>
                <c:pt idx="3">
                  <c:v>Docente orientador</c:v>
                </c:pt>
                <c:pt idx="4">
                  <c:v>Rector</c:v>
                </c:pt>
                <c:pt idx="5">
                  <c:v>Directivo rural</c:v>
                </c:pt>
                <c:pt idx="6">
                  <c:v>Directivos Sindicales</c:v>
                </c:pt>
              </c:strCache>
            </c:strRef>
          </c:cat>
          <c:val>
            <c:numRef>
              <c:f>Hoja1!$F$70:$F$76</c:f>
              <c:numCache>
                <c:formatCode>0.00%</c:formatCode>
                <c:ptCount val="7"/>
                <c:pt idx="0">
                  <c:v>0.413473053892216</c:v>
                </c:pt>
                <c:pt idx="1">
                  <c:v>0.384615384615385</c:v>
                </c:pt>
                <c:pt idx="2">
                  <c:v>0.40466472303207</c:v>
                </c:pt>
                <c:pt idx="3">
                  <c:v>0.411899313501144</c:v>
                </c:pt>
                <c:pt idx="4">
                  <c:v>0.360406091370558</c:v>
                </c:pt>
                <c:pt idx="5">
                  <c:v>0.436241610738255</c:v>
                </c:pt>
                <c:pt idx="6">
                  <c:v>0.285714285714286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3A-491F-A4FD-904A8274F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32274200"/>
        <c:axId val="2132263144"/>
        <c:axId val="0"/>
      </c:bar3DChart>
      <c:catAx>
        <c:axId val="2132274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32263144"/>
        <c:crosses val="autoZero"/>
        <c:auto val="1"/>
        <c:lblAlgn val="ctr"/>
        <c:lblOffset val="100"/>
        <c:noMultiLvlLbl val="0"/>
      </c:catAx>
      <c:valAx>
        <c:axId val="2132263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32274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'[Reporte (4).xlsx]General'!$F$4</c:f>
              <c:strCache>
                <c:ptCount val="1"/>
                <c:pt idx="0">
                  <c:v>CORREOS GESTIONADOS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'[Reporte (4).xlsx]General'!$C$5:$C$27</c:f>
              <c:numCache>
                <c:formatCode>m/d/yyyy</c:formatCode>
                <c:ptCount val="23"/>
                <c:pt idx="0">
                  <c:v>42917.0</c:v>
                </c:pt>
                <c:pt idx="1">
                  <c:v>42920.0</c:v>
                </c:pt>
                <c:pt idx="2">
                  <c:v>42921.0</c:v>
                </c:pt>
                <c:pt idx="3">
                  <c:v>42922.0</c:v>
                </c:pt>
                <c:pt idx="4">
                  <c:v>42923.0</c:v>
                </c:pt>
                <c:pt idx="5">
                  <c:v>42924.0</c:v>
                </c:pt>
                <c:pt idx="6">
                  <c:v>42926.0</c:v>
                </c:pt>
                <c:pt idx="7">
                  <c:v>42927.0</c:v>
                </c:pt>
                <c:pt idx="8">
                  <c:v>42928.0</c:v>
                </c:pt>
                <c:pt idx="9">
                  <c:v>42929.0</c:v>
                </c:pt>
                <c:pt idx="10">
                  <c:v>42930.0</c:v>
                </c:pt>
                <c:pt idx="11">
                  <c:v>42931.0</c:v>
                </c:pt>
                <c:pt idx="12">
                  <c:v>42933.0</c:v>
                </c:pt>
                <c:pt idx="13">
                  <c:v>42934.0</c:v>
                </c:pt>
                <c:pt idx="14">
                  <c:v>42935.0</c:v>
                </c:pt>
                <c:pt idx="15">
                  <c:v>42937.0</c:v>
                </c:pt>
                <c:pt idx="16">
                  <c:v>42938.0</c:v>
                </c:pt>
                <c:pt idx="17">
                  <c:v>42940.0</c:v>
                </c:pt>
                <c:pt idx="18">
                  <c:v>42941.0</c:v>
                </c:pt>
                <c:pt idx="19">
                  <c:v>42942.0</c:v>
                </c:pt>
                <c:pt idx="20">
                  <c:v>42913.0</c:v>
                </c:pt>
                <c:pt idx="21">
                  <c:v>42944.0</c:v>
                </c:pt>
                <c:pt idx="22">
                  <c:v>42945.0</c:v>
                </c:pt>
              </c:numCache>
            </c:numRef>
          </c:cat>
          <c:val>
            <c:numRef>
              <c:f>'[Reporte (4).xlsx]General'!$F$5:$F$27</c:f>
              <c:numCache>
                <c:formatCode>General</c:formatCode>
                <c:ptCount val="23"/>
                <c:pt idx="0">
                  <c:v>23.0</c:v>
                </c:pt>
                <c:pt idx="1">
                  <c:v>69.0</c:v>
                </c:pt>
                <c:pt idx="2">
                  <c:v>56.0</c:v>
                </c:pt>
                <c:pt idx="3">
                  <c:v>49.0</c:v>
                </c:pt>
                <c:pt idx="4">
                  <c:v>60.0</c:v>
                </c:pt>
                <c:pt idx="5">
                  <c:v>32.0</c:v>
                </c:pt>
                <c:pt idx="6">
                  <c:v>124.0</c:v>
                </c:pt>
                <c:pt idx="7">
                  <c:v>134.0</c:v>
                </c:pt>
                <c:pt idx="8">
                  <c:v>116.0</c:v>
                </c:pt>
                <c:pt idx="9">
                  <c:v>86.0</c:v>
                </c:pt>
                <c:pt idx="10">
                  <c:v>86.0</c:v>
                </c:pt>
                <c:pt idx="11">
                  <c:v>42.0</c:v>
                </c:pt>
                <c:pt idx="12">
                  <c:v>152.0</c:v>
                </c:pt>
                <c:pt idx="13">
                  <c:v>154.0</c:v>
                </c:pt>
                <c:pt idx="14">
                  <c:v>151.0</c:v>
                </c:pt>
                <c:pt idx="15">
                  <c:v>194.0</c:v>
                </c:pt>
                <c:pt idx="16">
                  <c:v>55.0</c:v>
                </c:pt>
                <c:pt idx="17">
                  <c:v>228.0</c:v>
                </c:pt>
                <c:pt idx="18">
                  <c:v>255.0</c:v>
                </c:pt>
                <c:pt idx="19">
                  <c:v>202.0</c:v>
                </c:pt>
                <c:pt idx="20">
                  <c:v>187.0</c:v>
                </c:pt>
                <c:pt idx="21">
                  <c:v>141.0</c:v>
                </c:pt>
                <c:pt idx="22">
                  <c:v>89.0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57-4D5F-88E5-DF21FB823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4340968"/>
        <c:axId val="2123839912"/>
        <c:axId val="0"/>
      </c:bar3DChart>
      <c:catAx>
        <c:axId val="21243409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23839912"/>
        <c:crosses val="autoZero"/>
        <c:auto val="0"/>
        <c:lblAlgn val="ctr"/>
        <c:lblOffset val="100"/>
        <c:noMultiLvlLbl val="0"/>
      </c:catAx>
      <c:valAx>
        <c:axId val="2123839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24340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CO" sz="1600"/>
            </a:pPr>
            <a:r>
              <a:rPr lang="es-CO" sz="1600"/>
              <a:t>Llamadas Atendidas</a:t>
            </a:r>
          </a:p>
        </c:rich>
      </c:tx>
      <c:layout>
        <c:manualLayout>
          <c:xMode val="edge"/>
          <c:yMode val="edge"/>
          <c:x val="0.442379943051822"/>
          <c:y val="0.031219806928461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432306478251196"/>
          <c:y val="0.148090908897502"/>
          <c:w val="0.911286059413028"/>
          <c:h val="0.549920123047426"/>
        </c:manualLayout>
      </c:layout>
      <c:barChart>
        <c:barDir val="col"/>
        <c:grouping val="clustered"/>
        <c:varyColors val="0"/>
        <c:ser>
          <c:idx val="1"/>
          <c:order val="2"/>
          <c:tx>
            <c:strRef>
              <c:f>'[Informe de Gestión ICFES Julio 29- 2017.xlsm]Informe por Dias'!$AA$10</c:f>
              <c:strCache>
                <c:ptCount val="1"/>
                <c:pt idx="0">
                  <c:v>Llamadas Tipificadas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  <a:effectLst>
              <a:outerShdw blurRad="50800" dist="25400" dir="2700000" algn="tl" rotWithShape="0">
                <a:sysClr val="windowText" lastClr="000000">
                  <a:lumMod val="85000"/>
                  <a:lumOff val="15000"/>
                  <a:alpha val="46000"/>
                </a:sys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invertIfNegative val="0"/>
          <c:cat>
            <c:numRef>
              <c:f>'[Informe de Gestión ICFES Julio 29- 2017.xlsm]Informe por Dias'!$C$12:$C$42</c:f>
              <c:numCache>
                <c:formatCode>dd\ mmmm</c:formatCode>
                <c:ptCount val="31"/>
                <c:pt idx="0">
                  <c:v>42917.0</c:v>
                </c:pt>
                <c:pt idx="1">
                  <c:v>42918.0</c:v>
                </c:pt>
                <c:pt idx="2">
                  <c:v>42919.0</c:v>
                </c:pt>
                <c:pt idx="3">
                  <c:v>42920.0</c:v>
                </c:pt>
                <c:pt idx="4">
                  <c:v>42921.0</c:v>
                </c:pt>
                <c:pt idx="5">
                  <c:v>42922.0</c:v>
                </c:pt>
                <c:pt idx="6">
                  <c:v>42923.0</c:v>
                </c:pt>
                <c:pt idx="7">
                  <c:v>42924.0</c:v>
                </c:pt>
                <c:pt idx="8">
                  <c:v>42925.0</c:v>
                </c:pt>
                <c:pt idx="9">
                  <c:v>42926.0</c:v>
                </c:pt>
                <c:pt idx="10">
                  <c:v>42927.0</c:v>
                </c:pt>
                <c:pt idx="11">
                  <c:v>42928.0</c:v>
                </c:pt>
                <c:pt idx="12">
                  <c:v>42929.0</c:v>
                </c:pt>
                <c:pt idx="13">
                  <c:v>42930.0</c:v>
                </c:pt>
                <c:pt idx="14">
                  <c:v>42931.0</c:v>
                </c:pt>
                <c:pt idx="15">
                  <c:v>42932.0</c:v>
                </c:pt>
                <c:pt idx="16">
                  <c:v>42933.0</c:v>
                </c:pt>
                <c:pt idx="17">
                  <c:v>42934.0</c:v>
                </c:pt>
                <c:pt idx="18">
                  <c:v>42935.0</c:v>
                </c:pt>
                <c:pt idx="19">
                  <c:v>42936.0</c:v>
                </c:pt>
                <c:pt idx="20">
                  <c:v>42937.0</c:v>
                </c:pt>
                <c:pt idx="21">
                  <c:v>42938.0</c:v>
                </c:pt>
                <c:pt idx="22">
                  <c:v>42939.0</c:v>
                </c:pt>
                <c:pt idx="23">
                  <c:v>42940.0</c:v>
                </c:pt>
                <c:pt idx="24">
                  <c:v>42941.0</c:v>
                </c:pt>
                <c:pt idx="25">
                  <c:v>42942.0</c:v>
                </c:pt>
                <c:pt idx="26">
                  <c:v>42943.0</c:v>
                </c:pt>
                <c:pt idx="27">
                  <c:v>42944.0</c:v>
                </c:pt>
                <c:pt idx="28">
                  <c:v>42945.0</c:v>
                </c:pt>
                <c:pt idx="29">
                  <c:v>42946.0</c:v>
                </c:pt>
                <c:pt idx="30">
                  <c:v>42947.0</c:v>
                </c:pt>
              </c:numCache>
            </c:numRef>
          </c:cat>
          <c:val>
            <c:numRef>
              <c:f>'[Informe de Gestión ICFES Julio 29- 2017.xlsm]Informe por Dias'!$AA$12:$AA$42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5C-4466-B5BA-869EC2523261}"/>
            </c:ext>
          </c:extLst>
        </c:ser>
        <c:ser>
          <c:idx val="0"/>
          <c:order val="0"/>
          <c:tx>
            <c:strRef>
              <c:f>'[Informe de Gestión ICFES Julio 29- 2017.xlsm]Informe por Dias'!$K$10</c:f>
              <c:strCache>
                <c:ptCount val="1"/>
                <c:pt idx="0">
                  <c:v>Llamadas Recibidas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  <a:effectLst>
              <a:outerShdw blurRad="50800" dist="25400" dir="2700000" algn="tl" rotWithShape="0">
                <a:sysClr val="windowText" lastClr="000000">
                  <a:lumMod val="85000"/>
                  <a:lumOff val="15000"/>
                  <a:alpha val="46000"/>
                </a:sys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'[Informe de Gestión ICFES Julio 29- 2017.xlsm]Informe por Dias'!$C$12:$C$42</c:f>
              <c:numCache>
                <c:formatCode>dd\ mmmm</c:formatCode>
                <c:ptCount val="31"/>
                <c:pt idx="0">
                  <c:v>42917.0</c:v>
                </c:pt>
                <c:pt idx="1">
                  <c:v>42918.0</c:v>
                </c:pt>
                <c:pt idx="2">
                  <c:v>42919.0</c:v>
                </c:pt>
                <c:pt idx="3">
                  <c:v>42920.0</c:v>
                </c:pt>
                <c:pt idx="4">
                  <c:v>42921.0</c:v>
                </c:pt>
                <c:pt idx="5">
                  <c:v>42922.0</c:v>
                </c:pt>
                <c:pt idx="6">
                  <c:v>42923.0</c:v>
                </c:pt>
                <c:pt idx="7">
                  <c:v>42924.0</c:v>
                </c:pt>
                <c:pt idx="8">
                  <c:v>42925.0</c:v>
                </c:pt>
                <c:pt idx="9">
                  <c:v>42926.0</c:v>
                </c:pt>
                <c:pt idx="10">
                  <c:v>42927.0</c:v>
                </c:pt>
                <c:pt idx="11">
                  <c:v>42928.0</c:v>
                </c:pt>
                <c:pt idx="12">
                  <c:v>42929.0</c:v>
                </c:pt>
                <c:pt idx="13">
                  <c:v>42930.0</c:v>
                </c:pt>
                <c:pt idx="14">
                  <c:v>42931.0</c:v>
                </c:pt>
                <c:pt idx="15">
                  <c:v>42932.0</c:v>
                </c:pt>
                <c:pt idx="16">
                  <c:v>42933.0</c:v>
                </c:pt>
                <c:pt idx="17">
                  <c:v>42934.0</c:v>
                </c:pt>
                <c:pt idx="18">
                  <c:v>42935.0</c:v>
                </c:pt>
                <c:pt idx="19">
                  <c:v>42936.0</c:v>
                </c:pt>
                <c:pt idx="20">
                  <c:v>42937.0</c:v>
                </c:pt>
                <c:pt idx="21">
                  <c:v>42938.0</c:v>
                </c:pt>
                <c:pt idx="22">
                  <c:v>42939.0</c:v>
                </c:pt>
                <c:pt idx="23">
                  <c:v>42940.0</c:v>
                </c:pt>
                <c:pt idx="24">
                  <c:v>42941.0</c:v>
                </c:pt>
                <c:pt idx="25">
                  <c:v>42942.0</c:v>
                </c:pt>
                <c:pt idx="26">
                  <c:v>42943.0</c:v>
                </c:pt>
                <c:pt idx="27">
                  <c:v>42944.0</c:v>
                </c:pt>
                <c:pt idx="28">
                  <c:v>42945.0</c:v>
                </c:pt>
                <c:pt idx="29">
                  <c:v>42946.0</c:v>
                </c:pt>
                <c:pt idx="30">
                  <c:v>42947.0</c:v>
                </c:pt>
              </c:numCache>
            </c:numRef>
          </c:cat>
          <c:val>
            <c:numRef>
              <c:f>'[Informe de Gestión ICFES Julio 29- 2017.xlsm]Informe por Dias'!$K$12:$K$42</c:f>
              <c:numCache>
                <c:formatCode>0</c:formatCode>
                <c:ptCount val="31"/>
                <c:pt idx="0">
                  <c:v>4.0</c:v>
                </c:pt>
                <c:pt idx="1">
                  <c:v>0.0</c:v>
                </c:pt>
                <c:pt idx="2">
                  <c:v>0.0</c:v>
                </c:pt>
                <c:pt idx="3">
                  <c:v>95.0</c:v>
                </c:pt>
                <c:pt idx="4">
                  <c:v>107.0</c:v>
                </c:pt>
                <c:pt idx="5">
                  <c:v>120.0</c:v>
                </c:pt>
                <c:pt idx="6">
                  <c:v>102.0</c:v>
                </c:pt>
                <c:pt idx="7">
                  <c:v>16.0</c:v>
                </c:pt>
                <c:pt idx="8">
                  <c:v>0.0</c:v>
                </c:pt>
                <c:pt idx="9">
                  <c:v>207.0</c:v>
                </c:pt>
                <c:pt idx="10">
                  <c:v>334.0</c:v>
                </c:pt>
                <c:pt idx="11">
                  <c:v>236.0</c:v>
                </c:pt>
                <c:pt idx="12">
                  <c:v>182.0</c:v>
                </c:pt>
                <c:pt idx="13">
                  <c:v>177.0</c:v>
                </c:pt>
                <c:pt idx="14">
                  <c:v>49.0</c:v>
                </c:pt>
                <c:pt idx="15">
                  <c:v>0.0</c:v>
                </c:pt>
                <c:pt idx="16">
                  <c:v>322.0</c:v>
                </c:pt>
                <c:pt idx="17">
                  <c:v>313.0</c:v>
                </c:pt>
                <c:pt idx="18">
                  <c:v>354.0</c:v>
                </c:pt>
                <c:pt idx="19">
                  <c:v>0.0</c:v>
                </c:pt>
                <c:pt idx="20">
                  <c:v>404.0</c:v>
                </c:pt>
                <c:pt idx="21">
                  <c:v>119.0</c:v>
                </c:pt>
                <c:pt idx="22">
                  <c:v>0.0</c:v>
                </c:pt>
                <c:pt idx="23">
                  <c:v>814.0</c:v>
                </c:pt>
                <c:pt idx="24">
                  <c:v>944.0</c:v>
                </c:pt>
                <c:pt idx="25">
                  <c:v>940.0</c:v>
                </c:pt>
                <c:pt idx="26">
                  <c:v>761.0</c:v>
                </c:pt>
                <c:pt idx="27">
                  <c:v>586.0</c:v>
                </c:pt>
                <c:pt idx="28">
                  <c:v>203.0</c:v>
                </c:pt>
                <c:pt idx="29">
                  <c:v>0.0</c:v>
                </c:pt>
                <c:pt idx="30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5C-4466-B5BA-869EC2523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2131938424"/>
        <c:axId val="2131906488"/>
      </c:barChart>
      <c:lineChart>
        <c:grouping val="standard"/>
        <c:varyColors val="0"/>
        <c:ser>
          <c:idx val="4"/>
          <c:order val="1"/>
          <c:tx>
            <c:strRef>
              <c:f>'[Informe de Gestión ICFES Julio 29- 2017.xlsm]Informe por Dias'!$AB$10</c:f>
              <c:strCache>
                <c:ptCount val="1"/>
                <c:pt idx="0">
                  <c:v>% Tipificacion</c:v>
                </c:pt>
              </c:strCache>
            </c:strRef>
          </c:tx>
          <c:spPr>
            <a:ln w="22225">
              <a:solidFill>
                <a:schemeClr val="accent1">
                  <a:lumMod val="75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'[Informe de Gestión ICFES Julio 29- 2017.xlsm]Informe por Dias'!$C$12:$C$43</c:f>
              <c:numCache>
                <c:formatCode>dd\ mmmm</c:formatCode>
                <c:ptCount val="32"/>
                <c:pt idx="0">
                  <c:v>42917.0</c:v>
                </c:pt>
                <c:pt idx="1">
                  <c:v>42918.0</c:v>
                </c:pt>
                <c:pt idx="2">
                  <c:v>42919.0</c:v>
                </c:pt>
                <c:pt idx="3">
                  <c:v>42920.0</c:v>
                </c:pt>
                <c:pt idx="4">
                  <c:v>42921.0</c:v>
                </c:pt>
                <c:pt idx="5">
                  <c:v>42922.0</c:v>
                </c:pt>
                <c:pt idx="6">
                  <c:v>42923.0</c:v>
                </c:pt>
                <c:pt idx="7">
                  <c:v>42924.0</c:v>
                </c:pt>
                <c:pt idx="8">
                  <c:v>42925.0</c:v>
                </c:pt>
                <c:pt idx="9">
                  <c:v>42926.0</c:v>
                </c:pt>
                <c:pt idx="10">
                  <c:v>42927.0</c:v>
                </c:pt>
                <c:pt idx="11">
                  <c:v>42928.0</c:v>
                </c:pt>
                <c:pt idx="12">
                  <c:v>42929.0</c:v>
                </c:pt>
                <c:pt idx="13">
                  <c:v>42930.0</c:v>
                </c:pt>
                <c:pt idx="14">
                  <c:v>42931.0</c:v>
                </c:pt>
                <c:pt idx="15">
                  <c:v>42932.0</c:v>
                </c:pt>
                <c:pt idx="16">
                  <c:v>42933.0</c:v>
                </c:pt>
                <c:pt idx="17">
                  <c:v>42934.0</c:v>
                </c:pt>
                <c:pt idx="18">
                  <c:v>42935.0</c:v>
                </c:pt>
                <c:pt idx="19">
                  <c:v>42936.0</c:v>
                </c:pt>
                <c:pt idx="20">
                  <c:v>42937.0</c:v>
                </c:pt>
                <c:pt idx="21">
                  <c:v>42938.0</c:v>
                </c:pt>
                <c:pt idx="22">
                  <c:v>42939.0</c:v>
                </c:pt>
                <c:pt idx="23">
                  <c:v>42940.0</c:v>
                </c:pt>
                <c:pt idx="24">
                  <c:v>42941.0</c:v>
                </c:pt>
                <c:pt idx="25">
                  <c:v>42942.0</c:v>
                </c:pt>
                <c:pt idx="26">
                  <c:v>42943.0</c:v>
                </c:pt>
                <c:pt idx="27">
                  <c:v>42944.0</c:v>
                </c:pt>
                <c:pt idx="28">
                  <c:v>42945.0</c:v>
                </c:pt>
                <c:pt idx="29">
                  <c:v>42946.0</c:v>
                </c:pt>
                <c:pt idx="30">
                  <c:v>42947.0</c:v>
                </c:pt>
              </c:numCache>
            </c:numRef>
          </c:cat>
          <c:val>
            <c:numRef>
              <c:f>'[Informe de Gestión ICFES Julio 29- 2017.xlsm]Informe por Dias'!$AB$12:$AB$43</c:f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D55C-4466-B5BA-869EC2523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1889320"/>
        <c:axId val="2131902008"/>
      </c:lineChart>
      <c:dateAx>
        <c:axId val="2131938424"/>
        <c:scaling>
          <c:orientation val="minMax"/>
        </c:scaling>
        <c:delete val="0"/>
        <c:axPos val="b"/>
        <c:minorGridlines>
          <c:spPr>
            <a:ln>
              <a:solidFill>
                <a:schemeClr val="bg1">
                  <a:lumMod val="85000"/>
                </a:schemeClr>
              </a:solidFill>
              <a:prstDash val="dashDot"/>
            </a:ln>
          </c:spPr>
        </c:minorGridlines>
        <c:numFmt formatCode="dd\ mmmm" sourceLinked="1"/>
        <c:majorTickMark val="out"/>
        <c:minorTickMark val="none"/>
        <c:tickLblPos val="nextTo"/>
        <c:txPr>
          <a:bodyPr/>
          <a:lstStyle/>
          <a:p>
            <a:pPr>
              <a:defRPr lang="es-CO" sz="1050"/>
            </a:pPr>
            <a:endParaRPr lang="es-ES"/>
          </a:p>
        </c:txPr>
        <c:crossAx val="2131906488"/>
        <c:crosses val="autoZero"/>
        <c:auto val="1"/>
        <c:lblOffset val="100"/>
        <c:baseTimeUnit val="days"/>
      </c:dateAx>
      <c:valAx>
        <c:axId val="21319064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es-CO" sz="900"/>
            </a:pPr>
            <a:endParaRPr lang="es-ES"/>
          </a:p>
        </c:txPr>
        <c:crossAx val="2131938424"/>
        <c:crosses val="autoZero"/>
        <c:crossBetween val="between"/>
      </c:valAx>
      <c:valAx>
        <c:axId val="2131902008"/>
        <c:scaling>
          <c:orientation val="minMax"/>
          <c:min val="0.0"/>
        </c:scaling>
        <c:delete val="0"/>
        <c:axPos val="r"/>
        <c:numFmt formatCode="0%" sourceLinked="1"/>
        <c:majorTickMark val="out"/>
        <c:minorTickMark val="none"/>
        <c:tickLblPos val="nextTo"/>
        <c:crossAx val="2131889320"/>
        <c:crosses val="max"/>
        <c:crossBetween val="between"/>
      </c:valAx>
      <c:catAx>
        <c:axId val="2131889320"/>
        <c:scaling>
          <c:orientation val="minMax"/>
        </c:scaling>
        <c:delete val="1"/>
        <c:axPos val="b"/>
        <c:numFmt formatCode="dd\ mmmm" sourceLinked="1"/>
        <c:majorTickMark val="out"/>
        <c:minorTickMark val="none"/>
        <c:tickLblPos val="nextTo"/>
        <c:crossAx val="2131902008"/>
        <c:crosses val="autoZero"/>
        <c:auto val="1"/>
        <c:lblAlgn val="ctr"/>
        <c:lblOffset val="100"/>
        <c:tickLblSkip val="1"/>
        <c:tickMarkSkip val="1"/>
        <c:noMultiLvlLbl val="1"/>
      </c:catAx>
      <c:spPr>
        <a:solidFill>
          <a:schemeClr val="bg1">
            <a:lumMod val="95000"/>
          </a:schemeClr>
        </a:solidFill>
      </c:spPr>
    </c:plotArea>
    <c:legend>
      <c:legendPos val="b"/>
      <c:layout>
        <c:manualLayout>
          <c:xMode val="edge"/>
          <c:yMode val="edge"/>
          <c:x val="0.142810663154281"/>
          <c:y val="0.923992860188622"/>
          <c:w val="0.74872098375535"/>
          <c:h val="0.0744783959312922"/>
        </c:manualLayout>
      </c:layout>
      <c:overlay val="0"/>
      <c:txPr>
        <a:bodyPr/>
        <a:lstStyle/>
        <a:p>
          <a:pPr>
            <a:defRPr lang="es-CO" sz="1100" b="1"/>
          </a:pPr>
          <a:endParaRPr lang="es-ES"/>
        </a:p>
      </c:txPr>
    </c:legend>
    <c:plotVisOnly val="1"/>
    <c:dispBlanksAs val="gap"/>
    <c:showDLblsOverMax val="0"/>
  </c:chart>
  <c:spPr>
    <a:ln w="12700">
      <a:solidFill>
        <a:sysClr val="windowText" lastClr="000000"/>
      </a:solidFill>
      <a:prstDash val="dash"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Hoja1!$A$38:$B$38</c:f>
              <c:strCache>
                <c:ptCount val="2"/>
                <c:pt idx="0">
                  <c:v>VIDEOS ESPERADOS</c:v>
                </c:pt>
                <c:pt idx="1">
                  <c:v>VIDEOS CARGADOS</c:v>
                </c:pt>
              </c:strCache>
            </c:strRef>
          </c:cat>
          <c:val>
            <c:numRef>
              <c:f>Hoja1!$A$39:$B$39</c:f>
              <c:numCache>
                <c:formatCode>#,##0</c:formatCode>
                <c:ptCount val="2"/>
                <c:pt idx="0">
                  <c:v>45800.0</c:v>
                </c:pt>
                <c:pt idx="1">
                  <c:v>15354.0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8B-4B27-A939-2F08108E0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46780200"/>
        <c:axId val="-2146776728"/>
        <c:axId val="0"/>
      </c:bar3DChart>
      <c:catAx>
        <c:axId val="-2146780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46776728"/>
        <c:crosses val="autoZero"/>
        <c:auto val="1"/>
        <c:lblAlgn val="ctr"/>
        <c:lblOffset val="100"/>
        <c:noMultiLvlLbl val="0"/>
      </c:catAx>
      <c:valAx>
        <c:axId val="-2146776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46780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(Hoja5!$C$5,Hoja5!$E$5,Hoja5!$G$5,Hoja5!$I$5)</c:f>
              <c:strCache>
                <c:ptCount val="4"/>
                <c:pt idx="0">
                  <c:v>Videos Cargados
al 11 de Julio</c:v>
                </c:pt>
                <c:pt idx="1">
                  <c:v>Videos Cargados
al 18 de Julio</c:v>
                </c:pt>
                <c:pt idx="2">
                  <c:v>Videos Cargados
al 25 de Julio</c:v>
                </c:pt>
                <c:pt idx="3">
                  <c:v>Videos Cargados
al 01 de Agosto</c:v>
                </c:pt>
              </c:strCache>
            </c:strRef>
          </c:cat>
          <c:val>
            <c:numRef>
              <c:f>(Hoja5!$C$6,Hoja5!$E$6,Hoja5!$G$6,Hoja5!$I$6)</c:f>
              <c:numCache>
                <c:formatCode>#,##0</c:formatCode>
                <c:ptCount val="4"/>
                <c:pt idx="0">
                  <c:v>6260.0</c:v>
                </c:pt>
                <c:pt idx="1">
                  <c:v>8212.0</c:v>
                </c:pt>
                <c:pt idx="2">
                  <c:v>12019.0</c:v>
                </c:pt>
                <c:pt idx="3">
                  <c:v>15354.0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5E2-4153-A54B-0C80AEAA0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8992904"/>
        <c:axId val="2083193752"/>
      </c:lineChart>
      <c:catAx>
        <c:axId val="2038992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3193752"/>
        <c:crosses val="autoZero"/>
        <c:auto val="1"/>
        <c:lblAlgn val="ctr"/>
        <c:lblOffset val="100"/>
        <c:noMultiLvlLbl val="0"/>
      </c:catAx>
      <c:valAx>
        <c:axId val="2083193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38992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Hoja3!$K$8</c:f>
              <c:strCache>
                <c:ptCount val="1"/>
                <c:pt idx="0">
                  <c:v>% AVANCE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Hoja3!$H$9:$H$11</c:f>
              <c:strCache>
                <c:ptCount val="3"/>
                <c:pt idx="0">
                  <c:v>CAPITAL</c:v>
                </c:pt>
                <c:pt idx="1">
                  <c:v>DEPTALES</c:v>
                </c:pt>
                <c:pt idx="2">
                  <c:v>MPAL</c:v>
                </c:pt>
              </c:strCache>
            </c:strRef>
          </c:cat>
          <c:val>
            <c:numRef>
              <c:f>Hoja3!$K$9:$K$11</c:f>
              <c:numCache>
                <c:formatCode>0.00%</c:formatCode>
                <c:ptCount val="3"/>
                <c:pt idx="0">
                  <c:v>0.366763907051604</c:v>
                </c:pt>
                <c:pt idx="1">
                  <c:v>0.303405889884763</c:v>
                </c:pt>
                <c:pt idx="2">
                  <c:v>0.33442828093227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8F-4D3B-A95E-C8450AB9A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83443400"/>
        <c:axId val="2083445208"/>
      </c:barChart>
      <c:catAx>
        <c:axId val="2083443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3445208"/>
        <c:crosses val="autoZero"/>
        <c:auto val="1"/>
        <c:lblAlgn val="ctr"/>
        <c:lblOffset val="100"/>
        <c:noMultiLvlLbl val="0"/>
      </c:catAx>
      <c:valAx>
        <c:axId val="2083445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3443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Hoja4!$E$1</c:f>
              <c:strCache>
                <c:ptCount val="1"/>
                <c:pt idx="0">
                  <c:v>% AVANCE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Hoja4!$B$2:$B$25</c:f>
              <c:strCache>
                <c:ptCount val="24"/>
                <c:pt idx="0">
                  <c:v>ARMENIA</c:v>
                </c:pt>
                <c:pt idx="1">
                  <c:v>MEDELLIN</c:v>
                </c:pt>
                <c:pt idx="2">
                  <c:v>PASTO</c:v>
                </c:pt>
                <c:pt idx="3">
                  <c:v>MANIZALES</c:v>
                </c:pt>
                <c:pt idx="4">
                  <c:v>PEREIRA</c:v>
                </c:pt>
                <c:pt idx="5">
                  <c:v>CALI</c:v>
                </c:pt>
                <c:pt idx="6">
                  <c:v>IBAGUE</c:v>
                </c:pt>
                <c:pt idx="7">
                  <c:v>BOGOTA</c:v>
                </c:pt>
                <c:pt idx="8">
                  <c:v>TUNJA</c:v>
                </c:pt>
                <c:pt idx="9">
                  <c:v>POPAYAN</c:v>
                </c:pt>
                <c:pt idx="10">
                  <c:v>SINCELEJO</c:v>
                </c:pt>
                <c:pt idx="11">
                  <c:v>RIOHACHA</c:v>
                </c:pt>
                <c:pt idx="12">
                  <c:v>BUCARAMANGA</c:v>
                </c:pt>
                <c:pt idx="13">
                  <c:v>CUCUTA</c:v>
                </c:pt>
                <c:pt idx="14">
                  <c:v>FLORENCIA</c:v>
                </c:pt>
                <c:pt idx="15">
                  <c:v>NEIVA</c:v>
                </c:pt>
                <c:pt idx="16">
                  <c:v>VILLAVICENCIO</c:v>
                </c:pt>
                <c:pt idx="17">
                  <c:v>YOPAL</c:v>
                </c:pt>
                <c:pt idx="18">
                  <c:v>SANTA MARTA</c:v>
                </c:pt>
                <c:pt idx="19">
                  <c:v>MONTERIA</c:v>
                </c:pt>
                <c:pt idx="20">
                  <c:v>CARTAGENA</c:v>
                </c:pt>
                <c:pt idx="21">
                  <c:v>BARRANQUILLA</c:v>
                </c:pt>
                <c:pt idx="22">
                  <c:v>VALLEDUPAR</c:v>
                </c:pt>
                <c:pt idx="23">
                  <c:v>QUIBDO</c:v>
                </c:pt>
              </c:strCache>
            </c:strRef>
          </c:cat>
          <c:val>
            <c:numRef>
              <c:f>Hoja4!$E$2:$E$25</c:f>
              <c:numCache>
                <c:formatCode>0.00%</c:formatCode>
                <c:ptCount val="24"/>
                <c:pt idx="0">
                  <c:v>0.5</c:v>
                </c:pt>
                <c:pt idx="1">
                  <c:v>0.495346869712352</c:v>
                </c:pt>
                <c:pt idx="2">
                  <c:v>0.471910112359551</c:v>
                </c:pt>
                <c:pt idx="3">
                  <c:v>0.453703703703704</c:v>
                </c:pt>
                <c:pt idx="4">
                  <c:v>0.451612903225807</c:v>
                </c:pt>
                <c:pt idx="5">
                  <c:v>0.414893617021277</c:v>
                </c:pt>
                <c:pt idx="6">
                  <c:v>0.398785425101215</c:v>
                </c:pt>
                <c:pt idx="7">
                  <c:v>0.394707417070444</c:v>
                </c:pt>
                <c:pt idx="8">
                  <c:v>0.373333333333333</c:v>
                </c:pt>
                <c:pt idx="9">
                  <c:v>0.356</c:v>
                </c:pt>
                <c:pt idx="10">
                  <c:v>0.31437125748503</c:v>
                </c:pt>
                <c:pt idx="11">
                  <c:v>0.31304347826087</c:v>
                </c:pt>
                <c:pt idx="12">
                  <c:v>0.289699570815451</c:v>
                </c:pt>
                <c:pt idx="13">
                  <c:v>0.26551724137931</c:v>
                </c:pt>
                <c:pt idx="14">
                  <c:v>0.265486725663717</c:v>
                </c:pt>
                <c:pt idx="15">
                  <c:v>0.262237762237762</c:v>
                </c:pt>
                <c:pt idx="16">
                  <c:v>0.253578732106339</c:v>
                </c:pt>
                <c:pt idx="17">
                  <c:v>0.232394366197183</c:v>
                </c:pt>
                <c:pt idx="18">
                  <c:v>0.219026548672566</c:v>
                </c:pt>
                <c:pt idx="19">
                  <c:v>0.215077605321508</c:v>
                </c:pt>
                <c:pt idx="20">
                  <c:v>0.150916784203103</c:v>
                </c:pt>
                <c:pt idx="21">
                  <c:v>0.138165345413364</c:v>
                </c:pt>
                <c:pt idx="22">
                  <c:v>0.134545454545455</c:v>
                </c:pt>
                <c:pt idx="23">
                  <c:v>0.132075471698113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CB-46A9-AEF7-DFDB62444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146717032"/>
        <c:axId val="-2146713448"/>
      </c:barChart>
      <c:catAx>
        <c:axId val="-2146717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46713448"/>
        <c:crosses val="autoZero"/>
        <c:auto val="1"/>
        <c:lblAlgn val="ctr"/>
        <c:lblOffset val="100"/>
        <c:noMultiLvlLbl val="0"/>
      </c:catAx>
      <c:valAx>
        <c:axId val="-2146713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46717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Hoja4!$E$28</c:f>
              <c:strCache>
                <c:ptCount val="1"/>
                <c:pt idx="0">
                  <c:v>% AVANCE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Hoja4!$B$29:$B$58</c:f>
              <c:strCache>
                <c:ptCount val="30"/>
                <c:pt idx="0">
                  <c:v>QUINDIO</c:v>
                </c:pt>
                <c:pt idx="1">
                  <c:v>ANTIOQUIA</c:v>
                </c:pt>
                <c:pt idx="2">
                  <c:v>CUNDINAMARCA</c:v>
                </c:pt>
                <c:pt idx="3">
                  <c:v>CALDAS</c:v>
                </c:pt>
                <c:pt idx="4">
                  <c:v>BOYACA</c:v>
                </c:pt>
                <c:pt idx="5">
                  <c:v>RISARALDA</c:v>
                </c:pt>
                <c:pt idx="6">
                  <c:v>META</c:v>
                </c:pt>
                <c:pt idx="7">
                  <c:v>CAUCA</c:v>
                </c:pt>
                <c:pt idx="8">
                  <c:v>VALLE DEL CAUCA</c:v>
                </c:pt>
                <c:pt idx="9">
                  <c:v>CAQUETA</c:v>
                </c:pt>
                <c:pt idx="10">
                  <c:v>TOLIMA</c:v>
                </c:pt>
                <c:pt idx="11">
                  <c:v>HUILA</c:v>
                </c:pt>
                <c:pt idx="12">
                  <c:v>CASANARE</c:v>
                </c:pt>
                <c:pt idx="13">
                  <c:v>CHOCO</c:v>
                </c:pt>
                <c:pt idx="14">
                  <c:v>SANTANDER</c:v>
                </c:pt>
                <c:pt idx="15">
                  <c:v>NORTE SANTANDER</c:v>
                </c:pt>
                <c:pt idx="16">
                  <c:v>NARIÑO</c:v>
                </c:pt>
                <c:pt idx="17">
                  <c:v>SUCRE</c:v>
                </c:pt>
                <c:pt idx="18">
                  <c:v>CORDOBA</c:v>
                </c:pt>
                <c:pt idx="19">
                  <c:v>GUAVIARE</c:v>
                </c:pt>
                <c:pt idx="20">
                  <c:v>MAGDALENA</c:v>
                </c:pt>
                <c:pt idx="21">
                  <c:v>BOLIVAR</c:v>
                </c:pt>
                <c:pt idx="22">
                  <c:v>LA GUAJIRA</c:v>
                </c:pt>
                <c:pt idx="23">
                  <c:v>PUTUMAYO</c:v>
                </c:pt>
                <c:pt idx="24">
                  <c:v>CESAR</c:v>
                </c:pt>
                <c:pt idx="25">
                  <c:v>ARAUCA</c:v>
                </c:pt>
                <c:pt idx="26">
                  <c:v>ATLANTICO</c:v>
                </c:pt>
                <c:pt idx="27">
                  <c:v>AMAZONAS</c:v>
                </c:pt>
                <c:pt idx="28">
                  <c:v>SAN ANDRES</c:v>
                </c:pt>
                <c:pt idx="29">
                  <c:v>VICHADA</c:v>
                </c:pt>
              </c:strCache>
            </c:strRef>
          </c:cat>
          <c:val>
            <c:numRef>
              <c:f>Hoja4!$E$29:$E$58</c:f>
              <c:numCache>
                <c:formatCode>0.00%</c:formatCode>
                <c:ptCount val="30"/>
                <c:pt idx="0">
                  <c:v>0.472081218274112</c:v>
                </c:pt>
                <c:pt idx="1">
                  <c:v>0.434625492772668</c:v>
                </c:pt>
                <c:pt idx="2">
                  <c:v>0.428304530593181</c:v>
                </c:pt>
                <c:pt idx="3">
                  <c:v>0.402208201892745</c:v>
                </c:pt>
                <c:pt idx="4">
                  <c:v>0.346850733390854</c:v>
                </c:pt>
                <c:pt idx="5">
                  <c:v>0.345177664974619</c:v>
                </c:pt>
                <c:pt idx="6">
                  <c:v>0.322033898305085</c:v>
                </c:pt>
                <c:pt idx="7">
                  <c:v>0.321964529331514</c:v>
                </c:pt>
                <c:pt idx="8">
                  <c:v>0.299884659746252</c:v>
                </c:pt>
                <c:pt idx="9">
                  <c:v>0.298360655737705</c:v>
                </c:pt>
                <c:pt idx="10">
                  <c:v>0.293040293040293</c:v>
                </c:pt>
                <c:pt idx="11">
                  <c:v>0.279024390243902</c:v>
                </c:pt>
                <c:pt idx="12">
                  <c:v>0.270642201834862</c:v>
                </c:pt>
                <c:pt idx="13">
                  <c:v>0.251497005988024</c:v>
                </c:pt>
                <c:pt idx="14">
                  <c:v>0.237531699070161</c:v>
                </c:pt>
                <c:pt idx="15">
                  <c:v>0.236238532110092</c:v>
                </c:pt>
                <c:pt idx="16">
                  <c:v>0.229437229437229</c:v>
                </c:pt>
                <c:pt idx="17">
                  <c:v>0.202725724020443</c:v>
                </c:pt>
                <c:pt idx="18">
                  <c:v>0.199438202247191</c:v>
                </c:pt>
                <c:pt idx="19">
                  <c:v>0.196428571428571</c:v>
                </c:pt>
                <c:pt idx="20">
                  <c:v>0.18233295583239</c:v>
                </c:pt>
                <c:pt idx="21">
                  <c:v>0.1725768321513</c:v>
                </c:pt>
                <c:pt idx="22">
                  <c:v>0.16</c:v>
                </c:pt>
                <c:pt idx="23">
                  <c:v>0.156378600823045</c:v>
                </c:pt>
                <c:pt idx="24">
                  <c:v>0.123595505617978</c:v>
                </c:pt>
                <c:pt idx="25">
                  <c:v>0.0677966101694915</c:v>
                </c:pt>
                <c:pt idx="26">
                  <c:v>0.0659340659340659</c:v>
                </c:pt>
                <c:pt idx="27">
                  <c:v>0.0588235294117647</c:v>
                </c:pt>
                <c:pt idx="28">
                  <c:v>0.0357142857142857</c:v>
                </c:pt>
                <c:pt idx="2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2D-4383-84F9-DDD61CD32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37397272"/>
        <c:axId val="2137400760"/>
      </c:barChart>
      <c:catAx>
        <c:axId val="2137397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37400760"/>
        <c:crosses val="autoZero"/>
        <c:auto val="1"/>
        <c:lblAlgn val="ctr"/>
        <c:lblOffset val="100"/>
        <c:noMultiLvlLbl val="0"/>
      </c:catAx>
      <c:valAx>
        <c:axId val="2137400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37397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Hoja4!$E$60</c:f>
              <c:strCache>
                <c:ptCount val="1"/>
                <c:pt idx="0">
                  <c:v>% AVANCE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Hoja4!$B$61:$B$99</c:f>
              <c:strCache>
                <c:ptCount val="39"/>
                <c:pt idx="0">
                  <c:v>ENVIGADO</c:v>
                </c:pt>
                <c:pt idx="1">
                  <c:v>ZIPAQUIRA</c:v>
                </c:pt>
                <c:pt idx="2">
                  <c:v>SABANETA</c:v>
                </c:pt>
                <c:pt idx="3">
                  <c:v>CARTAGO</c:v>
                </c:pt>
                <c:pt idx="4">
                  <c:v>DOSQUEBRADAS</c:v>
                </c:pt>
                <c:pt idx="5">
                  <c:v>ITAGUI</c:v>
                </c:pt>
                <c:pt idx="6">
                  <c:v>BELLO</c:v>
                </c:pt>
                <c:pt idx="7">
                  <c:v>PITALITO</c:v>
                </c:pt>
                <c:pt idx="8">
                  <c:v>FACATATIVA</c:v>
                </c:pt>
                <c:pt idx="9">
                  <c:v>RIONEGRO</c:v>
                </c:pt>
                <c:pt idx="10">
                  <c:v>YUMBO</c:v>
                </c:pt>
                <c:pt idx="11">
                  <c:v>TULUA</c:v>
                </c:pt>
                <c:pt idx="12">
                  <c:v>SOACHA</c:v>
                </c:pt>
                <c:pt idx="13">
                  <c:v>GIRON</c:v>
                </c:pt>
                <c:pt idx="14">
                  <c:v>MOSQUERA</c:v>
                </c:pt>
                <c:pt idx="15">
                  <c:v>CHIA</c:v>
                </c:pt>
                <c:pt idx="16">
                  <c:v>TURBO</c:v>
                </c:pt>
                <c:pt idx="17">
                  <c:v>GIRARDOT</c:v>
                </c:pt>
                <c:pt idx="18">
                  <c:v>FUSAGASUGA</c:v>
                </c:pt>
                <c:pt idx="19">
                  <c:v>SOGAMOSO</c:v>
                </c:pt>
                <c:pt idx="20">
                  <c:v>PALMIRA</c:v>
                </c:pt>
                <c:pt idx="21">
                  <c:v>FLORIDABLANCA</c:v>
                </c:pt>
                <c:pt idx="22">
                  <c:v>IPIALES</c:v>
                </c:pt>
                <c:pt idx="23">
                  <c:v>PIEDECUESTA</c:v>
                </c:pt>
                <c:pt idx="24">
                  <c:v>MAGANGUE</c:v>
                </c:pt>
                <c:pt idx="25">
                  <c:v>DUITAMA</c:v>
                </c:pt>
                <c:pt idx="26">
                  <c:v>JAMUNDI</c:v>
                </c:pt>
                <c:pt idx="27">
                  <c:v>BARRANCABERMEJA</c:v>
                </c:pt>
                <c:pt idx="28">
                  <c:v>MAICAO</c:v>
                </c:pt>
                <c:pt idx="29">
                  <c:v>SAHAGUN</c:v>
                </c:pt>
                <c:pt idx="30">
                  <c:v>LORICA</c:v>
                </c:pt>
                <c:pt idx="31">
                  <c:v>APARTADO</c:v>
                </c:pt>
                <c:pt idx="32">
                  <c:v>BUENAVENTURA</c:v>
                </c:pt>
                <c:pt idx="33">
                  <c:v>CIENAGA</c:v>
                </c:pt>
                <c:pt idx="34">
                  <c:v>SOLEDAD</c:v>
                </c:pt>
                <c:pt idx="35">
                  <c:v>MALAMBO</c:v>
                </c:pt>
                <c:pt idx="36">
                  <c:v>BUGA</c:v>
                </c:pt>
                <c:pt idx="37">
                  <c:v>TUMACO</c:v>
                </c:pt>
                <c:pt idx="38">
                  <c:v>URIBIA</c:v>
                </c:pt>
              </c:strCache>
            </c:strRef>
          </c:cat>
          <c:val>
            <c:numRef>
              <c:f>Hoja4!$E$61:$E$99</c:f>
              <c:numCache>
                <c:formatCode>0.00%</c:formatCode>
                <c:ptCount val="39"/>
                <c:pt idx="0">
                  <c:v>0.575268817204301</c:v>
                </c:pt>
                <c:pt idx="1">
                  <c:v>0.572368421052631</c:v>
                </c:pt>
                <c:pt idx="2">
                  <c:v>0.564102564102564</c:v>
                </c:pt>
                <c:pt idx="3">
                  <c:v>0.546296296296296</c:v>
                </c:pt>
                <c:pt idx="4">
                  <c:v>0.536842105263158</c:v>
                </c:pt>
                <c:pt idx="5">
                  <c:v>0.533333333333333</c:v>
                </c:pt>
                <c:pt idx="6">
                  <c:v>0.525714285714286</c:v>
                </c:pt>
                <c:pt idx="7">
                  <c:v>0.495652173913044</c:v>
                </c:pt>
                <c:pt idx="8">
                  <c:v>0.442528735632184</c:v>
                </c:pt>
                <c:pt idx="9">
                  <c:v>0.412587412587413</c:v>
                </c:pt>
                <c:pt idx="10">
                  <c:v>0.396341463414634</c:v>
                </c:pt>
                <c:pt idx="11">
                  <c:v>0.373493975903614</c:v>
                </c:pt>
                <c:pt idx="12">
                  <c:v>0.355789473684211</c:v>
                </c:pt>
                <c:pt idx="13">
                  <c:v>0.352459016393443</c:v>
                </c:pt>
                <c:pt idx="14">
                  <c:v>0.34453781512605</c:v>
                </c:pt>
                <c:pt idx="15">
                  <c:v>0.343283582089552</c:v>
                </c:pt>
                <c:pt idx="16">
                  <c:v>0.313559322033898</c:v>
                </c:pt>
                <c:pt idx="17">
                  <c:v>0.302752293577982</c:v>
                </c:pt>
                <c:pt idx="18">
                  <c:v>0.299319727891156</c:v>
                </c:pt>
                <c:pt idx="19">
                  <c:v>0.291666666666667</c:v>
                </c:pt>
                <c:pt idx="20">
                  <c:v>0.279874213836478</c:v>
                </c:pt>
                <c:pt idx="21">
                  <c:v>0.276978417266187</c:v>
                </c:pt>
                <c:pt idx="22">
                  <c:v>0.259259259259259</c:v>
                </c:pt>
                <c:pt idx="23">
                  <c:v>0.254545454545454</c:v>
                </c:pt>
                <c:pt idx="24">
                  <c:v>0.253424657534247</c:v>
                </c:pt>
                <c:pt idx="25">
                  <c:v>0.25</c:v>
                </c:pt>
                <c:pt idx="26">
                  <c:v>0.221052631578947</c:v>
                </c:pt>
                <c:pt idx="27">
                  <c:v>0.214285714285714</c:v>
                </c:pt>
                <c:pt idx="28">
                  <c:v>0.199095022624434</c:v>
                </c:pt>
                <c:pt idx="29">
                  <c:v>0.190476190476191</c:v>
                </c:pt>
                <c:pt idx="30">
                  <c:v>0.17877094972067</c:v>
                </c:pt>
                <c:pt idx="31">
                  <c:v>0.166666666666667</c:v>
                </c:pt>
                <c:pt idx="32">
                  <c:v>0.166666666666667</c:v>
                </c:pt>
                <c:pt idx="33">
                  <c:v>0.140625</c:v>
                </c:pt>
                <c:pt idx="34">
                  <c:v>0.120805369127517</c:v>
                </c:pt>
                <c:pt idx="35">
                  <c:v>0.117647058823529</c:v>
                </c:pt>
                <c:pt idx="36">
                  <c:v>0.116279069767442</c:v>
                </c:pt>
                <c:pt idx="37">
                  <c:v>0.0</c:v>
                </c:pt>
                <c:pt idx="38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5B-426B-B2B9-84F0B3F64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32174888"/>
        <c:axId val="2131853400"/>
      </c:barChart>
      <c:catAx>
        <c:axId val="2132174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31853400"/>
        <c:crosses val="autoZero"/>
        <c:auto val="1"/>
        <c:lblAlgn val="ctr"/>
        <c:lblOffset val="100"/>
        <c:noMultiLvlLbl val="0"/>
      </c:catAx>
      <c:valAx>
        <c:axId val="2131853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32174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Hoja1!$D$26</c:f>
              <c:strCache>
                <c:ptCount val="1"/>
                <c:pt idx="0">
                  <c:v>% AVANCE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Hoja1!$A$27:$A$33</c:f>
              <c:strCache>
                <c:ptCount val="7"/>
                <c:pt idx="0">
                  <c:v>Docente de aula</c:v>
                </c:pt>
                <c:pt idx="1">
                  <c:v>Coordinador</c:v>
                </c:pt>
                <c:pt idx="2">
                  <c:v>Docente Tutor del PTA</c:v>
                </c:pt>
                <c:pt idx="3">
                  <c:v>Docente orientador</c:v>
                </c:pt>
                <c:pt idx="4">
                  <c:v>Rector</c:v>
                </c:pt>
                <c:pt idx="5">
                  <c:v>Directivo rural</c:v>
                </c:pt>
                <c:pt idx="6">
                  <c:v>Directivos Sindicales</c:v>
                </c:pt>
              </c:strCache>
            </c:strRef>
          </c:cat>
          <c:val>
            <c:numRef>
              <c:f>Hoja1!$D$27:$D$33</c:f>
              <c:numCache>
                <c:formatCode>0.00%</c:formatCode>
                <c:ptCount val="7"/>
                <c:pt idx="0">
                  <c:v>0.339645708582834</c:v>
                </c:pt>
                <c:pt idx="1">
                  <c:v>0.285314685314685</c:v>
                </c:pt>
                <c:pt idx="2">
                  <c:v>0.346938775510204</c:v>
                </c:pt>
                <c:pt idx="3">
                  <c:v>0.330663615560641</c:v>
                </c:pt>
                <c:pt idx="4">
                  <c:v>0.248730964467005</c:v>
                </c:pt>
                <c:pt idx="5">
                  <c:v>0.261744966442953</c:v>
                </c:pt>
                <c:pt idx="6">
                  <c:v>0.204081632653061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FA-47C0-9A89-6C60FA84F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6522920"/>
        <c:axId val="-2146519288"/>
      </c:barChart>
      <c:catAx>
        <c:axId val="-2146522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46519288"/>
        <c:crosses val="autoZero"/>
        <c:auto val="1"/>
        <c:lblAlgn val="ctr"/>
        <c:lblOffset val="100"/>
        <c:noMultiLvlLbl val="0"/>
      </c:catAx>
      <c:valAx>
        <c:axId val="-2146519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46522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Hoja1!$A$55:$C$55</c:f>
              <c:strCache>
                <c:ptCount val="3"/>
                <c:pt idx="0">
                  <c:v>ESPERADO</c:v>
                </c:pt>
                <c:pt idx="1">
                  <c:v>COMPLETA</c:v>
                </c:pt>
                <c:pt idx="2">
                  <c:v>PARCIAL</c:v>
                </c:pt>
              </c:strCache>
            </c:strRef>
          </c:cat>
          <c:val>
            <c:numRef>
              <c:f>Hoja1!$A$56:$C$56</c:f>
              <c:numCache>
                <c:formatCode>#,##0</c:formatCode>
                <c:ptCount val="3"/>
                <c:pt idx="0">
                  <c:v>45800.0</c:v>
                </c:pt>
                <c:pt idx="1">
                  <c:v>18814.0</c:v>
                </c:pt>
                <c:pt idx="2">
                  <c:v>7492.0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83-4AAE-8459-EEC32BB444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4107656"/>
        <c:axId val="2124110968"/>
        <c:axId val="0"/>
      </c:bar3DChart>
      <c:catAx>
        <c:axId val="2124107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24110968"/>
        <c:crosses val="autoZero"/>
        <c:auto val="1"/>
        <c:lblAlgn val="ctr"/>
        <c:lblOffset val="100"/>
        <c:noMultiLvlLbl val="0"/>
      </c:catAx>
      <c:valAx>
        <c:axId val="2124110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24107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A51F1-A752-4120-B493-78753704BD15}" type="datetimeFigureOut">
              <a:rPr lang="es-CO" smtClean="0"/>
              <a:pPr/>
              <a:t>8/2/17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9171F-DFD6-4C19-B2F2-86462598E6EA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529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419872" y="2204864"/>
            <a:ext cx="5400600" cy="158417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8/2/17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8/2/17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8/2/17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8/2/17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8/2/17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‹Nr.›</a:t>
            </a:fld>
            <a:endParaRPr lang="es-CO"/>
          </a:p>
        </p:txBody>
      </p: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3131840" y="1772816"/>
            <a:ext cx="4824536" cy="1584176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8/2/17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8/2/17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8/2/17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8/2/17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8/2/17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19CE-1509-4D4B-AA5B-19677155B97B}" type="datetimeFigureOut">
              <a:rPr lang="es-CO" smtClean="0"/>
              <a:pPr/>
              <a:t>8/2/17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71B2-81EA-48DD-A55C-6087BD845884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219CE-1509-4D4B-AA5B-19677155B97B}" type="datetimeFigureOut">
              <a:rPr lang="es-CO" smtClean="0"/>
              <a:pPr/>
              <a:t>8/2/17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071B2-81EA-48DD-A55C-6087BD845884}" type="slidenum">
              <a:rPr lang="es-CO" smtClean="0"/>
              <a:pPr/>
              <a:t>‹Nr.›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Relationship Id="rId3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Ascenso Docente</a:t>
            </a:r>
            <a:br>
              <a:rPr lang="es-ES" dirty="0" smtClean="0"/>
            </a:br>
            <a:r>
              <a:rPr lang="es-ES" dirty="0" smtClean="0"/>
              <a:t>02 de agosto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8704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5814" y="188640"/>
            <a:ext cx="9138185" cy="466142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PORCENTAJE DE </a:t>
            </a:r>
            <a:r>
              <a:rPr lang="es-MX" sz="2800" b="1" dirty="0" smtClean="0">
                <a:solidFill>
                  <a:schemeClr val="tx1"/>
                </a:solidFill>
              </a:rPr>
              <a:t>AVANCE AUTOEVALUACIONES</a:t>
            </a:r>
            <a:endParaRPr lang="es-MX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073978"/>
              </p:ext>
            </p:extLst>
          </p:nvPr>
        </p:nvGraphicFramePr>
        <p:xfrm>
          <a:off x="937608" y="1023297"/>
          <a:ext cx="7272807" cy="461486"/>
        </p:xfrm>
        <a:graphic>
          <a:graphicData uri="http://schemas.openxmlformats.org/drawingml/2006/table">
            <a:tbl>
              <a:tblPr/>
              <a:tblGrid>
                <a:gridCol w="1894633">
                  <a:extLst>
                    <a:ext uri="{9D8B030D-6E8A-4147-A177-3AD203B41FA5}">
                      <a16:colId xmlns:a16="http://schemas.microsoft.com/office/drawing/2014/main" xmlns="" val="2582232401"/>
                    </a:ext>
                  </a:extLst>
                </a:gridCol>
                <a:gridCol w="1670722">
                  <a:extLst>
                    <a:ext uri="{9D8B030D-6E8A-4147-A177-3AD203B41FA5}">
                      <a16:colId xmlns:a16="http://schemas.microsoft.com/office/drawing/2014/main" xmlns="" val="3626676596"/>
                    </a:ext>
                  </a:extLst>
                </a:gridCol>
                <a:gridCol w="1640580">
                  <a:extLst>
                    <a:ext uri="{9D8B030D-6E8A-4147-A177-3AD203B41FA5}">
                      <a16:colId xmlns:a16="http://schemas.microsoft.com/office/drawing/2014/main" xmlns="" val="1249391054"/>
                    </a:ext>
                  </a:extLst>
                </a:gridCol>
                <a:gridCol w="1033436">
                  <a:extLst>
                    <a:ext uri="{9D8B030D-6E8A-4147-A177-3AD203B41FA5}">
                      <a16:colId xmlns:a16="http://schemas.microsoft.com/office/drawing/2014/main" xmlns="" val="1233348088"/>
                    </a:ext>
                  </a:extLst>
                </a:gridCol>
                <a:gridCol w="1033436">
                  <a:extLst>
                    <a:ext uri="{9D8B030D-6E8A-4147-A177-3AD203B41FA5}">
                      <a16:colId xmlns:a16="http://schemas.microsoft.com/office/drawing/2014/main" xmlns="" val="2379715778"/>
                    </a:ext>
                  </a:extLst>
                </a:gridCol>
              </a:tblGrid>
              <a:tr h="23074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ESPERADO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AVANCE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3585606"/>
                  </a:ext>
                </a:extLst>
              </a:tr>
              <a:tr h="230743"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4222625"/>
                  </a:ext>
                </a:extLst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478135"/>
              </p:ext>
            </p:extLst>
          </p:nvPr>
        </p:nvGraphicFramePr>
        <p:xfrm>
          <a:off x="937607" y="1866408"/>
          <a:ext cx="7272807" cy="3578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1096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5814" y="188640"/>
            <a:ext cx="9138185" cy="72008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COMPARATIVO PORCENTAJE DE AVANCE </a:t>
            </a:r>
            <a:r>
              <a:rPr lang="es-MX" sz="2800" b="1" dirty="0" smtClean="0">
                <a:solidFill>
                  <a:schemeClr val="tx1"/>
                </a:solidFill>
              </a:rPr>
              <a:t>AUTOEVALUACIONES COMPLETAS</a:t>
            </a:r>
            <a:endParaRPr lang="es-MX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228684"/>
              </p:ext>
            </p:extLst>
          </p:nvPr>
        </p:nvGraphicFramePr>
        <p:xfrm>
          <a:off x="463320" y="1340768"/>
          <a:ext cx="8036022" cy="648072"/>
        </p:xfrm>
        <a:graphic>
          <a:graphicData uri="http://schemas.openxmlformats.org/drawingml/2006/table">
            <a:tbl>
              <a:tblPr/>
              <a:tblGrid>
                <a:gridCol w="1189448">
                  <a:extLst>
                    <a:ext uri="{9D8B030D-6E8A-4147-A177-3AD203B41FA5}">
                      <a16:colId xmlns:a16="http://schemas.microsoft.com/office/drawing/2014/main" xmlns="" val="807230019"/>
                    </a:ext>
                  </a:extLst>
                </a:gridCol>
                <a:gridCol w="1057286">
                  <a:extLst>
                    <a:ext uri="{9D8B030D-6E8A-4147-A177-3AD203B41FA5}">
                      <a16:colId xmlns:a16="http://schemas.microsoft.com/office/drawing/2014/main" xmlns="" val="1975892267"/>
                    </a:ext>
                  </a:extLst>
                </a:gridCol>
                <a:gridCol w="489962">
                  <a:extLst>
                    <a:ext uri="{9D8B030D-6E8A-4147-A177-3AD203B41FA5}">
                      <a16:colId xmlns:a16="http://schemas.microsoft.com/office/drawing/2014/main" xmlns="" val="1187162889"/>
                    </a:ext>
                  </a:extLst>
                </a:gridCol>
                <a:gridCol w="1057286">
                  <a:extLst>
                    <a:ext uri="{9D8B030D-6E8A-4147-A177-3AD203B41FA5}">
                      <a16:colId xmlns:a16="http://schemas.microsoft.com/office/drawing/2014/main" xmlns="" val="3667877007"/>
                    </a:ext>
                  </a:extLst>
                </a:gridCol>
                <a:gridCol w="489962">
                  <a:extLst>
                    <a:ext uri="{9D8B030D-6E8A-4147-A177-3AD203B41FA5}">
                      <a16:colId xmlns:a16="http://schemas.microsoft.com/office/drawing/2014/main" xmlns="" val="2325195642"/>
                    </a:ext>
                  </a:extLst>
                </a:gridCol>
                <a:gridCol w="1057286">
                  <a:extLst>
                    <a:ext uri="{9D8B030D-6E8A-4147-A177-3AD203B41FA5}">
                      <a16:colId xmlns:a16="http://schemas.microsoft.com/office/drawing/2014/main" xmlns="" val="4122059472"/>
                    </a:ext>
                  </a:extLst>
                </a:gridCol>
                <a:gridCol w="489962">
                  <a:extLst>
                    <a:ext uri="{9D8B030D-6E8A-4147-A177-3AD203B41FA5}">
                      <a16:colId xmlns:a16="http://schemas.microsoft.com/office/drawing/2014/main" xmlns="" val="1893233316"/>
                    </a:ext>
                  </a:extLst>
                </a:gridCol>
                <a:gridCol w="1431206">
                  <a:extLst>
                    <a:ext uri="{9D8B030D-6E8A-4147-A177-3AD203B41FA5}">
                      <a16:colId xmlns:a16="http://schemas.microsoft.com/office/drawing/2014/main" xmlns="" val="2093855247"/>
                    </a:ext>
                  </a:extLst>
                </a:gridCol>
                <a:gridCol w="773624">
                  <a:extLst>
                    <a:ext uri="{9D8B030D-6E8A-4147-A177-3AD203B41FA5}">
                      <a16:colId xmlns:a16="http://schemas.microsoft.com/office/drawing/2014/main" xmlns="" val="252403762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Auto-Evaluaciones </a:t>
                      </a:r>
                      <a:b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Esperadas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Completas</a:t>
                      </a:r>
                      <a:b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11 de Julio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Completas</a:t>
                      </a:r>
                      <a:b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18 de Julio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Completas</a:t>
                      </a:r>
                      <a:b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25 de Julio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Completas</a:t>
                      </a:r>
                      <a:b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01 de Agosto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389698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8776233"/>
                  </a:ext>
                </a:extLst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770550"/>
              </p:ext>
            </p:extLst>
          </p:nvPr>
        </p:nvGraphicFramePr>
        <p:xfrm>
          <a:off x="463320" y="2420888"/>
          <a:ext cx="803602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2334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5814" y="188640"/>
            <a:ext cx="9138185" cy="466142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PORCENTAJE DE AVANCE </a:t>
            </a:r>
            <a:r>
              <a:rPr lang="es-MX" sz="2800" b="1" dirty="0" smtClean="0">
                <a:solidFill>
                  <a:schemeClr val="tx1"/>
                </a:solidFill>
              </a:rPr>
              <a:t>AUTOEVALUACIONES POR CARGO</a:t>
            </a:r>
            <a:endParaRPr lang="es-MX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261027"/>
              </p:ext>
            </p:extLst>
          </p:nvPr>
        </p:nvGraphicFramePr>
        <p:xfrm>
          <a:off x="1118872" y="654782"/>
          <a:ext cx="7269538" cy="2005965"/>
        </p:xfrm>
        <a:graphic>
          <a:graphicData uri="http://schemas.openxmlformats.org/drawingml/2006/table">
            <a:tbl>
              <a:tblPr/>
              <a:tblGrid>
                <a:gridCol w="1658163">
                  <a:extLst>
                    <a:ext uri="{9D8B030D-6E8A-4147-A177-3AD203B41FA5}">
                      <a16:colId xmlns:a16="http://schemas.microsoft.com/office/drawing/2014/main" xmlns="" val="2824624947"/>
                    </a:ext>
                  </a:extLst>
                </a:gridCol>
                <a:gridCol w="1462198">
                  <a:extLst>
                    <a:ext uri="{9D8B030D-6E8A-4147-A177-3AD203B41FA5}">
                      <a16:colId xmlns:a16="http://schemas.microsoft.com/office/drawing/2014/main" xmlns="" val="3241719180"/>
                    </a:ext>
                  </a:extLst>
                </a:gridCol>
                <a:gridCol w="1435818">
                  <a:extLst>
                    <a:ext uri="{9D8B030D-6E8A-4147-A177-3AD203B41FA5}">
                      <a16:colId xmlns:a16="http://schemas.microsoft.com/office/drawing/2014/main" xmlns="" val="20867959"/>
                    </a:ext>
                  </a:extLst>
                </a:gridCol>
                <a:gridCol w="904453">
                  <a:extLst>
                    <a:ext uri="{9D8B030D-6E8A-4147-A177-3AD203B41FA5}">
                      <a16:colId xmlns:a16="http://schemas.microsoft.com/office/drawing/2014/main" xmlns="" val="2659592626"/>
                    </a:ext>
                  </a:extLst>
                </a:gridCol>
                <a:gridCol w="904453">
                  <a:extLst>
                    <a:ext uri="{9D8B030D-6E8A-4147-A177-3AD203B41FA5}">
                      <a16:colId xmlns:a16="http://schemas.microsoft.com/office/drawing/2014/main" xmlns="" val="1420742003"/>
                    </a:ext>
                  </a:extLst>
                </a:gridCol>
                <a:gridCol w="904453">
                  <a:extLst>
                    <a:ext uri="{9D8B030D-6E8A-4147-A177-3AD203B41FA5}">
                      <a16:colId xmlns:a16="http://schemas.microsoft.com/office/drawing/2014/main" xmlns="" val="3563188068"/>
                    </a:ext>
                  </a:extLst>
                </a:gridCol>
              </a:tblGrid>
              <a:tr h="21223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ESPERADO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AVANCE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1984272"/>
                  </a:ext>
                </a:extLst>
              </a:tr>
              <a:tr h="21223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Docente de aula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3273035"/>
                  </a:ext>
                </a:extLst>
              </a:tr>
              <a:tr h="21223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0104636"/>
                  </a:ext>
                </a:extLst>
              </a:tr>
              <a:tr h="21223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Docente Tutor del PTA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1959994"/>
                  </a:ext>
                </a:extLst>
              </a:tr>
              <a:tr h="21223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Docente orientador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377972"/>
                  </a:ext>
                </a:extLst>
              </a:tr>
              <a:tr h="21223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925567"/>
                  </a:ext>
                </a:extLst>
              </a:tr>
              <a:tr h="21223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Directivo rural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7428334"/>
                  </a:ext>
                </a:extLst>
              </a:tr>
              <a:tr h="21223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Directivos Sindicales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6235043"/>
                  </a:ext>
                </a:extLst>
              </a:tr>
              <a:tr h="21223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8027127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76114"/>
              </p:ext>
            </p:extLst>
          </p:nvPr>
        </p:nvGraphicFramePr>
        <p:xfrm>
          <a:off x="1118872" y="2852936"/>
          <a:ext cx="726953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528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5814" y="188640"/>
            <a:ext cx="9138185" cy="466142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RELACION DE VIDEOS CON NOVEDADES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331640" y="5373216"/>
            <a:ext cx="6949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* 12.180 han enviado a evaluar, 302 de ellos sin el Formato de planeación pedagógica basado en el vídeo (FPPV)</a:t>
            </a:r>
            <a:endParaRPr lang="es-CO" sz="16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94479"/>
              </p:ext>
            </p:extLst>
          </p:nvPr>
        </p:nvGraphicFramePr>
        <p:xfrm>
          <a:off x="1475656" y="1204249"/>
          <a:ext cx="2628900" cy="1714500"/>
        </p:xfrm>
        <a:graphic>
          <a:graphicData uri="http://schemas.openxmlformats.org/drawingml/2006/table">
            <a:tbl>
              <a:tblPr/>
              <a:tblGrid>
                <a:gridCol w="1395707">
                  <a:extLst>
                    <a:ext uri="{9D8B030D-6E8A-4147-A177-3AD203B41FA5}">
                      <a16:colId xmlns:a16="http://schemas.microsoft.com/office/drawing/2014/main" xmlns="" val="3144168121"/>
                    </a:ext>
                  </a:extLst>
                </a:gridCol>
                <a:gridCol w="1233193">
                  <a:extLst>
                    <a:ext uri="{9D8B030D-6E8A-4147-A177-3AD203B41FA5}">
                      <a16:colId xmlns:a16="http://schemas.microsoft.com/office/drawing/2014/main" xmlns="" val="393467306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VÍDEO - FORMATO (FPPV) SIN CHECK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30181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40359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Docente de aula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44248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Docente Tutor del PTA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13686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72895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Docente orientador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4265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7205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Directivo rural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28901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9024551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956557"/>
              </p:ext>
            </p:extLst>
          </p:nvPr>
        </p:nvGraphicFramePr>
        <p:xfrm>
          <a:off x="6012160" y="1108999"/>
          <a:ext cx="2628900" cy="1905000"/>
        </p:xfrm>
        <a:graphic>
          <a:graphicData uri="http://schemas.openxmlformats.org/drawingml/2006/table">
            <a:tbl>
              <a:tblPr/>
              <a:tblGrid>
                <a:gridCol w="1395707">
                  <a:extLst>
                    <a:ext uri="{9D8B030D-6E8A-4147-A177-3AD203B41FA5}">
                      <a16:colId xmlns:a16="http://schemas.microsoft.com/office/drawing/2014/main" xmlns="" val="1055322717"/>
                    </a:ext>
                  </a:extLst>
                </a:gridCol>
                <a:gridCol w="1233193">
                  <a:extLst>
                    <a:ext uri="{9D8B030D-6E8A-4147-A177-3AD203B41FA5}">
                      <a16:colId xmlns:a16="http://schemas.microsoft.com/office/drawing/2014/main" xmlns="" val="470203008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VÍDEO - SIN FORMATO (FPPV)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37307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62159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Docente de aula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60880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Docente Tutor del PTA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61429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71378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Docente orientador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43064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90242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Directivo rural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64403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Directivos Sindicales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28719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4313653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087025"/>
              </p:ext>
            </p:extLst>
          </p:nvPr>
        </p:nvGraphicFramePr>
        <p:xfrm>
          <a:off x="3260456" y="3261177"/>
          <a:ext cx="2628900" cy="1905000"/>
        </p:xfrm>
        <a:graphic>
          <a:graphicData uri="http://schemas.openxmlformats.org/drawingml/2006/table">
            <a:tbl>
              <a:tblPr/>
              <a:tblGrid>
                <a:gridCol w="1395707">
                  <a:extLst>
                    <a:ext uri="{9D8B030D-6E8A-4147-A177-3AD203B41FA5}">
                      <a16:colId xmlns:a16="http://schemas.microsoft.com/office/drawing/2014/main" xmlns="" val="4120344911"/>
                    </a:ext>
                  </a:extLst>
                </a:gridCol>
                <a:gridCol w="1233193">
                  <a:extLst>
                    <a:ext uri="{9D8B030D-6E8A-4147-A177-3AD203B41FA5}">
                      <a16:colId xmlns:a16="http://schemas.microsoft.com/office/drawing/2014/main" xmlns="" val="846334124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ENVIADOS A EVALUAR SIN FORMATO (FPPV)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81986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947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Docente de aula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56067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Docente orientador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15413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3563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Docente Tutor del PTA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10138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03808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Directivos Sindicales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84982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Directivo rural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11426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435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65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Call</a:t>
            </a:r>
            <a:r>
              <a:rPr lang="es-ES" dirty="0" smtClean="0"/>
              <a:t> Center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479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0" y="116632"/>
            <a:ext cx="9138185" cy="288032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GESTION DE PQRS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995200"/>
              </p:ext>
            </p:extLst>
          </p:nvPr>
        </p:nvGraphicFramePr>
        <p:xfrm>
          <a:off x="192154" y="654782"/>
          <a:ext cx="8595220" cy="2486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2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313617"/>
              </p:ext>
            </p:extLst>
          </p:nvPr>
        </p:nvGraphicFramePr>
        <p:xfrm>
          <a:off x="190372" y="3377263"/>
          <a:ext cx="859522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697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5814" y="188640"/>
            <a:ext cx="9138185" cy="466142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GESTION DE REVISIÓN Y CARGA DE VIDEOS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912590"/>
              </p:ext>
            </p:extLst>
          </p:nvPr>
        </p:nvGraphicFramePr>
        <p:xfrm>
          <a:off x="1763688" y="2630719"/>
          <a:ext cx="5616624" cy="634633"/>
        </p:xfrm>
        <a:graphic>
          <a:graphicData uri="http://schemas.openxmlformats.org/drawingml/2006/table">
            <a:tbl>
              <a:tblPr/>
              <a:tblGrid>
                <a:gridCol w="1324675">
                  <a:extLst>
                    <a:ext uri="{9D8B030D-6E8A-4147-A177-3AD203B41FA5}">
                      <a16:colId xmlns:a16="http://schemas.microsoft.com/office/drawing/2014/main" xmlns="" val="1243778453"/>
                    </a:ext>
                  </a:extLst>
                </a:gridCol>
                <a:gridCol w="1783897">
                  <a:extLst>
                    <a:ext uri="{9D8B030D-6E8A-4147-A177-3AD203B41FA5}">
                      <a16:colId xmlns:a16="http://schemas.microsoft.com/office/drawing/2014/main" xmlns="" val="670631336"/>
                    </a:ext>
                  </a:extLst>
                </a:gridCol>
                <a:gridCol w="2508052">
                  <a:extLst>
                    <a:ext uri="{9D8B030D-6E8A-4147-A177-3AD203B41FA5}">
                      <a16:colId xmlns:a16="http://schemas.microsoft.com/office/drawing/2014/main" xmlns="" val="298760620"/>
                    </a:ext>
                  </a:extLst>
                </a:gridCol>
              </a:tblGrid>
              <a:tr h="38126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Archivos Duplicados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Gestionados a la fecha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0602383"/>
                  </a:ext>
                </a:extLst>
              </a:tr>
              <a:tr h="194796"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6.455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0482956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591193"/>
              </p:ext>
            </p:extLst>
          </p:nvPr>
        </p:nvGraphicFramePr>
        <p:xfrm>
          <a:off x="3454400" y="3703310"/>
          <a:ext cx="2235200" cy="506730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xmlns="" val="2766501863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xmlns="" val="91743072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Aprobados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Rechazados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07768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2801396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310310"/>
              </p:ext>
            </p:extLst>
          </p:nvPr>
        </p:nvGraphicFramePr>
        <p:xfrm>
          <a:off x="2699792" y="1418813"/>
          <a:ext cx="3600400" cy="760095"/>
        </p:xfrm>
        <a:graphic>
          <a:graphicData uri="http://schemas.openxmlformats.org/drawingml/2006/table">
            <a:tbl>
              <a:tblPr/>
              <a:tblGrid>
                <a:gridCol w="1538633">
                  <a:extLst>
                    <a:ext uri="{9D8B030D-6E8A-4147-A177-3AD203B41FA5}">
                      <a16:colId xmlns:a16="http://schemas.microsoft.com/office/drawing/2014/main" xmlns="" val="524862270"/>
                    </a:ext>
                  </a:extLst>
                </a:gridCol>
                <a:gridCol w="2061767">
                  <a:extLst>
                    <a:ext uri="{9D8B030D-6E8A-4147-A177-3AD203B41FA5}">
                      <a16:colId xmlns:a16="http://schemas.microsoft.com/office/drawing/2014/main" xmlns="" val="2146783174"/>
                    </a:ext>
                  </a:extLst>
                </a:gridCol>
              </a:tblGrid>
              <a:tr h="6759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Registros recibidos para gestionar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3623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Descarga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11.895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99351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Fisicos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349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65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229600" cy="1143000"/>
          </a:xfrm>
        </p:spPr>
        <p:txBody>
          <a:bodyPr>
            <a:normAutofit/>
          </a:bodyPr>
          <a:lstStyle/>
          <a:p>
            <a:r>
              <a:rPr lang="es-CO" sz="660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27344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dondear rectángulo de esquina diagonal 5"/>
          <p:cNvSpPr/>
          <p:nvPr/>
        </p:nvSpPr>
        <p:spPr>
          <a:xfrm>
            <a:off x="5815" y="199728"/>
            <a:ext cx="9138185" cy="466142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RELACIÓN DE </a:t>
            </a:r>
            <a:r>
              <a:rPr lang="es-MX" sz="2800" b="1" dirty="0" smtClean="0">
                <a:solidFill>
                  <a:schemeClr val="tx1"/>
                </a:solidFill>
              </a:rPr>
              <a:t>INSCRITOS ECDF</a:t>
            </a:r>
            <a:endParaRPr lang="es-MX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643562"/>
              </p:ext>
            </p:extLst>
          </p:nvPr>
        </p:nvGraphicFramePr>
        <p:xfrm>
          <a:off x="1259632" y="711751"/>
          <a:ext cx="7056785" cy="2005964"/>
        </p:xfrm>
        <a:graphic>
          <a:graphicData uri="http://schemas.openxmlformats.org/drawingml/2006/table">
            <a:tbl>
              <a:tblPr/>
              <a:tblGrid>
                <a:gridCol w="2568226">
                  <a:extLst>
                    <a:ext uri="{9D8B030D-6E8A-4147-A177-3AD203B41FA5}">
                      <a16:colId xmlns:a16="http://schemas.microsoft.com/office/drawing/2014/main" xmlns="" val="1112806755"/>
                    </a:ext>
                  </a:extLst>
                </a:gridCol>
                <a:gridCol w="2264709">
                  <a:extLst>
                    <a:ext uri="{9D8B030D-6E8A-4147-A177-3AD203B41FA5}">
                      <a16:colId xmlns:a16="http://schemas.microsoft.com/office/drawing/2014/main" xmlns="" val="3672731490"/>
                    </a:ext>
                  </a:extLst>
                </a:gridCol>
                <a:gridCol w="2223850">
                  <a:extLst>
                    <a:ext uri="{9D8B030D-6E8A-4147-A177-3AD203B41FA5}">
                      <a16:colId xmlns:a16="http://schemas.microsoft.com/office/drawing/2014/main" xmlns="" val="3580468149"/>
                    </a:ext>
                  </a:extLst>
                </a:gridCol>
              </a:tblGrid>
              <a:tr h="22190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0365293"/>
                  </a:ext>
                </a:extLst>
              </a:tr>
              <a:tr h="22190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Docente de aula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40.080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7212072"/>
                  </a:ext>
                </a:extLst>
              </a:tr>
              <a:tr h="22190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65283"/>
                  </a:ext>
                </a:extLst>
              </a:tr>
              <a:tr h="22190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Docente Tutor del PTA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5247608"/>
                  </a:ext>
                </a:extLst>
              </a:tr>
              <a:tr h="22190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Docente orientador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9965014"/>
                  </a:ext>
                </a:extLst>
              </a:tr>
              <a:tr h="22190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0389730"/>
                  </a:ext>
                </a:extLst>
              </a:tr>
              <a:tr h="22190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Directivo rural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86991170"/>
                  </a:ext>
                </a:extLst>
              </a:tr>
              <a:tr h="22190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Directivos Sindicales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4901525"/>
                  </a:ext>
                </a:extLst>
              </a:tr>
              <a:tr h="22190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0016352"/>
                  </a:ext>
                </a:extLst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433146"/>
              </p:ext>
            </p:extLst>
          </p:nvPr>
        </p:nvGraphicFramePr>
        <p:xfrm>
          <a:off x="1259631" y="2924944"/>
          <a:ext cx="7056785" cy="277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833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5814" y="188640"/>
            <a:ext cx="9138185" cy="72008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RELACIÓN DE VÍDEOS CARGADOS EN PLATAFORMA</a:t>
            </a:r>
            <a:endParaRPr lang="es-CO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85821"/>
              </p:ext>
            </p:extLst>
          </p:nvPr>
        </p:nvGraphicFramePr>
        <p:xfrm>
          <a:off x="1259632" y="1037290"/>
          <a:ext cx="6336704" cy="445769"/>
        </p:xfrm>
        <a:graphic>
          <a:graphicData uri="http://schemas.openxmlformats.org/drawingml/2006/table">
            <a:tbl>
              <a:tblPr/>
              <a:tblGrid>
                <a:gridCol w="2553251">
                  <a:extLst>
                    <a:ext uri="{9D8B030D-6E8A-4147-A177-3AD203B41FA5}">
                      <a16:colId xmlns:a16="http://schemas.microsoft.com/office/drawing/2014/main" xmlns="" val="2609149544"/>
                    </a:ext>
                  </a:extLst>
                </a:gridCol>
                <a:gridCol w="2390771">
                  <a:extLst>
                    <a:ext uri="{9D8B030D-6E8A-4147-A177-3AD203B41FA5}">
                      <a16:colId xmlns:a16="http://schemas.microsoft.com/office/drawing/2014/main" xmlns="" val="1860213191"/>
                    </a:ext>
                  </a:extLst>
                </a:gridCol>
                <a:gridCol w="1392682">
                  <a:extLst>
                    <a:ext uri="{9D8B030D-6E8A-4147-A177-3AD203B41FA5}">
                      <a16:colId xmlns:a16="http://schemas.microsoft.com/office/drawing/2014/main" xmlns="" val="2630426443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VIDEOS ESPERADOS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VIDEOS CARGADOS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AVANCE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272184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15.354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33,52%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5422497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064269"/>
              </p:ext>
            </p:extLst>
          </p:nvPr>
        </p:nvGraphicFramePr>
        <p:xfrm>
          <a:off x="1259632" y="1916832"/>
          <a:ext cx="633670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6744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5814" y="188640"/>
            <a:ext cx="9138185" cy="72008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COMPARATIVO RELACIÓN </a:t>
            </a:r>
            <a:r>
              <a:rPr lang="es-MX" sz="2800" b="1" dirty="0">
                <a:solidFill>
                  <a:schemeClr val="tx1"/>
                </a:solidFill>
              </a:rPr>
              <a:t>DE VÍDEOS CARGADOS EN PLATAFORMA</a:t>
            </a:r>
            <a:endParaRPr lang="es-CO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818360"/>
              </p:ext>
            </p:extLst>
          </p:nvPr>
        </p:nvGraphicFramePr>
        <p:xfrm>
          <a:off x="409219" y="1199034"/>
          <a:ext cx="8211123" cy="574926"/>
        </p:xfrm>
        <a:graphic>
          <a:graphicData uri="http://schemas.openxmlformats.org/drawingml/2006/table">
            <a:tbl>
              <a:tblPr/>
              <a:tblGrid>
                <a:gridCol w="1215365">
                  <a:extLst>
                    <a:ext uri="{9D8B030D-6E8A-4147-A177-3AD203B41FA5}">
                      <a16:colId xmlns:a16="http://schemas.microsoft.com/office/drawing/2014/main" xmlns="" val="3602664303"/>
                    </a:ext>
                  </a:extLst>
                </a:gridCol>
                <a:gridCol w="1080324">
                  <a:extLst>
                    <a:ext uri="{9D8B030D-6E8A-4147-A177-3AD203B41FA5}">
                      <a16:colId xmlns:a16="http://schemas.microsoft.com/office/drawing/2014/main" xmlns="" val="4112836234"/>
                    </a:ext>
                  </a:extLst>
                </a:gridCol>
                <a:gridCol w="500638">
                  <a:extLst>
                    <a:ext uri="{9D8B030D-6E8A-4147-A177-3AD203B41FA5}">
                      <a16:colId xmlns:a16="http://schemas.microsoft.com/office/drawing/2014/main" xmlns="" val="3281110957"/>
                    </a:ext>
                  </a:extLst>
                </a:gridCol>
                <a:gridCol w="1080324">
                  <a:extLst>
                    <a:ext uri="{9D8B030D-6E8A-4147-A177-3AD203B41FA5}">
                      <a16:colId xmlns:a16="http://schemas.microsoft.com/office/drawing/2014/main" xmlns="" val="830489287"/>
                    </a:ext>
                  </a:extLst>
                </a:gridCol>
                <a:gridCol w="500638">
                  <a:extLst>
                    <a:ext uri="{9D8B030D-6E8A-4147-A177-3AD203B41FA5}">
                      <a16:colId xmlns:a16="http://schemas.microsoft.com/office/drawing/2014/main" xmlns="" val="3755968664"/>
                    </a:ext>
                  </a:extLst>
                </a:gridCol>
                <a:gridCol w="1080324">
                  <a:extLst>
                    <a:ext uri="{9D8B030D-6E8A-4147-A177-3AD203B41FA5}">
                      <a16:colId xmlns:a16="http://schemas.microsoft.com/office/drawing/2014/main" xmlns="" val="1888991565"/>
                    </a:ext>
                  </a:extLst>
                </a:gridCol>
                <a:gridCol w="500638">
                  <a:extLst>
                    <a:ext uri="{9D8B030D-6E8A-4147-A177-3AD203B41FA5}">
                      <a16:colId xmlns:a16="http://schemas.microsoft.com/office/drawing/2014/main" xmlns="" val="2167397726"/>
                    </a:ext>
                  </a:extLst>
                </a:gridCol>
                <a:gridCol w="1462391">
                  <a:extLst>
                    <a:ext uri="{9D8B030D-6E8A-4147-A177-3AD203B41FA5}">
                      <a16:colId xmlns:a16="http://schemas.microsoft.com/office/drawing/2014/main" xmlns="" val="120568338"/>
                    </a:ext>
                  </a:extLst>
                </a:gridCol>
                <a:gridCol w="790481">
                  <a:extLst>
                    <a:ext uri="{9D8B030D-6E8A-4147-A177-3AD203B41FA5}">
                      <a16:colId xmlns:a16="http://schemas.microsoft.com/office/drawing/2014/main" xmlns="" val="3383056829"/>
                    </a:ext>
                  </a:extLst>
                </a:gridCol>
              </a:tblGrid>
              <a:tr h="38252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Videos Esperados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Videos Cargados</a:t>
                      </a:r>
                      <a:b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11 de Julio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Videos Cargados</a:t>
                      </a:r>
                      <a:b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18 de Julio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Videos Cargados</a:t>
                      </a:r>
                      <a:b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25 de Julio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Videos Cargados</a:t>
                      </a:r>
                      <a:b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01 de Agosto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04348"/>
                  </a:ext>
                </a:extLst>
              </a:tr>
              <a:tr h="191261"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8260424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720154"/>
              </p:ext>
            </p:extLst>
          </p:nvPr>
        </p:nvGraphicFramePr>
        <p:xfrm>
          <a:off x="409218" y="2348880"/>
          <a:ext cx="8211123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2297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5815" y="69745"/>
            <a:ext cx="9138185" cy="72008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PORCENTAJE DE AVANCE VÍDEOS </a:t>
            </a:r>
            <a:r>
              <a:rPr lang="es-MX" sz="2000" b="1" dirty="0">
                <a:solidFill>
                  <a:schemeClr val="tx1"/>
                </a:solidFill>
              </a:rPr>
              <a:t>CARGADOS EN </a:t>
            </a:r>
            <a:r>
              <a:rPr lang="es-MX" sz="2000" b="1" dirty="0" smtClean="0">
                <a:solidFill>
                  <a:schemeClr val="tx1"/>
                </a:solidFill>
              </a:rPr>
              <a:t>PLATAFORMA POR ETC</a:t>
            </a:r>
            <a:endParaRPr lang="es-CO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036016"/>
              </p:ext>
            </p:extLst>
          </p:nvPr>
        </p:nvGraphicFramePr>
        <p:xfrm>
          <a:off x="1187978" y="1052736"/>
          <a:ext cx="6768751" cy="1152130"/>
        </p:xfrm>
        <a:graphic>
          <a:graphicData uri="http://schemas.openxmlformats.org/drawingml/2006/table">
            <a:tbl>
              <a:tblPr/>
              <a:tblGrid>
                <a:gridCol w="1327065">
                  <a:extLst>
                    <a:ext uri="{9D8B030D-6E8A-4147-A177-3AD203B41FA5}">
                      <a16:colId xmlns:a16="http://schemas.microsoft.com/office/drawing/2014/main" xmlns="" val="244951304"/>
                    </a:ext>
                  </a:extLst>
                </a:gridCol>
                <a:gridCol w="2023052">
                  <a:extLst>
                    <a:ext uri="{9D8B030D-6E8A-4147-A177-3AD203B41FA5}">
                      <a16:colId xmlns:a16="http://schemas.microsoft.com/office/drawing/2014/main" xmlns="" val="4292237239"/>
                    </a:ext>
                  </a:extLst>
                </a:gridCol>
                <a:gridCol w="2005022">
                  <a:extLst>
                    <a:ext uri="{9D8B030D-6E8A-4147-A177-3AD203B41FA5}">
                      <a16:colId xmlns:a16="http://schemas.microsoft.com/office/drawing/2014/main" xmlns="" val="3194946052"/>
                    </a:ext>
                  </a:extLst>
                </a:gridCol>
                <a:gridCol w="1413612">
                  <a:extLst>
                    <a:ext uri="{9D8B030D-6E8A-4147-A177-3AD203B41FA5}">
                      <a16:colId xmlns:a16="http://schemas.microsoft.com/office/drawing/2014/main" xmlns="" val="3886063729"/>
                    </a:ext>
                  </a:extLst>
                </a:gridCol>
              </a:tblGrid>
              <a:tr h="23042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VIDEOS ESPERADOS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VIDEOS CARGADOS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AVANCE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7805551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8087774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DEPTALES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992737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2256592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8458673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587768"/>
              </p:ext>
            </p:extLst>
          </p:nvPr>
        </p:nvGraphicFramePr>
        <p:xfrm>
          <a:off x="1187977" y="2564904"/>
          <a:ext cx="6768751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667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5815" y="69745"/>
            <a:ext cx="9138185" cy="478935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PORCENTAJE DE AVANCE VÍDEOS </a:t>
            </a:r>
            <a:r>
              <a:rPr lang="es-MX" sz="2000" b="1" dirty="0">
                <a:solidFill>
                  <a:schemeClr val="tx1"/>
                </a:solidFill>
              </a:rPr>
              <a:t>CARGADOS EN </a:t>
            </a:r>
            <a:r>
              <a:rPr lang="es-MX" sz="2000" b="1" dirty="0" smtClean="0">
                <a:solidFill>
                  <a:schemeClr val="tx1"/>
                </a:solidFill>
              </a:rPr>
              <a:t>PLATAFORMA POR ETC - CAPITALES</a:t>
            </a:r>
            <a:endParaRPr lang="es-CO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871683"/>
              </p:ext>
            </p:extLst>
          </p:nvPr>
        </p:nvGraphicFramePr>
        <p:xfrm>
          <a:off x="179512" y="517492"/>
          <a:ext cx="8784976" cy="5935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23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5815" y="69745"/>
            <a:ext cx="9138185" cy="360039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PORCENTAJE DE AVANCE VÍDEOS </a:t>
            </a:r>
            <a:r>
              <a:rPr lang="es-MX" sz="2000" b="1" dirty="0">
                <a:solidFill>
                  <a:schemeClr val="tx1"/>
                </a:solidFill>
              </a:rPr>
              <a:t>CARGADOS EN </a:t>
            </a:r>
            <a:r>
              <a:rPr lang="es-MX" sz="2000" b="1" dirty="0" smtClean="0">
                <a:solidFill>
                  <a:schemeClr val="tx1"/>
                </a:solidFill>
              </a:rPr>
              <a:t>PLATAFORMA POR ETC - DPTALES</a:t>
            </a:r>
            <a:endParaRPr lang="es-CO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642203"/>
              </p:ext>
            </p:extLst>
          </p:nvPr>
        </p:nvGraphicFramePr>
        <p:xfrm>
          <a:off x="107504" y="429784"/>
          <a:ext cx="8928991" cy="5951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293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5815" y="69745"/>
            <a:ext cx="9138185" cy="406927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PORCENTAJE DE AVANCE VÍDEOS </a:t>
            </a:r>
            <a:r>
              <a:rPr lang="es-MX" sz="2000" b="1" dirty="0">
                <a:solidFill>
                  <a:schemeClr val="tx1"/>
                </a:solidFill>
              </a:rPr>
              <a:t>CARGADOS EN </a:t>
            </a:r>
            <a:r>
              <a:rPr lang="es-MX" sz="2000" b="1" dirty="0" smtClean="0">
                <a:solidFill>
                  <a:schemeClr val="tx1"/>
                </a:solidFill>
              </a:rPr>
              <a:t>PLATAFORMA POR ETC - MPALES</a:t>
            </a:r>
            <a:endParaRPr lang="es-CO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835176"/>
              </p:ext>
            </p:extLst>
          </p:nvPr>
        </p:nvGraphicFramePr>
        <p:xfrm>
          <a:off x="5814" y="273208"/>
          <a:ext cx="9138185" cy="6396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137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5814" y="188640"/>
            <a:ext cx="9138185" cy="466142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PORCENTAJE DE </a:t>
            </a:r>
            <a:r>
              <a:rPr lang="es-MX" sz="2800" b="1" dirty="0" smtClean="0">
                <a:solidFill>
                  <a:schemeClr val="tx1"/>
                </a:solidFill>
              </a:rPr>
              <a:t>AVANCE VIDEOS </a:t>
            </a:r>
            <a:r>
              <a:rPr lang="es-MX" sz="2800" b="1" dirty="0">
                <a:solidFill>
                  <a:schemeClr val="tx1"/>
                </a:solidFill>
              </a:rPr>
              <a:t>CARGADOS POR </a:t>
            </a:r>
            <a:r>
              <a:rPr lang="es-MX" sz="2800" b="1" dirty="0" smtClean="0">
                <a:solidFill>
                  <a:schemeClr val="tx1"/>
                </a:solidFill>
              </a:rPr>
              <a:t>CARGO</a:t>
            </a:r>
            <a:endParaRPr lang="es-MX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99040"/>
              </p:ext>
            </p:extLst>
          </p:nvPr>
        </p:nvGraphicFramePr>
        <p:xfrm>
          <a:off x="915296" y="851121"/>
          <a:ext cx="7296001" cy="2005965"/>
        </p:xfrm>
        <a:graphic>
          <a:graphicData uri="http://schemas.openxmlformats.org/drawingml/2006/table">
            <a:tbl>
              <a:tblPr/>
              <a:tblGrid>
                <a:gridCol w="2215487">
                  <a:extLst>
                    <a:ext uri="{9D8B030D-6E8A-4147-A177-3AD203B41FA5}">
                      <a16:colId xmlns:a16="http://schemas.microsoft.com/office/drawing/2014/main" xmlns="" val="2149544483"/>
                    </a:ext>
                  </a:extLst>
                </a:gridCol>
                <a:gridCol w="1953657">
                  <a:extLst>
                    <a:ext uri="{9D8B030D-6E8A-4147-A177-3AD203B41FA5}">
                      <a16:colId xmlns:a16="http://schemas.microsoft.com/office/drawing/2014/main" xmlns="" val="4278917798"/>
                    </a:ext>
                  </a:extLst>
                </a:gridCol>
                <a:gridCol w="1918410">
                  <a:extLst>
                    <a:ext uri="{9D8B030D-6E8A-4147-A177-3AD203B41FA5}">
                      <a16:colId xmlns:a16="http://schemas.microsoft.com/office/drawing/2014/main" xmlns="" val="3685257572"/>
                    </a:ext>
                  </a:extLst>
                </a:gridCol>
                <a:gridCol w="1208447">
                  <a:extLst>
                    <a:ext uri="{9D8B030D-6E8A-4147-A177-3AD203B41FA5}">
                      <a16:colId xmlns:a16="http://schemas.microsoft.com/office/drawing/2014/main" xmlns="" val="1612225176"/>
                    </a:ext>
                  </a:extLst>
                </a:gridCol>
              </a:tblGrid>
              <a:tr h="20642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VIDEOS ESPERADOS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VIDEOS CARGADOS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AVANCE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907623"/>
                  </a:ext>
                </a:extLst>
              </a:tr>
              <a:tr h="20642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Docente de aula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0690931"/>
                  </a:ext>
                </a:extLst>
              </a:tr>
              <a:tr h="20642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5601091"/>
                  </a:ext>
                </a:extLst>
              </a:tr>
              <a:tr h="20642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Docente Tutor del PTA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6013071"/>
                  </a:ext>
                </a:extLst>
              </a:tr>
              <a:tr h="20642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Docente orientador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1712385"/>
                  </a:ext>
                </a:extLst>
              </a:tr>
              <a:tr h="20642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6132350"/>
                  </a:ext>
                </a:extLst>
              </a:tr>
              <a:tr h="20642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Directivo rural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019453"/>
                  </a:ext>
                </a:extLst>
              </a:tr>
              <a:tr h="20642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Directivos Sindicales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2986566"/>
                  </a:ext>
                </a:extLst>
              </a:tr>
              <a:tr h="20642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5508121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657698"/>
              </p:ext>
            </p:extLst>
          </p:nvPr>
        </p:nvGraphicFramePr>
        <p:xfrm>
          <a:off x="915295" y="3053424"/>
          <a:ext cx="7296001" cy="296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1151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6669</TotalTime>
  <Words>524</Words>
  <Application>Microsoft Macintosh PowerPoint</Application>
  <PresentationFormat>Presentación en pantalla (4:3)</PresentationFormat>
  <Paragraphs>279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Ascenso Docente 02 de agosto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Call Center</vt:lpstr>
      <vt:lpstr>Presentación de PowerPoint</vt:lpstr>
      <vt:lpstr>Presentación de PowerPoint</vt:lpstr>
      <vt:lpstr>Gracias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sgodoy</dc:creator>
  <cp:lastModifiedBy>Veronica Lievano ortiz</cp:lastModifiedBy>
  <cp:revision>537</cp:revision>
  <dcterms:created xsi:type="dcterms:W3CDTF">2015-05-26T19:26:39Z</dcterms:created>
  <dcterms:modified xsi:type="dcterms:W3CDTF">2017-08-02T21:15:49Z</dcterms:modified>
</cp:coreProperties>
</file>