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86" r:id="rId2"/>
    <p:sldId id="721" r:id="rId3"/>
    <p:sldId id="725" r:id="rId4"/>
    <p:sldId id="746" r:id="rId5"/>
    <p:sldId id="744" r:id="rId6"/>
    <p:sldId id="747" r:id="rId7"/>
    <p:sldId id="736" r:id="rId8"/>
    <p:sldId id="743" r:id="rId9"/>
    <p:sldId id="742" r:id="rId10"/>
    <p:sldId id="748" r:id="rId11"/>
    <p:sldId id="749" r:id="rId12"/>
    <p:sldId id="750" r:id="rId13"/>
    <p:sldId id="732" r:id="rId14"/>
    <p:sldId id="734" r:id="rId15"/>
  </p:sldIdLst>
  <p:sldSz cx="9144000" cy="5143500" type="screen16x9"/>
  <p:notesSz cx="7010400" cy="9296400"/>
  <p:defaultTextStyle>
    <a:defPPr>
      <a:defRPr lang="es-CO"/>
    </a:defPPr>
    <a:lvl1pPr marL="0" algn="l" defTabSz="6970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8521" algn="l" defTabSz="6970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97044" algn="l" defTabSz="6970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45565" algn="l" defTabSz="6970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94086" algn="l" defTabSz="6970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42609" algn="l" defTabSz="6970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91130" algn="l" defTabSz="6970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39652" algn="l" defTabSz="6970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88174" algn="l" defTabSz="6970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2C2A"/>
    <a:srgbClr val="C0504D"/>
    <a:srgbClr val="4F81BD"/>
    <a:srgbClr val="31859C"/>
    <a:srgbClr val="6792C5"/>
    <a:srgbClr val="376092"/>
    <a:srgbClr val="6893C6"/>
    <a:srgbClr val="E46C0A"/>
    <a:srgbClr val="BD6403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Estilo claro 3 - Énfasi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B4B98B0-60AC-42C2-AFA5-B58CD77FA1E5}" styleName="Estilo claro 1 - Énfasi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Estilo claro 1 - Énfasi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Estilo claro 2 - Énfasi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Énfasi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Estilo claro 3 - Énfasis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02" autoAdjust="0"/>
    <p:restoredTop sz="82054" autoAdjust="0"/>
  </p:normalViewPr>
  <p:slideViewPr>
    <p:cSldViewPr>
      <p:cViewPr varScale="1">
        <p:scale>
          <a:sx n="72" d="100"/>
          <a:sy n="72" d="100"/>
        </p:scale>
        <p:origin x="904" y="48"/>
      </p:cViewPr>
      <p:guideLst>
        <p:guide orient="horz" pos="2160"/>
        <p:guide pos="3741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'[FUT_GASTOS_4_2015_DEFINITIVO GA ago8.xlsx]Hoja1'!$L$8</c:f>
              <c:strCache>
                <c:ptCount val="1"/>
                <c:pt idx="0">
                  <c:v>PRESTACIÓN DEL SERVICIO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'[FUT_GASTOS_4_2015_DEFINITIVO GA ago8.xlsx]Hoja1'!$M$7:$O$7</c:f>
              <c:numCache>
                <c:formatCode>0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'[FUT_GASTOS_4_2015_DEFINITIVO GA ago8.xlsx]Hoja1'!$M$8:$O$8</c:f>
              <c:numCache>
                <c:formatCode>0.00%</c:formatCode>
                <c:ptCount val="3"/>
                <c:pt idx="0">
                  <c:v>0.62973479514064501</c:v>
                </c:pt>
                <c:pt idx="1">
                  <c:v>0.62860023274767696</c:v>
                </c:pt>
                <c:pt idx="2">
                  <c:v>0.58573091769847196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64-443B-961D-97BEFEEC9D8A}"/>
            </c:ext>
          </c:extLst>
        </c:ser>
        <c:ser>
          <c:idx val="1"/>
          <c:order val="1"/>
          <c:tx>
            <c:strRef>
              <c:f>'[FUT_GASTOS_4_2015_DEFINITIVO GA ago8.xlsx]Hoja1'!$L$9</c:f>
              <c:strCache>
                <c:ptCount val="1"/>
                <c:pt idx="0">
                  <c:v>CALIDAD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'[FUT_GASTOS_4_2015_DEFINITIVO GA ago8.xlsx]Hoja1'!$M$7:$O$7</c:f>
              <c:numCache>
                <c:formatCode>0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'[FUT_GASTOS_4_2015_DEFINITIVO GA ago8.xlsx]Hoja1'!$M$9:$O$9</c:f>
              <c:numCache>
                <c:formatCode>0.00%</c:formatCode>
                <c:ptCount val="3"/>
                <c:pt idx="0">
                  <c:v>0.12654077990652601</c:v>
                </c:pt>
                <c:pt idx="1">
                  <c:v>0.13490023846303001</c:v>
                </c:pt>
                <c:pt idx="2">
                  <c:v>0.110398434550287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964-443B-961D-97BEFEEC9D8A}"/>
            </c:ext>
          </c:extLst>
        </c:ser>
        <c:ser>
          <c:idx val="2"/>
          <c:order val="2"/>
          <c:tx>
            <c:strRef>
              <c:f>'[FUT_GASTOS_4_2015_DEFINITIVO GA ago8.xlsx]Hoja1'!$L$10</c:f>
              <c:strCache>
                <c:ptCount val="1"/>
                <c:pt idx="0">
                  <c:v>R.B. PRESTACION DEL SERVICIO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'[FUT_GASTOS_4_2015_DEFINITIVO GA ago8.xlsx]Hoja1'!$M$7:$O$7</c:f>
              <c:numCache>
                <c:formatCode>0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'[FUT_GASTOS_4_2015_DEFINITIVO GA ago8.xlsx]Hoja1'!$M$10:$O$10</c:f>
              <c:numCache>
                <c:formatCode>0.00%</c:formatCode>
                <c:ptCount val="3"/>
                <c:pt idx="0">
                  <c:v>1.1339889956704799E-2</c:v>
                </c:pt>
                <c:pt idx="1">
                  <c:v>1.7217037393731201E-2</c:v>
                </c:pt>
                <c:pt idx="2">
                  <c:v>2.18749049535167E-2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964-443B-961D-97BEFEEC9D8A}"/>
            </c:ext>
          </c:extLst>
        </c:ser>
        <c:ser>
          <c:idx val="3"/>
          <c:order val="3"/>
          <c:tx>
            <c:strRef>
              <c:f>'[FUT_GASTOS_4_2015_DEFINITIVO GA ago8.xlsx]Hoja1'!$L$11</c:f>
              <c:strCache>
                <c:ptCount val="1"/>
                <c:pt idx="0">
                  <c:v>R.B. CALIDAD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'[FUT_GASTOS_4_2015_DEFINITIVO GA ago8.xlsx]Hoja1'!$M$7:$O$7</c:f>
              <c:numCache>
                <c:formatCode>0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'[FUT_GASTOS_4_2015_DEFINITIVO GA ago8.xlsx]Hoja1'!$M$11:$O$11</c:f>
              <c:numCache>
                <c:formatCode>0.00%</c:formatCode>
                <c:ptCount val="3"/>
                <c:pt idx="0">
                  <c:v>7.4324258696597404E-3</c:v>
                </c:pt>
                <c:pt idx="1">
                  <c:v>1.27891402735007E-2</c:v>
                </c:pt>
                <c:pt idx="2">
                  <c:v>8.1456247828356199E-3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964-443B-961D-97BEFEEC9D8A}"/>
            </c:ext>
          </c:extLst>
        </c:ser>
        <c:ser>
          <c:idx val="4"/>
          <c:order val="4"/>
          <c:tx>
            <c:strRef>
              <c:f>'[FUT_GASTOS_4_2015_DEFINITIVO GA ago8.xlsx]Hoja1'!$L$12</c:f>
              <c:strCache>
                <c:ptCount val="1"/>
                <c:pt idx="0">
                  <c:v>CANCELACIONES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'[FUT_GASTOS_4_2015_DEFINITIVO GA ago8.xlsx]Hoja1'!$M$7:$O$7</c:f>
              <c:numCache>
                <c:formatCode>0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'[FUT_GASTOS_4_2015_DEFINITIVO GA ago8.xlsx]Hoja1'!$M$12:$O$12</c:f>
              <c:numCache>
                <c:formatCode>0.00%</c:formatCode>
                <c:ptCount val="3"/>
                <c:pt idx="0">
                  <c:v>1.00937572095383E-2</c:v>
                </c:pt>
                <c:pt idx="1">
                  <c:v>1.05880673565883E-2</c:v>
                </c:pt>
                <c:pt idx="2">
                  <c:v>6.4047033774073401E-3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964-443B-961D-97BEFEEC9D8A}"/>
            </c:ext>
          </c:extLst>
        </c:ser>
        <c:ser>
          <c:idx val="5"/>
          <c:order val="5"/>
          <c:tx>
            <c:strRef>
              <c:f>'[FUT_GASTOS_4_2015_DEFINITIVO GA ago8.xlsx]Hoja1'!$L$13</c:f>
              <c:strCache>
                <c:ptCount val="1"/>
                <c:pt idx="0">
                  <c:v>R.F. EDUCACION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'[FUT_GASTOS_4_2015_DEFINITIVO GA ago8.xlsx]Hoja1'!$M$7:$O$7</c:f>
              <c:numCache>
                <c:formatCode>0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'[FUT_GASTOS_4_2015_DEFINITIVO GA ago8.xlsx]Hoja1'!$M$13:$O$13</c:f>
              <c:numCache>
                <c:formatCode>0.00%</c:formatCode>
                <c:ptCount val="3"/>
                <c:pt idx="0">
                  <c:v>1.64255413035958E-3</c:v>
                </c:pt>
                <c:pt idx="1">
                  <c:v>2.1025111417920499E-3</c:v>
                </c:pt>
                <c:pt idx="2">
                  <c:v>1.65399558945164E-3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964-443B-961D-97BEFEEC9D8A}"/>
            </c:ext>
          </c:extLst>
        </c:ser>
        <c:ser>
          <c:idx val="6"/>
          <c:order val="6"/>
          <c:tx>
            <c:strRef>
              <c:f>'[FUT_GASTOS_4_2015_DEFINITIVO GA ago8.xlsx]Hoja1'!$L$14</c:f>
              <c:strCache>
                <c:ptCount val="1"/>
                <c:pt idx="0">
                  <c:v>R.B: CANCELACIONES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'[FUT_GASTOS_4_2015_DEFINITIVO GA ago8.xlsx]Hoja1'!$M$7:$O$7</c:f>
              <c:numCache>
                <c:formatCode>0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'[FUT_GASTOS_4_2015_DEFINITIVO GA ago8.xlsx]Hoja1'!$M$14:$O$14</c:f>
              <c:numCache>
                <c:formatCode>0.00%</c:formatCode>
                <c:ptCount val="3"/>
                <c:pt idx="0">
                  <c:v>6.1242278476611E-4</c:v>
                </c:pt>
                <c:pt idx="1">
                  <c:v>1.4326069181585001E-3</c:v>
                </c:pt>
                <c:pt idx="2">
                  <c:v>2.0337775908865299E-3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964-443B-961D-97BEFEEC9D8A}"/>
            </c:ext>
          </c:extLst>
        </c:ser>
        <c:ser>
          <c:idx val="7"/>
          <c:order val="7"/>
          <c:tx>
            <c:strRef>
              <c:f>'[FUT_GASTOS_4_2015_DEFINITIVO GA ago8.xlsx]Hoja1'!$L$15</c:f>
              <c:strCache>
                <c:ptCount val="1"/>
                <c:pt idx="0">
                  <c:v>INGRESOS CORRIENTES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'[FUT_GASTOS_4_2015_DEFINITIVO GA ago8.xlsx]Hoja1'!$M$7:$O$7</c:f>
              <c:numCache>
                <c:formatCode>0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'[FUT_GASTOS_4_2015_DEFINITIVO GA ago8.xlsx]Hoja1'!$M$15:$O$15</c:f>
              <c:numCache>
                <c:formatCode>0.00%</c:formatCode>
                <c:ptCount val="3"/>
                <c:pt idx="0">
                  <c:v>0.109124255923709</c:v>
                </c:pt>
                <c:pt idx="1">
                  <c:v>9.2673107413492301E-2</c:v>
                </c:pt>
                <c:pt idx="2">
                  <c:v>9.8242016809127794E-2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964-443B-961D-97BEFEEC9D8A}"/>
            </c:ext>
          </c:extLst>
        </c:ser>
        <c:ser>
          <c:idx val="8"/>
          <c:order val="8"/>
          <c:tx>
            <c:strRef>
              <c:f>'[FUT_GASTOS_4_2015_DEFINITIVO GA ago8.xlsx]Hoja1'!$L$16</c:f>
              <c:strCache>
                <c:ptCount val="1"/>
                <c:pt idx="0">
                  <c:v>RECURSOS DE CAPITAL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'[FUT_GASTOS_4_2015_DEFINITIVO GA ago8.xlsx]Hoja1'!$M$7:$O$7</c:f>
              <c:numCache>
                <c:formatCode>0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'[FUT_GASTOS_4_2015_DEFINITIVO GA ago8.xlsx]Hoja1'!$M$16:$O$16</c:f>
              <c:numCache>
                <c:formatCode>0.00%</c:formatCode>
                <c:ptCount val="3"/>
                <c:pt idx="0">
                  <c:v>2.0923555205859399E-2</c:v>
                </c:pt>
                <c:pt idx="1">
                  <c:v>2.4454187931517098E-2</c:v>
                </c:pt>
                <c:pt idx="2">
                  <c:v>5.84711990683318E-2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964-443B-961D-97BEFEEC9D8A}"/>
            </c:ext>
          </c:extLst>
        </c:ser>
        <c:ser>
          <c:idx val="9"/>
          <c:order val="9"/>
          <c:tx>
            <c:strRef>
              <c:f>'[FUT_GASTOS_4_2015_DEFINITIVO GA ago8.xlsx]Hoja1'!$L$17</c:f>
              <c:strCache>
                <c:ptCount val="1"/>
                <c:pt idx="0">
                  <c:v>OTROS SGP VIGENCIA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'[FUT_GASTOS_4_2015_DEFINITIVO GA ago8.xlsx]Hoja1'!$M$7:$O$7</c:f>
              <c:numCache>
                <c:formatCode>0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'[FUT_GASTOS_4_2015_DEFINITIVO GA ago8.xlsx]Hoja1'!$M$17:$O$17</c:f>
              <c:numCache>
                <c:formatCode>0.00%</c:formatCode>
                <c:ptCount val="3"/>
                <c:pt idx="0">
                  <c:v>1.20063515042387E-2</c:v>
                </c:pt>
                <c:pt idx="1">
                  <c:v>2.2894660741649E-2</c:v>
                </c:pt>
                <c:pt idx="2">
                  <c:v>2.2946829567729699E-2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964-443B-961D-97BEFEEC9D8A}"/>
            </c:ext>
          </c:extLst>
        </c:ser>
        <c:ser>
          <c:idx val="10"/>
          <c:order val="10"/>
          <c:tx>
            <c:strRef>
              <c:f>'[FUT_GASTOS_4_2015_DEFINITIVO GA ago8.xlsx]Hoja1'!$L$18</c:f>
              <c:strCache>
                <c:ptCount val="1"/>
                <c:pt idx="0">
                  <c:v>COFINANCIACIÓN DEPARTAMENTAL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'[FUT_GASTOS_4_2015_DEFINITIVO GA ago8.xlsx]Hoja1'!$M$7:$O$7</c:f>
              <c:numCache>
                <c:formatCode>0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'[FUT_GASTOS_4_2015_DEFINITIVO GA ago8.xlsx]Hoja1'!$M$18:$O$18</c:f>
              <c:numCache>
                <c:formatCode>0.00%</c:formatCode>
                <c:ptCount val="3"/>
                <c:pt idx="0">
                  <c:v>5.0309823086913102E-3</c:v>
                </c:pt>
                <c:pt idx="1">
                  <c:v>4.62813813253787E-3</c:v>
                </c:pt>
                <c:pt idx="2">
                  <c:v>3.0214861730636901E-2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964-443B-961D-97BEFEEC9D8A}"/>
            </c:ext>
          </c:extLst>
        </c:ser>
        <c:ser>
          <c:idx val="11"/>
          <c:order val="11"/>
          <c:tx>
            <c:strRef>
              <c:f>'[FUT_GASTOS_4_2015_DEFINITIVO GA ago8.xlsx]Hoja1'!$L$19</c:f>
              <c:strCache>
                <c:ptCount val="1"/>
                <c:pt idx="0">
                  <c:v>COFINANCIACION NACIONAL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'[FUT_GASTOS_4_2015_DEFINITIVO GA ago8.xlsx]Hoja1'!$M$7:$O$7</c:f>
              <c:numCache>
                <c:formatCode>0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'[FUT_GASTOS_4_2015_DEFINITIVO GA ago8.xlsx]Hoja1'!$M$19:$O$19</c:f>
              <c:numCache>
                <c:formatCode>0.00%</c:formatCode>
                <c:ptCount val="3"/>
                <c:pt idx="0">
                  <c:v>1.06559288088337E-2</c:v>
                </c:pt>
                <c:pt idx="1">
                  <c:v>1.2706918594132401E-2</c:v>
                </c:pt>
                <c:pt idx="2">
                  <c:v>7.8550247035991793E-3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964-443B-961D-97BEFEEC9D8A}"/>
            </c:ext>
          </c:extLst>
        </c:ser>
        <c:ser>
          <c:idx val="12"/>
          <c:order val="12"/>
          <c:tx>
            <c:strRef>
              <c:f>'[FUT_GASTOS_4_2015_DEFINITIVO GA ago8.xlsx]Hoja1'!$L$20</c:f>
              <c:strCache>
                <c:ptCount val="1"/>
                <c:pt idx="0">
                  <c:v>TRANSFERENCIAS PARA INVERSION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'[FUT_GASTOS_4_2015_DEFINITIVO GA ago8.xlsx]Hoja1'!$M$7:$O$7</c:f>
              <c:numCache>
                <c:formatCode>0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'[FUT_GASTOS_4_2015_DEFINITIVO GA ago8.xlsx]Hoja1'!$M$20:$O$20</c:f>
              <c:numCache>
                <c:formatCode>0.00%</c:formatCode>
                <c:ptCount val="3"/>
                <c:pt idx="0">
                  <c:v>4.1826634598168197E-3</c:v>
                </c:pt>
                <c:pt idx="1">
                  <c:v>9.1944921704851107E-3</c:v>
                </c:pt>
                <c:pt idx="2">
                  <c:v>1.49412530997557E-2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964-443B-961D-97BEFEEC9D8A}"/>
            </c:ext>
          </c:extLst>
        </c:ser>
        <c:ser>
          <c:idx val="13"/>
          <c:order val="13"/>
          <c:tx>
            <c:strRef>
              <c:f>'[FUT_GASTOS_4_2015_DEFINITIVO GA ago8.xlsx]Hoja1'!$L$21</c:f>
              <c:strCache>
                <c:ptCount val="1"/>
                <c:pt idx="0">
                  <c:v>REGALIAS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'[FUT_GASTOS_4_2015_DEFINITIVO GA ago8.xlsx]Hoja1'!$M$7:$O$7</c:f>
              <c:numCache>
                <c:formatCode>0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'[FUT_GASTOS_4_2015_DEFINITIVO GA ago8.xlsx]Hoja1'!$M$21:$O$21</c:f>
              <c:numCache>
                <c:formatCode>0.00%</c:formatCode>
                <c:ptCount val="3"/>
                <c:pt idx="0">
                  <c:v>8.11984802150666E-3</c:v>
                </c:pt>
                <c:pt idx="1">
                  <c:v>3.8090171191334601E-3</c:v>
                </c:pt>
                <c:pt idx="2">
                  <c:v>2.9552874096130102E-3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5964-443B-961D-97BEFEEC9D8A}"/>
            </c:ext>
          </c:extLst>
        </c:ser>
        <c:ser>
          <c:idx val="14"/>
          <c:order val="14"/>
          <c:tx>
            <c:strRef>
              <c:f>'[FUT_GASTOS_4_2015_DEFINITIVO GA ago8.xlsx]Hoja1'!$L$22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'[FUT_GASTOS_4_2015_DEFINITIVO GA ago8.xlsx]Hoja1'!$M$7:$O$7</c:f>
              <c:numCache>
                <c:formatCode>0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'[FUT_GASTOS_4_2015_DEFINITIVO GA ago8.xlsx]Hoja1'!$M$22:$O$22</c:f>
              <c:numCache>
                <c:formatCode>0.00%</c:formatCode>
                <c:ptCount val="3"/>
                <c:pt idx="0">
                  <c:v>4.2559789769144402E-2</c:v>
                </c:pt>
                <c:pt idx="1">
                  <c:v>2.20096436025757E-2</c:v>
                </c:pt>
                <c:pt idx="2">
                  <c:v>2.8131169068349698E-2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964-443B-961D-97BEFEEC9D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551660224"/>
        <c:axId val="-551651520"/>
      </c:barChart>
      <c:catAx>
        <c:axId val="-55166022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CO"/>
          </a:p>
        </c:txPr>
        <c:crossAx val="-551651520"/>
        <c:crosses val="autoZero"/>
        <c:auto val="1"/>
        <c:lblAlgn val="ctr"/>
        <c:lblOffset val="100"/>
        <c:noMultiLvlLbl val="0"/>
      </c:catAx>
      <c:valAx>
        <c:axId val="-551651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CO"/>
          </a:p>
        </c:txPr>
        <c:crossAx val="-55166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600" dirty="0"/>
              <a:t>SGP Educación </a:t>
            </a:r>
            <a:r>
              <a:rPr lang="es-CO" sz="1600" dirty="0" smtClean="0"/>
              <a:t>2002-2017</a:t>
            </a:r>
            <a:endParaRPr lang="es-CO" sz="1600" dirty="0"/>
          </a:p>
          <a:p>
            <a:pPr>
              <a:defRPr/>
            </a:pPr>
            <a:r>
              <a:rPr lang="es-CO" sz="900" baseline="0" dirty="0"/>
              <a:t>Cifras en miles de millones de </a:t>
            </a:r>
            <a:r>
              <a:rPr lang="es-CO" sz="900" baseline="0" dirty="0" smtClean="0"/>
              <a:t>2017</a:t>
            </a:r>
            <a:endParaRPr lang="es-CO" sz="9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4051181102362201"/>
          <c:y val="0.24210666375036499"/>
          <c:w val="0.82893263342082202"/>
          <c:h val="0.6307950568678919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$13.369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4.4713341710076002E-2"/>
                  <c:y val="-1.60455288723184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$20.504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347-4033-8E1D-6EC661D3240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Hoja1!$H$28:$H$43</c:f>
              <c:strCach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strCache>
            </c:strRef>
          </c:cat>
          <c:val>
            <c:numRef>
              <c:f>Hoja1!$L$28:$L$43</c:f>
              <c:numCache>
                <c:formatCode>_("$"\ * #,##0_);_("$"\ * \(#,##0\);_("$"\ * "-"??_);_(@_)</c:formatCode>
                <c:ptCount val="16"/>
                <c:pt idx="0">
                  <c:v>12643.17547896</c:v>
                </c:pt>
                <c:pt idx="1">
                  <c:v>12940.64846182461</c:v>
                </c:pt>
                <c:pt idx="2">
                  <c:v>13307.676131646131</c:v>
                </c:pt>
                <c:pt idx="3">
                  <c:v>13644.047029934371</c:v>
                </c:pt>
                <c:pt idx="4">
                  <c:v>14018.47030073705</c:v>
                </c:pt>
                <c:pt idx="5">
                  <c:v>14289.593211486799</c:v>
                </c:pt>
                <c:pt idx="6">
                  <c:v>14759.802225490759</c:v>
                </c:pt>
                <c:pt idx="7">
                  <c:v>16153.16794825555</c:v>
                </c:pt>
                <c:pt idx="8">
                  <c:v>16618.486853038739</c:v>
                </c:pt>
                <c:pt idx="9">
                  <c:v>17062.980961290428</c:v>
                </c:pt>
                <c:pt idx="10">
                  <c:v>17775.37103464254</c:v>
                </c:pt>
                <c:pt idx="11">
                  <c:v>18488.53778948457</c:v>
                </c:pt>
                <c:pt idx="12">
                  <c:v>18628.711952109021</c:v>
                </c:pt>
                <c:pt idx="13">
                  <c:v>18395.7892467981</c:v>
                </c:pt>
                <c:pt idx="14">
                  <c:v>18872.997058543009</c:v>
                </c:pt>
                <c:pt idx="15">
                  <c:v>19715.928934918269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47-4033-8E1D-6EC661D324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551650976"/>
        <c:axId val="-551572096"/>
      </c:barChart>
      <c:catAx>
        <c:axId val="-55165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551572096"/>
        <c:crosses val="autoZero"/>
        <c:auto val="1"/>
        <c:lblAlgn val="ctr"/>
        <c:lblOffset val="100"/>
        <c:noMultiLvlLbl val="0"/>
      </c:catAx>
      <c:valAx>
        <c:axId val="-551572096"/>
        <c:scaling>
          <c:orientation val="minMax"/>
        </c:scaling>
        <c:delete val="0"/>
        <c:axPos val="l"/>
        <c:numFmt formatCode="_(&quot;$&quot;\ * #,##0_);_(&quot;$&quot;\ * \(#,##0\);_(&quot;$&quot;\ 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551650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DA3F45-D818-46B9-BCE6-EA592C95981D}" type="doc">
      <dgm:prSet loTypeId="urn:microsoft.com/office/officeart/2005/8/layout/cycle2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9F18DB38-763F-4322-A664-89E38A22895C}">
      <dgm:prSet phldrT="[Texto]" custT="1"/>
      <dgm:spPr>
        <a:xfrm>
          <a:off x="3246437" y="534"/>
          <a:ext cx="1635124" cy="1635124"/>
        </a:xfrm>
      </dgm:spPr>
      <dgm:t>
        <a:bodyPr/>
        <a:lstStyle/>
        <a:p>
          <a:r>
            <a:rPr lang="es-CO" sz="1600" smtClean="0">
              <a:latin typeface="Constantia" panose="02030602050306030303" pitchFamily="18" charset="0"/>
              <a:ea typeface="+mn-ea"/>
              <a:cs typeface="+mn-cs"/>
            </a:rPr>
            <a:t>Docente</a:t>
          </a:r>
          <a:endParaRPr lang="es-ES" sz="1600" dirty="0">
            <a:latin typeface="Constantia" panose="02030602050306030303" pitchFamily="18" charset="0"/>
            <a:ea typeface="+mn-ea"/>
            <a:cs typeface="+mn-cs"/>
          </a:endParaRPr>
        </a:p>
      </dgm:t>
    </dgm:pt>
    <dgm:pt modelId="{35216D69-4AF6-43F9-B987-B7C13301AB26}" type="parTrans" cxnId="{D15A7BC1-0B68-446A-A886-9ECF1F9070E1}">
      <dgm:prSet/>
      <dgm:spPr/>
      <dgm:t>
        <a:bodyPr/>
        <a:lstStyle/>
        <a:p>
          <a:endParaRPr lang="es-ES" sz="2400">
            <a:latin typeface="Constantia" panose="02030602050306030303" pitchFamily="18" charset="0"/>
          </a:endParaRPr>
        </a:p>
      </dgm:t>
    </dgm:pt>
    <dgm:pt modelId="{745E1958-FE13-4F26-8C5B-6A56C281544D}" type="sibTrans" cxnId="{D15A7BC1-0B68-446A-A886-9ECF1F9070E1}">
      <dgm:prSet custT="1"/>
      <dgm:spPr>
        <a:xfrm rot="2160000">
          <a:off x="4830234" y="1257302"/>
          <a:ext cx="436123" cy="551854"/>
        </a:xfrm>
      </dgm:spPr>
      <dgm:t>
        <a:bodyPr/>
        <a:lstStyle/>
        <a:p>
          <a:endParaRPr lang="es-ES" sz="1400">
            <a:solidFill>
              <a:sysClr val="window" lastClr="FFFFFF"/>
            </a:solidFill>
            <a:latin typeface="Constantia" panose="02030602050306030303" pitchFamily="18" charset="0"/>
            <a:ea typeface="+mn-ea"/>
            <a:cs typeface="+mn-cs"/>
          </a:endParaRPr>
        </a:p>
      </dgm:t>
    </dgm:pt>
    <dgm:pt modelId="{4AB2A8BA-9115-4A1A-9503-45AE3276DCEE}">
      <dgm:prSet phldrT="[Texto]" custT="1"/>
      <dgm:spPr>
        <a:xfrm>
          <a:off x="5235001" y="1445310"/>
          <a:ext cx="1635124" cy="1635124"/>
        </a:xfrm>
      </dgm:spPr>
      <dgm:t>
        <a:bodyPr/>
        <a:lstStyle/>
        <a:p>
          <a:r>
            <a:rPr lang="es-CO" sz="1600" smtClean="0">
              <a:latin typeface="Constantia" panose="02030602050306030303" pitchFamily="18" charset="0"/>
              <a:ea typeface="+mn-ea"/>
              <a:cs typeface="+mn-cs"/>
            </a:rPr>
            <a:t>Alumno</a:t>
          </a:r>
          <a:endParaRPr lang="es-ES" sz="1600" dirty="0">
            <a:latin typeface="Constantia" panose="02030602050306030303" pitchFamily="18" charset="0"/>
            <a:ea typeface="+mn-ea"/>
            <a:cs typeface="+mn-cs"/>
          </a:endParaRPr>
        </a:p>
      </dgm:t>
    </dgm:pt>
    <dgm:pt modelId="{0F081D96-C3AA-4AC8-AB9D-E69B3B93AC14}" type="parTrans" cxnId="{22B9F7C3-E587-4915-926B-9C377DD647C9}">
      <dgm:prSet/>
      <dgm:spPr/>
      <dgm:t>
        <a:bodyPr/>
        <a:lstStyle/>
        <a:p>
          <a:endParaRPr lang="es-ES" sz="2400">
            <a:latin typeface="Constantia" panose="02030602050306030303" pitchFamily="18" charset="0"/>
          </a:endParaRPr>
        </a:p>
      </dgm:t>
    </dgm:pt>
    <dgm:pt modelId="{8D80CFA1-57DB-41E1-B2E6-E4C10E1E65B9}" type="sibTrans" cxnId="{22B9F7C3-E587-4915-926B-9C377DD647C9}">
      <dgm:prSet custT="1"/>
      <dgm:spPr>
        <a:xfrm rot="6480000">
          <a:off x="5458534" y="3144055"/>
          <a:ext cx="436123" cy="551854"/>
        </a:xfrm>
      </dgm:spPr>
      <dgm:t>
        <a:bodyPr/>
        <a:lstStyle/>
        <a:p>
          <a:endParaRPr lang="es-ES" sz="1400">
            <a:solidFill>
              <a:sysClr val="window" lastClr="FFFFFF"/>
            </a:solidFill>
            <a:latin typeface="Constantia" panose="02030602050306030303" pitchFamily="18" charset="0"/>
            <a:ea typeface="+mn-ea"/>
            <a:cs typeface="+mn-cs"/>
          </a:endParaRPr>
        </a:p>
      </dgm:t>
    </dgm:pt>
    <dgm:pt modelId="{3BF9EE92-9FD4-4903-AF1E-1F048301438B}">
      <dgm:prSet phldrT="[Texto]" custT="1"/>
      <dgm:spPr>
        <a:xfrm>
          <a:off x="4475437" y="3783007"/>
          <a:ext cx="1635124" cy="1635124"/>
        </a:xfrm>
      </dgm:spPr>
      <dgm:t>
        <a:bodyPr/>
        <a:lstStyle/>
        <a:p>
          <a:r>
            <a:rPr lang="es-CO" sz="1600" smtClean="0">
              <a:latin typeface="Constantia" panose="02030602050306030303" pitchFamily="18" charset="0"/>
              <a:ea typeface="+mn-ea"/>
              <a:cs typeface="+mn-cs"/>
            </a:rPr>
            <a:t>Planta física</a:t>
          </a:r>
          <a:endParaRPr lang="es-ES" sz="1600" dirty="0">
            <a:latin typeface="Constantia" panose="02030602050306030303" pitchFamily="18" charset="0"/>
            <a:ea typeface="+mn-ea"/>
            <a:cs typeface="+mn-cs"/>
          </a:endParaRPr>
        </a:p>
      </dgm:t>
    </dgm:pt>
    <dgm:pt modelId="{45DA9ED3-0313-4337-B03B-45637DB80D7E}" type="parTrans" cxnId="{DBF9AA36-3841-434A-AC29-C50E5FEF25AC}">
      <dgm:prSet/>
      <dgm:spPr/>
      <dgm:t>
        <a:bodyPr/>
        <a:lstStyle/>
        <a:p>
          <a:endParaRPr lang="es-ES" sz="2400">
            <a:latin typeface="Constantia" panose="02030602050306030303" pitchFamily="18" charset="0"/>
          </a:endParaRPr>
        </a:p>
      </dgm:t>
    </dgm:pt>
    <dgm:pt modelId="{3B03A275-FCD7-402A-8D92-E7D551BBBD89}" type="sibTrans" cxnId="{DBF9AA36-3841-434A-AC29-C50E5FEF25AC}">
      <dgm:prSet custT="1"/>
      <dgm:spPr>
        <a:xfrm rot="10800000">
          <a:off x="3858281" y="4324642"/>
          <a:ext cx="436123" cy="551854"/>
        </a:xfrm>
      </dgm:spPr>
      <dgm:t>
        <a:bodyPr/>
        <a:lstStyle/>
        <a:p>
          <a:endParaRPr lang="es-ES" sz="1400">
            <a:solidFill>
              <a:sysClr val="window" lastClr="FFFFFF"/>
            </a:solidFill>
            <a:latin typeface="Constantia" panose="02030602050306030303" pitchFamily="18" charset="0"/>
            <a:ea typeface="+mn-ea"/>
            <a:cs typeface="+mn-cs"/>
          </a:endParaRPr>
        </a:p>
      </dgm:t>
    </dgm:pt>
    <dgm:pt modelId="{E47D4BE2-4668-4D2A-9BF4-3A1DBAEB199E}">
      <dgm:prSet phldrT="[Texto]" custT="1"/>
      <dgm:spPr>
        <a:xfrm>
          <a:off x="2017437" y="3783007"/>
          <a:ext cx="1635124" cy="1635124"/>
        </a:xfrm>
      </dgm:spPr>
      <dgm:t>
        <a:bodyPr/>
        <a:lstStyle/>
        <a:p>
          <a:r>
            <a:rPr lang="es-CO" sz="1600" smtClean="0">
              <a:latin typeface="Constantia" panose="02030602050306030303" pitchFamily="18" charset="0"/>
              <a:ea typeface="+mn-ea"/>
              <a:cs typeface="+mn-cs"/>
            </a:rPr>
            <a:t>Administrativo</a:t>
          </a:r>
          <a:endParaRPr lang="es-ES" sz="1600" dirty="0">
            <a:latin typeface="Constantia" panose="02030602050306030303" pitchFamily="18" charset="0"/>
            <a:ea typeface="+mn-ea"/>
            <a:cs typeface="+mn-cs"/>
          </a:endParaRPr>
        </a:p>
      </dgm:t>
    </dgm:pt>
    <dgm:pt modelId="{DCF38DDA-C07A-4DA3-82A0-783FFEE136C8}" type="parTrans" cxnId="{8D306413-B0DC-485C-9411-BD29DD836174}">
      <dgm:prSet/>
      <dgm:spPr/>
      <dgm:t>
        <a:bodyPr/>
        <a:lstStyle/>
        <a:p>
          <a:endParaRPr lang="es-ES" sz="2400">
            <a:latin typeface="Constantia" panose="02030602050306030303" pitchFamily="18" charset="0"/>
          </a:endParaRPr>
        </a:p>
      </dgm:t>
    </dgm:pt>
    <dgm:pt modelId="{A780998E-3533-40ED-90C9-1BD65F1C015F}" type="sibTrans" cxnId="{8D306413-B0DC-485C-9411-BD29DD836174}">
      <dgm:prSet custT="1"/>
      <dgm:spPr>
        <a:xfrm rot="15120000">
          <a:off x="2240970" y="3167533"/>
          <a:ext cx="436123" cy="551854"/>
        </a:xfrm>
      </dgm:spPr>
      <dgm:t>
        <a:bodyPr/>
        <a:lstStyle/>
        <a:p>
          <a:endParaRPr lang="es-ES" sz="1400">
            <a:solidFill>
              <a:sysClr val="window" lastClr="FFFFFF"/>
            </a:solidFill>
            <a:latin typeface="Constantia" panose="02030602050306030303" pitchFamily="18" charset="0"/>
            <a:ea typeface="+mn-ea"/>
            <a:cs typeface="+mn-cs"/>
          </a:endParaRPr>
        </a:p>
      </dgm:t>
    </dgm:pt>
    <dgm:pt modelId="{AEE5EEA7-275E-4D1D-B3F0-CC9976D64DD1}">
      <dgm:prSet custT="1"/>
      <dgm:spPr>
        <a:xfrm>
          <a:off x="1257873" y="1445310"/>
          <a:ext cx="1635124" cy="1635124"/>
        </a:xfrm>
      </dgm:spPr>
      <dgm:t>
        <a:bodyPr/>
        <a:lstStyle/>
        <a:p>
          <a:r>
            <a:rPr lang="es-CO" sz="1600" smtClean="0">
              <a:latin typeface="Constantia" panose="02030602050306030303" pitchFamily="18" charset="0"/>
              <a:ea typeface="+mn-ea"/>
              <a:cs typeface="+mn-cs"/>
            </a:rPr>
            <a:t>Gestión central ETC</a:t>
          </a:r>
          <a:endParaRPr lang="es-ES" sz="1600" dirty="0">
            <a:latin typeface="Constantia" panose="02030602050306030303" pitchFamily="18" charset="0"/>
            <a:ea typeface="+mn-ea"/>
            <a:cs typeface="+mn-cs"/>
          </a:endParaRPr>
        </a:p>
      </dgm:t>
    </dgm:pt>
    <dgm:pt modelId="{A69AD350-D8F2-44BF-89FB-DDB0602E5C32}" type="parTrans" cxnId="{7F076EB5-F176-41FF-AB05-456715567CDD}">
      <dgm:prSet/>
      <dgm:spPr/>
      <dgm:t>
        <a:bodyPr/>
        <a:lstStyle/>
        <a:p>
          <a:endParaRPr lang="es-ES" sz="2400">
            <a:latin typeface="Constantia" panose="02030602050306030303" pitchFamily="18" charset="0"/>
          </a:endParaRPr>
        </a:p>
      </dgm:t>
    </dgm:pt>
    <dgm:pt modelId="{C49B2DAF-E593-4A3E-9ADB-2F6B94175953}" type="sibTrans" cxnId="{7F076EB5-F176-41FF-AB05-456715567CDD}">
      <dgm:prSet custT="1"/>
      <dgm:spPr>
        <a:xfrm rot="19440000">
          <a:off x="2841670" y="1271812"/>
          <a:ext cx="436123" cy="551854"/>
        </a:xfrm>
      </dgm:spPr>
      <dgm:t>
        <a:bodyPr/>
        <a:lstStyle/>
        <a:p>
          <a:endParaRPr lang="es-ES" sz="1400">
            <a:solidFill>
              <a:sysClr val="window" lastClr="FFFFFF"/>
            </a:solidFill>
            <a:latin typeface="Constantia" panose="02030602050306030303" pitchFamily="18" charset="0"/>
            <a:ea typeface="+mn-ea"/>
            <a:cs typeface="+mn-cs"/>
          </a:endParaRPr>
        </a:p>
      </dgm:t>
    </dgm:pt>
    <dgm:pt modelId="{81050F93-F705-4585-8760-AE9C26986C8D}" type="pres">
      <dgm:prSet presAssocID="{48DA3F45-D818-46B9-BCE6-EA592C95981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81DDA92-94EA-4932-8C84-3546EBE5EBDD}" type="pres">
      <dgm:prSet presAssocID="{9F18DB38-763F-4322-A664-89E38A22895C}" presName="node" presStyleLbl="node1" presStyleIdx="0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A08BA9D6-8439-44A8-AF68-C5BE38E32F7F}" type="pres">
      <dgm:prSet presAssocID="{745E1958-FE13-4F26-8C5B-6A56C281544D}" presName="sibTrans" presStyleLbl="sibTrans2D1" presStyleIdx="0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S"/>
        </a:p>
      </dgm:t>
    </dgm:pt>
    <dgm:pt modelId="{8610119F-68B7-49E3-A238-FD982EE0071A}" type="pres">
      <dgm:prSet presAssocID="{745E1958-FE13-4F26-8C5B-6A56C281544D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79B140B0-A7B1-4D6A-BA50-069C23DD7A2C}" type="pres">
      <dgm:prSet presAssocID="{4AB2A8BA-9115-4A1A-9503-45AE3276DCEE}" presName="node" presStyleLbl="node1" presStyleIdx="1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43BCBC3C-2530-41EE-BCF5-A0326E0533C3}" type="pres">
      <dgm:prSet presAssocID="{8D80CFA1-57DB-41E1-B2E6-E4C10E1E65B9}" presName="sibTrans" presStyleLbl="sibTrans2D1" presStyleIdx="1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S"/>
        </a:p>
      </dgm:t>
    </dgm:pt>
    <dgm:pt modelId="{BB8DCA39-702F-4306-8CA1-D7ED07EE1E6F}" type="pres">
      <dgm:prSet presAssocID="{8D80CFA1-57DB-41E1-B2E6-E4C10E1E65B9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43126DE1-FC4A-4DA0-BF77-AF17DF034AA4}" type="pres">
      <dgm:prSet presAssocID="{3BF9EE92-9FD4-4903-AF1E-1F048301438B}" presName="node" presStyleLbl="node1" presStyleIdx="2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BF7339C2-EC7F-4D0A-9AF7-8F8DEDB092C1}" type="pres">
      <dgm:prSet presAssocID="{3B03A275-FCD7-402A-8D92-E7D551BBBD89}" presName="sibTrans" presStyleLbl="sibTrans2D1" presStyleIdx="2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S"/>
        </a:p>
      </dgm:t>
    </dgm:pt>
    <dgm:pt modelId="{E275C78A-71B4-4E07-BAB5-CCE9B364F782}" type="pres">
      <dgm:prSet presAssocID="{3B03A275-FCD7-402A-8D92-E7D551BBBD89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5962A6EF-B169-4BDE-A054-B3E4A7526D8C}" type="pres">
      <dgm:prSet presAssocID="{E47D4BE2-4668-4D2A-9BF4-3A1DBAEB199E}" presName="node" presStyleLbl="node1" presStyleIdx="3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6C6021CC-8BBB-4A5A-96D2-E3CB18FA0F2C}" type="pres">
      <dgm:prSet presAssocID="{A780998E-3533-40ED-90C9-1BD65F1C015F}" presName="sibTrans" presStyleLbl="sibTrans2D1" presStyleIdx="3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S"/>
        </a:p>
      </dgm:t>
    </dgm:pt>
    <dgm:pt modelId="{EE4EB114-88E6-4031-ADC4-D8AA9598143B}" type="pres">
      <dgm:prSet presAssocID="{A780998E-3533-40ED-90C9-1BD65F1C015F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D08469BF-886B-4948-9F35-08DA7F1F6C1E}" type="pres">
      <dgm:prSet presAssocID="{AEE5EEA7-275E-4D1D-B3F0-CC9976D64DD1}" presName="node" presStyleLbl="node1" presStyleIdx="4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0123E942-F0EF-44C0-AAEE-780F0CBCD858}" type="pres">
      <dgm:prSet presAssocID="{C49B2DAF-E593-4A3E-9ADB-2F6B94175953}" presName="sibTrans" presStyleLbl="sibTrans2D1" presStyleIdx="4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S"/>
        </a:p>
      </dgm:t>
    </dgm:pt>
    <dgm:pt modelId="{15C35F2C-3200-46AB-8AC7-8C232CB59D04}" type="pres">
      <dgm:prSet presAssocID="{C49B2DAF-E593-4A3E-9ADB-2F6B94175953}" presName="connectorText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8D306413-B0DC-485C-9411-BD29DD836174}" srcId="{48DA3F45-D818-46B9-BCE6-EA592C95981D}" destId="{E47D4BE2-4668-4D2A-9BF4-3A1DBAEB199E}" srcOrd="3" destOrd="0" parTransId="{DCF38DDA-C07A-4DA3-82A0-783FFEE136C8}" sibTransId="{A780998E-3533-40ED-90C9-1BD65F1C015F}"/>
    <dgm:cxn modelId="{7F076EB5-F176-41FF-AB05-456715567CDD}" srcId="{48DA3F45-D818-46B9-BCE6-EA592C95981D}" destId="{AEE5EEA7-275E-4D1D-B3F0-CC9976D64DD1}" srcOrd="4" destOrd="0" parTransId="{A69AD350-D8F2-44BF-89FB-DDB0602E5C32}" sibTransId="{C49B2DAF-E593-4A3E-9ADB-2F6B94175953}"/>
    <dgm:cxn modelId="{72091392-BABD-474C-8E8E-D521B99ACAA3}" type="presOf" srcId="{3B03A275-FCD7-402A-8D92-E7D551BBBD89}" destId="{BF7339C2-EC7F-4D0A-9AF7-8F8DEDB092C1}" srcOrd="0" destOrd="0" presId="urn:microsoft.com/office/officeart/2005/8/layout/cycle2"/>
    <dgm:cxn modelId="{E9BA6E65-7F24-4F79-82BC-F5DAEF2588C4}" type="presOf" srcId="{3B03A275-FCD7-402A-8D92-E7D551BBBD89}" destId="{E275C78A-71B4-4E07-BAB5-CCE9B364F782}" srcOrd="1" destOrd="0" presId="urn:microsoft.com/office/officeart/2005/8/layout/cycle2"/>
    <dgm:cxn modelId="{D15A7BC1-0B68-446A-A886-9ECF1F9070E1}" srcId="{48DA3F45-D818-46B9-BCE6-EA592C95981D}" destId="{9F18DB38-763F-4322-A664-89E38A22895C}" srcOrd="0" destOrd="0" parTransId="{35216D69-4AF6-43F9-B987-B7C13301AB26}" sibTransId="{745E1958-FE13-4F26-8C5B-6A56C281544D}"/>
    <dgm:cxn modelId="{5FB37C59-1914-45CF-B5B8-AB7D7FD5DA92}" type="presOf" srcId="{48DA3F45-D818-46B9-BCE6-EA592C95981D}" destId="{81050F93-F705-4585-8760-AE9C26986C8D}" srcOrd="0" destOrd="0" presId="urn:microsoft.com/office/officeart/2005/8/layout/cycle2"/>
    <dgm:cxn modelId="{BB250173-1E62-4FC3-B698-F64D98B38871}" type="presOf" srcId="{3BF9EE92-9FD4-4903-AF1E-1F048301438B}" destId="{43126DE1-FC4A-4DA0-BF77-AF17DF034AA4}" srcOrd="0" destOrd="0" presId="urn:microsoft.com/office/officeart/2005/8/layout/cycle2"/>
    <dgm:cxn modelId="{9107FB39-299B-4560-84EC-58D19E9F9346}" type="presOf" srcId="{A780998E-3533-40ED-90C9-1BD65F1C015F}" destId="{EE4EB114-88E6-4031-ADC4-D8AA9598143B}" srcOrd="1" destOrd="0" presId="urn:microsoft.com/office/officeart/2005/8/layout/cycle2"/>
    <dgm:cxn modelId="{24F95FE4-BC2A-48C8-9324-56BA1DB66924}" type="presOf" srcId="{AEE5EEA7-275E-4D1D-B3F0-CC9976D64DD1}" destId="{D08469BF-886B-4948-9F35-08DA7F1F6C1E}" srcOrd="0" destOrd="0" presId="urn:microsoft.com/office/officeart/2005/8/layout/cycle2"/>
    <dgm:cxn modelId="{20E2EDE5-CEF1-4FE0-AF49-D543BCBDDD49}" type="presOf" srcId="{E47D4BE2-4668-4D2A-9BF4-3A1DBAEB199E}" destId="{5962A6EF-B169-4BDE-A054-B3E4A7526D8C}" srcOrd="0" destOrd="0" presId="urn:microsoft.com/office/officeart/2005/8/layout/cycle2"/>
    <dgm:cxn modelId="{6304B756-5E15-480B-A3E4-AADE58988D1A}" type="presOf" srcId="{8D80CFA1-57DB-41E1-B2E6-E4C10E1E65B9}" destId="{43BCBC3C-2530-41EE-BCF5-A0326E0533C3}" srcOrd="0" destOrd="0" presId="urn:microsoft.com/office/officeart/2005/8/layout/cycle2"/>
    <dgm:cxn modelId="{58AE5C2B-AA30-4A31-A4C8-DB01C9633F88}" type="presOf" srcId="{9F18DB38-763F-4322-A664-89E38A22895C}" destId="{F81DDA92-94EA-4932-8C84-3546EBE5EBDD}" srcOrd="0" destOrd="0" presId="urn:microsoft.com/office/officeart/2005/8/layout/cycle2"/>
    <dgm:cxn modelId="{1378FE78-B145-4AD6-9C3A-9503F8021058}" type="presOf" srcId="{8D80CFA1-57DB-41E1-B2E6-E4C10E1E65B9}" destId="{BB8DCA39-702F-4306-8CA1-D7ED07EE1E6F}" srcOrd="1" destOrd="0" presId="urn:microsoft.com/office/officeart/2005/8/layout/cycle2"/>
    <dgm:cxn modelId="{842BDF1A-A45B-49BD-A66C-5C9AA9C62825}" type="presOf" srcId="{A780998E-3533-40ED-90C9-1BD65F1C015F}" destId="{6C6021CC-8BBB-4A5A-96D2-E3CB18FA0F2C}" srcOrd="0" destOrd="0" presId="urn:microsoft.com/office/officeart/2005/8/layout/cycle2"/>
    <dgm:cxn modelId="{4BBFBC9D-EC11-4D4E-A1B2-E50484EF86B1}" type="presOf" srcId="{745E1958-FE13-4F26-8C5B-6A56C281544D}" destId="{8610119F-68B7-49E3-A238-FD982EE0071A}" srcOrd="1" destOrd="0" presId="urn:microsoft.com/office/officeart/2005/8/layout/cycle2"/>
    <dgm:cxn modelId="{3E8A8B7E-BBB0-4A43-9F43-56B85076C789}" type="presOf" srcId="{C49B2DAF-E593-4A3E-9ADB-2F6B94175953}" destId="{0123E942-F0EF-44C0-AAEE-780F0CBCD858}" srcOrd="0" destOrd="0" presId="urn:microsoft.com/office/officeart/2005/8/layout/cycle2"/>
    <dgm:cxn modelId="{56E660FB-02D0-43E7-8B6C-E09EB986A1B9}" type="presOf" srcId="{C49B2DAF-E593-4A3E-9ADB-2F6B94175953}" destId="{15C35F2C-3200-46AB-8AC7-8C232CB59D04}" srcOrd="1" destOrd="0" presId="urn:microsoft.com/office/officeart/2005/8/layout/cycle2"/>
    <dgm:cxn modelId="{DBF9AA36-3841-434A-AC29-C50E5FEF25AC}" srcId="{48DA3F45-D818-46B9-BCE6-EA592C95981D}" destId="{3BF9EE92-9FD4-4903-AF1E-1F048301438B}" srcOrd="2" destOrd="0" parTransId="{45DA9ED3-0313-4337-B03B-45637DB80D7E}" sibTransId="{3B03A275-FCD7-402A-8D92-E7D551BBBD89}"/>
    <dgm:cxn modelId="{22B9F7C3-E587-4915-926B-9C377DD647C9}" srcId="{48DA3F45-D818-46B9-BCE6-EA592C95981D}" destId="{4AB2A8BA-9115-4A1A-9503-45AE3276DCEE}" srcOrd="1" destOrd="0" parTransId="{0F081D96-C3AA-4AC8-AB9D-E69B3B93AC14}" sibTransId="{8D80CFA1-57DB-41E1-B2E6-E4C10E1E65B9}"/>
    <dgm:cxn modelId="{3D58A042-F5FA-4AB5-975B-E6BB5E613ECC}" type="presOf" srcId="{745E1958-FE13-4F26-8C5B-6A56C281544D}" destId="{A08BA9D6-8439-44A8-AF68-C5BE38E32F7F}" srcOrd="0" destOrd="0" presId="urn:microsoft.com/office/officeart/2005/8/layout/cycle2"/>
    <dgm:cxn modelId="{9F93929D-1C6C-4003-A9E5-F492B7AA008C}" type="presOf" srcId="{4AB2A8BA-9115-4A1A-9503-45AE3276DCEE}" destId="{79B140B0-A7B1-4D6A-BA50-069C23DD7A2C}" srcOrd="0" destOrd="0" presId="urn:microsoft.com/office/officeart/2005/8/layout/cycle2"/>
    <dgm:cxn modelId="{FAC67611-50CE-4F9C-9998-B4BBDF7CF913}" type="presParOf" srcId="{81050F93-F705-4585-8760-AE9C26986C8D}" destId="{F81DDA92-94EA-4932-8C84-3546EBE5EBDD}" srcOrd="0" destOrd="0" presId="urn:microsoft.com/office/officeart/2005/8/layout/cycle2"/>
    <dgm:cxn modelId="{BAADEBAE-D417-43AB-9809-9E62FD9C836F}" type="presParOf" srcId="{81050F93-F705-4585-8760-AE9C26986C8D}" destId="{A08BA9D6-8439-44A8-AF68-C5BE38E32F7F}" srcOrd="1" destOrd="0" presId="urn:microsoft.com/office/officeart/2005/8/layout/cycle2"/>
    <dgm:cxn modelId="{F4996B29-F1A3-46C0-85E2-594885807896}" type="presParOf" srcId="{A08BA9D6-8439-44A8-AF68-C5BE38E32F7F}" destId="{8610119F-68B7-49E3-A238-FD982EE0071A}" srcOrd="0" destOrd="0" presId="urn:microsoft.com/office/officeart/2005/8/layout/cycle2"/>
    <dgm:cxn modelId="{71471680-404C-482F-BB52-2856F6AD2800}" type="presParOf" srcId="{81050F93-F705-4585-8760-AE9C26986C8D}" destId="{79B140B0-A7B1-4D6A-BA50-069C23DD7A2C}" srcOrd="2" destOrd="0" presId="urn:microsoft.com/office/officeart/2005/8/layout/cycle2"/>
    <dgm:cxn modelId="{67325108-D898-4500-AF43-96CB334DA36A}" type="presParOf" srcId="{81050F93-F705-4585-8760-AE9C26986C8D}" destId="{43BCBC3C-2530-41EE-BCF5-A0326E0533C3}" srcOrd="3" destOrd="0" presId="urn:microsoft.com/office/officeart/2005/8/layout/cycle2"/>
    <dgm:cxn modelId="{6FDDB522-EBE9-4206-AF6E-0C30BD5FA192}" type="presParOf" srcId="{43BCBC3C-2530-41EE-BCF5-A0326E0533C3}" destId="{BB8DCA39-702F-4306-8CA1-D7ED07EE1E6F}" srcOrd="0" destOrd="0" presId="urn:microsoft.com/office/officeart/2005/8/layout/cycle2"/>
    <dgm:cxn modelId="{079C715D-EF3E-4FE6-9FDC-84F4F83B819F}" type="presParOf" srcId="{81050F93-F705-4585-8760-AE9C26986C8D}" destId="{43126DE1-FC4A-4DA0-BF77-AF17DF034AA4}" srcOrd="4" destOrd="0" presId="urn:microsoft.com/office/officeart/2005/8/layout/cycle2"/>
    <dgm:cxn modelId="{99BDEE0F-FB84-48AA-93BE-27EFFC8F445E}" type="presParOf" srcId="{81050F93-F705-4585-8760-AE9C26986C8D}" destId="{BF7339C2-EC7F-4D0A-9AF7-8F8DEDB092C1}" srcOrd="5" destOrd="0" presId="urn:microsoft.com/office/officeart/2005/8/layout/cycle2"/>
    <dgm:cxn modelId="{C000515C-D0EC-4BFC-8278-AD5FFDE33571}" type="presParOf" srcId="{BF7339C2-EC7F-4D0A-9AF7-8F8DEDB092C1}" destId="{E275C78A-71B4-4E07-BAB5-CCE9B364F782}" srcOrd="0" destOrd="0" presId="urn:microsoft.com/office/officeart/2005/8/layout/cycle2"/>
    <dgm:cxn modelId="{02E6DD55-245E-44DB-A9B7-197EA30E9E76}" type="presParOf" srcId="{81050F93-F705-4585-8760-AE9C26986C8D}" destId="{5962A6EF-B169-4BDE-A054-B3E4A7526D8C}" srcOrd="6" destOrd="0" presId="urn:microsoft.com/office/officeart/2005/8/layout/cycle2"/>
    <dgm:cxn modelId="{3FE3C3E5-4518-455D-B33B-B6D9DDB24F29}" type="presParOf" srcId="{81050F93-F705-4585-8760-AE9C26986C8D}" destId="{6C6021CC-8BBB-4A5A-96D2-E3CB18FA0F2C}" srcOrd="7" destOrd="0" presId="urn:microsoft.com/office/officeart/2005/8/layout/cycle2"/>
    <dgm:cxn modelId="{41FA70E3-8421-4756-8BCB-3E999BCD56FD}" type="presParOf" srcId="{6C6021CC-8BBB-4A5A-96D2-E3CB18FA0F2C}" destId="{EE4EB114-88E6-4031-ADC4-D8AA9598143B}" srcOrd="0" destOrd="0" presId="urn:microsoft.com/office/officeart/2005/8/layout/cycle2"/>
    <dgm:cxn modelId="{C276114D-6E5C-4903-B136-AFCD473BBC7A}" type="presParOf" srcId="{81050F93-F705-4585-8760-AE9C26986C8D}" destId="{D08469BF-886B-4948-9F35-08DA7F1F6C1E}" srcOrd="8" destOrd="0" presId="urn:microsoft.com/office/officeart/2005/8/layout/cycle2"/>
    <dgm:cxn modelId="{A9D7D9C5-E46F-466F-BA0B-4CBD14C9F654}" type="presParOf" srcId="{81050F93-F705-4585-8760-AE9C26986C8D}" destId="{0123E942-F0EF-44C0-AAEE-780F0CBCD858}" srcOrd="9" destOrd="0" presId="urn:microsoft.com/office/officeart/2005/8/layout/cycle2"/>
    <dgm:cxn modelId="{EF503C4E-3253-4858-9246-65F6D4773F57}" type="presParOf" srcId="{0123E942-F0EF-44C0-AAEE-780F0CBCD858}" destId="{15C35F2C-3200-46AB-8AC7-8C232CB59D0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0.315</cdr:x>
      <cdr:y>0.23625</cdr:y>
    </cdr:from>
    <cdr:to>
      <cdr:x>0.37799</cdr:x>
      <cdr:y>0.34125</cdr:y>
    </cdr:to>
    <cdr:sp macro="" textlink="">
      <cdr:nvSpPr>
        <cdr:cNvPr id="2" name="Triángulo isósceles 1"/>
        <cdr:cNvSpPr/>
      </cdr:nvSpPr>
      <cdr:spPr>
        <a:xfrm xmlns:a="http://schemas.openxmlformats.org/drawingml/2006/main">
          <a:off x="1440160" y="648072"/>
          <a:ext cx="288032" cy="288032"/>
        </a:xfrm>
        <a:prstGeom xmlns:a="http://schemas.openxmlformats.org/drawingml/2006/main" prst="triangl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0.37799</cdr:x>
      <cdr:y>0.24937</cdr:y>
    </cdr:from>
    <cdr:to>
      <cdr:x>0.74024</cdr:x>
      <cdr:y>0.32812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1728192" y="684076"/>
          <a:ext cx="165618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CO" dirty="0" smtClean="0">
              <a:solidFill>
                <a:schemeClr val="tx2">
                  <a:lumMod val="75000"/>
                </a:schemeClr>
              </a:solidFill>
            </a:rPr>
            <a:t>53,3</a:t>
          </a:r>
          <a:r>
            <a:rPr lang="es-CO" sz="1100" dirty="0" smtClean="0">
              <a:solidFill>
                <a:schemeClr val="tx2">
                  <a:lumMod val="75000"/>
                </a:schemeClr>
              </a:solidFill>
            </a:rPr>
            <a:t>% </a:t>
          </a:r>
          <a:r>
            <a:rPr lang="es-CO" sz="1100" dirty="0">
              <a:solidFill>
                <a:schemeClr val="tx2">
                  <a:lumMod val="75000"/>
                </a:schemeClr>
              </a:solidFill>
            </a:rPr>
            <a:t>CTO </a:t>
          </a:r>
          <a:r>
            <a:rPr lang="es-CO" sz="1100" dirty="0" smtClean="0">
              <a:solidFill>
                <a:schemeClr val="tx2">
                  <a:lumMod val="75000"/>
                </a:schemeClr>
              </a:solidFill>
            </a:rPr>
            <a:t>REAL</a:t>
          </a:r>
          <a:endParaRPr lang="es-CO" sz="1100" dirty="0">
            <a:solidFill>
              <a:schemeClr val="tx2">
                <a:lumMod val="7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49" cy="466725"/>
          </a:xfrm>
          <a:prstGeom prst="rect">
            <a:avLst/>
          </a:prstGeom>
        </p:spPr>
        <p:txBody>
          <a:bodyPr vert="horz" lIns="92159" tIns="46080" rIns="92159" bIns="4608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135" y="1"/>
            <a:ext cx="3038648" cy="466725"/>
          </a:xfrm>
          <a:prstGeom prst="rect">
            <a:avLst/>
          </a:prstGeom>
        </p:spPr>
        <p:txBody>
          <a:bodyPr vert="horz" lIns="92159" tIns="46080" rIns="92159" bIns="46080" rtlCol="0"/>
          <a:lstStyle>
            <a:lvl1pPr algn="r">
              <a:defRPr sz="1200"/>
            </a:lvl1pPr>
          </a:lstStyle>
          <a:p>
            <a:fld id="{F0A1467C-1159-49EA-B9ED-971EA1297C48}" type="datetimeFigureOut">
              <a:rPr lang="es-ES" smtClean="0"/>
              <a:t>03/04/2017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3038649" cy="466725"/>
          </a:xfrm>
          <a:prstGeom prst="rect">
            <a:avLst/>
          </a:prstGeom>
        </p:spPr>
        <p:txBody>
          <a:bodyPr vert="horz" lIns="92159" tIns="46080" rIns="92159" bIns="4608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135" y="8829676"/>
            <a:ext cx="3038648" cy="466725"/>
          </a:xfrm>
          <a:prstGeom prst="rect">
            <a:avLst/>
          </a:prstGeom>
        </p:spPr>
        <p:txBody>
          <a:bodyPr vert="horz" lIns="92159" tIns="46080" rIns="92159" bIns="46080" rtlCol="0" anchor="b"/>
          <a:lstStyle>
            <a:lvl1pPr algn="r">
              <a:defRPr sz="1200"/>
            </a:lvl1pPr>
          </a:lstStyle>
          <a:p>
            <a:fld id="{2750962D-6EE8-4337-89E6-17D0AD3290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5984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r">
              <a:defRPr sz="1200"/>
            </a:lvl1pPr>
          </a:lstStyle>
          <a:p>
            <a:fld id="{1F0F03A6-5CFC-4147-A8ED-C4247648DDBF}" type="datetimeFigureOut">
              <a:rPr lang="es-CO" smtClean="0"/>
              <a:t>03/04/2017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6" rIns="93173" bIns="46586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3" tIns="46586" rIns="93173" bIns="4658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r">
              <a:defRPr sz="1200"/>
            </a:lvl1pPr>
          </a:lstStyle>
          <a:p>
            <a:fld id="{5343E778-84A0-48A5-82C1-E67C64B4018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57432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970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8521" algn="l" defTabSz="6970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7044" algn="l" defTabSz="6970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5565" algn="l" defTabSz="6970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4086" algn="l" defTabSz="6970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2609" algn="l" defTabSz="6970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91130" algn="l" defTabSz="6970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39652" algn="l" defTabSz="6970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88174" algn="l" defTabSz="6970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3E778-84A0-48A5-82C1-E67C64B4018E}" type="slidenum">
              <a:rPr lang="es-CO" smtClean="0"/>
              <a:t>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37247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3E778-84A0-48A5-82C1-E67C64B4018E}" type="slidenum">
              <a:rPr lang="es-CO" smtClean="0"/>
              <a:t>13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51605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3E778-84A0-48A5-82C1-E67C64B4018E}" type="slidenum">
              <a:rPr lang="es-CO" smtClean="0"/>
              <a:t>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40930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3E778-84A0-48A5-82C1-E67C64B4018E}" type="slidenum">
              <a:rPr lang="es-CO" smtClean="0"/>
              <a:t>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80868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3E778-84A0-48A5-82C1-E67C64B4018E}" type="slidenum">
              <a:rPr lang="es-CO" smtClean="0"/>
              <a:t>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75072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3E778-84A0-48A5-82C1-E67C64B4018E}" type="slidenum">
              <a:rPr lang="es-CO" smtClean="0"/>
              <a:t>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03586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3E778-84A0-48A5-82C1-E67C64B4018E}" type="slidenum">
              <a:rPr lang="es-CO" smtClean="0"/>
              <a:t>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85109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3E778-84A0-48A5-82C1-E67C64B4018E}" type="slidenum">
              <a:rPr lang="es-CO" smtClean="0"/>
              <a:t>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65408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3E778-84A0-48A5-82C1-E67C64B4018E}" type="slidenum">
              <a:rPr lang="es-CO" smtClean="0"/>
              <a:t>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09280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Canasta proyectada por la OAPF que incluye</a:t>
            </a:r>
            <a:r>
              <a:rPr lang="es-CO" baseline="0" dirty="0" smtClean="0"/>
              <a:t> proyecciones de todos los componentes.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3E778-84A0-48A5-82C1-E67C64B4018E}" type="slidenum">
              <a:rPr lang="es-CO" smtClean="0"/>
              <a:t>11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25010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8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9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45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94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42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91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39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88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3C24-66C2-47F4-8E4F-F9938AE499E1}" type="datetimeFigureOut">
              <a:rPr lang="es-CO" smtClean="0"/>
              <a:t>03/04/2017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8C07-A56C-4858-8CC6-166FC4917EDC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4232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3C24-66C2-47F4-8E4F-F9938AE499E1}" type="datetimeFigureOut">
              <a:rPr lang="es-CO" smtClean="0"/>
              <a:t>03/04/2017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8C07-A56C-4858-8CC6-166FC4917EDC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77113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4" y="205986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3C24-66C2-47F4-8E4F-F9938AE499E1}" type="datetimeFigureOut">
              <a:rPr lang="es-CO" smtClean="0"/>
              <a:t>03/04/2017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8C07-A56C-4858-8CC6-166FC4917EDC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2385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3C24-66C2-47F4-8E4F-F9938AE499E1}" type="datetimeFigureOut">
              <a:rPr lang="es-CO" smtClean="0"/>
              <a:t>03/04/2017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8C07-A56C-4858-8CC6-166FC4917EDC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610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85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970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4556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940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426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9113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3965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8817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3C24-66C2-47F4-8E4F-F9938AE499E1}" type="datetimeFigureOut">
              <a:rPr lang="es-CO" smtClean="0"/>
              <a:t>03/04/2017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8C07-A56C-4858-8CC6-166FC4917EDC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61920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4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3C24-66C2-47F4-8E4F-F9938AE499E1}" type="datetimeFigureOut">
              <a:rPr lang="es-CO" smtClean="0"/>
              <a:t>03/04/2017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8C07-A56C-4858-8CC6-166FC4917EDC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600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8521" indent="0">
              <a:buNone/>
              <a:defRPr sz="1500" b="1"/>
            </a:lvl2pPr>
            <a:lvl3pPr marL="697044" indent="0">
              <a:buNone/>
              <a:defRPr sz="1400" b="1"/>
            </a:lvl3pPr>
            <a:lvl4pPr marL="1045565" indent="0">
              <a:buNone/>
              <a:defRPr sz="1200" b="1"/>
            </a:lvl4pPr>
            <a:lvl5pPr marL="1394086" indent="0">
              <a:buNone/>
              <a:defRPr sz="1200" b="1"/>
            </a:lvl5pPr>
            <a:lvl6pPr marL="1742609" indent="0">
              <a:buNone/>
              <a:defRPr sz="1200" b="1"/>
            </a:lvl6pPr>
            <a:lvl7pPr marL="2091130" indent="0">
              <a:buNone/>
              <a:defRPr sz="1200" b="1"/>
            </a:lvl7pPr>
            <a:lvl8pPr marL="2439652" indent="0">
              <a:buNone/>
              <a:defRPr sz="1200" b="1"/>
            </a:lvl8pPr>
            <a:lvl9pPr marL="2788174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8521" indent="0">
              <a:buNone/>
              <a:defRPr sz="1500" b="1"/>
            </a:lvl2pPr>
            <a:lvl3pPr marL="697044" indent="0">
              <a:buNone/>
              <a:defRPr sz="1400" b="1"/>
            </a:lvl3pPr>
            <a:lvl4pPr marL="1045565" indent="0">
              <a:buNone/>
              <a:defRPr sz="1200" b="1"/>
            </a:lvl4pPr>
            <a:lvl5pPr marL="1394086" indent="0">
              <a:buNone/>
              <a:defRPr sz="1200" b="1"/>
            </a:lvl5pPr>
            <a:lvl6pPr marL="1742609" indent="0">
              <a:buNone/>
              <a:defRPr sz="1200" b="1"/>
            </a:lvl6pPr>
            <a:lvl7pPr marL="2091130" indent="0">
              <a:buNone/>
              <a:defRPr sz="1200" b="1"/>
            </a:lvl7pPr>
            <a:lvl8pPr marL="2439652" indent="0">
              <a:buNone/>
              <a:defRPr sz="1200" b="1"/>
            </a:lvl8pPr>
            <a:lvl9pPr marL="2788174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3C24-66C2-47F4-8E4F-F9938AE499E1}" type="datetimeFigureOut">
              <a:rPr lang="es-CO" smtClean="0"/>
              <a:t>03/04/2017</a:t>
            </a:fld>
            <a:endParaRPr lang="es-C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8C07-A56C-4858-8CC6-166FC4917EDC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1393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3C24-66C2-47F4-8E4F-F9938AE499E1}" type="datetimeFigureOut">
              <a:rPr lang="es-CO" smtClean="0"/>
              <a:t>03/04/2017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8C07-A56C-4858-8CC6-166FC4917EDC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7924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3C24-66C2-47F4-8E4F-F9938AE499E1}" type="datetimeFigureOut">
              <a:rPr lang="es-CO" smtClean="0"/>
              <a:t>03/04/2017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8C07-A56C-4858-8CC6-166FC4917EDC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451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8521" indent="0">
              <a:buNone/>
              <a:defRPr sz="900"/>
            </a:lvl2pPr>
            <a:lvl3pPr marL="697044" indent="0">
              <a:buNone/>
              <a:defRPr sz="800"/>
            </a:lvl3pPr>
            <a:lvl4pPr marL="1045565" indent="0">
              <a:buNone/>
              <a:defRPr sz="700"/>
            </a:lvl4pPr>
            <a:lvl5pPr marL="1394086" indent="0">
              <a:buNone/>
              <a:defRPr sz="700"/>
            </a:lvl5pPr>
            <a:lvl6pPr marL="1742609" indent="0">
              <a:buNone/>
              <a:defRPr sz="700"/>
            </a:lvl6pPr>
            <a:lvl7pPr marL="2091130" indent="0">
              <a:buNone/>
              <a:defRPr sz="700"/>
            </a:lvl7pPr>
            <a:lvl8pPr marL="2439652" indent="0">
              <a:buNone/>
              <a:defRPr sz="700"/>
            </a:lvl8pPr>
            <a:lvl9pPr marL="2788174" indent="0">
              <a:buNone/>
              <a:defRPr sz="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3C24-66C2-47F4-8E4F-F9938AE499E1}" type="datetimeFigureOut">
              <a:rPr lang="es-CO" smtClean="0"/>
              <a:t>03/04/2017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8C07-A56C-4858-8CC6-166FC4917EDC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1242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8521" indent="0">
              <a:buNone/>
              <a:defRPr sz="2100"/>
            </a:lvl2pPr>
            <a:lvl3pPr marL="697044" indent="0">
              <a:buNone/>
              <a:defRPr sz="1800"/>
            </a:lvl3pPr>
            <a:lvl4pPr marL="1045565" indent="0">
              <a:buNone/>
              <a:defRPr sz="1500"/>
            </a:lvl4pPr>
            <a:lvl5pPr marL="1394086" indent="0">
              <a:buNone/>
              <a:defRPr sz="1500"/>
            </a:lvl5pPr>
            <a:lvl6pPr marL="1742609" indent="0">
              <a:buNone/>
              <a:defRPr sz="1500"/>
            </a:lvl6pPr>
            <a:lvl7pPr marL="2091130" indent="0">
              <a:buNone/>
              <a:defRPr sz="1500"/>
            </a:lvl7pPr>
            <a:lvl8pPr marL="2439652" indent="0">
              <a:buNone/>
              <a:defRPr sz="1500"/>
            </a:lvl8pPr>
            <a:lvl9pPr marL="2788174" indent="0">
              <a:buNone/>
              <a:defRPr sz="1500"/>
            </a:lvl9pPr>
          </a:lstStyle>
          <a:p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8521" indent="0">
              <a:buNone/>
              <a:defRPr sz="900"/>
            </a:lvl2pPr>
            <a:lvl3pPr marL="697044" indent="0">
              <a:buNone/>
              <a:defRPr sz="800"/>
            </a:lvl3pPr>
            <a:lvl4pPr marL="1045565" indent="0">
              <a:buNone/>
              <a:defRPr sz="700"/>
            </a:lvl4pPr>
            <a:lvl5pPr marL="1394086" indent="0">
              <a:buNone/>
              <a:defRPr sz="700"/>
            </a:lvl5pPr>
            <a:lvl6pPr marL="1742609" indent="0">
              <a:buNone/>
              <a:defRPr sz="700"/>
            </a:lvl6pPr>
            <a:lvl7pPr marL="2091130" indent="0">
              <a:buNone/>
              <a:defRPr sz="700"/>
            </a:lvl7pPr>
            <a:lvl8pPr marL="2439652" indent="0">
              <a:buNone/>
              <a:defRPr sz="700"/>
            </a:lvl8pPr>
            <a:lvl9pPr marL="2788174" indent="0">
              <a:buNone/>
              <a:defRPr sz="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3C24-66C2-47F4-8E4F-F9938AE499E1}" type="datetimeFigureOut">
              <a:rPr lang="es-CO" smtClean="0"/>
              <a:t>03/04/2017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8C07-A56C-4858-8CC6-166FC4917EDC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2507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9705" tIns="34853" rIns="69705" bIns="34853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69705" tIns="34853" rIns="69705" bIns="34853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vert="horz" lIns="69705" tIns="34853" rIns="69705" bIns="3485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33C24-66C2-47F4-8E4F-F9938AE499E1}" type="datetimeFigureOut">
              <a:rPr lang="es-CO" smtClean="0"/>
              <a:t>03/04/2017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vert="horz" lIns="69705" tIns="34853" rIns="69705" bIns="3485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69705" tIns="34853" rIns="69705" bIns="3485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C8C07-A56C-4858-8CC6-166FC4917EDC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Imagen 6" descr="LOGOSenviar-01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894" y="4515966"/>
            <a:ext cx="2214839" cy="4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2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97044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1391" indent="-261391" algn="l" defTabSz="69704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6347" indent="-217826" algn="l" defTabSz="69704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1306" indent="-174262" algn="l" defTabSz="69704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827" indent="-174262" algn="l" defTabSz="697044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8348" indent="-174262" algn="l" defTabSz="697044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869" indent="-174262" algn="l" defTabSz="69704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65392" indent="-174262" algn="l" defTabSz="69704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13913" indent="-174262" algn="l" defTabSz="69704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2436" indent="-174262" algn="l" defTabSz="69704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970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8521" algn="l" defTabSz="6970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7044" algn="l" defTabSz="6970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45565" algn="l" defTabSz="6970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94086" algn="l" defTabSz="6970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2609" algn="l" defTabSz="6970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91130" algn="l" defTabSz="6970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39652" algn="l" defTabSz="6970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88174" algn="l" defTabSz="6970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Captura de pantalla 2015-11-09 a la(s) 14.42.3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6" t="27664" r="13127" b="6987"/>
          <a:stretch/>
        </p:blipFill>
        <p:spPr>
          <a:xfrm>
            <a:off x="1" y="-20536"/>
            <a:ext cx="9144000" cy="5164037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4668219" y="-81927"/>
            <a:ext cx="4475781" cy="5425985"/>
          </a:xfrm>
          <a:custGeom>
            <a:avLst/>
            <a:gdLst>
              <a:gd name="connsiteX0" fmla="*/ 0 w 3635896"/>
              <a:gd name="connsiteY0" fmla="*/ 0 h 5344058"/>
              <a:gd name="connsiteX1" fmla="*/ 3635896 w 3635896"/>
              <a:gd name="connsiteY1" fmla="*/ 0 h 5344058"/>
              <a:gd name="connsiteX2" fmla="*/ 3635896 w 3635896"/>
              <a:gd name="connsiteY2" fmla="*/ 5344058 h 5344058"/>
              <a:gd name="connsiteX3" fmla="*/ 0 w 3635896"/>
              <a:gd name="connsiteY3" fmla="*/ 5344058 h 5344058"/>
              <a:gd name="connsiteX4" fmla="*/ 0 w 3635896"/>
              <a:gd name="connsiteY4" fmla="*/ 0 h 5344058"/>
              <a:gd name="connsiteX0" fmla="*/ 0 w 4475781"/>
              <a:gd name="connsiteY0" fmla="*/ 0 h 5425985"/>
              <a:gd name="connsiteX1" fmla="*/ 4475781 w 4475781"/>
              <a:gd name="connsiteY1" fmla="*/ 81927 h 5425985"/>
              <a:gd name="connsiteX2" fmla="*/ 4475781 w 4475781"/>
              <a:gd name="connsiteY2" fmla="*/ 5425985 h 5425985"/>
              <a:gd name="connsiteX3" fmla="*/ 839885 w 4475781"/>
              <a:gd name="connsiteY3" fmla="*/ 5425985 h 5425985"/>
              <a:gd name="connsiteX4" fmla="*/ 0 w 4475781"/>
              <a:gd name="connsiteY4" fmla="*/ 0 h 542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81" h="5425985">
                <a:moveTo>
                  <a:pt x="0" y="0"/>
                </a:moveTo>
                <a:lnTo>
                  <a:pt x="4475781" y="81927"/>
                </a:lnTo>
                <a:lnTo>
                  <a:pt x="4475781" y="5425985"/>
                </a:lnTo>
                <a:lnTo>
                  <a:pt x="839885" y="54259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9705" tIns="34853" rIns="69705" bIns="34853" rtlCol="0" anchor="ctr"/>
          <a:lstStyle/>
          <a:p>
            <a:pPr algn="ctr"/>
            <a:endParaRPr lang="es-ES"/>
          </a:p>
        </p:txBody>
      </p:sp>
      <p:sp>
        <p:nvSpPr>
          <p:cNvPr id="10" name="Rectángulo 13"/>
          <p:cNvSpPr/>
          <p:nvPr/>
        </p:nvSpPr>
        <p:spPr>
          <a:xfrm>
            <a:off x="4820619" y="70473"/>
            <a:ext cx="4475781" cy="5425985"/>
          </a:xfrm>
          <a:custGeom>
            <a:avLst/>
            <a:gdLst>
              <a:gd name="connsiteX0" fmla="*/ 0 w 3635896"/>
              <a:gd name="connsiteY0" fmla="*/ 0 h 5344058"/>
              <a:gd name="connsiteX1" fmla="*/ 3635896 w 3635896"/>
              <a:gd name="connsiteY1" fmla="*/ 0 h 5344058"/>
              <a:gd name="connsiteX2" fmla="*/ 3635896 w 3635896"/>
              <a:gd name="connsiteY2" fmla="*/ 5344058 h 5344058"/>
              <a:gd name="connsiteX3" fmla="*/ 0 w 3635896"/>
              <a:gd name="connsiteY3" fmla="*/ 5344058 h 5344058"/>
              <a:gd name="connsiteX4" fmla="*/ 0 w 3635896"/>
              <a:gd name="connsiteY4" fmla="*/ 0 h 5344058"/>
              <a:gd name="connsiteX0" fmla="*/ 0 w 4475781"/>
              <a:gd name="connsiteY0" fmla="*/ 0 h 5425985"/>
              <a:gd name="connsiteX1" fmla="*/ 4475781 w 4475781"/>
              <a:gd name="connsiteY1" fmla="*/ 81927 h 5425985"/>
              <a:gd name="connsiteX2" fmla="*/ 4475781 w 4475781"/>
              <a:gd name="connsiteY2" fmla="*/ 5425985 h 5425985"/>
              <a:gd name="connsiteX3" fmla="*/ 839885 w 4475781"/>
              <a:gd name="connsiteY3" fmla="*/ 5425985 h 5425985"/>
              <a:gd name="connsiteX4" fmla="*/ 0 w 4475781"/>
              <a:gd name="connsiteY4" fmla="*/ 0 h 542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81" h="5425985">
                <a:moveTo>
                  <a:pt x="0" y="0"/>
                </a:moveTo>
                <a:lnTo>
                  <a:pt x="4475781" y="81927"/>
                </a:lnTo>
                <a:lnTo>
                  <a:pt x="4475781" y="5425985"/>
                </a:lnTo>
                <a:lnTo>
                  <a:pt x="839885" y="542598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9705" tIns="34853" rIns="69705" bIns="34853"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20394959" y="2019301"/>
            <a:ext cx="140808" cy="285848"/>
          </a:xfrm>
          <a:prstGeom prst="rect">
            <a:avLst/>
          </a:prstGeom>
          <a:noFill/>
        </p:spPr>
        <p:txBody>
          <a:bodyPr wrap="none" lIns="69705" tIns="34853" rIns="69705" bIns="34853" rtlCol="0">
            <a:spAutoFit/>
          </a:bodyPr>
          <a:lstStyle/>
          <a:p>
            <a:endParaRPr lang="es-ES" dirty="0"/>
          </a:p>
        </p:txBody>
      </p:sp>
      <p:pic>
        <p:nvPicPr>
          <p:cNvPr id="16" name="Imagen 15" descr="LOGOSenviar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227934"/>
            <a:ext cx="3215241" cy="70559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148064" y="395118"/>
            <a:ext cx="3827915" cy="1501548"/>
          </a:xfrm>
          <a:prstGeom prst="rect">
            <a:avLst/>
          </a:prstGeom>
          <a:noFill/>
        </p:spPr>
        <p:txBody>
          <a:bodyPr wrap="square" lIns="69705" tIns="34853" rIns="69705" bIns="34853" rtlCol="0">
            <a:spAutoFit/>
          </a:bodyPr>
          <a:lstStyle/>
          <a:p>
            <a:pPr algn="r"/>
            <a:r>
              <a:rPr lang="es-CO" sz="3100" b="1" dirty="0">
                <a:solidFill>
                  <a:schemeClr val="accent5">
                    <a:lumMod val="75000"/>
                  </a:schemeClr>
                </a:solidFill>
                <a:latin typeface="Segoe UI"/>
                <a:ea typeface="Verdana" panose="020B0604030504040204" pitchFamily="34" charset="0"/>
                <a:cs typeface="Segoe UI"/>
              </a:rPr>
              <a:t>Descentralización y Reforma Ley 715/2001</a:t>
            </a:r>
          </a:p>
        </p:txBody>
      </p:sp>
    </p:spTree>
    <p:extLst>
      <p:ext uri="{BB962C8B-B14F-4D97-AF65-F5344CB8AC3E}">
        <p14:creationId xmlns:p14="http://schemas.microsoft.com/office/powerpoint/2010/main" val="207851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18" y="66337"/>
            <a:ext cx="3788625" cy="115818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331640" y="457084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Canasta ideal</a:t>
            </a:r>
            <a:endParaRPr lang="es-ES_tradnl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9" name="Diagrama 8"/>
          <p:cNvGraphicFramePr/>
          <p:nvPr>
            <p:extLst/>
          </p:nvPr>
        </p:nvGraphicFramePr>
        <p:xfrm>
          <a:off x="2267744" y="857194"/>
          <a:ext cx="4824536" cy="3998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Rectángulo 18"/>
          <p:cNvSpPr/>
          <p:nvPr/>
        </p:nvSpPr>
        <p:spPr>
          <a:xfrm>
            <a:off x="5292080" y="481660"/>
            <a:ext cx="1547135" cy="67147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latin typeface="Constantia" panose="02030602050306030303" pitchFamily="18" charset="0"/>
              </a:rPr>
              <a:t>Nómina docente y directiva docente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6858923" y="2283718"/>
            <a:ext cx="1485760" cy="46274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latin typeface="Constantia" panose="02030602050306030303" pitchFamily="18" charset="0"/>
              </a:rPr>
              <a:t>PAE</a:t>
            </a:r>
          </a:p>
          <a:p>
            <a:pPr algn="ctr"/>
            <a:r>
              <a:rPr lang="es-CO" dirty="0">
                <a:latin typeface="Constantia" panose="02030602050306030303" pitchFamily="18" charset="0"/>
              </a:rPr>
              <a:t>Transporte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6300192" y="3723878"/>
            <a:ext cx="1807735" cy="64807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latin typeface="Constantia" panose="02030602050306030303" pitchFamily="18" charset="0"/>
              </a:rPr>
              <a:t>Construcción</a:t>
            </a:r>
          </a:p>
          <a:p>
            <a:pPr algn="ctr"/>
            <a:r>
              <a:rPr lang="es-CO" dirty="0">
                <a:latin typeface="Constantia" panose="02030602050306030303" pitchFamily="18" charset="0"/>
              </a:rPr>
              <a:t>Mantenimiento</a:t>
            </a:r>
          </a:p>
          <a:p>
            <a:pPr algn="ctr"/>
            <a:r>
              <a:rPr lang="es-CO" dirty="0">
                <a:latin typeface="Constantia" panose="02030602050306030303" pitchFamily="18" charset="0"/>
              </a:rPr>
              <a:t>Dotaciones</a:t>
            </a:r>
            <a:endParaRPr lang="es-ES" dirty="0">
              <a:latin typeface="Constantia" panose="02030602050306030303" pitchFamily="18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539552" y="3579862"/>
            <a:ext cx="2536643" cy="134756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latin typeface="Constantia" panose="02030602050306030303" pitchFamily="18" charset="0"/>
              </a:rPr>
              <a:t>Personal Administrativo en EE</a:t>
            </a:r>
          </a:p>
          <a:p>
            <a:pPr algn="ctr"/>
            <a:r>
              <a:rPr lang="es-CO" dirty="0">
                <a:latin typeface="Constantia" panose="02030602050306030303" pitchFamily="18" charset="0"/>
              </a:rPr>
              <a:t>Servicios generales (Aseo y vigilancia)</a:t>
            </a:r>
          </a:p>
          <a:p>
            <a:pPr algn="ctr"/>
            <a:r>
              <a:rPr lang="es-CO" dirty="0">
                <a:latin typeface="Constantia" panose="02030602050306030303" pitchFamily="18" charset="0"/>
              </a:rPr>
              <a:t>Derechos académicos y servicios complementarios</a:t>
            </a:r>
            <a:endParaRPr lang="es-ES" dirty="0">
              <a:latin typeface="Constantia" panose="02030602050306030303" pitchFamily="18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467544" y="2076924"/>
            <a:ext cx="2011755" cy="67560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latin typeface="Constantia" panose="02030602050306030303" pitchFamily="18" charset="0"/>
              </a:rPr>
              <a:t>Sistema de información</a:t>
            </a:r>
          </a:p>
          <a:p>
            <a:pPr algn="ctr"/>
            <a:r>
              <a:rPr lang="es-CO" dirty="0">
                <a:latin typeface="Constantia" panose="02030602050306030303" pitchFamily="18" charset="0"/>
              </a:rPr>
              <a:t>Administrativos ETC</a:t>
            </a:r>
          </a:p>
          <a:p>
            <a:pPr algn="ctr"/>
            <a:r>
              <a:rPr lang="es-CO" dirty="0">
                <a:latin typeface="Constantia" panose="02030602050306030303" pitchFamily="18" charset="0"/>
              </a:rPr>
              <a:t>Funcionamiento</a:t>
            </a:r>
            <a:endParaRPr lang="es-ES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4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18" y="66337"/>
            <a:ext cx="3788625" cy="115818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331640" y="457084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SGP vs Valor canasta</a:t>
            </a:r>
            <a:endParaRPr lang="es-ES_tradnl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279318" y="1131590"/>
            <a:ext cx="7713717" cy="3355295"/>
            <a:chOff x="279318" y="1202616"/>
            <a:chExt cx="7713717" cy="3355295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318" y="1224518"/>
              <a:ext cx="7713717" cy="3333393"/>
            </a:xfrm>
            <a:prstGeom prst="rect">
              <a:avLst/>
            </a:prstGeom>
          </p:spPr>
        </p:pic>
        <p:sp>
          <p:nvSpPr>
            <p:cNvPr id="10" name="Rectángulo redondeado 9"/>
            <p:cNvSpPr/>
            <p:nvPr/>
          </p:nvSpPr>
          <p:spPr>
            <a:xfrm>
              <a:off x="3131840" y="1202616"/>
              <a:ext cx="2232248" cy="4111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4" name="Título 1"/>
          <p:cNvSpPr txBox="1">
            <a:spLocks/>
          </p:cNvSpPr>
          <p:nvPr/>
        </p:nvSpPr>
        <p:spPr>
          <a:xfrm>
            <a:off x="2272015" y="1203598"/>
            <a:ext cx="4752528" cy="367719"/>
          </a:xfrm>
          <a:prstGeom prst="rect">
            <a:avLst/>
          </a:prstGeom>
        </p:spPr>
        <p:txBody>
          <a:bodyPr vert="horz" lIns="69705" tIns="34853" rIns="69705" bIns="34853" rtlCol="0" anchor="ctr">
            <a:noAutofit/>
          </a:bodyPr>
          <a:lstStyle>
            <a:lvl1pPr algn="ctr" defTabSz="697044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1800" b="1" dirty="0" smtClean="0">
                <a:solidFill>
                  <a:srgbClr val="37609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SGP vs Valor canasta ideal ($ millones)</a:t>
            </a:r>
            <a:endParaRPr lang="es-CO" sz="1800" b="1" dirty="0">
              <a:solidFill>
                <a:srgbClr val="37609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4371469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FUENTE: </a:t>
            </a:r>
            <a:r>
              <a:rPr lang="en-US" sz="900" dirty="0" err="1" smtClean="0"/>
              <a:t>Cálculos</a:t>
            </a:r>
            <a:r>
              <a:rPr lang="en-US" sz="900" dirty="0" smtClean="0"/>
              <a:t> MEN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6414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18" y="66337"/>
            <a:ext cx="3788625" cy="115818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331640" y="457084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Valor canasta / SGP</a:t>
            </a:r>
            <a:endParaRPr lang="es-ES_tradnl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2123728" y="1203598"/>
            <a:ext cx="5049103" cy="2736304"/>
            <a:chOff x="280800" y="1419622"/>
            <a:chExt cx="5049103" cy="2736304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0800" y="1563638"/>
              <a:ext cx="5049103" cy="2592288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Rectángulo redondeado 2"/>
            <p:cNvSpPr/>
            <p:nvPr/>
          </p:nvSpPr>
          <p:spPr>
            <a:xfrm>
              <a:off x="2051720" y="1419622"/>
              <a:ext cx="1656184" cy="43204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272015" y="1203598"/>
            <a:ext cx="4752528" cy="367719"/>
          </a:xfrm>
        </p:spPr>
        <p:txBody>
          <a:bodyPr>
            <a:noAutofit/>
          </a:bodyPr>
          <a:lstStyle/>
          <a:p>
            <a:r>
              <a:rPr lang="es-ES_tradnl" sz="1800" b="1" dirty="0" smtClean="0">
                <a:solidFill>
                  <a:srgbClr val="37609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Valor canasta ideal / SGP</a:t>
            </a:r>
            <a:endParaRPr lang="es-CO" sz="1800" b="1" dirty="0">
              <a:solidFill>
                <a:srgbClr val="37609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39551" y="4155926"/>
            <a:ext cx="77768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valor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proyectado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la canasta ideal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está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entre un 25% y un 50%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por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encima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del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monto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proyectado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del SGP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educación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Conector recto 33"/>
          <p:cNvCxnSpPr/>
          <p:nvPr/>
        </p:nvCxnSpPr>
        <p:spPr>
          <a:xfrm>
            <a:off x="4427984" y="4344992"/>
            <a:ext cx="4320480" cy="0"/>
          </a:xfrm>
          <a:prstGeom prst="line">
            <a:avLst/>
          </a:prstGeom>
          <a:ln w="12700" cmpd="sng">
            <a:solidFill>
              <a:schemeClr val="accent5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323529" y="330222"/>
            <a:ext cx="6480720" cy="3693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s-ES" sz="1800" b="1" dirty="0" smtClean="0">
                <a:solidFill>
                  <a:srgbClr val="FFFFFF"/>
                </a:solidFill>
                <a:latin typeface="Segoe UI"/>
                <a:cs typeface="Segoe UI"/>
              </a:rPr>
              <a:t>Situación Presupuestal del Ministerio de Educación</a:t>
            </a:r>
            <a:endParaRPr lang="es-ES" sz="1800" b="1" dirty="0">
              <a:solidFill>
                <a:srgbClr val="FFFFFF"/>
              </a:solidFill>
              <a:latin typeface="Segoe UI"/>
              <a:cs typeface="Segoe U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339502"/>
            <a:ext cx="9180512" cy="5143499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107504" y="2495758"/>
            <a:ext cx="5976664" cy="830985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Agenda de reforma</a:t>
            </a:r>
          </a:p>
          <a:p>
            <a:r>
              <a:rPr lang="es-CO" sz="2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Sistema General de Participaciones</a:t>
            </a:r>
            <a:endParaRPr lang="es-ES" sz="24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1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18" y="66337"/>
            <a:ext cx="3788625" cy="1158181"/>
          </a:xfrm>
          <a:prstGeom prst="rect">
            <a:avLst/>
          </a:prstGeom>
        </p:spPr>
      </p:pic>
      <p:sp>
        <p:nvSpPr>
          <p:cNvPr id="40" name="CuadroTexto 39"/>
          <p:cNvSpPr txBox="1"/>
          <p:nvPr/>
        </p:nvSpPr>
        <p:spPr>
          <a:xfrm>
            <a:off x="1331640" y="41151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Necesidad reforma</a:t>
            </a:r>
            <a:endParaRPr lang="es-ES_tradnl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0" y="1275606"/>
            <a:ext cx="9143999" cy="106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2" name="Rectángulo 41"/>
          <p:cNvSpPr/>
          <p:nvPr/>
        </p:nvSpPr>
        <p:spPr>
          <a:xfrm>
            <a:off x="2689627" y="1284004"/>
            <a:ext cx="6130845" cy="10495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3" name="Triángulo 7"/>
          <p:cNvSpPr/>
          <p:nvPr/>
        </p:nvSpPr>
        <p:spPr>
          <a:xfrm rot="16047263">
            <a:off x="2531584" y="1731204"/>
            <a:ext cx="316089" cy="253916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6" name="Rectángulo 45"/>
          <p:cNvSpPr/>
          <p:nvPr/>
        </p:nvSpPr>
        <p:spPr>
          <a:xfrm>
            <a:off x="97819" y="1435118"/>
            <a:ext cx="18642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Reforma </a:t>
            </a:r>
            <a:endParaRPr lang="es-CO" sz="24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s-CO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Corto Plazo</a:t>
            </a:r>
          </a:p>
        </p:txBody>
      </p:sp>
      <p:sp>
        <p:nvSpPr>
          <p:cNvPr id="47" name="Rectángulo 46"/>
          <p:cNvSpPr/>
          <p:nvPr/>
        </p:nvSpPr>
        <p:spPr>
          <a:xfrm>
            <a:off x="2793888" y="1357122"/>
            <a:ext cx="5954576" cy="934994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n>
                <a:solidFill>
                  <a:schemeClr val="tx1"/>
                </a:solidFill>
                <a:prstDash val="sysDot"/>
              </a:ln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1" y="2427734"/>
            <a:ext cx="9143999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1" name="Rectángulo 50"/>
          <p:cNvSpPr/>
          <p:nvPr/>
        </p:nvSpPr>
        <p:spPr>
          <a:xfrm>
            <a:off x="2726140" y="2474452"/>
            <a:ext cx="6094332" cy="20415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2" name="Triángulo 7"/>
          <p:cNvSpPr/>
          <p:nvPr/>
        </p:nvSpPr>
        <p:spPr>
          <a:xfrm rot="16047263">
            <a:off x="2531584" y="3326918"/>
            <a:ext cx="316089" cy="253916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4" name="Rectángulo 53"/>
          <p:cNvSpPr/>
          <p:nvPr/>
        </p:nvSpPr>
        <p:spPr>
          <a:xfrm>
            <a:off x="119169" y="2874849"/>
            <a:ext cx="17436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Reforma </a:t>
            </a:r>
          </a:p>
          <a:p>
            <a:r>
              <a:rPr lang="es-CO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Estructural</a:t>
            </a:r>
            <a:endParaRPr lang="es-ES_tradnl" sz="240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Rectángulo 54"/>
          <p:cNvSpPr/>
          <p:nvPr/>
        </p:nvSpPr>
        <p:spPr>
          <a:xfrm>
            <a:off x="2830400" y="2547570"/>
            <a:ext cx="5886733" cy="1847590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n>
                <a:solidFill>
                  <a:schemeClr val="tx1"/>
                </a:solidFill>
                <a:prstDash val="sysDot"/>
              </a:ln>
            </a:endParaRPr>
          </a:p>
        </p:txBody>
      </p:sp>
      <p:sp>
        <p:nvSpPr>
          <p:cNvPr id="66" name="Rectángulo 65"/>
          <p:cNvSpPr/>
          <p:nvPr/>
        </p:nvSpPr>
        <p:spPr>
          <a:xfrm>
            <a:off x="2830400" y="1406302"/>
            <a:ext cx="567670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14278">
              <a:buFont typeface="Arial" panose="020B0604020202020204" pitchFamily="34" charset="0"/>
              <a:buChar char="•"/>
              <a:defRPr/>
            </a:pPr>
            <a:r>
              <a:rPr lang="es-E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ea typeface="Verdana" panose="020B0604030504040204" pitchFamily="34" charset="0"/>
                <a:cs typeface="Segoe UI"/>
              </a:rPr>
              <a:t>Recuperar el </a:t>
            </a:r>
            <a:r>
              <a:rPr lang="es-E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ea typeface="Verdana" panose="020B0604030504040204" pitchFamily="34" charset="0"/>
                <a:cs typeface="Segoe UI"/>
              </a:rPr>
              <a:t>1.8%</a:t>
            </a:r>
            <a:r>
              <a:rPr lang="es-E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ea typeface="Verdana" panose="020B0604030504040204" pitchFamily="34" charset="0"/>
                <a:cs typeface="Segoe UI"/>
              </a:rPr>
              <a:t> de recursos para el sector educativo. </a:t>
            </a:r>
          </a:p>
          <a:p>
            <a:pPr algn="just" defTabSz="914278">
              <a:defRPr/>
            </a:pPr>
            <a:r>
              <a:rPr lang="es-E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ea typeface="Verdana" panose="020B0604030504040204" pitchFamily="34" charset="0"/>
                <a:cs typeface="Segoe UI"/>
              </a:rPr>
              <a:t> 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CO" sz="110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ea typeface="Verdana" panose="020B0604030504040204" pitchFamily="34" charset="0"/>
                <a:cs typeface="Segoe UI"/>
              </a:rPr>
              <a:t>Reorientar </a:t>
            </a:r>
            <a:r>
              <a:rPr lang="es-CO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ea typeface="Verdana" panose="020B0604030504040204" pitchFamily="34" charset="0"/>
                <a:cs typeface="Segoe UI"/>
              </a:rPr>
              <a:t>excedentes para </a:t>
            </a:r>
            <a:r>
              <a:rPr 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ea typeface="Verdana" panose="020B0604030504040204" pitchFamily="34" charset="0"/>
                <a:cs typeface="Segoe UI"/>
              </a:rPr>
              <a:t>suplir el déficit de los sectores.</a:t>
            </a:r>
          </a:p>
        </p:txBody>
      </p:sp>
      <p:sp>
        <p:nvSpPr>
          <p:cNvPr id="44" name="Rectángulo 43"/>
          <p:cNvSpPr/>
          <p:nvPr/>
        </p:nvSpPr>
        <p:spPr>
          <a:xfrm>
            <a:off x="2884515" y="2561391"/>
            <a:ext cx="5808097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ea typeface="Verdana" panose="020B0604030504040204" pitchFamily="34" charset="0"/>
                <a:cs typeface="Segoe UI"/>
              </a:rPr>
              <a:t>Apalancar las metas de largo plazo para ser el país mejor educado de América Latina en </a:t>
            </a:r>
            <a:r>
              <a:rPr lang="es-CO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ea typeface="Verdana" panose="020B0604030504040204" pitchFamily="34" charset="0"/>
                <a:cs typeface="Segoe UI"/>
              </a:rPr>
              <a:t>2025: nivelación, JU, alimentación, cobertura, etc</a:t>
            </a: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s-CO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ea typeface="Verdana" panose="020B0604030504040204" pitchFamily="34" charset="0"/>
                <a:cs typeface="Segoe UI"/>
              </a:rPr>
              <a:t>Ser </a:t>
            </a:r>
            <a:r>
              <a:rPr 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ea typeface="Verdana" panose="020B0604030504040204" pitchFamily="34" charset="0"/>
                <a:cs typeface="Segoe UI"/>
              </a:rPr>
              <a:t>pertinente para la </a:t>
            </a:r>
            <a:r>
              <a:rPr lang="es-CO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ea typeface="Verdana" panose="020B0604030504040204" pitchFamily="34" charset="0"/>
                <a:cs typeface="Segoe UI"/>
              </a:rPr>
              <a:t>ruralidad: asignación </a:t>
            </a:r>
            <a:r>
              <a:rPr 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ea typeface="Verdana" panose="020B0604030504040204" pitchFamily="34" charset="0"/>
                <a:cs typeface="Segoe UI"/>
              </a:rPr>
              <a:t>de recursos al territorio </a:t>
            </a:r>
            <a:r>
              <a:rPr lang="es-CO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ea typeface="Verdana" panose="020B0604030504040204" pitchFamily="34" charset="0"/>
                <a:cs typeface="Segoe UI"/>
              </a:rPr>
              <a:t>teniendo en cuenta </a:t>
            </a:r>
            <a:r>
              <a:rPr 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ea typeface="Verdana" panose="020B0604030504040204" pitchFamily="34" charset="0"/>
                <a:cs typeface="Segoe UI"/>
              </a:rPr>
              <a:t>las particularidades del contexto rural (por ejemplo, la dispersión de las sedes</a:t>
            </a:r>
            <a:r>
              <a:rPr lang="es-CO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ea typeface="Verdana" panose="020B0604030504040204" pitchFamily="34" charset="0"/>
                <a:cs typeface="Segoe UI"/>
              </a:rPr>
              <a:t>).</a:t>
            </a:r>
            <a:endParaRPr lang="es-CO" sz="1100" dirty="0">
              <a:solidFill>
                <a:schemeClr val="tx1">
                  <a:lumMod val="65000"/>
                  <a:lumOff val="35000"/>
                </a:schemeClr>
              </a:solidFill>
              <a:latin typeface="Segoe UI"/>
              <a:ea typeface="Verdana" panose="020B0604030504040204" pitchFamily="34" charset="0"/>
              <a:cs typeface="Segoe UI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ea typeface="Verdana" panose="020B0604030504040204" pitchFamily="34" charset="0"/>
                <a:cs typeface="Segoe UI"/>
              </a:rPr>
              <a:t>Ser eficientes en el </a:t>
            </a:r>
            <a:r>
              <a:rPr lang="es-CO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ea typeface="Verdana" panose="020B0604030504040204" pitchFamily="34" charset="0"/>
                <a:cs typeface="Segoe UI"/>
              </a:rPr>
              <a:t>gasto: debemos </a:t>
            </a:r>
            <a:r>
              <a:rPr 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ea typeface="Verdana" panose="020B0604030504040204" pitchFamily="34" charset="0"/>
                <a:cs typeface="Segoe UI"/>
              </a:rPr>
              <a:t>revisar si los recursos están siendo asignados de acuerdo con las prioridades del país en política educativa.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ea typeface="Verdana" panose="020B0604030504040204" pitchFamily="34" charset="0"/>
                <a:cs typeface="Segoe UI"/>
              </a:rPr>
              <a:t>Ser responsables en la </a:t>
            </a:r>
            <a:r>
              <a:rPr lang="es-CO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ea typeface="Verdana" panose="020B0604030504040204" pitchFamily="34" charset="0"/>
                <a:cs typeface="Segoe UI"/>
              </a:rPr>
              <a:t>descentralización: profundizar </a:t>
            </a:r>
            <a:r>
              <a:rPr 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ea typeface="Verdana" panose="020B0604030504040204" pitchFamily="34" charset="0"/>
                <a:cs typeface="Segoe UI"/>
              </a:rPr>
              <a:t>la autonomía de los territorios de forma responsable y con capacidad </a:t>
            </a:r>
            <a:r>
              <a:rPr lang="es-CO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ea typeface="Verdana" panose="020B0604030504040204" pitchFamily="34" charset="0"/>
                <a:cs typeface="Segoe UI"/>
              </a:rPr>
              <a:t>local. </a:t>
            </a:r>
            <a:endParaRPr lang="es-CO" sz="1100" dirty="0">
              <a:solidFill>
                <a:schemeClr val="tx1">
                  <a:lumMod val="65000"/>
                  <a:lumOff val="35000"/>
                </a:schemeClr>
              </a:solidFill>
              <a:latin typeface="Segoe UI"/>
              <a:ea typeface="Verdana" panose="020B0604030504040204" pitchFamily="34" charset="0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9615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Conector recto 33"/>
          <p:cNvCxnSpPr/>
          <p:nvPr/>
        </p:nvCxnSpPr>
        <p:spPr>
          <a:xfrm>
            <a:off x="4427984" y="4344992"/>
            <a:ext cx="4320480" cy="0"/>
          </a:xfrm>
          <a:prstGeom prst="line">
            <a:avLst/>
          </a:prstGeom>
          <a:ln w="12700" cmpd="sng">
            <a:solidFill>
              <a:schemeClr val="accent5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323529" y="330222"/>
            <a:ext cx="6480720" cy="3693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s-ES" sz="1800" b="1" dirty="0" smtClean="0">
                <a:solidFill>
                  <a:srgbClr val="FFFFFF"/>
                </a:solidFill>
                <a:latin typeface="Segoe UI"/>
                <a:cs typeface="Segoe UI"/>
              </a:rPr>
              <a:t>Situación Presupuestal del Ministerio de Educación</a:t>
            </a:r>
            <a:endParaRPr lang="es-ES" sz="1800" b="1" dirty="0">
              <a:solidFill>
                <a:srgbClr val="FFFFFF"/>
              </a:solidFill>
              <a:latin typeface="Segoe UI"/>
              <a:cs typeface="Segoe U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339502"/>
            <a:ext cx="9180512" cy="5143499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107504" y="2495758"/>
            <a:ext cx="5976664" cy="830985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Sistema General de Participaciones</a:t>
            </a:r>
          </a:p>
          <a:p>
            <a:r>
              <a:rPr lang="es-CO" sz="2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Sector Educativo</a:t>
            </a:r>
            <a:endParaRPr lang="es-ES" sz="24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26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18" y="66337"/>
            <a:ext cx="3788625" cy="115818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331640" y="411510"/>
            <a:ext cx="2131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SGP</a:t>
            </a:r>
            <a:endParaRPr lang="es-ES_tradnl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Conector recto 14"/>
          <p:cNvCxnSpPr/>
          <p:nvPr/>
        </p:nvCxnSpPr>
        <p:spPr>
          <a:xfrm>
            <a:off x="351333" y="3867894"/>
            <a:ext cx="673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307391" y="1308187"/>
            <a:ext cx="6730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 2001 se crea el </a:t>
            </a:r>
            <a:r>
              <a:rPr lang="es-CO" sz="1200" b="1" dirty="0" smtClean="0">
                <a:solidFill>
                  <a:srgbClr val="37609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Sistema General de Participaciones (SGP) </a:t>
            </a: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 el objetivo de distribuir recursos de la nación a las entidades territoriales principalmente para educación, servicios de salud y saneamiento básico. </a:t>
            </a:r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Conector recto 16"/>
          <p:cNvCxnSpPr/>
          <p:nvPr/>
        </p:nvCxnSpPr>
        <p:spPr>
          <a:xfrm>
            <a:off x="351333" y="1964674"/>
            <a:ext cx="673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/>
          <p:cNvSpPr/>
          <p:nvPr/>
        </p:nvSpPr>
        <p:spPr>
          <a:xfrm>
            <a:off x="289907" y="1999154"/>
            <a:ext cx="67303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 sector educativo recibe el </a:t>
            </a:r>
            <a:r>
              <a:rPr lang="es-CO" sz="1200" b="1" dirty="0">
                <a:solidFill>
                  <a:srgbClr val="37609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56,16%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los recursos que existen en la bolsa general del </a:t>
            </a: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SGP. Estos recursos se utilizan principalmente para financiar: </a:t>
            </a:r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 algn="just">
              <a:spcAft>
                <a:spcPts val="1200"/>
              </a:spcAft>
              <a:buFont typeface="+mj-lt"/>
              <a:buAutoNum type="arabicPeriod"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Nómina </a:t>
            </a: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docentes, directivos docentes 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 personal </a:t>
            </a: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administrativo.</a:t>
            </a:r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 algn="just">
              <a:spcAft>
                <a:spcPts val="1200"/>
              </a:spcAft>
              <a:buFont typeface="+mj-lt"/>
              <a:buAutoNum type="arabicPeriod"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Contratación de la prestación del servicio </a:t>
            </a: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educativo.</a:t>
            </a:r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 algn="just">
              <a:spcAft>
                <a:spcPts val="1200"/>
              </a:spcAft>
              <a:buFont typeface="+mj-lt"/>
              <a:buAutoNum type="arabicPeriod"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Actividades para mantener, evaluar y promover la calidad </a:t>
            </a: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educativa.</a:t>
            </a:r>
          </a:p>
          <a:p>
            <a:pPr marL="228600" indent="-228600" algn="just">
              <a:spcAft>
                <a:spcPts val="1200"/>
              </a:spcAft>
              <a:buFont typeface="+mj-lt"/>
              <a:buAutoNum type="arabicPeriod"/>
            </a:pP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Infraestructura educativa.</a:t>
            </a:r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289906" y="3932416"/>
            <a:ext cx="6668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 distribución de recursos del SGP educación a cada entidad territorial se realiza por medio de la asignación de un </a:t>
            </a:r>
            <a:r>
              <a:rPr lang="es-CO" sz="1200" b="1" dirty="0">
                <a:solidFill>
                  <a:srgbClr val="37609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valor por alumno </a:t>
            </a: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(tipología), que depende del nivel educativo, la zona geográfica y el costo de la nómina, entre otros.  </a:t>
            </a:r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7415654" y="0"/>
            <a:ext cx="1728345" cy="44439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21"/>
          <p:cNvSpPr/>
          <p:nvPr/>
        </p:nvSpPr>
        <p:spPr>
          <a:xfrm>
            <a:off x="7595750" y="1941804"/>
            <a:ext cx="136815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278">
              <a:defRPr/>
            </a:pPr>
            <a:r>
              <a:rPr lang="es-CO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$20,5 </a:t>
            </a:r>
          </a:p>
          <a:p>
            <a:pPr lvl="0" algn="ctr" defTabSz="914278">
              <a:defRPr/>
            </a:pPr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</a:t>
            </a:r>
            <a:r>
              <a:rPr lang="es-CO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illones</a:t>
            </a:r>
          </a:p>
          <a:p>
            <a:pPr lvl="0" algn="ctr" defTabSz="914278">
              <a:defRPr/>
            </a:pPr>
            <a:r>
              <a:rPr lang="es-CO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2017</a:t>
            </a:r>
            <a:endParaRPr lang="es-CO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21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224321"/>
            <a:ext cx="4752528" cy="367719"/>
          </a:xfrm>
        </p:spPr>
        <p:txBody>
          <a:bodyPr>
            <a:noAutofit/>
          </a:bodyPr>
          <a:lstStyle/>
          <a:p>
            <a:r>
              <a:rPr lang="es-ES_tradnl" sz="1800" b="1" dirty="0">
                <a:solidFill>
                  <a:srgbClr val="37609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Gasto en educación por fuente, 2013-2015</a:t>
            </a:r>
            <a:endParaRPr lang="es-CO" sz="1800" b="1" dirty="0">
              <a:solidFill>
                <a:srgbClr val="37609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8761C46D-6E34-48B4-9314-C9DA8D4865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4607195"/>
              </p:ext>
            </p:extLst>
          </p:nvPr>
        </p:nvGraphicFramePr>
        <p:xfrm>
          <a:off x="107503" y="1615265"/>
          <a:ext cx="518457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18" y="66337"/>
            <a:ext cx="3788625" cy="1158181"/>
          </a:xfrm>
          <a:prstGeom prst="rect">
            <a:avLst/>
          </a:prstGeom>
        </p:spPr>
      </p:pic>
      <p:sp>
        <p:nvSpPr>
          <p:cNvPr id="8" name="TextBox 11"/>
          <p:cNvSpPr txBox="1"/>
          <p:nvPr/>
        </p:nvSpPr>
        <p:spPr>
          <a:xfrm>
            <a:off x="5364088" y="1592040"/>
            <a:ext cx="33123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 SGP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representa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cerca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del 80% del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gasto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en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educación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inversión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con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recursos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propios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está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concentrada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en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las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principales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ciudades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especialmente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Bogotá y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Medellín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331640" y="411510"/>
            <a:ext cx="2131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SGP</a:t>
            </a:r>
            <a:endParaRPr lang="es-ES_tradnl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755576" y="4720280"/>
            <a:ext cx="144016" cy="113867"/>
          </a:xfrm>
          <a:prstGeom prst="round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redondeado 9"/>
          <p:cNvSpPr/>
          <p:nvPr/>
        </p:nvSpPr>
        <p:spPr>
          <a:xfrm>
            <a:off x="755576" y="4906155"/>
            <a:ext cx="144016" cy="113867"/>
          </a:xfrm>
          <a:prstGeom prst="roundRect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redondeado 10"/>
          <p:cNvSpPr/>
          <p:nvPr/>
        </p:nvSpPr>
        <p:spPr>
          <a:xfrm>
            <a:off x="2843808" y="4705205"/>
            <a:ext cx="144016" cy="113867"/>
          </a:xfrm>
          <a:prstGeom prst="roundRect">
            <a:avLst/>
          </a:prstGeom>
          <a:solidFill>
            <a:srgbClr val="772C2A"/>
          </a:solidFill>
          <a:ln>
            <a:solidFill>
              <a:srgbClr val="772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899592" y="4659934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/>
              <a:t>SGP Prestación del servicio</a:t>
            </a:r>
            <a:endParaRPr lang="es-ES" sz="10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99592" y="4858413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/>
              <a:t>SGP Calidad</a:t>
            </a:r>
            <a:endParaRPr lang="es-ES" sz="10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999256" y="4639027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/>
              <a:t>Ingresos corrientes</a:t>
            </a:r>
            <a:endParaRPr lang="es-ES" sz="10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2784471" y="4858413"/>
            <a:ext cx="19315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err="1" smtClean="0"/>
              <a:t>Resto:Otros</a:t>
            </a:r>
            <a:r>
              <a:rPr lang="es-CO" sz="1000" dirty="0" smtClean="0"/>
              <a:t> SGP y otros recursos</a:t>
            </a:r>
            <a:endParaRPr lang="es-ES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4391980" y="4474833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/>
              <a:t>FUENTE: FUT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9825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18" y="66337"/>
            <a:ext cx="3788625" cy="1158181"/>
          </a:xfrm>
          <a:prstGeom prst="rect">
            <a:avLst/>
          </a:prstGeom>
        </p:spPr>
      </p:pic>
      <p:graphicFrame>
        <p:nvGraphicFramePr>
          <p:cNvPr id="8" name="Gráfico 7">
            <a:extLst>
              <a:ext uri="{FF2B5EF4-FFF2-40B4-BE49-F238E27FC236}">
                <a16:creationId xmlns="" xmlns:a16="http://schemas.microsoft.com/office/drawing/2014/main" id="{F7A089FC-44F1-4573-9162-F8B623F6B5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7711585"/>
              </p:ext>
            </p:extLst>
          </p:nvPr>
        </p:nvGraphicFramePr>
        <p:xfrm>
          <a:off x="395536" y="1347614"/>
          <a:ext cx="5112568" cy="3165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5724128" y="1347614"/>
            <a:ext cx="298782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 el periodo </a:t>
            </a:r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2002-2017 </a:t>
            </a: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 SGP Educación tuvo un crecimiento real del </a:t>
            </a:r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53,3%</a:t>
            </a:r>
            <a:endParaRPr lang="es-CO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 2016, el SGP Educación representó el 2,84% de PIB, frente a 2,75% en 2002. </a:t>
            </a:r>
          </a:p>
          <a:p>
            <a:pPr algn="just"/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Prestar un servicio en educación de calidad y el costo de la nómina docente requieren de una mayor tasa de crecimiento de la participación para educación.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331640" y="411510"/>
            <a:ext cx="2131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Evolución SGP</a:t>
            </a:r>
            <a:endParaRPr lang="es-ES_tradnl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039" y="4660368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FUENTE: DNP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9968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Conector recto 33"/>
          <p:cNvCxnSpPr/>
          <p:nvPr/>
        </p:nvCxnSpPr>
        <p:spPr>
          <a:xfrm>
            <a:off x="4427984" y="4344992"/>
            <a:ext cx="4320480" cy="0"/>
          </a:xfrm>
          <a:prstGeom prst="line">
            <a:avLst/>
          </a:prstGeom>
          <a:ln w="12700" cmpd="sng">
            <a:solidFill>
              <a:schemeClr val="accent5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323529" y="330222"/>
            <a:ext cx="6480720" cy="3693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s-ES" sz="1800" b="1" dirty="0" smtClean="0">
                <a:solidFill>
                  <a:srgbClr val="FFFFFF"/>
                </a:solidFill>
                <a:latin typeface="Segoe UI"/>
                <a:cs typeface="Segoe UI"/>
              </a:rPr>
              <a:t>Situación Presupuestal del Ministerio de Educación</a:t>
            </a:r>
            <a:endParaRPr lang="es-ES" sz="1800" b="1" dirty="0">
              <a:solidFill>
                <a:srgbClr val="FFFFFF"/>
              </a:solidFill>
              <a:latin typeface="Segoe UI"/>
              <a:cs typeface="Segoe U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339502"/>
            <a:ext cx="9180512" cy="5143499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107504" y="2495758"/>
            <a:ext cx="5976664" cy="461653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 coyuntura del SGP Educación en 2017</a:t>
            </a:r>
            <a:endParaRPr lang="es-ES" sz="24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93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95536" y="195486"/>
            <a:ext cx="6480720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s-ES" sz="2400" b="1" dirty="0">
                <a:solidFill>
                  <a:srgbClr val="FFFFFF"/>
                </a:solidFill>
                <a:latin typeface="Segoe UI"/>
                <a:cs typeface="Segoe UI"/>
              </a:rPr>
              <a:t>Balance SGP Educación 2017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3062" y="1466484"/>
            <a:ext cx="81497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 vigencia </a:t>
            </a: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2017,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 </a:t>
            </a: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SGP para el sector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educación pierde el </a:t>
            </a:r>
            <a:r>
              <a:rPr lang="es-CO" sz="16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1,8%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lo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que significa una disminución para inversión en el sector de cerca de </a:t>
            </a:r>
            <a:r>
              <a:rPr lang="es-CO" sz="16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$545mm</a:t>
            </a:r>
            <a:r>
              <a:rPr lang="es-CO" sz="16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 costo de la nómina proyectada se estima en </a:t>
            </a:r>
            <a:r>
              <a:rPr lang="es-CO" sz="16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$16.2 </a:t>
            </a:r>
            <a:r>
              <a:rPr lang="es-CO" sz="16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billones</a:t>
            </a: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 asignan recursos para calidad por valor de </a:t>
            </a:r>
            <a:r>
              <a:rPr lang="es-CO" sz="16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$1.45 </a:t>
            </a:r>
            <a:r>
              <a:rPr lang="es-CO" sz="16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billones</a:t>
            </a: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 proyecta un déficit del SGP igual a </a:t>
            </a:r>
            <a:r>
              <a:rPr lang="es-CO" sz="16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$556 mm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debido a que el costo de la nómina crece por encima del crecimiento del SGP (12,8 vs 8,6</a:t>
            </a: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%).</a:t>
            </a: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18" y="66337"/>
            <a:ext cx="3788625" cy="115818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331640" y="457084"/>
            <a:ext cx="2736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Balance SGP 2017</a:t>
            </a:r>
            <a:endParaRPr lang="es-ES_tradnl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96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Conector recto 33"/>
          <p:cNvCxnSpPr/>
          <p:nvPr/>
        </p:nvCxnSpPr>
        <p:spPr>
          <a:xfrm>
            <a:off x="4427984" y="4344992"/>
            <a:ext cx="4320480" cy="0"/>
          </a:xfrm>
          <a:prstGeom prst="line">
            <a:avLst/>
          </a:prstGeom>
          <a:ln w="12700" cmpd="sng">
            <a:solidFill>
              <a:schemeClr val="accent5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323529" y="330222"/>
            <a:ext cx="6480720" cy="3693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s-ES" sz="1800" b="1" dirty="0" smtClean="0">
                <a:solidFill>
                  <a:srgbClr val="FFFFFF"/>
                </a:solidFill>
                <a:latin typeface="Segoe UI"/>
                <a:cs typeface="Segoe UI"/>
              </a:rPr>
              <a:t>Situación Presupuestal del Ministerio de Educación</a:t>
            </a:r>
            <a:endParaRPr lang="es-ES" sz="1800" b="1" dirty="0">
              <a:solidFill>
                <a:srgbClr val="FFFFFF"/>
              </a:solidFill>
              <a:latin typeface="Segoe UI"/>
              <a:cs typeface="Segoe U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339502"/>
            <a:ext cx="9180512" cy="5143499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107504" y="2495758"/>
            <a:ext cx="5976664" cy="830985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Los retos en educación son mayores que lo que el SGP está cubriendo</a:t>
            </a:r>
            <a:endParaRPr lang="es-ES" sz="24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33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18" y="66337"/>
            <a:ext cx="3788625" cy="1158181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5262446" y="3259795"/>
            <a:ext cx="24676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Con </a:t>
            </a:r>
            <a:r>
              <a:rPr lang="en-US" b="1" dirty="0" err="1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apoyo</a:t>
            </a:r>
            <a:r>
              <a:rPr lang="en-US" b="1" dirty="0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b="1" dirty="0" err="1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administrativo</a:t>
            </a:r>
            <a:r>
              <a:rPr lang="en-US" b="1" dirty="0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en los </a:t>
            </a:r>
            <a:r>
              <a:rPr lang="en-US" dirty="0" err="1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colegios</a:t>
            </a:r>
            <a:endParaRPr lang="en-US" dirty="0">
              <a:solidFill>
                <a:srgbClr val="075676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-84702" y="2524434"/>
            <a:ext cx="2832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Un </a:t>
            </a:r>
            <a:r>
              <a:rPr lang="en-US" dirty="0" err="1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país</a:t>
            </a:r>
            <a:r>
              <a:rPr lang="en-US" dirty="0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que</a:t>
            </a:r>
            <a:r>
              <a:rPr lang="en-US" dirty="0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avanza</a:t>
            </a:r>
            <a:r>
              <a:rPr lang="en-US" dirty="0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hacia</a:t>
            </a:r>
            <a:r>
              <a:rPr lang="en-US" dirty="0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 la </a:t>
            </a:r>
            <a:r>
              <a:rPr lang="en-US" b="1" dirty="0" err="1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Jornada</a:t>
            </a:r>
            <a:r>
              <a:rPr lang="en-US" b="1" dirty="0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b="1" dirty="0" err="1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única</a:t>
            </a:r>
            <a:endParaRPr lang="es-ES_tradnl" b="1" dirty="0">
              <a:solidFill>
                <a:srgbClr val="075676"/>
              </a:solidFill>
            </a:endParaRPr>
          </a:p>
        </p:txBody>
      </p:sp>
      <p:sp>
        <p:nvSpPr>
          <p:cNvPr id="14" name="Forma libre 13"/>
          <p:cNvSpPr/>
          <p:nvPr/>
        </p:nvSpPr>
        <p:spPr>
          <a:xfrm rot="4547917" flipV="1">
            <a:off x="5797185" y="2675676"/>
            <a:ext cx="886690" cy="492918"/>
          </a:xfrm>
          <a:custGeom>
            <a:avLst/>
            <a:gdLst>
              <a:gd name="connsiteX0" fmla="*/ 0 w 1543574"/>
              <a:gd name="connsiteY0" fmla="*/ 0 h 631711"/>
              <a:gd name="connsiteX1" fmla="*/ 1543574 w 1543574"/>
              <a:gd name="connsiteY1" fmla="*/ 629174 h 631711"/>
              <a:gd name="connsiteX0" fmla="*/ 0 w 1543574"/>
              <a:gd name="connsiteY0" fmla="*/ 0 h 634928"/>
              <a:gd name="connsiteX1" fmla="*/ 1543574 w 1543574"/>
              <a:gd name="connsiteY1" fmla="*/ 629174 h 634928"/>
              <a:gd name="connsiteX0" fmla="*/ 0 w 1543574"/>
              <a:gd name="connsiteY0" fmla="*/ 0 h 633685"/>
              <a:gd name="connsiteX1" fmla="*/ 1543574 w 1543574"/>
              <a:gd name="connsiteY1" fmla="*/ 629174 h 633685"/>
              <a:gd name="connsiteX0" fmla="*/ 0 w 1543574"/>
              <a:gd name="connsiteY0" fmla="*/ 0 h 676197"/>
              <a:gd name="connsiteX1" fmla="*/ 1543574 w 1543574"/>
              <a:gd name="connsiteY1" fmla="*/ 629174 h 676197"/>
              <a:gd name="connsiteX0" fmla="*/ 0 w 1543574"/>
              <a:gd name="connsiteY0" fmla="*/ 0 h 675411"/>
              <a:gd name="connsiteX1" fmla="*/ 1543574 w 1543574"/>
              <a:gd name="connsiteY1" fmla="*/ 629174 h 67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43574" h="675411">
                <a:moveTo>
                  <a:pt x="0" y="0"/>
                </a:moveTo>
                <a:cubicBezTo>
                  <a:pt x="328486" y="490805"/>
                  <a:pt x="842019" y="796789"/>
                  <a:pt x="1543574" y="629174"/>
                </a:cubicBezTo>
              </a:path>
            </a:pathLst>
          </a:custGeom>
          <a:noFill/>
          <a:ln w="38100">
            <a:solidFill>
              <a:srgbClr val="EF5C43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CuadroTexto 14"/>
          <p:cNvSpPr txBox="1"/>
          <p:nvPr/>
        </p:nvSpPr>
        <p:spPr>
          <a:xfrm>
            <a:off x="1331640" y="457084"/>
            <a:ext cx="2736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 meta</a:t>
            </a:r>
            <a:endParaRPr lang="es-ES_tradnl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027628" y="1059582"/>
            <a:ext cx="48788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chemeClr val="tx2">
                    <a:lumMod val="7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Ser</a:t>
            </a:r>
            <a:r>
              <a:rPr lang="es-CO" sz="3200" dirty="0">
                <a:solidFill>
                  <a:schemeClr val="tx2">
                    <a:lumMod val="7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s-CO" sz="3200" b="1" dirty="0">
                <a:solidFill>
                  <a:schemeClr val="tx2">
                    <a:lumMod val="7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el país mejor educado</a:t>
            </a:r>
            <a:r>
              <a:rPr lang="es-CO" sz="3200" dirty="0">
                <a:solidFill>
                  <a:schemeClr val="tx2">
                    <a:lumMod val="7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s-CO" sz="3200" b="1" dirty="0">
                <a:solidFill>
                  <a:schemeClr val="tx2">
                    <a:lumMod val="7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de América Latina</a:t>
            </a:r>
            <a:r>
              <a:rPr lang="es-CO" sz="3200" dirty="0">
                <a:solidFill>
                  <a:schemeClr val="tx2">
                    <a:lumMod val="7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s-CO" sz="3200" b="1" dirty="0">
                <a:solidFill>
                  <a:schemeClr val="tx2">
                    <a:lumMod val="7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en</a:t>
            </a:r>
            <a:r>
              <a:rPr lang="es-CO" sz="3200" dirty="0">
                <a:solidFill>
                  <a:schemeClr val="tx2">
                    <a:lumMod val="7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s-CO" sz="3200" b="1" dirty="0">
                <a:solidFill>
                  <a:schemeClr val="tx2">
                    <a:lumMod val="7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2025</a:t>
            </a:r>
            <a:endParaRPr lang="es-E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Forma libre 16"/>
          <p:cNvSpPr/>
          <p:nvPr/>
        </p:nvSpPr>
        <p:spPr>
          <a:xfrm rot="6975926">
            <a:off x="1371894" y="1760032"/>
            <a:ext cx="917988" cy="660447"/>
          </a:xfrm>
          <a:custGeom>
            <a:avLst/>
            <a:gdLst>
              <a:gd name="connsiteX0" fmla="*/ 0 w 1543574"/>
              <a:gd name="connsiteY0" fmla="*/ 0 h 631711"/>
              <a:gd name="connsiteX1" fmla="*/ 1543574 w 1543574"/>
              <a:gd name="connsiteY1" fmla="*/ 629174 h 631711"/>
              <a:gd name="connsiteX0" fmla="*/ 0 w 1543574"/>
              <a:gd name="connsiteY0" fmla="*/ 0 h 634928"/>
              <a:gd name="connsiteX1" fmla="*/ 1543574 w 1543574"/>
              <a:gd name="connsiteY1" fmla="*/ 629174 h 634928"/>
              <a:gd name="connsiteX0" fmla="*/ 0 w 1543574"/>
              <a:gd name="connsiteY0" fmla="*/ 0 h 633685"/>
              <a:gd name="connsiteX1" fmla="*/ 1543574 w 1543574"/>
              <a:gd name="connsiteY1" fmla="*/ 629174 h 633685"/>
              <a:gd name="connsiteX0" fmla="*/ 0 w 1543574"/>
              <a:gd name="connsiteY0" fmla="*/ 0 h 676197"/>
              <a:gd name="connsiteX1" fmla="*/ 1543574 w 1543574"/>
              <a:gd name="connsiteY1" fmla="*/ 629174 h 676197"/>
              <a:gd name="connsiteX0" fmla="*/ 0 w 1543574"/>
              <a:gd name="connsiteY0" fmla="*/ 0 h 675411"/>
              <a:gd name="connsiteX1" fmla="*/ 1543574 w 1543574"/>
              <a:gd name="connsiteY1" fmla="*/ 629174 h 67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43574" h="675411">
                <a:moveTo>
                  <a:pt x="0" y="0"/>
                </a:moveTo>
                <a:cubicBezTo>
                  <a:pt x="328486" y="490805"/>
                  <a:pt x="842019" y="796789"/>
                  <a:pt x="1543574" y="629174"/>
                </a:cubicBezTo>
              </a:path>
            </a:pathLst>
          </a:custGeom>
          <a:noFill/>
          <a:ln w="38100">
            <a:solidFill>
              <a:srgbClr val="EF5C43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Rectángulo 17"/>
          <p:cNvSpPr/>
          <p:nvPr/>
        </p:nvSpPr>
        <p:spPr>
          <a:xfrm>
            <a:off x="364470" y="3345134"/>
            <a:ext cx="2832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Un </a:t>
            </a:r>
            <a:r>
              <a:rPr lang="en-US" dirty="0" err="1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país</a:t>
            </a:r>
            <a:r>
              <a:rPr lang="en-US" dirty="0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 con </a:t>
            </a:r>
            <a:r>
              <a:rPr lang="en-US" b="1" dirty="0" err="1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docentes</a:t>
            </a:r>
            <a:r>
              <a:rPr lang="en-US" b="1" dirty="0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b="1" dirty="0" err="1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mejor</a:t>
            </a:r>
            <a:r>
              <a:rPr lang="en-US" b="1" dirty="0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b="1" dirty="0" err="1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calificados</a:t>
            </a:r>
            <a:r>
              <a:rPr lang="en-US" b="1" dirty="0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 y </a:t>
            </a:r>
            <a:r>
              <a:rPr lang="en-US" b="1" dirty="0" err="1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remunerados</a:t>
            </a:r>
            <a:endParaRPr lang="es-ES_tradnl" b="1" dirty="0">
              <a:solidFill>
                <a:srgbClr val="075676"/>
              </a:solidFill>
            </a:endParaRPr>
          </a:p>
        </p:txBody>
      </p:sp>
      <p:sp>
        <p:nvSpPr>
          <p:cNvPr id="24" name="Forma libre 23"/>
          <p:cNvSpPr/>
          <p:nvPr/>
        </p:nvSpPr>
        <p:spPr>
          <a:xfrm rot="5400000">
            <a:off x="2378179" y="2425879"/>
            <a:ext cx="692811" cy="1201714"/>
          </a:xfrm>
          <a:custGeom>
            <a:avLst/>
            <a:gdLst>
              <a:gd name="connsiteX0" fmla="*/ 0 w 1543574"/>
              <a:gd name="connsiteY0" fmla="*/ 0 h 631711"/>
              <a:gd name="connsiteX1" fmla="*/ 1543574 w 1543574"/>
              <a:gd name="connsiteY1" fmla="*/ 629174 h 631711"/>
              <a:gd name="connsiteX0" fmla="*/ 0 w 1543574"/>
              <a:gd name="connsiteY0" fmla="*/ 0 h 634928"/>
              <a:gd name="connsiteX1" fmla="*/ 1543574 w 1543574"/>
              <a:gd name="connsiteY1" fmla="*/ 629174 h 634928"/>
              <a:gd name="connsiteX0" fmla="*/ 0 w 1543574"/>
              <a:gd name="connsiteY0" fmla="*/ 0 h 633685"/>
              <a:gd name="connsiteX1" fmla="*/ 1543574 w 1543574"/>
              <a:gd name="connsiteY1" fmla="*/ 629174 h 633685"/>
              <a:gd name="connsiteX0" fmla="*/ 0 w 1543574"/>
              <a:gd name="connsiteY0" fmla="*/ 0 h 676197"/>
              <a:gd name="connsiteX1" fmla="*/ 1543574 w 1543574"/>
              <a:gd name="connsiteY1" fmla="*/ 629174 h 676197"/>
              <a:gd name="connsiteX0" fmla="*/ 0 w 1543574"/>
              <a:gd name="connsiteY0" fmla="*/ 0 h 675411"/>
              <a:gd name="connsiteX1" fmla="*/ 1543574 w 1543574"/>
              <a:gd name="connsiteY1" fmla="*/ 629174 h 67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43574" h="675411">
                <a:moveTo>
                  <a:pt x="0" y="0"/>
                </a:moveTo>
                <a:cubicBezTo>
                  <a:pt x="328486" y="490805"/>
                  <a:pt x="842019" y="796789"/>
                  <a:pt x="1543574" y="629174"/>
                </a:cubicBezTo>
              </a:path>
            </a:pathLst>
          </a:custGeom>
          <a:noFill/>
          <a:ln w="38100">
            <a:solidFill>
              <a:srgbClr val="EF5C43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Rectángulo 24"/>
          <p:cNvSpPr/>
          <p:nvPr/>
        </p:nvSpPr>
        <p:spPr>
          <a:xfrm>
            <a:off x="3138469" y="3373139"/>
            <a:ext cx="23109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Con </a:t>
            </a:r>
            <a:r>
              <a:rPr lang="en-US" dirty="0" err="1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mejores</a:t>
            </a:r>
            <a:r>
              <a:rPr lang="en-US" dirty="0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condiciones</a:t>
            </a:r>
            <a:r>
              <a:rPr lang="en-US" dirty="0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 de </a:t>
            </a:r>
            <a:r>
              <a:rPr lang="en-US" b="1" dirty="0" err="1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infraestructura</a:t>
            </a:r>
            <a:r>
              <a:rPr lang="en-US" b="1" dirty="0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b="1" dirty="0" err="1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educativa</a:t>
            </a:r>
            <a:endParaRPr lang="es-ES_tradnl" b="1" dirty="0">
              <a:solidFill>
                <a:srgbClr val="075676"/>
              </a:solidFill>
            </a:endParaRPr>
          </a:p>
        </p:txBody>
      </p:sp>
      <p:sp>
        <p:nvSpPr>
          <p:cNvPr id="26" name="Forma libre 25"/>
          <p:cNvSpPr/>
          <p:nvPr/>
        </p:nvSpPr>
        <p:spPr>
          <a:xfrm rot="5400000" flipV="1">
            <a:off x="3913369" y="2978331"/>
            <a:ext cx="743896" cy="45719"/>
          </a:xfrm>
          <a:custGeom>
            <a:avLst/>
            <a:gdLst>
              <a:gd name="connsiteX0" fmla="*/ 0 w 1543574"/>
              <a:gd name="connsiteY0" fmla="*/ 0 h 631711"/>
              <a:gd name="connsiteX1" fmla="*/ 1543574 w 1543574"/>
              <a:gd name="connsiteY1" fmla="*/ 629174 h 631711"/>
              <a:gd name="connsiteX0" fmla="*/ 0 w 1543574"/>
              <a:gd name="connsiteY0" fmla="*/ 0 h 634928"/>
              <a:gd name="connsiteX1" fmla="*/ 1543574 w 1543574"/>
              <a:gd name="connsiteY1" fmla="*/ 629174 h 634928"/>
              <a:gd name="connsiteX0" fmla="*/ 0 w 1543574"/>
              <a:gd name="connsiteY0" fmla="*/ 0 h 633685"/>
              <a:gd name="connsiteX1" fmla="*/ 1543574 w 1543574"/>
              <a:gd name="connsiteY1" fmla="*/ 629174 h 633685"/>
              <a:gd name="connsiteX0" fmla="*/ 0 w 1543574"/>
              <a:gd name="connsiteY0" fmla="*/ 0 h 676197"/>
              <a:gd name="connsiteX1" fmla="*/ 1543574 w 1543574"/>
              <a:gd name="connsiteY1" fmla="*/ 629174 h 676197"/>
              <a:gd name="connsiteX0" fmla="*/ 0 w 1543574"/>
              <a:gd name="connsiteY0" fmla="*/ 0 h 675411"/>
              <a:gd name="connsiteX1" fmla="*/ 1543574 w 1543574"/>
              <a:gd name="connsiteY1" fmla="*/ 629174 h 67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43574" h="675411">
                <a:moveTo>
                  <a:pt x="0" y="0"/>
                </a:moveTo>
                <a:cubicBezTo>
                  <a:pt x="328486" y="490805"/>
                  <a:pt x="842019" y="796789"/>
                  <a:pt x="1543574" y="629174"/>
                </a:cubicBezTo>
              </a:path>
            </a:pathLst>
          </a:custGeom>
          <a:noFill/>
          <a:ln w="38100">
            <a:solidFill>
              <a:srgbClr val="EF5C43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" name="Rectángulo 26"/>
          <p:cNvSpPr/>
          <p:nvPr/>
        </p:nvSpPr>
        <p:spPr>
          <a:xfrm>
            <a:off x="6847105" y="2552803"/>
            <a:ext cx="21793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Con </a:t>
            </a:r>
            <a:r>
              <a:rPr lang="en-US" b="1" dirty="0" err="1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materiales</a:t>
            </a:r>
            <a:r>
              <a:rPr lang="en-US" b="1" dirty="0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 y </a:t>
            </a:r>
            <a:r>
              <a:rPr lang="en-US" b="1" dirty="0" err="1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apoyo</a:t>
            </a:r>
            <a:r>
              <a:rPr lang="en-US" b="1" dirty="0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b="1" dirty="0" err="1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pedagógico</a:t>
            </a:r>
            <a:r>
              <a:rPr lang="en-US" dirty="0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 para </a:t>
            </a:r>
            <a:r>
              <a:rPr lang="en-US" dirty="0" err="1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todos</a:t>
            </a:r>
            <a:r>
              <a:rPr lang="en-US" dirty="0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 los </a:t>
            </a:r>
            <a:r>
              <a:rPr lang="en-US" dirty="0" err="1" smtClean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niños</a:t>
            </a:r>
            <a:endParaRPr lang="en-US" dirty="0">
              <a:solidFill>
                <a:srgbClr val="075676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28" name="Forma libre 27"/>
          <p:cNvSpPr/>
          <p:nvPr/>
        </p:nvSpPr>
        <p:spPr>
          <a:xfrm rot="4547917" flipV="1">
            <a:off x="6924813" y="1569191"/>
            <a:ext cx="1021099" cy="1219864"/>
          </a:xfrm>
          <a:custGeom>
            <a:avLst/>
            <a:gdLst>
              <a:gd name="connsiteX0" fmla="*/ 0 w 1543574"/>
              <a:gd name="connsiteY0" fmla="*/ 0 h 631711"/>
              <a:gd name="connsiteX1" fmla="*/ 1543574 w 1543574"/>
              <a:gd name="connsiteY1" fmla="*/ 629174 h 631711"/>
              <a:gd name="connsiteX0" fmla="*/ 0 w 1543574"/>
              <a:gd name="connsiteY0" fmla="*/ 0 h 634928"/>
              <a:gd name="connsiteX1" fmla="*/ 1543574 w 1543574"/>
              <a:gd name="connsiteY1" fmla="*/ 629174 h 634928"/>
              <a:gd name="connsiteX0" fmla="*/ 0 w 1543574"/>
              <a:gd name="connsiteY0" fmla="*/ 0 h 633685"/>
              <a:gd name="connsiteX1" fmla="*/ 1543574 w 1543574"/>
              <a:gd name="connsiteY1" fmla="*/ 629174 h 633685"/>
              <a:gd name="connsiteX0" fmla="*/ 0 w 1543574"/>
              <a:gd name="connsiteY0" fmla="*/ 0 h 676197"/>
              <a:gd name="connsiteX1" fmla="*/ 1543574 w 1543574"/>
              <a:gd name="connsiteY1" fmla="*/ 629174 h 676197"/>
              <a:gd name="connsiteX0" fmla="*/ 0 w 1543574"/>
              <a:gd name="connsiteY0" fmla="*/ 0 h 675411"/>
              <a:gd name="connsiteX1" fmla="*/ 1543574 w 1543574"/>
              <a:gd name="connsiteY1" fmla="*/ 629174 h 67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43574" h="675411">
                <a:moveTo>
                  <a:pt x="0" y="0"/>
                </a:moveTo>
                <a:cubicBezTo>
                  <a:pt x="328486" y="490805"/>
                  <a:pt x="842019" y="796789"/>
                  <a:pt x="1543574" y="629174"/>
                </a:cubicBezTo>
              </a:path>
            </a:pathLst>
          </a:custGeom>
          <a:noFill/>
          <a:ln w="38100">
            <a:solidFill>
              <a:srgbClr val="EF5C43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9" name="Rectángulo 28"/>
          <p:cNvSpPr/>
          <p:nvPr/>
        </p:nvSpPr>
        <p:spPr>
          <a:xfrm>
            <a:off x="149522" y="4311521"/>
            <a:ext cx="6445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800" dirty="0">
                <a:solidFill>
                  <a:schemeClr val="tx2">
                    <a:lumMod val="7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Un país que garantiza las mismas </a:t>
            </a:r>
            <a:r>
              <a:rPr lang="es-CO" sz="1800" b="1" dirty="0">
                <a:solidFill>
                  <a:schemeClr val="tx2">
                    <a:lumMod val="7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oportunidades</a:t>
            </a:r>
            <a:r>
              <a:rPr lang="es-CO" sz="1800" dirty="0">
                <a:solidFill>
                  <a:schemeClr val="tx2">
                    <a:lumMod val="75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 a todos los niños y jóvenes independientemente de su lugar de origen</a:t>
            </a:r>
            <a:endParaRPr lang="es-ES_tradnl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52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 animBg="1"/>
      <p:bldP spid="17" grpId="0" animBg="1"/>
      <p:bldP spid="18" grpId="0"/>
      <p:bldP spid="24" grpId="0" animBg="1"/>
      <p:bldP spid="25" grpId="0"/>
      <p:bldP spid="26" grpId="0" animBg="1"/>
      <p:bldP spid="27" grpId="0"/>
      <p:bldP spid="28" grpId="0" animBg="1"/>
      <p:bldP spid="29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32265</TotalTime>
  <Words>752</Words>
  <Application>Microsoft Office PowerPoint</Application>
  <PresentationFormat>Presentación en pantalla (16:9)</PresentationFormat>
  <Paragraphs>111</Paragraphs>
  <Slides>14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Calibri</vt:lpstr>
      <vt:lpstr>Constantia</vt:lpstr>
      <vt:lpstr>Segoe UI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Gasto en educación por fuente, 2013-2015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Valor canasta ideal / SGP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Edda Patricia Izquierdo</dc:creator>
  <cp:lastModifiedBy>Full name</cp:lastModifiedBy>
  <cp:revision>1212</cp:revision>
  <cp:lastPrinted>2017-03-14T15:58:30Z</cp:lastPrinted>
  <dcterms:created xsi:type="dcterms:W3CDTF">2014-12-12T22:28:04Z</dcterms:created>
  <dcterms:modified xsi:type="dcterms:W3CDTF">2017-04-04T01:32:14Z</dcterms:modified>
</cp:coreProperties>
</file>