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1" r:id="rId2"/>
    <p:sldId id="332" r:id="rId3"/>
    <p:sldId id="267" r:id="rId4"/>
    <p:sldId id="333" r:id="rId5"/>
    <p:sldId id="323" r:id="rId6"/>
    <p:sldId id="292" r:id="rId7"/>
    <p:sldId id="291" r:id="rId8"/>
    <p:sldId id="303" r:id="rId9"/>
    <p:sldId id="307" r:id="rId10"/>
    <p:sldId id="325" r:id="rId11"/>
    <p:sldId id="302" r:id="rId12"/>
    <p:sldId id="308" r:id="rId13"/>
    <p:sldId id="326" r:id="rId14"/>
    <p:sldId id="309" r:id="rId15"/>
    <p:sldId id="317" r:id="rId16"/>
    <p:sldId id="327" r:id="rId17"/>
    <p:sldId id="315" r:id="rId18"/>
    <p:sldId id="328" r:id="rId19"/>
    <p:sldId id="319" r:id="rId20"/>
    <p:sldId id="329" r:id="rId21"/>
    <p:sldId id="330" r:id="rId22"/>
    <p:sldId id="331" r:id="rId23"/>
    <p:sldId id="284" r:id="rId24"/>
    <p:sldId id="285" r:id="rId25"/>
    <p:sldId id="286" r:id="rId26"/>
    <p:sldId id="324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43"/>
  </p:normalViewPr>
  <p:slideViewPr>
    <p:cSldViewPr>
      <p:cViewPr varScale="1">
        <p:scale>
          <a:sx n="63" d="100"/>
          <a:sy n="63" d="100"/>
        </p:scale>
        <p:origin x="12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o\Downloads\Presentacio&#769;n_FECODE\MODELO_FECODE_PROPUESTA%20DE%20SGP%202018-2027%2026032017%20-%20Inflacta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Deflacta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Deflacta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Deflacta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Deflactad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6032017%20-%20Inflactad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o\Downloads\Presentacio&#769;n_FECODE\MODELO_FECODE_PROPUESTA%20DE%20SGP%202018-2027%2026032017%20-%20Inflactad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6032017%20-%20Inflactad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6032017%20-%20Inflactad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Inflactad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Inflactad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Downloads\SGP%20a%20precios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1032017%20-%20Inflactad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rv%20I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rv%20IL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rv%20IL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rv%20I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6032017%20-%20Inflactad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AppData\Roaming\Skype\My%20Skype%20Received%20Files\MODELO_FECODE_PROPUESTA%20DE%20SGP%202018-2027_20_03_2017(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yco\Google%20Drive\FECODE\MODELO_FECODE_PROPUESTA%20DE%20SGP%202018-2027%2026032017%20-%20Inflactad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SGP / ICN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'7. Presupuesto'!$B$1:$AI$1</c:f>
              <c:strCache>
                <c:ptCount val="3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2016*</c:v>
                </c:pt>
                <c:pt idx="23">
                  <c:v>2017*</c:v>
                </c:pt>
                <c:pt idx="24">
                  <c:v>2018*</c:v>
                </c:pt>
                <c:pt idx="25">
                  <c:v>2019*</c:v>
                </c:pt>
                <c:pt idx="26">
                  <c:v>2020*</c:v>
                </c:pt>
                <c:pt idx="27">
                  <c:v>2021*</c:v>
                </c:pt>
                <c:pt idx="28">
                  <c:v>2022*</c:v>
                </c:pt>
                <c:pt idx="29">
                  <c:v>2023*</c:v>
                </c:pt>
                <c:pt idx="30">
                  <c:v>2024*</c:v>
                </c:pt>
                <c:pt idx="31">
                  <c:v>2025*</c:v>
                </c:pt>
                <c:pt idx="32">
                  <c:v>2026*</c:v>
                </c:pt>
                <c:pt idx="33">
                  <c:v>2027*</c:v>
                </c:pt>
              </c:strCache>
            </c:strRef>
          </c:cat>
          <c:val>
            <c:numRef>
              <c:f>'7. Presupuesto'!$B$14:$AI$14</c:f>
              <c:numCache>
                <c:formatCode>0.00%</c:formatCode>
                <c:ptCount val="34"/>
                <c:pt idx="0">
                  <c:v>0.33959159039235098</c:v>
                </c:pt>
                <c:pt idx="1">
                  <c:v>0.34997654774706599</c:v>
                </c:pt>
                <c:pt idx="2">
                  <c:v>0.40202104766399199</c:v>
                </c:pt>
                <c:pt idx="3">
                  <c:v>0.39647425325270302</c:v>
                </c:pt>
                <c:pt idx="4">
                  <c:v>0.44233042536470701</c:v>
                </c:pt>
                <c:pt idx="5">
                  <c:v>0.48998256879058799</c:v>
                </c:pt>
                <c:pt idx="6">
                  <c:v>0.426759429607731</c:v>
                </c:pt>
                <c:pt idx="7">
                  <c:v>0.401973618988609</c:v>
                </c:pt>
                <c:pt idx="8">
                  <c:v>0.416989762169858</c:v>
                </c:pt>
                <c:pt idx="9">
                  <c:v>0.40886193244792401</c:v>
                </c:pt>
                <c:pt idx="10">
                  <c:v>0.38498145360626601</c:v>
                </c:pt>
                <c:pt idx="11">
                  <c:v>0.36778493951959101</c:v>
                </c:pt>
                <c:pt idx="12">
                  <c:v>0.31646448134937999</c:v>
                </c:pt>
                <c:pt idx="13">
                  <c:v>0.30171697745884002</c:v>
                </c:pt>
                <c:pt idx="14">
                  <c:v>0.29836219395118002</c:v>
                </c:pt>
                <c:pt idx="15">
                  <c:v>0.33732983109703202</c:v>
                </c:pt>
                <c:pt idx="16">
                  <c:v>0.35005181684127401</c:v>
                </c:pt>
                <c:pt idx="17">
                  <c:v>0.29340629121334899</c:v>
                </c:pt>
                <c:pt idx="18">
                  <c:v>0.26989582582482802</c:v>
                </c:pt>
                <c:pt idx="19">
                  <c:v>0.27752622428714502</c:v>
                </c:pt>
                <c:pt idx="20">
                  <c:v>0.26502316183927599</c:v>
                </c:pt>
                <c:pt idx="21">
                  <c:v>0.261441012505573</c:v>
                </c:pt>
                <c:pt idx="22">
                  <c:v>0.27413309586218298</c:v>
                </c:pt>
                <c:pt idx="23">
                  <c:v>0.26666052444654098</c:v>
                </c:pt>
                <c:pt idx="24">
                  <c:v>0.248414463472307</c:v>
                </c:pt>
                <c:pt idx="25">
                  <c:v>0.244752370837232</c:v>
                </c:pt>
                <c:pt idx="26">
                  <c:v>0.24065902188357199</c:v>
                </c:pt>
                <c:pt idx="27">
                  <c:v>0.24497258241745701</c:v>
                </c:pt>
                <c:pt idx="28">
                  <c:v>0.25009132500026099</c:v>
                </c:pt>
                <c:pt idx="29">
                  <c:v>0.25623468248095599</c:v>
                </c:pt>
                <c:pt idx="30">
                  <c:v>0.26152186663501498</c:v>
                </c:pt>
                <c:pt idx="31">
                  <c:v>0.26623245176468402</c:v>
                </c:pt>
                <c:pt idx="32">
                  <c:v>0.26748822714707798</c:v>
                </c:pt>
                <c:pt idx="33">
                  <c:v>0.26766045214456502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05611216"/>
        <c:axId val="-1705621008"/>
      </c:lineChart>
      <c:catAx>
        <c:axId val="-170561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21008"/>
        <c:crosses val="autoZero"/>
        <c:auto val="1"/>
        <c:lblAlgn val="ctr"/>
        <c:lblOffset val="100"/>
        <c:noMultiLvlLbl val="0"/>
      </c:catAx>
      <c:valAx>
        <c:axId val="-170562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1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4183768075359"/>
          <c:y val="4.53555068192182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026576263546395E-2"/>
          <c:y val="0.20657683419276701"/>
          <c:w val="0.815367961302638"/>
          <c:h val="0.500664797448378"/>
        </c:manualLayout>
      </c:layout>
      <c:pie3DChart>
        <c:varyColors val="1"/>
        <c:ser>
          <c:idx val="0"/>
          <c:order val="0"/>
          <c:tx>
            <c:strRef>
              <c:f>'3. Brechas Costo Cast. educ.'!$F$9</c:f>
              <c:strCache>
                <c:ptCount val="1"/>
                <c:pt idx="0">
                  <c:v>Preescolar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FF-4565-AABB-AC54F45BCB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FF-4565-AABB-AC54F45BCB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FF-4565-AABB-AC54F45BCB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FF-4565-AABB-AC54F45BCB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'3. Brechas Costo Cast. educ.'!$A$10:$A$13</c:f>
              <c:strCache>
                <c:ptCount val="4"/>
                <c:pt idx="0">
                  <c:v>Personal Docente</c:v>
                </c:pt>
                <c:pt idx="1">
                  <c:v>Personal No docente</c:v>
                </c:pt>
                <c:pt idx="2">
                  <c:v>Costo Corriente No salarial</c:v>
                </c:pt>
                <c:pt idx="3">
                  <c:v>Costo Capital</c:v>
                </c:pt>
              </c:strCache>
            </c:strRef>
          </c:cat>
          <c:val>
            <c:numRef>
              <c:f>'3. Brechas Costo Cast. educ.'!$F$10:$F$13</c:f>
              <c:numCache>
                <c:formatCode>0%</c:formatCode>
                <c:ptCount val="4"/>
                <c:pt idx="0">
                  <c:v>0.55619150485041802</c:v>
                </c:pt>
                <c:pt idx="1">
                  <c:v>4.2432677632777201E-2</c:v>
                </c:pt>
                <c:pt idx="2">
                  <c:v>0.33923864692264599</c:v>
                </c:pt>
                <c:pt idx="3">
                  <c:v>6.2137170594159602E-2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2FF-4565-AABB-AC54F45BC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'3. Brechas Costo Cast. educ.'!$G$9</c:f>
              <c:strCache>
                <c:ptCount val="1"/>
                <c:pt idx="0">
                  <c:v>Básica Primaria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1E-4D45-B2CE-BC8BFA4A4D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1E-4D45-B2CE-BC8BFA4A4D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1E-4D45-B2CE-BC8BFA4A4D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E1E-4D45-B2CE-BC8BFA4A4D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'3. Brechas Costo Cast. educ.'!$A$10:$A$13</c:f>
              <c:strCache>
                <c:ptCount val="4"/>
                <c:pt idx="0">
                  <c:v>Personal Docente</c:v>
                </c:pt>
                <c:pt idx="1">
                  <c:v>Personal No docente</c:v>
                </c:pt>
                <c:pt idx="2">
                  <c:v>Costo Corriente No salarial</c:v>
                </c:pt>
                <c:pt idx="3">
                  <c:v>Costo Capital</c:v>
                </c:pt>
              </c:strCache>
            </c:strRef>
          </c:cat>
          <c:val>
            <c:numRef>
              <c:f>'3. Brechas Costo Cast. educ.'!$G$10:$G$13</c:f>
              <c:numCache>
                <c:formatCode>0%</c:formatCode>
                <c:ptCount val="4"/>
                <c:pt idx="0">
                  <c:v>0.42080643536066897</c:v>
                </c:pt>
                <c:pt idx="1">
                  <c:v>5.2115089682602402E-2</c:v>
                </c:pt>
                <c:pt idx="2">
                  <c:v>0.45076266368121298</c:v>
                </c:pt>
                <c:pt idx="3">
                  <c:v>7.6315811275515205E-2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E1E-4D45-B2CE-BC8BFA4A4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'3. Brechas Costo Cast. educ.'!$H$9</c:f>
              <c:strCache>
                <c:ptCount val="1"/>
                <c:pt idx="0">
                  <c:v>Básica Secundaria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A8-495D-9D1F-75CEB7AFB6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A8-495D-9D1F-75CEB7AFB6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A8-495D-9D1F-75CEB7AFB6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A8-495D-9D1F-75CEB7AFB6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'3. Brechas Costo Cast. educ.'!$A$10:$A$13</c:f>
              <c:strCache>
                <c:ptCount val="4"/>
                <c:pt idx="0">
                  <c:v>Personal Docente</c:v>
                </c:pt>
                <c:pt idx="1">
                  <c:v>Personal No docente</c:v>
                </c:pt>
                <c:pt idx="2">
                  <c:v>Costo Corriente No salarial</c:v>
                </c:pt>
                <c:pt idx="3">
                  <c:v>Costo Capital</c:v>
                </c:pt>
              </c:strCache>
            </c:strRef>
          </c:cat>
          <c:val>
            <c:numRef>
              <c:f>'3. Brechas Costo Cast. educ.'!$H$10:$H$13</c:f>
              <c:numCache>
                <c:formatCode>0%</c:formatCode>
                <c:ptCount val="4"/>
                <c:pt idx="0">
                  <c:v>0.35909360948150298</c:v>
                </c:pt>
                <c:pt idx="1">
                  <c:v>5.2681642510676703E-2</c:v>
                </c:pt>
                <c:pt idx="2">
                  <c:v>0.51107929336090896</c:v>
                </c:pt>
                <c:pt idx="3">
                  <c:v>7.7145454646912096E-2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0A8-495D-9D1F-75CEB7AFB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'3. Brechas Costo Cast. educ.'!$I$9</c:f>
              <c:strCache>
                <c:ptCount val="1"/>
                <c:pt idx="0">
                  <c:v>Media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D7-4895-AECE-480F167C91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D7-4895-AECE-480F167C91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D7-4895-AECE-480F167C91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D7-4895-AECE-480F167C91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'3. Brechas Costo Cast. educ.'!$A$10:$A$13</c:f>
              <c:strCache>
                <c:ptCount val="4"/>
                <c:pt idx="0">
                  <c:v>Personal Docente</c:v>
                </c:pt>
                <c:pt idx="1">
                  <c:v>Personal No docente</c:v>
                </c:pt>
                <c:pt idx="2">
                  <c:v>Costo Corriente No salarial</c:v>
                </c:pt>
                <c:pt idx="3">
                  <c:v>Costo Capital</c:v>
                </c:pt>
              </c:strCache>
            </c:strRef>
          </c:cat>
          <c:val>
            <c:numRef>
              <c:f>'3. Brechas Costo Cast. educ.'!$I$10:$I$13</c:f>
              <c:numCache>
                <c:formatCode>0%</c:formatCode>
                <c:ptCount val="4"/>
                <c:pt idx="0">
                  <c:v>0.38526929139239502</c:v>
                </c:pt>
                <c:pt idx="1">
                  <c:v>4.7713965342897798E-2</c:v>
                </c:pt>
                <c:pt idx="2">
                  <c:v>0.49714580959670601</c:v>
                </c:pt>
                <c:pt idx="3">
                  <c:v>6.98709336680014E-2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BD7-4895-AECE-480F167C9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'5.Propuesta de cierre de brecha'!$B$77</c:f>
              <c:strCache>
                <c:ptCount val="1"/>
                <c:pt idx="0">
                  <c:v>Preescolar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brecha'!$C$76:$M$76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brecha'!$C$77:$M$77</c:f>
              <c:numCache>
                <c:formatCode>0.00</c:formatCode>
                <c:ptCount val="11"/>
                <c:pt idx="0">
                  <c:v>2.417705999999999</c:v>
                </c:pt>
                <c:pt idx="1">
                  <c:v>2.6871157428378551</c:v>
                </c:pt>
                <c:pt idx="2">
                  <c:v>2.9565254856757028</c:v>
                </c:pt>
                <c:pt idx="3">
                  <c:v>3.2259352285135621</c:v>
                </c:pt>
                <c:pt idx="4">
                  <c:v>3.4953449713514151</c:v>
                </c:pt>
                <c:pt idx="5">
                  <c:v>3.764754714189269</c:v>
                </c:pt>
                <c:pt idx="6">
                  <c:v>4.0341644570271216</c:v>
                </c:pt>
                <c:pt idx="7">
                  <c:v>4.3035741998649772</c:v>
                </c:pt>
                <c:pt idx="8">
                  <c:v>4.5729839427028312</c:v>
                </c:pt>
                <c:pt idx="9">
                  <c:v>4.8423936855406904</c:v>
                </c:pt>
                <c:pt idx="10">
                  <c:v>5.111803428378539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2A-4E83-84BC-94600549A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1490425568"/>
        <c:axId val="-1490414144"/>
      </c:barChart>
      <c:catAx>
        <c:axId val="-149042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14144"/>
        <c:crosses val="autoZero"/>
        <c:auto val="1"/>
        <c:lblAlgn val="ctr"/>
        <c:lblOffset val="100"/>
        <c:noMultiLvlLbl val="0"/>
      </c:catAx>
      <c:valAx>
        <c:axId val="-149041414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-149042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'5.Propuesta de cierre de brecha'!$B$69</c:f>
              <c:strCache>
                <c:ptCount val="1"/>
                <c:pt idx="0">
                  <c:v>Prejardín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80D-4255-BE73-2A063499D23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80D-4255-BE73-2A063499D2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brecha'!$C$69:$M$69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7.4999999999999997E-2</c:v>
                </c:pt>
                <c:pt idx="8">
                  <c:v>0.32423363539191402</c:v>
                </c:pt>
                <c:pt idx="9">
                  <c:v>0.46423363539191398</c:v>
                </c:pt>
                <c:pt idx="10">
                  <c:v>0.60423363539191399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0D-4255-BE73-2A063499D23C}"/>
            </c:ext>
          </c:extLst>
        </c:ser>
        <c:ser>
          <c:idx val="1"/>
          <c:order val="1"/>
          <c:tx>
            <c:strRef>
              <c:f>'5.Propuesta de cierre de brecha'!$B$70</c:f>
              <c:strCache>
                <c:ptCount val="1"/>
                <c:pt idx="0">
                  <c:v>Jardín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80D-4255-BE73-2A063499D23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0D-4255-BE73-2A063499D2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brecha'!$C$70:$M$70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7.4999999999999997E-2</c:v>
                </c:pt>
                <c:pt idx="6">
                  <c:v>0.26609596077515801</c:v>
                </c:pt>
                <c:pt idx="7">
                  <c:v>0.39909596077515802</c:v>
                </c:pt>
                <c:pt idx="8">
                  <c:v>0.53209596077515797</c:v>
                </c:pt>
                <c:pt idx="9">
                  <c:v>0.66509596077515798</c:v>
                </c:pt>
                <c:pt idx="10">
                  <c:v>0.79809596077515799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80D-4255-BE73-2A063499D23C}"/>
            </c:ext>
          </c:extLst>
        </c:ser>
        <c:ser>
          <c:idx val="2"/>
          <c:order val="2"/>
          <c:tx>
            <c:strRef>
              <c:f>'5.Propuesta de cierre de brecha'!$B$71</c:f>
              <c:strCache>
                <c:ptCount val="1"/>
                <c:pt idx="0">
                  <c:v>Transición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80D-4255-BE73-2A063499D23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0D-4255-BE73-2A063499D23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0D-4255-BE73-2A063499D2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brecha'!$C$71:$M$71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0.6</c:v>
                </c:pt>
                <c:pt idx="2">
                  <c:v>0.67</c:v>
                </c:pt>
                <c:pt idx="3">
                  <c:v>0.75</c:v>
                </c:pt>
                <c:pt idx="4">
                  <c:v>0.8</c:v>
                </c:pt>
                <c:pt idx="5">
                  <c:v>0.83299999999999996</c:v>
                </c:pt>
                <c:pt idx="6">
                  <c:v>0.86599999999999999</c:v>
                </c:pt>
                <c:pt idx="7">
                  <c:v>0.89900000000000002</c:v>
                </c:pt>
                <c:pt idx="8">
                  <c:v>0.93200000000000005</c:v>
                </c:pt>
                <c:pt idx="9">
                  <c:v>0.96499999999999997</c:v>
                </c:pt>
                <c:pt idx="10">
                  <c:v>0.998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80D-4255-BE73-2A063499D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0415232"/>
        <c:axId val="-1490428832"/>
      </c:lineChart>
      <c:catAx>
        <c:axId val="-149041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8832"/>
        <c:crosses val="autoZero"/>
        <c:auto val="1"/>
        <c:lblAlgn val="ctr"/>
        <c:lblOffset val="100"/>
        <c:noMultiLvlLbl val="0"/>
      </c:catAx>
      <c:valAx>
        <c:axId val="-1490428832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1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'5.Propuesta de cierre de brecha'!$B$72</c:f>
              <c:strCache>
                <c:ptCount val="1"/>
                <c:pt idx="0">
                  <c:v>Básica Primaria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095711950048199E-17"/>
                  <c:y val="2.351590564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CB0-4D49-B99E-D3F1E4EC4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brecha'!$C$72:$M$72</c:f>
              <c:numCache>
                <c:formatCode>0%</c:formatCode>
                <c:ptCount val="11"/>
                <c:pt idx="0">
                  <c:v>0.879</c:v>
                </c:pt>
                <c:pt idx="1">
                  <c:v>0.89100000000000001</c:v>
                </c:pt>
                <c:pt idx="2">
                  <c:v>0.90300000000000002</c:v>
                </c:pt>
                <c:pt idx="3">
                  <c:v>0.91500000000000004</c:v>
                </c:pt>
                <c:pt idx="4">
                  <c:v>0.92700000000000005</c:v>
                </c:pt>
                <c:pt idx="5">
                  <c:v>0.93899999999999995</c:v>
                </c:pt>
                <c:pt idx="6">
                  <c:v>0.95099999999999996</c:v>
                </c:pt>
                <c:pt idx="7">
                  <c:v>0.96299999999999997</c:v>
                </c:pt>
                <c:pt idx="8">
                  <c:v>0.97499999999999998</c:v>
                </c:pt>
                <c:pt idx="9">
                  <c:v>0.98699999999999999</c:v>
                </c:pt>
                <c:pt idx="10">
                  <c:v>0.999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CB0-4D49-B99E-D3F1E4EC4D4A}"/>
            </c:ext>
          </c:extLst>
        </c:ser>
        <c:ser>
          <c:idx val="1"/>
          <c:order val="1"/>
          <c:tx>
            <c:strRef>
              <c:f>'5.Propuesta de cierre de brecha'!$B$73</c:f>
              <c:strCache>
                <c:ptCount val="1"/>
                <c:pt idx="0">
                  <c:v>Básica Secundaria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095711950048199E-17"/>
                  <c:y val="-7.054771692034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CB0-4D49-B99E-D3F1E4EC4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brecha'!$C$73:$M$73</c:f>
              <c:numCache>
                <c:formatCode>0%</c:formatCode>
                <c:ptCount val="11"/>
                <c:pt idx="0">
                  <c:v>0.90100000000000002</c:v>
                </c:pt>
                <c:pt idx="1">
                  <c:v>0.91100000000000003</c:v>
                </c:pt>
                <c:pt idx="2">
                  <c:v>0.92100000000000004</c:v>
                </c:pt>
                <c:pt idx="3">
                  <c:v>0.93100000000000005</c:v>
                </c:pt>
                <c:pt idx="4">
                  <c:v>0.94099999999999995</c:v>
                </c:pt>
                <c:pt idx="5">
                  <c:v>0.95099999999999996</c:v>
                </c:pt>
                <c:pt idx="6">
                  <c:v>0.96099999999999997</c:v>
                </c:pt>
                <c:pt idx="7">
                  <c:v>0.97099999999999997</c:v>
                </c:pt>
                <c:pt idx="8">
                  <c:v>0.98099999999999998</c:v>
                </c:pt>
                <c:pt idx="9">
                  <c:v>0.99099999999999999</c:v>
                </c:pt>
                <c:pt idx="10">
                  <c:v>1.0009999999999999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CB0-4D49-B99E-D3F1E4EC4D4A}"/>
            </c:ext>
          </c:extLst>
        </c:ser>
        <c:ser>
          <c:idx val="2"/>
          <c:order val="2"/>
          <c:tx>
            <c:strRef>
              <c:f>'5.Propuesta de cierre de brecha'!$B$74</c:f>
              <c:strCache>
                <c:ptCount val="1"/>
                <c:pt idx="0">
                  <c:v>Media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CB0-4D49-B99E-D3F1E4EC4D4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CB0-4D49-B99E-D3F1E4EC4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brecha'!$C$68:$M$68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brecha'!$C$74:$M$74</c:f>
              <c:numCache>
                <c:formatCode>0%</c:formatCode>
                <c:ptCount val="11"/>
                <c:pt idx="0">
                  <c:v>0.77200000000000002</c:v>
                </c:pt>
                <c:pt idx="1">
                  <c:v>0.80200000000000005</c:v>
                </c:pt>
                <c:pt idx="2">
                  <c:v>0.83199999999999996</c:v>
                </c:pt>
                <c:pt idx="3">
                  <c:v>0.86199999999999999</c:v>
                </c:pt>
                <c:pt idx="4">
                  <c:v>0.89200000000000002</c:v>
                </c:pt>
                <c:pt idx="5">
                  <c:v>0.92200000000000004</c:v>
                </c:pt>
                <c:pt idx="6">
                  <c:v>0.93700000000000006</c:v>
                </c:pt>
                <c:pt idx="7">
                  <c:v>0.95199999999999996</c:v>
                </c:pt>
                <c:pt idx="8">
                  <c:v>0.96699999999999997</c:v>
                </c:pt>
                <c:pt idx="9">
                  <c:v>0.98199999999999998</c:v>
                </c:pt>
                <c:pt idx="10">
                  <c:v>0.997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CB0-4D49-B99E-D3F1E4EC4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0420672"/>
        <c:axId val="-1490428288"/>
      </c:lineChart>
      <c:catAx>
        <c:axId val="-14904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8288"/>
        <c:crosses val="autoZero"/>
        <c:auto val="1"/>
        <c:lblAlgn val="ctr"/>
        <c:lblOffset val="100"/>
        <c:noMultiLvlLbl val="0"/>
      </c:catAx>
      <c:valAx>
        <c:axId val="-1490428288"/>
        <c:scaling>
          <c:orientation val="minMax"/>
          <c:max val="1"/>
          <c:min val="0.7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211-49D3-BCFB-0082C58FAF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brecha'!$C$76:$M$76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brecha'!$C$78:$M$78</c:f>
              <c:numCache>
                <c:formatCode>0%</c:formatCode>
                <c:ptCount val="11"/>
                <c:pt idx="0">
                  <c:v>0.46467990249726698</c:v>
                </c:pt>
                <c:pt idx="1">
                  <c:v>0.51820990249726695</c:v>
                </c:pt>
                <c:pt idx="2">
                  <c:v>0.57173990249726703</c:v>
                </c:pt>
                <c:pt idx="3">
                  <c:v>0.62526990249726699</c:v>
                </c:pt>
                <c:pt idx="4">
                  <c:v>0.67879990249726696</c:v>
                </c:pt>
                <c:pt idx="5">
                  <c:v>0.73232990249726704</c:v>
                </c:pt>
                <c:pt idx="6">
                  <c:v>0.785859902497267</c:v>
                </c:pt>
                <c:pt idx="7">
                  <c:v>0.83938990249726697</c:v>
                </c:pt>
                <c:pt idx="8">
                  <c:v>0.89291990249726705</c:v>
                </c:pt>
                <c:pt idx="9">
                  <c:v>0.94644990249726701</c:v>
                </c:pt>
                <c:pt idx="10">
                  <c:v>0.99997990249726698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11-49D3-BCFB-0082C58FAF10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'5.Propuesta de cierre de brecha'!$C$76:$M$76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brecha'!$C$79:$M$79</c:f>
              <c:numCache>
                <c:formatCode>0%</c:formatCode>
                <c:ptCount val="11"/>
                <c:pt idx="0">
                  <c:v>0.52844805568590703</c:v>
                </c:pt>
                <c:pt idx="1">
                  <c:v>0.57544805568590696</c:v>
                </c:pt>
                <c:pt idx="2">
                  <c:v>0.622448055685907</c:v>
                </c:pt>
                <c:pt idx="3">
                  <c:v>0.66944805568590704</c:v>
                </c:pt>
                <c:pt idx="4">
                  <c:v>0.71644805568590697</c:v>
                </c:pt>
                <c:pt idx="5">
                  <c:v>0.76344805568590701</c:v>
                </c:pt>
                <c:pt idx="6">
                  <c:v>0.81044805568590705</c:v>
                </c:pt>
                <c:pt idx="7">
                  <c:v>0.85744805568590698</c:v>
                </c:pt>
                <c:pt idx="8">
                  <c:v>0.90444805568590803</c:v>
                </c:pt>
                <c:pt idx="9">
                  <c:v>0.95144805568590796</c:v>
                </c:pt>
                <c:pt idx="10">
                  <c:v>0.998448055685908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11-49D3-BCFB-0082C58FAF10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9.8094431982389499E-2"/>
                  <c:y val="-1.46773873312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211-49D3-BCFB-0082C58FAF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brecha'!$C$76:$M$76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'5.Propuesta de cierre de brecha'!$C$80:$M$80</c:f>
              <c:numCache>
                <c:formatCode>0%</c:formatCode>
                <c:ptCount val="11"/>
                <c:pt idx="0">
                  <c:v>0.50520721125522805</c:v>
                </c:pt>
                <c:pt idx="1">
                  <c:v>0.55420721125522898</c:v>
                </c:pt>
                <c:pt idx="2">
                  <c:v>0.60320721125522903</c:v>
                </c:pt>
                <c:pt idx="3">
                  <c:v>0.65220721125522896</c:v>
                </c:pt>
                <c:pt idx="4">
                  <c:v>0.701207211255229</c:v>
                </c:pt>
                <c:pt idx="5">
                  <c:v>0.75020721125522905</c:v>
                </c:pt>
                <c:pt idx="6">
                  <c:v>0.79920721125522898</c:v>
                </c:pt>
                <c:pt idx="7">
                  <c:v>0.84820721125522902</c:v>
                </c:pt>
                <c:pt idx="8">
                  <c:v>0.89720721125522895</c:v>
                </c:pt>
                <c:pt idx="9">
                  <c:v>0.946207211255229</c:v>
                </c:pt>
                <c:pt idx="10">
                  <c:v>0.99520721125522904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11-49D3-BCFB-0082C58F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0420128"/>
        <c:axId val="-1490413600"/>
      </c:lineChart>
      <c:catAx>
        <c:axId val="-14904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13600"/>
        <c:crosses val="autoZero"/>
        <c:auto val="1"/>
        <c:lblAlgn val="ctr"/>
        <c:lblOffset val="100"/>
        <c:noMultiLvlLbl val="0"/>
      </c:catAx>
      <c:valAx>
        <c:axId val="-1490413600"/>
        <c:scaling>
          <c:orientation val="minMax"/>
          <c:max val="1"/>
          <c:min val="0.4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497082688679499E-2"/>
          <c:y val="4.4875128610448199E-2"/>
          <c:w val="0.87627152416380905"/>
          <c:h val="0.83088918605768003"/>
        </c:manualLayout>
      </c:layout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3.3364373719786102E-2"/>
                  <c:y val="-5.3034242903256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B05-4B2E-A14F-8C80A2310D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brecha'!$D$52:$AB$52</c:f>
              <c:numCache>
                <c:formatCode>General</c:formatCode>
                <c:ptCount val="2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</c:numCache>
            </c:numRef>
          </c:cat>
          <c:val>
            <c:numRef>
              <c:f>'5.Propuesta de cierre de brecha'!$D$53:$AB$53</c:f>
              <c:numCache>
                <c:formatCode>0.0%</c:formatCode>
                <c:ptCount val="25"/>
                <c:pt idx="0">
                  <c:v>0.22589300381477401</c:v>
                </c:pt>
                <c:pt idx="1">
                  <c:v>0.22942752370276101</c:v>
                </c:pt>
                <c:pt idx="2">
                  <c:v>0.21544734156173601</c:v>
                </c:pt>
                <c:pt idx="3">
                  <c:v>0.201421048546612</c:v>
                </c:pt>
                <c:pt idx="4">
                  <c:v>0.17773491319922799</c:v>
                </c:pt>
                <c:pt idx="5">
                  <c:v>0.16944496901234399</c:v>
                </c:pt>
                <c:pt idx="6">
                  <c:v>0.16663640923231199</c:v>
                </c:pt>
                <c:pt idx="7">
                  <c:v>0.19027094533879599</c:v>
                </c:pt>
                <c:pt idx="8">
                  <c:v>0.20131081975189999</c:v>
                </c:pt>
                <c:pt idx="9">
                  <c:v>0.16911991277347199</c:v>
                </c:pt>
                <c:pt idx="10">
                  <c:v>0.153484915171194</c:v>
                </c:pt>
                <c:pt idx="11">
                  <c:v>0.15582238390461001</c:v>
                </c:pt>
                <c:pt idx="12">
                  <c:v>0.15104888943548</c:v>
                </c:pt>
                <c:pt idx="13">
                  <c:v>0.14819300364354401</c:v>
                </c:pt>
                <c:pt idx="14">
                  <c:v>0.15556379821958499</c:v>
                </c:pt>
                <c:pt idx="15">
                  <c:v>0.142433691310169</c:v>
                </c:pt>
                <c:pt idx="16">
                  <c:v>0.15215902548924601</c:v>
                </c:pt>
                <c:pt idx="17">
                  <c:v>0.16038850773229499</c:v>
                </c:pt>
                <c:pt idx="18">
                  <c:v>0.17129029997606399</c:v>
                </c:pt>
                <c:pt idx="19">
                  <c:v>0.18209382000154101</c:v>
                </c:pt>
                <c:pt idx="20">
                  <c:v>0.19584916751913101</c:v>
                </c:pt>
                <c:pt idx="21">
                  <c:v>0.21096164225019301</c:v>
                </c:pt>
                <c:pt idx="22">
                  <c:v>0.22517243521488201</c:v>
                </c:pt>
                <c:pt idx="23">
                  <c:v>0.235013386780481</c:v>
                </c:pt>
                <c:pt idx="24">
                  <c:v>0.23917245790956199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05-4B2E-A14F-8C80A2310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0418496"/>
        <c:axId val="-1490417408"/>
      </c:lineChart>
      <c:catAx>
        <c:axId val="-14904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17408"/>
        <c:crosses val="autoZero"/>
        <c:auto val="1"/>
        <c:lblAlgn val="ctr"/>
        <c:lblOffset val="100"/>
        <c:noMultiLvlLbl val="0"/>
      </c:catAx>
      <c:valAx>
        <c:axId val="-1490417408"/>
        <c:scaling>
          <c:orientation val="minMax"/>
          <c:max val="0.28000000000000003"/>
          <c:min val="0.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1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'5.Propuesta de cierre de brecha'!$D$50:$M$50</c:f>
              <c:numCache>
                <c:formatCode>General</c:formatCode>
                <c:ptCount val="10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</c:numCache>
            </c:numRef>
          </c:cat>
          <c:val>
            <c:numRef>
              <c:f>'5.Propuesta de cierre de brecha'!$D$51:$M$51</c:f>
              <c:numCache>
                <c:formatCode>0.0</c:formatCode>
                <c:ptCount val="10"/>
                <c:pt idx="0">
                  <c:v>20.860609479476921</c:v>
                </c:pt>
                <c:pt idx="1">
                  <c:v>23.767433087999169</c:v>
                </c:pt>
                <c:pt idx="2">
                  <c:v>26.97307136214766</c:v>
                </c:pt>
                <c:pt idx="3">
                  <c:v>30.5082039517794</c:v>
                </c:pt>
                <c:pt idx="4">
                  <c:v>34.408773619716591</c:v>
                </c:pt>
                <c:pt idx="5">
                  <c:v>38.710377065403947</c:v>
                </c:pt>
                <c:pt idx="6">
                  <c:v>43.448710167021503</c:v>
                </c:pt>
                <c:pt idx="7">
                  <c:v>47.890339891578542</c:v>
                </c:pt>
                <c:pt idx="8">
                  <c:v>51.882709612191903</c:v>
                </c:pt>
                <c:pt idx="9">
                  <c:v>54.807320273476797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D-42A9-95A6-571371E1B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27"/>
        <c:axId val="-1490414688"/>
        <c:axId val="-1490423936"/>
      </c:barChart>
      <c:catAx>
        <c:axId val="-14904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3936"/>
        <c:crosses val="autoZero"/>
        <c:auto val="1"/>
        <c:lblAlgn val="ctr"/>
        <c:lblOffset val="100"/>
        <c:noMultiLvlLbl val="0"/>
      </c:catAx>
      <c:valAx>
        <c:axId val="-149042393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149041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85175432160702E-2"/>
          <c:y val="2.86737380168611E-2"/>
          <c:w val="0.91233316214131499"/>
          <c:h val="0.83634926870679205"/>
        </c:manualLayout>
      </c:layout>
      <c:lineChart>
        <c:grouping val="standard"/>
        <c:varyColors val="0"/>
        <c:ser>
          <c:idx val="0"/>
          <c:order val="0"/>
          <c:tx>
            <c:strRef>
              <c:f>Hoja1!$A$14</c:f>
              <c:strCache>
                <c:ptCount val="1"/>
                <c:pt idx="0">
                  <c:v>Transferencias reales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7272727272727E-2"/>
                  <c:y val="3.2206110995445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F61-4E60-B2D2-0DC9977094E6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02020202020202E-2"/>
                  <c:y val="4.18679442940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61-4E60-B2D2-0DC9977094E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Hoja1!$B$2:$Q$2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Hoja1!$B$14:$Q$14</c:f>
              <c:numCache>
                <c:formatCode>0.0</c:formatCode>
                <c:ptCount val="16"/>
                <c:pt idx="0">
                  <c:v>6.1879999999999926</c:v>
                </c:pt>
                <c:pt idx="1">
                  <c:v>7.2450000000000001</c:v>
                </c:pt>
                <c:pt idx="2">
                  <c:v>7.9580000000000002</c:v>
                </c:pt>
                <c:pt idx="3">
                  <c:v>8.5640000000000001</c:v>
                </c:pt>
                <c:pt idx="4">
                  <c:v>9.1590000000000007</c:v>
                </c:pt>
                <c:pt idx="5">
                  <c:v>9.8700000000000028</c:v>
                </c:pt>
                <c:pt idx="6">
                  <c:v>10.831</c:v>
                </c:pt>
                <c:pt idx="7">
                  <c:v>12.493</c:v>
                </c:pt>
                <c:pt idx="8">
                  <c:v>13.57</c:v>
                </c:pt>
                <c:pt idx="9">
                  <c:v>14.27</c:v>
                </c:pt>
                <c:pt idx="10">
                  <c:v>14.786</c:v>
                </c:pt>
                <c:pt idx="11">
                  <c:v>15.856999999999999</c:v>
                </c:pt>
                <c:pt idx="12">
                  <c:v>16.457999999999991</c:v>
                </c:pt>
                <c:pt idx="13">
                  <c:v>17.350999999999999</c:v>
                </c:pt>
                <c:pt idx="14">
                  <c:v>18.873000000000001</c:v>
                </c:pt>
                <c:pt idx="15">
                  <c:v>19.78800023960228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F61-4E60-B2D2-0DC9977094E6}"/>
            </c:ext>
          </c:extLst>
        </c:ser>
        <c:ser>
          <c:idx val="1"/>
          <c:order val="1"/>
          <c:tx>
            <c:strRef>
              <c:f>Hoja1!$A$15</c:f>
              <c:strCache>
                <c:ptCount val="1"/>
                <c:pt idx="0">
                  <c:v>Transferencias sin periodo de transición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252525252525301E-2"/>
                  <c:y val="-3.864733319453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F61-4E60-B2D2-0DC9977094E6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52525252525252E-2"/>
                  <c:y val="-2.5764888796356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F61-4E60-B2D2-0DC9977094E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Hoja1!$B$2:$Q$2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Hoja1!$B$15:$Q$15</c:f>
              <c:numCache>
                <c:formatCode>0.0</c:formatCode>
                <c:ptCount val="16"/>
                <c:pt idx="0">
                  <c:v>7.1536481639999989</c:v>
                </c:pt>
                <c:pt idx="1">
                  <c:v>8.2465619184000012</c:v>
                </c:pt>
                <c:pt idx="2">
                  <c:v>9.6459020423999977</c:v>
                </c:pt>
                <c:pt idx="3">
                  <c:v>11.1032944776</c:v>
                </c:pt>
                <c:pt idx="4">
                  <c:v>13.457220379200001</c:v>
                </c:pt>
                <c:pt idx="5">
                  <c:v>15.211376855999999</c:v>
                </c:pt>
                <c:pt idx="6">
                  <c:v>16.9737854832</c:v>
                </c:pt>
                <c:pt idx="7">
                  <c:v>17.146453896000001</c:v>
                </c:pt>
                <c:pt idx="8">
                  <c:v>17.60324698079998</c:v>
                </c:pt>
                <c:pt idx="9">
                  <c:v>22.034808432000009</c:v>
                </c:pt>
                <c:pt idx="10">
                  <c:v>25.15735946880001</c:v>
                </c:pt>
                <c:pt idx="11">
                  <c:v>26.574875215199999</c:v>
                </c:pt>
                <c:pt idx="12">
                  <c:v>28.453754066400009</c:v>
                </c:pt>
                <c:pt idx="13">
                  <c:v>30.57573186719998</c:v>
                </c:pt>
                <c:pt idx="14">
                  <c:v>31.681990079999991</c:v>
                </c:pt>
                <c:pt idx="15">
                  <c:v>34.506120208504051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F61-4E60-B2D2-0DC997709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05619376"/>
        <c:axId val="-1705610672"/>
      </c:lineChart>
      <c:catAx>
        <c:axId val="-170561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10672"/>
        <c:crosses val="autoZero"/>
        <c:auto val="1"/>
        <c:lblAlgn val="ctr"/>
        <c:lblOffset val="100"/>
        <c:noMultiLvlLbl val="0"/>
      </c:catAx>
      <c:valAx>
        <c:axId val="-170561067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1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76900950290104E-2"/>
          <c:y val="3.4027374854376902E-2"/>
          <c:w val="0.88277728779216702"/>
          <c:h val="0.8752007853808899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'5.Propuesta de cierre de brecha'!$D$52:$AB$52</c:f>
              <c:numCache>
                <c:formatCode>General</c:formatCode>
                <c:ptCount val="2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</c:numCache>
            </c:numRef>
          </c:cat>
          <c:val>
            <c:numRef>
              <c:f>'5.Propuesta de cierre de brecha'!$D$54:$AB$54</c:f>
              <c:numCache>
                <c:formatCode>0.0%</c:formatCode>
                <c:ptCount val="25"/>
                <c:pt idx="0">
                  <c:v>2.5223888506173499E-2</c:v>
                </c:pt>
                <c:pt idx="1">
                  <c:v>2.6602287539701501E-2</c:v>
                </c:pt>
                <c:pt idx="2">
                  <c:v>2.5857643243805298E-2</c:v>
                </c:pt>
                <c:pt idx="3">
                  <c:v>2.5176683639271401E-2</c:v>
                </c:pt>
                <c:pt idx="4">
                  <c:v>2.3857899754622301E-2</c:v>
                </c:pt>
                <c:pt idx="5">
                  <c:v>2.2896407096726301E-2</c:v>
                </c:pt>
                <c:pt idx="6">
                  <c:v>2.2560494243751599E-2</c:v>
                </c:pt>
                <c:pt idx="7">
                  <c:v>2.4755918493521201E-2</c:v>
                </c:pt>
                <c:pt idx="8">
                  <c:v>2.4902555218709401E-2</c:v>
                </c:pt>
                <c:pt idx="9">
                  <c:v>2.3020064720742601E-2</c:v>
                </c:pt>
                <c:pt idx="10">
                  <c:v>2.2260026496447101E-2</c:v>
                </c:pt>
                <c:pt idx="11">
                  <c:v>2.2318180090837799E-2</c:v>
                </c:pt>
                <c:pt idx="12">
                  <c:v>2.1739216579818098E-2</c:v>
                </c:pt>
                <c:pt idx="13">
                  <c:v>2.1707418379806599E-2</c:v>
                </c:pt>
                <c:pt idx="14">
                  <c:v>2.16779226702398E-2</c:v>
                </c:pt>
                <c:pt idx="15">
                  <c:v>2.1507487387835499E-2</c:v>
                </c:pt>
                <c:pt idx="16">
                  <c:v>2.35846489508332E-2</c:v>
                </c:pt>
                <c:pt idx="17">
                  <c:v>2.5662161237167198E-2</c:v>
                </c:pt>
                <c:pt idx="18">
                  <c:v>2.77490285961224E-2</c:v>
                </c:pt>
                <c:pt idx="19">
                  <c:v>2.9863386480252701E-2</c:v>
                </c:pt>
                <c:pt idx="20">
                  <c:v>3.2119263473137503E-2</c:v>
                </c:pt>
                <c:pt idx="21">
                  <c:v>3.4597709329031598E-2</c:v>
                </c:pt>
                <c:pt idx="22">
                  <c:v>3.6703106940025702E-2</c:v>
                </c:pt>
                <c:pt idx="23">
                  <c:v>3.8307182045218401E-2</c:v>
                </c:pt>
                <c:pt idx="24">
                  <c:v>3.8985110639258601E-2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1D5-4298-95C1-8CB5399D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0423392"/>
        <c:axId val="-1489749504"/>
      </c:lineChart>
      <c:catAx>
        <c:axId val="-14904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89749504"/>
        <c:crosses val="autoZero"/>
        <c:auto val="1"/>
        <c:lblAlgn val="ctr"/>
        <c:lblOffset val="100"/>
        <c:noMultiLvlLbl val="0"/>
      </c:catAx>
      <c:valAx>
        <c:axId val="-1489749504"/>
        <c:scaling>
          <c:orientation val="minMax"/>
          <c:min val="1.4999999999999999E-2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042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29213332557395E-2"/>
          <c:y val="4.0856679794813701E-2"/>
          <c:w val="0.89605652282021597"/>
          <c:h val="0.85555783572630495"/>
        </c:manualLayout>
      </c:layout>
      <c:lineChart>
        <c:grouping val="standard"/>
        <c:varyColors val="0"/>
        <c:ser>
          <c:idx val="0"/>
          <c:order val="0"/>
          <c:tx>
            <c:strRef>
              <c:f>'7. Presupuesto'!$A$46</c:f>
              <c:strCache>
                <c:ptCount val="1"/>
                <c:pt idx="0">
                  <c:v>Transferencias regionales/ICN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2.1466880997415502E-2"/>
                  <c:y val="-3.0551004024897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2D-4C8D-B0E0-756E021E5B51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1.19260449985642E-2"/>
                  <c:y val="-4.3644291464138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2D-4C8D-B0E0-756E021E5B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'7. Presupuesto'!$B$45:$AI$45</c:f>
              <c:numCache>
                <c:formatCode>General</c:formatCode>
                <c:ptCount val="3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  <c:pt idx="30">
                  <c:v>2024</c:v>
                </c:pt>
                <c:pt idx="31">
                  <c:v>2025</c:v>
                </c:pt>
                <c:pt idx="32">
                  <c:v>2026</c:v>
                </c:pt>
                <c:pt idx="33">
                  <c:v>2027</c:v>
                </c:pt>
              </c:numCache>
            </c:numRef>
          </c:cat>
          <c:val>
            <c:numRef>
              <c:f>'7. Presupuesto'!$B$46:$Y$46</c:f>
              <c:numCache>
                <c:formatCode>0.00%</c:formatCode>
                <c:ptCount val="24"/>
                <c:pt idx="0">
                  <c:v>0.33959159039235098</c:v>
                </c:pt>
                <c:pt idx="1">
                  <c:v>0.34997654774706699</c:v>
                </c:pt>
                <c:pt idx="2" formatCode="0%">
                  <c:v>0.40202104766399199</c:v>
                </c:pt>
                <c:pt idx="3" formatCode="0%">
                  <c:v>0.39647425325270302</c:v>
                </c:pt>
                <c:pt idx="4" formatCode="0%">
                  <c:v>0.44233042536470701</c:v>
                </c:pt>
                <c:pt idx="5" formatCode="0%">
                  <c:v>0.48998256879058799</c:v>
                </c:pt>
                <c:pt idx="6" formatCode="0%">
                  <c:v>0.426759429607731</c:v>
                </c:pt>
                <c:pt idx="7" formatCode="0%">
                  <c:v>0.401973618988609</c:v>
                </c:pt>
                <c:pt idx="8" formatCode="0%">
                  <c:v>0.416989762169858</c:v>
                </c:pt>
                <c:pt idx="9" formatCode="0%">
                  <c:v>0.40886193244792401</c:v>
                </c:pt>
                <c:pt idx="10" formatCode="0%">
                  <c:v>0.38498145360626601</c:v>
                </c:pt>
                <c:pt idx="11" formatCode="0%">
                  <c:v>0.36778493951959101</c:v>
                </c:pt>
                <c:pt idx="12" formatCode="0%">
                  <c:v>0.31646448134937999</c:v>
                </c:pt>
                <c:pt idx="13" formatCode="0%">
                  <c:v>0.30171697745884102</c:v>
                </c:pt>
                <c:pt idx="14" formatCode="0%">
                  <c:v>0.29836219395118002</c:v>
                </c:pt>
                <c:pt idx="15" formatCode="0%">
                  <c:v>0.33732983109703202</c:v>
                </c:pt>
                <c:pt idx="16" formatCode="0%">
                  <c:v>0.35005181684127401</c:v>
                </c:pt>
                <c:pt idx="17" formatCode="0%">
                  <c:v>0.29340629121334999</c:v>
                </c:pt>
                <c:pt idx="18" formatCode="0%">
                  <c:v>0.26989582582482802</c:v>
                </c:pt>
                <c:pt idx="19" formatCode="0%">
                  <c:v>0.27752622428714502</c:v>
                </c:pt>
                <c:pt idx="20" formatCode="0%">
                  <c:v>0.26502316183927599</c:v>
                </c:pt>
                <c:pt idx="21" formatCode="0%">
                  <c:v>0.261441012505573</c:v>
                </c:pt>
                <c:pt idx="22" formatCode="0%">
                  <c:v>0.27413309586218298</c:v>
                </c:pt>
                <c:pt idx="23" formatCode="0%">
                  <c:v>0.26666052444654098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A2D-4C8D-B0E0-756E021E5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05617200"/>
        <c:axId val="-1705616656"/>
      </c:lineChart>
      <c:catAx>
        <c:axId val="-170561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16656"/>
        <c:crosses val="autoZero"/>
        <c:auto val="1"/>
        <c:lblAlgn val="ctr"/>
        <c:lblOffset val="100"/>
        <c:noMultiLvlLbl val="0"/>
      </c:catAx>
      <c:valAx>
        <c:axId val="-17056166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0561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406-4B02-809B-235BA3D2A18C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1111111111111099E-2"/>
                  <c:y val="-8.333333333333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06-4B02-809B-235BA3D2A18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'7. Presupuesto'!$J$45:$Y$45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'7. Presupuesto'!$J$51:$Y$51</c:f>
              <c:numCache>
                <c:formatCode>0.00%</c:formatCode>
                <c:ptCount val="16"/>
                <c:pt idx="0">
                  <c:v>0.22589300381477401</c:v>
                </c:pt>
                <c:pt idx="1">
                  <c:v>0.22942752370276101</c:v>
                </c:pt>
                <c:pt idx="2">
                  <c:v>0.21544734156173601</c:v>
                </c:pt>
                <c:pt idx="3">
                  <c:v>0.201421048546612</c:v>
                </c:pt>
                <c:pt idx="4">
                  <c:v>0.17773491319922799</c:v>
                </c:pt>
                <c:pt idx="5">
                  <c:v>0.16944496901234399</c:v>
                </c:pt>
                <c:pt idx="6">
                  <c:v>0.16663640923231199</c:v>
                </c:pt>
                <c:pt idx="7">
                  <c:v>0.19027094533879599</c:v>
                </c:pt>
                <c:pt idx="8">
                  <c:v>0.20131081975189999</c:v>
                </c:pt>
                <c:pt idx="9">
                  <c:v>0.16911991277347199</c:v>
                </c:pt>
                <c:pt idx="10">
                  <c:v>0.153484915171194</c:v>
                </c:pt>
                <c:pt idx="11">
                  <c:v>0.15582238390461001</c:v>
                </c:pt>
                <c:pt idx="12">
                  <c:v>0.15104888943548</c:v>
                </c:pt>
                <c:pt idx="13">
                  <c:v>0.14819300364354401</c:v>
                </c:pt>
                <c:pt idx="14">
                  <c:v>0.15556379821958499</c:v>
                </c:pt>
                <c:pt idx="15">
                  <c:v>0.149756550529177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406-4B02-809B-235BA3D2A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3717840"/>
        <c:axId val="-1493713488"/>
      </c:lineChart>
      <c:catAx>
        <c:axId val="-14937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13488"/>
        <c:crosses val="autoZero"/>
        <c:auto val="1"/>
        <c:lblAlgn val="ctr"/>
        <c:lblOffset val="100"/>
        <c:noMultiLvlLbl val="0"/>
      </c:catAx>
      <c:valAx>
        <c:axId val="-1493713488"/>
        <c:scaling>
          <c:orientation val="minMax"/>
          <c:max val="0.28000000000000003"/>
          <c:min val="0.1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1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1827982114"/>
          <c:y val="3.3442663508136003E-2"/>
          <c:w val="0.89528174622149803"/>
          <c:h val="0.83466380389952"/>
        </c:manualLayout>
      </c:layout>
      <c:lineChart>
        <c:grouping val="standard"/>
        <c:varyColors val="0"/>
        <c:ser>
          <c:idx val="0"/>
          <c:order val="0"/>
          <c:tx>
            <c:strRef>
              <c:f>'7. Presupuesto'!$A$49</c:f>
              <c:strCache>
                <c:ptCount val="1"/>
                <c:pt idx="0">
                  <c:v>SGP/PIB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5.0717237168260598E-2"/>
                  <c:y val="-3.153136185590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7A-4DE5-94F9-5A97AA8548F7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1.1111111111111099E-2"/>
                  <c:y val="-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7A-4DE5-94F9-5A97AA8548F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'7. Presupuesto'!$B$45:$Y$45</c:f>
              <c:numCache>
                <c:formatCode>General</c:formatCode>
                <c:ptCount val="2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numCache>
            </c:numRef>
          </c:cat>
          <c:val>
            <c:numRef>
              <c:f>'7. Presupuesto'!$B$49:$Y$49</c:f>
              <c:numCache>
                <c:formatCode>0.00%</c:formatCode>
                <c:ptCount val="24"/>
                <c:pt idx="0">
                  <c:v>0.03</c:v>
                </c:pt>
                <c:pt idx="1">
                  <c:v>2.9000000000000001E-2</c:v>
                </c:pt>
                <c:pt idx="2">
                  <c:v>3.6999999999999998E-2</c:v>
                </c:pt>
                <c:pt idx="3">
                  <c:v>3.6999999999999998E-2</c:v>
                </c:pt>
                <c:pt idx="4">
                  <c:v>3.9E-2</c:v>
                </c:pt>
                <c:pt idx="5">
                  <c:v>4.4999999999999998E-2</c:v>
                </c:pt>
                <c:pt idx="6">
                  <c:v>3.9E-2</c:v>
                </c:pt>
                <c:pt idx="7">
                  <c:v>4.7E-2</c:v>
                </c:pt>
                <c:pt idx="8">
                  <c:v>4.4999999999999998E-2</c:v>
                </c:pt>
                <c:pt idx="9">
                  <c:v>4.5999999999999999E-2</c:v>
                </c:pt>
                <c:pt idx="10">
                  <c:v>4.3999999999999997E-2</c:v>
                </c:pt>
                <c:pt idx="11">
                  <c:v>4.2999999999999997E-2</c:v>
                </c:pt>
                <c:pt idx="12">
                  <c:v>4.1000000000000002E-2</c:v>
                </c:pt>
                <c:pt idx="13">
                  <c:v>3.9E-2</c:v>
                </c:pt>
                <c:pt idx="14">
                  <c:v>3.9E-2</c:v>
                </c:pt>
                <c:pt idx="15">
                  <c:v>4.2999999999999997E-2</c:v>
                </c:pt>
                <c:pt idx="16">
                  <c:v>4.2000000000000003E-2</c:v>
                </c:pt>
                <c:pt idx="17">
                  <c:v>0.04</c:v>
                </c:pt>
                <c:pt idx="18">
                  <c:v>3.9E-2</c:v>
                </c:pt>
                <c:pt idx="19">
                  <c:v>3.9E-2</c:v>
                </c:pt>
                <c:pt idx="20">
                  <c:v>3.7999999999999999E-2</c:v>
                </c:pt>
                <c:pt idx="21">
                  <c:v>3.6999999999999998E-2</c:v>
                </c:pt>
                <c:pt idx="22">
                  <c:v>3.8200636147142301E-2</c:v>
                </c:pt>
                <c:pt idx="23">
                  <c:v>3.7599133946962203E-2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47A-4DE5-94F9-5A97AA854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3707504"/>
        <c:axId val="-1493712400"/>
      </c:lineChart>
      <c:catAx>
        <c:axId val="-149370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12400"/>
        <c:crosses val="autoZero"/>
        <c:auto val="1"/>
        <c:lblAlgn val="ctr"/>
        <c:lblOffset val="100"/>
        <c:noMultiLvlLbl val="0"/>
      </c:catAx>
      <c:valAx>
        <c:axId val="-1493712400"/>
        <c:scaling>
          <c:orientation val="minMax"/>
          <c:min val="2.5000000000000001E-2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0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92257217847697E-2"/>
          <c:y val="3.36302925883602E-2"/>
          <c:w val="0.87875218722659698"/>
          <c:h val="0.846528869933097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4D-4FC4-84F6-A270A5751B05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11496540448508E-16"/>
                  <c:y val="-7.64324831553639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64D-4FC4-84F6-A270A5751B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'7. Presupuesto'!$J$55:$Y$55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'7. Presupuesto'!$J$50:$Y$50</c:f>
              <c:numCache>
                <c:formatCode>0.00%</c:formatCode>
                <c:ptCount val="16"/>
                <c:pt idx="0">
                  <c:v>2.5223888506173499E-2</c:v>
                </c:pt>
                <c:pt idx="1">
                  <c:v>2.6602287539701501E-2</c:v>
                </c:pt>
                <c:pt idx="2">
                  <c:v>2.5857643243805298E-2</c:v>
                </c:pt>
                <c:pt idx="3">
                  <c:v>2.5176683639271401E-2</c:v>
                </c:pt>
                <c:pt idx="4">
                  <c:v>2.3857899754622301E-2</c:v>
                </c:pt>
                <c:pt idx="5">
                  <c:v>2.2896407096726301E-2</c:v>
                </c:pt>
                <c:pt idx="6">
                  <c:v>2.2560494243751599E-2</c:v>
                </c:pt>
                <c:pt idx="7">
                  <c:v>2.4755918493521201E-2</c:v>
                </c:pt>
                <c:pt idx="8">
                  <c:v>2.4902555218709401E-2</c:v>
                </c:pt>
                <c:pt idx="9">
                  <c:v>2.3020064720742601E-2</c:v>
                </c:pt>
                <c:pt idx="10">
                  <c:v>2.2260026496447101E-2</c:v>
                </c:pt>
                <c:pt idx="11">
                  <c:v>2.2318180090837799E-2</c:v>
                </c:pt>
                <c:pt idx="12">
                  <c:v>2.1739216579818098E-2</c:v>
                </c:pt>
                <c:pt idx="13">
                  <c:v>2.1707418379806599E-2</c:v>
                </c:pt>
                <c:pt idx="14">
                  <c:v>2.16779226702398E-2</c:v>
                </c:pt>
                <c:pt idx="15">
                  <c:v>2.1336584946667299E-2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4D-4FC4-84F6-A270A5751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3708592"/>
        <c:axId val="-1493716752"/>
      </c:lineChart>
      <c:catAx>
        <c:axId val="-149370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16752"/>
        <c:crosses val="autoZero"/>
        <c:auto val="1"/>
        <c:lblAlgn val="ctr"/>
        <c:lblOffset val="100"/>
        <c:noMultiLvlLbl val="0"/>
      </c:catAx>
      <c:valAx>
        <c:axId val="-1493716752"/>
        <c:scaling>
          <c:orientation val="minMax"/>
          <c:min val="0.02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0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 Brechas de cobertura'!$C$13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Brechas de cobertura'!$B$14:$B$17</c:f>
              <c:strCache>
                <c:ptCount val="4"/>
                <c:pt idx="0">
                  <c:v>Transición</c:v>
                </c:pt>
                <c:pt idx="1">
                  <c:v>Básica Primaria</c:v>
                </c:pt>
                <c:pt idx="2">
                  <c:v>Basica Secundaria</c:v>
                </c:pt>
                <c:pt idx="3">
                  <c:v>Media</c:v>
                </c:pt>
              </c:strCache>
            </c:strRef>
          </c:cat>
          <c:val>
            <c:numRef>
              <c:f>'2. Brechas de cobertura'!$C$14:$C$17</c:f>
              <c:numCache>
                <c:formatCode>0%</c:formatCode>
                <c:ptCount val="4"/>
                <c:pt idx="0">
                  <c:v>0.55520000000000003</c:v>
                </c:pt>
                <c:pt idx="1">
                  <c:v>0.83930000000000005</c:v>
                </c:pt>
                <c:pt idx="2">
                  <c:v>0.71130000000000004</c:v>
                </c:pt>
                <c:pt idx="3">
                  <c:v>0.41399999999999998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6D-4A05-870A-2AD8C8006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1493703152"/>
        <c:axId val="-1493706960"/>
      </c:barChart>
      <c:catAx>
        <c:axId val="-149370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06960"/>
        <c:crosses val="autoZero"/>
        <c:auto val="1"/>
        <c:lblAlgn val="ctr"/>
        <c:lblOffset val="100"/>
        <c:noMultiLvlLbl val="0"/>
      </c:catAx>
      <c:valAx>
        <c:axId val="-14937069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49370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4391946050801"/>
          <c:y val="5.0925925925925902E-2"/>
          <c:w val="0.74058874688106902"/>
          <c:h val="0.898148148148148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Brechas Costo Cast. educ.'!$A$10:$A$13</c:f>
              <c:strCache>
                <c:ptCount val="4"/>
                <c:pt idx="0">
                  <c:v>Media</c:v>
                </c:pt>
                <c:pt idx="1">
                  <c:v>Básica Secundaria</c:v>
                </c:pt>
                <c:pt idx="2">
                  <c:v>Básica Primaria</c:v>
                </c:pt>
                <c:pt idx="3">
                  <c:v>Preescolar</c:v>
                </c:pt>
              </c:strCache>
            </c:strRef>
          </c:cat>
          <c:val>
            <c:numRef>
              <c:f>'3. Brechas Costo Cast. educ.'!$B$10:$B$13</c:f>
              <c:numCache>
                <c:formatCode>0%</c:formatCode>
                <c:ptCount val="4"/>
                <c:pt idx="0">
                  <c:v>0.55567102820973902</c:v>
                </c:pt>
                <c:pt idx="1">
                  <c:v>0.53523074097835999</c:v>
                </c:pt>
                <c:pt idx="2">
                  <c:v>0.59131473445278804</c:v>
                </c:pt>
                <c:pt idx="3">
                  <c:v>0.58405501077858601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A6-4889-87C1-1E30A948E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-1493709136"/>
        <c:axId val="-1493714032"/>
      </c:barChart>
      <c:catAx>
        <c:axId val="-149370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14032"/>
        <c:crosses val="autoZero"/>
        <c:auto val="1"/>
        <c:lblAlgn val="ctr"/>
        <c:lblOffset val="100"/>
        <c:noMultiLvlLbl val="0"/>
      </c:catAx>
      <c:valAx>
        <c:axId val="-14937140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49370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20734908136498"/>
          <c:y val="5.0925925925925902E-2"/>
          <c:w val="0.70079265091863496"/>
          <c:h val="0.898148148148148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Brechas Costo Cast. educ.'!$A$19:$A$22</c:f>
              <c:strCache>
                <c:ptCount val="4"/>
                <c:pt idx="0">
                  <c:v>PREESCOLAR</c:v>
                </c:pt>
                <c:pt idx="1">
                  <c:v>BASICA PRIMARIA</c:v>
                </c:pt>
                <c:pt idx="2">
                  <c:v>BASICA SECUNDARIA</c:v>
                </c:pt>
                <c:pt idx="3">
                  <c:v>MEDIA</c:v>
                </c:pt>
              </c:strCache>
            </c:strRef>
          </c:cat>
          <c:val>
            <c:numRef>
              <c:f>'3. Brechas Costo Cast. educ.'!$E$19:$E$22</c:f>
              <c:numCache>
                <c:formatCode>0%</c:formatCode>
                <c:ptCount val="4"/>
                <c:pt idx="0">
                  <c:v>0.61331052513379203</c:v>
                </c:pt>
                <c:pt idx="1">
                  <c:v>0.68344231267548905</c:v>
                </c:pt>
                <c:pt idx="2">
                  <c:v>0.67907729962994501</c:v>
                </c:pt>
                <c:pt idx="3">
                  <c:v>0.66124830988289596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5C-4C72-A2F0-B6E7BE69C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-1493710224"/>
        <c:axId val="-1493709680"/>
      </c:barChart>
      <c:catAx>
        <c:axId val="-149371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93709680"/>
        <c:crosses val="autoZero"/>
        <c:auto val="1"/>
        <c:lblAlgn val="ctr"/>
        <c:lblOffset val="100"/>
        <c:noMultiLvlLbl val="0"/>
      </c:catAx>
      <c:valAx>
        <c:axId val="-14937096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49371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0.36364</cdr:x>
      <cdr:y>0.02645</cdr:y>
    </cdr:from>
    <cdr:to>
      <cdr:x>0.36364</cdr:x>
      <cdr:y>0.84354</cdr:y>
    </cdr:to>
    <cdr:cxnSp macro="">
      <cdr:nvCxnSpPr>
        <cdr:cNvPr id="3" name="Conector recto 2"/>
        <cdr:cNvCxnSpPr/>
      </cdr:nvCxnSpPr>
      <cdr:spPr>
        <a:xfrm xmlns:a="http://schemas.openxmlformats.org/drawingml/2006/main" flipV="1">
          <a:off x="1728192" y="109544"/>
          <a:ext cx="0" cy="3384376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0.10971</cdr:x>
      <cdr:y>0.13076</cdr:y>
    </cdr:from>
    <cdr:to>
      <cdr:x>1</cdr:x>
      <cdr:y>0.13076</cdr:y>
    </cdr:to>
    <cdr:cxnSp macro="">
      <cdr:nvCxnSpPr>
        <cdr:cNvPr id="3" name="Conector recto 2"/>
        <cdr:cNvCxnSpPr/>
      </cdr:nvCxnSpPr>
      <cdr:spPr>
        <a:xfrm xmlns:a="http://schemas.openxmlformats.org/drawingml/2006/main">
          <a:off x="461441" y="541591"/>
          <a:ext cx="374441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0.38879</cdr:x>
      <cdr:y>0</cdr:y>
    </cdr:from>
    <cdr:to>
      <cdr:x>0.38879</cdr:x>
      <cdr:y>0.86355</cdr:y>
    </cdr:to>
    <cdr:cxnSp macro="">
      <cdr:nvCxnSpPr>
        <cdr:cNvPr id="3" name="Conector recto 2"/>
        <cdr:cNvCxnSpPr/>
      </cdr:nvCxnSpPr>
      <cdr:spPr>
        <a:xfrm xmlns:a="http://schemas.openxmlformats.org/drawingml/2006/main" flipV="1">
          <a:off x="1763731" y="0"/>
          <a:ext cx="0" cy="3713899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280D7-383E-4DD0-8B1F-FFDCA6D85671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1EA44-18EE-4731-9C8B-D414601B5C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8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5D54-80F7-4937-93E7-1ED1A502C65B}" type="datetimeFigureOut">
              <a:rPr lang="es-CO" smtClean="0"/>
              <a:t>29/03/2017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D2826-769B-4ECE-8765-396D3D092A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46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/>
              <a:t>En 2016 finaliza el periodo de vigencia de la fórmula transitoria constitucional de crecimiento de las transferencias, establecida en el Acto Legislativo 04 de 2007: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D2826-769B-4ECE-8765-396D3D092A0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76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D2826-769B-4ECE-8765-396D3D092A08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63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4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74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8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50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0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01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9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25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5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9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94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656C-9432-42DA-B4F2-7E46B5647C12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FA8-5011-4ABD-91DE-564D6256B3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89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9.xml"/><Relationship Id="rId5" Type="http://schemas.openxmlformats.org/officeDocument/2006/relationships/image" Target="../media/image9.emf"/><Relationship Id="rId4" Type="http://schemas.openxmlformats.org/officeDocument/2006/relationships/package" Target="../embeddings/Hoja_de_c_lculo_de_Microsoft_Excel1.xls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3100" b="1" dirty="0" smtClean="0"/>
              <a:t>TRANSFERENCIAS </a:t>
            </a:r>
            <a:r>
              <a:rPr lang="es-ES" sz="3100" b="1" dirty="0"/>
              <a:t>TERRITORIALES Y FINANCIACION DE LA EDUCACION : </a:t>
            </a:r>
            <a:br>
              <a:rPr lang="es-ES" sz="3100" b="1" dirty="0"/>
            </a:br>
            <a:r>
              <a:rPr lang="es-ES" sz="3100" b="1" dirty="0" smtClean="0"/>
              <a:t>Cerrando las Brechas Históricas </a:t>
            </a: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300" dirty="0" err="1" smtClean="0"/>
              <a:t>Ph</a:t>
            </a:r>
            <a:r>
              <a:rPr lang="es-ES" sz="2300" dirty="0" smtClean="0"/>
              <a:t> </a:t>
            </a:r>
            <a:r>
              <a:rPr lang="es-ES" sz="2300" dirty="0"/>
              <a:t>D. Ilich León Ortiz 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200" b="1" dirty="0" smtClean="0"/>
              <a:t>Grupo </a:t>
            </a:r>
            <a:r>
              <a:rPr lang="es-ES" sz="2200" b="1" dirty="0"/>
              <a:t>de Investigación en </a:t>
            </a:r>
            <a:r>
              <a:rPr lang="es-ES" sz="2200" b="1" dirty="0" err="1"/>
              <a:t>SocioEconomía</a:t>
            </a:r>
            <a:r>
              <a:rPr lang="es-ES" sz="2200" b="1" dirty="0"/>
              <a:t>, </a:t>
            </a: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/>
              <a:t>Instituciones y Desarrollo 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– </a:t>
            </a:r>
            <a:r>
              <a:rPr lang="es-ES" sz="2000" b="1" dirty="0"/>
              <a:t>GSEID-</a:t>
            </a:r>
            <a:r>
              <a:rPr lang="es-ES" sz="2000" dirty="0"/>
              <a:t/>
            </a:r>
            <a:br>
              <a:rPr lang="es-ES" sz="2000" dirty="0"/>
            </a:br>
            <a:endParaRPr lang="es-MX" sz="2700" dirty="0"/>
          </a:p>
        </p:txBody>
      </p:sp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4753638" cy="1267002"/>
          </a:xfrm>
          <a:prstGeom prst="rect">
            <a:avLst/>
          </a:prstGeom>
        </p:spPr>
      </p:pic>
      <p:pic>
        <p:nvPicPr>
          <p:cNvPr id="3076" name="Picture 4" descr="http://identidad.unal.edu.co/fileadmin/_processed_/csm_logosimbolo-01_d95b2cafd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596" r="68900" b="57032"/>
          <a:stretch/>
        </p:blipFill>
        <p:spPr bwMode="auto">
          <a:xfrm>
            <a:off x="5724128" y="4077072"/>
            <a:ext cx="2873001" cy="134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13" y="692697"/>
            <a:ext cx="7452659" cy="543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1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_tradnl" sz="8000" dirty="0"/>
              <a:t>EL PRESENTE</a:t>
            </a:r>
          </a:p>
          <a:p>
            <a:pPr marL="0" indent="0" algn="ctr">
              <a:buNone/>
            </a:pPr>
            <a:endParaRPr lang="es-ES_tradnl" sz="8000" dirty="0"/>
          </a:p>
          <a:p>
            <a:pPr marL="0" indent="0" algn="ctr">
              <a:buNone/>
            </a:pPr>
            <a:r>
              <a:rPr lang="es-ES_tradnl" sz="8000" dirty="0"/>
              <a:t>(Fin de la </a:t>
            </a:r>
            <a:r>
              <a:rPr lang="es-ES_tradnl" sz="8000" dirty="0" err="1"/>
              <a:t>Transici</a:t>
            </a:r>
            <a:r>
              <a:rPr lang="es-ES" sz="8000" dirty="0" err="1"/>
              <a:t>ón</a:t>
            </a:r>
            <a:r>
              <a:rPr lang="es-ES" sz="8000" dirty="0"/>
              <a:t>…Necesidad de Una Reforma)</a:t>
            </a:r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9946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BRECHAS DE COBERTURA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58211" y="6174097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Elaboración propia a partir de MEN - SIMAT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95984" y="148448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Tasa de cobertura neta por nivel (2015)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977564" y="1638374"/>
            <a:ext cx="3166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Población por fuera del sistema por nivel (2015</a:t>
            </a:r>
            <a:r>
              <a:rPr lang="es-CO" sz="1400" b="1" dirty="0" smtClean="0"/>
              <a:t>)</a:t>
            </a:r>
          </a:p>
          <a:p>
            <a:pPr algn="ctr"/>
            <a:r>
              <a:rPr lang="es-ES" sz="1400" b="1" dirty="0" smtClean="0"/>
              <a:t>-Población de </a:t>
            </a:r>
            <a:r>
              <a:rPr lang="es-CO" sz="1400" b="1" dirty="0" smtClean="0"/>
              <a:t>3 A 16 Años)</a:t>
            </a:r>
            <a:endParaRPr lang="es-CO" sz="1400" b="1" dirty="0"/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66362"/>
              </p:ext>
            </p:extLst>
          </p:nvPr>
        </p:nvGraphicFramePr>
        <p:xfrm>
          <a:off x="5796136" y="2348881"/>
          <a:ext cx="3184500" cy="2496113"/>
        </p:xfrm>
        <a:graphic>
          <a:graphicData uri="http://schemas.openxmlformats.org/drawingml/2006/table">
            <a:tbl>
              <a:tblPr/>
              <a:tblGrid>
                <a:gridCol w="1440601">
                  <a:extLst>
                    <a:ext uri="{9D8B030D-6E8A-4147-A177-3AD203B41FA5}">
                      <a16:colId xmlns="" xmlns:a16="http://schemas.microsoft.com/office/drawing/2014/main" val="3754067831"/>
                    </a:ext>
                  </a:extLst>
                </a:gridCol>
                <a:gridCol w="1743899">
                  <a:extLst>
                    <a:ext uri="{9D8B030D-6E8A-4147-A177-3AD203B41FA5}">
                      <a16:colId xmlns="" xmlns:a16="http://schemas.microsoft.com/office/drawing/2014/main" val="2787870858"/>
                    </a:ext>
                  </a:extLst>
                </a:gridCol>
              </a:tblGrid>
              <a:tr h="580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Población por fuera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del sistema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5229173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995494"/>
                  </a:ext>
                </a:extLst>
              </a:tr>
              <a:tr h="44893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Primaria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5023154"/>
                  </a:ext>
                </a:extLst>
              </a:tr>
              <a:tr h="5801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Secundaria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6005568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8810927"/>
                  </a:ext>
                </a:extLst>
              </a:tr>
              <a:tr h="29563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0825069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0F173FB6-7967-4FDE-B787-0CA3C745F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379871"/>
              </p:ext>
            </p:extLst>
          </p:nvPr>
        </p:nvGraphicFramePr>
        <p:xfrm>
          <a:off x="258211" y="1809383"/>
          <a:ext cx="5321901" cy="3347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119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BRECHAS DEL COSTO DE LA CANASTA </a:t>
            </a:r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EDUCATIVA</a:t>
            </a:r>
            <a:endParaRPr lang="es-CO" sz="2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0878" y="5157192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Estudio de Canasta Educativa. </a:t>
            </a:r>
            <a:r>
              <a:rPr lang="es-CO" sz="1200" b="1" dirty="0" err="1"/>
              <a:t>Save</a:t>
            </a:r>
            <a:r>
              <a:rPr lang="es-CO" sz="1200" b="1" dirty="0"/>
              <a:t> </a:t>
            </a:r>
            <a:r>
              <a:rPr lang="es-CO" sz="1200" b="1" dirty="0" err="1"/>
              <a:t>the</a:t>
            </a:r>
            <a:r>
              <a:rPr lang="es-CO" sz="1200" b="1" dirty="0"/>
              <a:t> </a:t>
            </a:r>
            <a:r>
              <a:rPr lang="es-CO" sz="1200" b="1" dirty="0" err="1"/>
              <a:t>Children</a:t>
            </a:r>
            <a:r>
              <a:rPr lang="es-CO" sz="1200" b="1" dirty="0"/>
              <a:t> </a:t>
            </a:r>
            <a:r>
              <a:rPr lang="es-CO" sz="1200" b="1" dirty="0" err="1"/>
              <a:t>U.K._Fundación</a:t>
            </a:r>
            <a:r>
              <a:rPr lang="es-CO" sz="1200" b="1" dirty="0"/>
              <a:t> Escuela para el Desarrollo -FEDE- 2007.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BE7D09-67F5-4CAD-B59E-A12F54A8D7D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563446" y="1916832"/>
          <a:ext cx="358055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18830" y="2278759"/>
          <a:ext cx="5544616" cy="2516505"/>
        </p:xfrm>
        <a:graphic>
          <a:graphicData uri="http://schemas.openxmlformats.org/drawingml/2006/table">
            <a:tbl>
              <a:tblPr/>
              <a:tblGrid>
                <a:gridCol w="1241855">
                  <a:extLst>
                    <a:ext uri="{9D8B030D-6E8A-4147-A177-3AD203B41FA5}">
                      <a16:colId xmlns:a16="http://schemas.microsoft.com/office/drawing/2014/main" xmlns="" val="1656839230"/>
                    </a:ext>
                  </a:extLst>
                </a:gridCol>
                <a:gridCol w="1416762">
                  <a:extLst>
                    <a:ext uri="{9D8B030D-6E8A-4147-A177-3AD203B41FA5}">
                      <a16:colId xmlns:a16="http://schemas.microsoft.com/office/drawing/2014/main" xmlns="" val="2120642998"/>
                    </a:ext>
                  </a:extLst>
                </a:gridCol>
                <a:gridCol w="1486727">
                  <a:extLst>
                    <a:ext uri="{9D8B030D-6E8A-4147-A177-3AD203B41FA5}">
                      <a16:colId xmlns:a16="http://schemas.microsoft.com/office/drawing/2014/main" xmlns="" val="712598861"/>
                    </a:ext>
                  </a:extLst>
                </a:gridCol>
                <a:gridCol w="1399272">
                  <a:extLst>
                    <a:ext uri="{9D8B030D-6E8A-4147-A177-3AD203B41FA5}">
                      <a16:colId xmlns:a16="http://schemas.microsoft.com/office/drawing/2014/main" xmlns="" val="1296592452"/>
                    </a:ext>
                  </a:extLst>
                </a:gridCol>
              </a:tblGrid>
              <a:tr h="7374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Costo Canasta per cápita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Capitación anual promedio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Brecha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3696663"/>
                  </a:ext>
                </a:extLst>
              </a:tr>
              <a:tr h="25292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Preescolar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5.812.562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2.417.706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3.394.856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0979971"/>
                  </a:ext>
                </a:extLst>
              </a:tr>
              <a:tr h="49446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Primaria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4.732.652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1.934.165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2.798.487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1076957"/>
                  </a:ext>
                </a:extLst>
              </a:tr>
              <a:tr h="49446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Secundaria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4.681.755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2.175.936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2.505.819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1244231"/>
                  </a:ext>
                </a:extLst>
              </a:tr>
              <a:tr h="25292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5.169.190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2.296.821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2.872.369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208232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2483768" y="1318359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Diferencia entre el costo real de la canasta educativa y la capitación promedio anual (2017)</a:t>
            </a:r>
          </a:p>
        </p:txBody>
      </p:sp>
    </p:spTree>
    <p:extLst>
      <p:ext uri="{BB962C8B-B14F-4D97-AF65-F5344CB8AC3E}">
        <p14:creationId xmlns:p14="http://schemas.microsoft.com/office/powerpoint/2010/main" val="1384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3568" y="0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BRECHAS DEL COSTO DE LA CANASTA EDUCATIVO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17487" y="1095227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Diferencia entre el costo real de la canasta educativa y la capitación promedio anual (2017)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43608" y="199060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Estudio Economía Urbana – Ministerio de Educación Nacional (2014)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668603"/>
              </p:ext>
            </p:extLst>
          </p:nvPr>
        </p:nvGraphicFramePr>
        <p:xfrm>
          <a:off x="640290" y="2762878"/>
          <a:ext cx="5287817" cy="1962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Hoja de cálculo" r:id="rId4" imgW="8128000" imgH="1231900" progId="Excel.Sheet.12">
                  <p:embed/>
                </p:oleObj>
              </mc:Choice>
              <mc:Fallback>
                <p:oleObj name="Hoja de cálculo" r:id="rId4" imgW="8128000" imgH="1231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290" y="2762878"/>
                        <a:ext cx="5287817" cy="1962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599475" y="1589407"/>
            <a:ext cx="2260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Porcentaje Brecha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="" xmlns:a16="http://schemas.microsoft.com/office/drawing/2014/main" id="{9C1FE973-D427-458C-B664-D5190B2657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843939"/>
              </p:ext>
            </p:extLst>
          </p:nvPr>
        </p:nvGraphicFramePr>
        <p:xfrm>
          <a:off x="6122152" y="2422322"/>
          <a:ext cx="2737689" cy="305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9835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2410" y="5861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ESTRUCTURA DE COSTOS DE LA CANASTA EDUCATIVA REAL 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="" xmlns:a16="http://schemas.microsoft.com/office/drawing/2014/main" id="{642D81D0-23B7-4245-B71E-C0036694C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249449"/>
              </p:ext>
            </p:extLst>
          </p:nvPr>
        </p:nvGraphicFramePr>
        <p:xfrm>
          <a:off x="-41955" y="917094"/>
          <a:ext cx="4685384" cy="280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6B93C15C-B882-4307-A813-B2A6AAB9E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001007"/>
              </p:ext>
            </p:extLst>
          </p:nvPr>
        </p:nvGraphicFramePr>
        <p:xfrm>
          <a:off x="4602996" y="917094"/>
          <a:ext cx="4248472" cy="280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C041084C-62F6-4328-B947-7F7658ECE9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904093"/>
              </p:ext>
            </p:extLst>
          </p:nvPr>
        </p:nvGraphicFramePr>
        <p:xfrm>
          <a:off x="179511" y="3717194"/>
          <a:ext cx="4423485" cy="27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E12A0A7-F4C5-4D09-8FE8-1C84C7EAE3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913488"/>
              </p:ext>
            </p:extLst>
          </p:nvPr>
        </p:nvGraphicFramePr>
        <p:xfrm>
          <a:off x="4602995" y="3736121"/>
          <a:ext cx="4248473" cy="271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60653" y="6396335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Estudio de Canasta Educativa. </a:t>
            </a:r>
            <a:r>
              <a:rPr lang="es-CO" sz="1200" b="1" dirty="0" err="1"/>
              <a:t>Save</a:t>
            </a:r>
            <a:r>
              <a:rPr lang="es-CO" sz="1200" b="1" dirty="0"/>
              <a:t> </a:t>
            </a:r>
            <a:r>
              <a:rPr lang="es-CO" sz="1200" b="1" dirty="0" err="1"/>
              <a:t>the</a:t>
            </a:r>
            <a:r>
              <a:rPr lang="es-CO" sz="1200" b="1" dirty="0"/>
              <a:t> </a:t>
            </a:r>
            <a:r>
              <a:rPr lang="es-CO" sz="1200" b="1" dirty="0" err="1"/>
              <a:t>Children</a:t>
            </a:r>
            <a:r>
              <a:rPr lang="es-CO" sz="1200" b="1" dirty="0"/>
              <a:t> </a:t>
            </a:r>
            <a:r>
              <a:rPr lang="es-CO" sz="1200" b="1" dirty="0" err="1"/>
              <a:t>U.K._Fundación</a:t>
            </a:r>
            <a:r>
              <a:rPr lang="es-CO" sz="1200" b="1" dirty="0"/>
              <a:t> Escuela para el Desarrollo -FEDE- 2007.</a:t>
            </a:r>
          </a:p>
        </p:txBody>
      </p:sp>
    </p:spTree>
    <p:extLst>
      <p:ext uri="{BB962C8B-B14F-4D97-AF65-F5344CB8AC3E}">
        <p14:creationId xmlns:p14="http://schemas.microsoft.com/office/powerpoint/2010/main" val="1079158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3410" name="Group 19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85800" y="1844824"/>
          <a:ext cx="3810000" cy="4572005"/>
        </p:xfrm>
        <a:graphic>
          <a:graphicData uri="http://schemas.openxmlformats.org/drawingml/2006/table">
            <a:tbl>
              <a:tblPr/>
              <a:tblGrid>
                <a:gridCol w="2863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818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docente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73,7%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directivo docente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administrativo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capacitación docentes 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aseo y vigilancia (planta o contratado)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REC HUMANO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84,1%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Mantenimiento planta física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Mejoramiento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Dotación básica planta física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Recursos pedagógicos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Servicios Públicos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REC FISICO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93544" name="Group 32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848072"/>
          <a:ext cx="3810000" cy="3813176"/>
        </p:xfrm>
        <a:graphic>
          <a:graphicData uri="http://schemas.openxmlformats.org/drawingml/2006/table">
            <a:tbl>
              <a:tblPr/>
              <a:tblGrid>
                <a:gridCol w="28241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Transporte escolar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nutricional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1,0%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ALUMNO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administrativo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gastos generales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 ADMON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s-ES_tradnl" alt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100,0%</a:t>
                      </a:r>
                      <a:endParaRPr kumimoji="0" lang="es-ES_tradnl" alt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93545" name="Text Box 329"/>
          <p:cNvSpPr txBox="1">
            <a:spLocks noChangeArrowheads="1"/>
          </p:cNvSpPr>
          <p:nvPr/>
        </p:nvSpPr>
        <p:spPr bwMode="auto">
          <a:xfrm>
            <a:off x="593725" y="1412776"/>
            <a:ext cx="5400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MX">
                <a:solidFill>
                  <a:srgbClr val="0033FF"/>
                </a:solidFill>
              </a:rPr>
              <a:t>RESULTADOS CONSOLIDACION TALLER DE SECRETARIOS.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016" y="6237312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Fuente: MEN http://www.mineducacion.gov.co/1621/articles-159154_archivo_pdf.pdf</a:t>
            </a:r>
            <a:endParaRPr lang="es-MX" sz="800" dirty="0"/>
          </a:p>
        </p:txBody>
      </p:sp>
      <p:sp>
        <p:nvSpPr>
          <p:cNvPr id="10" name="Título 2"/>
          <p:cNvSpPr txBox="1">
            <a:spLocks/>
          </p:cNvSpPr>
          <p:nvPr/>
        </p:nvSpPr>
        <p:spPr>
          <a:xfrm>
            <a:off x="593725" y="122747"/>
            <a:ext cx="7994046" cy="1585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b="1" dirty="0">
                <a:solidFill>
                  <a:schemeClr val="accent4">
                    <a:lumMod val="75000"/>
                  </a:schemeClr>
                </a:solidFill>
              </a:rPr>
              <a:t>INSUFICIENCIA DE LA CAPITACIÓN</a:t>
            </a:r>
          </a:p>
        </p:txBody>
      </p:sp>
      <p:sp>
        <p:nvSpPr>
          <p:cNvPr id="3" name="Elipse 2"/>
          <p:cNvSpPr/>
          <p:nvPr/>
        </p:nvSpPr>
        <p:spPr>
          <a:xfrm>
            <a:off x="3923928" y="4725144"/>
            <a:ext cx="5718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3923928" y="4162928"/>
            <a:ext cx="5718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539552" y="3321491"/>
            <a:ext cx="3988332" cy="5672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3969314" y="5570986"/>
            <a:ext cx="5718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685800" y="4708708"/>
            <a:ext cx="2878088" cy="304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633827" y="5570986"/>
            <a:ext cx="2878088" cy="304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486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s-ES_tradnl" sz="8000" dirty="0"/>
          </a:p>
          <a:p>
            <a:pPr marL="0" indent="0" algn="ctr">
              <a:buNone/>
            </a:pPr>
            <a:r>
              <a:rPr lang="es-ES_tradnl" sz="8000" dirty="0"/>
              <a:t>EL FUTURO</a:t>
            </a:r>
          </a:p>
          <a:p>
            <a:pPr marL="0" indent="0" algn="ctr">
              <a:buNone/>
            </a:pPr>
            <a:r>
              <a:rPr lang="es-ES_tradnl" sz="8000" dirty="0"/>
              <a:t>(¿C</a:t>
            </a:r>
            <a:r>
              <a:rPr lang="es-ES" sz="8000" dirty="0" err="1"/>
              <a:t>ó</a:t>
            </a:r>
            <a:r>
              <a:rPr lang="es-ES_tradnl" sz="8000" dirty="0" err="1"/>
              <a:t>mo</a:t>
            </a:r>
            <a:r>
              <a:rPr lang="es-ES_tradnl" sz="8000" dirty="0"/>
              <a:t> cerrar las Brechas?)</a:t>
            </a:r>
          </a:p>
        </p:txBody>
      </p:sp>
    </p:spTree>
    <p:extLst>
      <p:ext uri="{BB962C8B-B14F-4D97-AF65-F5344CB8AC3E}">
        <p14:creationId xmlns:p14="http://schemas.microsoft.com/office/powerpoint/2010/main" val="34678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687181" y="274638"/>
            <a:ext cx="7922038" cy="911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PROPUESTA DE CIERRE DE BRECHAS: PREESCOLAR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5247" y="1208933"/>
            <a:ext cx="385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Cierre brecha de cobertura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0532" y="6237312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Elaboración propia – Para Transición información MEN – </a:t>
            </a:r>
            <a:r>
              <a:rPr lang="es-CO" sz="1200" b="1" dirty="0" err="1"/>
              <a:t>Prejardín</a:t>
            </a:r>
            <a:r>
              <a:rPr lang="es-CO" sz="1200" b="1" dirty="0"/>
              <a:t> y Jardín información DANE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844864" y="1190898"/>
            <a:ext cx="3852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Cierre brecha canasta educativa (precio 2017)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D853D1A2-6B50-4896-9A58-1ED8206F1D1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84962" y="20143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5DD95D6-E4DA-4DF3-B5A2-B02CE639E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28844"/>
              </p:ext>
            </p:extLst>
          </p:nvPr>
        </p:nvGraphicFramePr>
        <p:xfrm>
          <a:off x="122271" y="2406706"/>
          <a:ext cx="4521738" cy="254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141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687181" y="274638"/>
            <a:ext cx="7922038" cy="911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PROPUESTA DE CIERRE DE BRECHAS: PRIMARIA, SECUNDARIA Y MEDIA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D8227F38-2A5B-455A-9CE4-518DB1EBE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790013"/>
              </p:ext>
            </p:extLst>
          </p:nvPr>
        </p:nvGraphicFramePr>
        <p:xfrm>
          <a:off x="-72516" y="1931766"/>
          <a:ext cx="48245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39552" y="5517232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Fuente: </a:t>
            </a:r>
            <a:r>
              <a:rPr lang="es-CO" sz="1400" dirty="0" err="1"/>
              <a:t>Mineducación</a:t>
            </a:r>
            <a:r>
              <a:rPr lang="es-CO" sz="1400" dirty="0"/>
              <a:t> - SIMAT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75247" y="1208933"/>
            <a:ext cx="385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Cierre brecha de cobertura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F8EA887F-5F59-4508-9F55-8A98C41DA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7997"/>
              </p:ext>
            </p:extLst>
          </p:nvPr>
        </p:nvGraphicFramePr>
        <p:xfrm>
          <a:off x="4623650" y="1893464"/>
          <a:ext cx="4660815" cy="326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5027959" y="1172090"/>
            <a:ext cx="385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Cierre brecha canasta educativa</a:t>
            </a:r>
          </a:p>
        </p:txBody>
      </p:sp>
    </p:spTree>
    <p:extLst>
      <p:ext uri="{BB962C8B-B14F-4D97-AF65-F5344CB8AC3E}">
        <p14:creationId xmlns:p14="http://schemas.microsoft.com/office/powerpoint/2010/main" val="37415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TRANSFERENCIAS TERRITORIALES: </a:t>
            </a:r>
            <a:b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SE CUMPLI</a:t>
            </a:r>
            <a:r>
              <a:rPr lang="es-ES" sz="2500" b="1" dirty="0" smtClean="0">
                <a:solidFill>
                  <a:schemeClr val="accent4">
                    <a:lumMod val="75000"/>
                  </a:schemeClr>
                </a:solidFill>
              </a:rPr>
              <a:t>O EL PERIODO DE TRANSICIÓN </a:t>
            </a:r>
            <a:endParaRPr lang="es-ES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+ Entra a operar:</a:t>
            </a:r>
          </a:p>
          <a:p>
            <a:pPr marL="0" indent="0" algn="just">
              <a:buNone/>
            </a:pPr>
            <a:r>
              <a:rPr lang="es-CO" dirty="0" smtClean="0"/>
              <a:t> 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 SGP…</a:t>
            </a:r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incrementará anualmente en un porcentaje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igual al promedio de la variación porcentual que hayan tenido los ICN durante los cuatro (4) años anteriores, </a:t>
            </a:r>
          </a:p>
          <a:p>
            <a:pPr marL="0" indent="0" algn="just">
              <a:buNone/>
            </a:pP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</a:t>
            </a:r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Parágrafo transitorio 1°.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El monto del SGP, se incrementará </a:t>
            </a:r>
            <a:r>
              <a:rPr lang="es-CO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tomando como base el monto liquidado en la vigencia anterior</a:t>
            </a:r>
            <a:endParaRPr lang="es-E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42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9A4DFFD4-E3D4-405F-A900-6A28261C5D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25442" y="2547517"/>
          <a:ext cx="4948392" cy="3113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2038" cy="911233"/>
          </a:xfrm>
        </p:spPr>
        <p:txBody>
          <a:bodyPr>
            <a:normAutofit fontScale="90000"/>
          </a:bodyPr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PROPUESTA DE TRANSFERENCIAS NECESARIAS PARA CERRAR LA BRECHA DE COBERTURA Y BRECHA DE COSTOS DE LA CANASTA EDUCATIVA A 2027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0383" y="1554196"/>
            <a:ext cx="3852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Transferencias territoriales para educación necesarias para cerrar las brechas (Billones de pesos de 2016)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5536" y="6258492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Elaboración propia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347460" y="1555808"/>
            <a:ext cx="3852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Transferencias territoriales para educación/Ingresos Corrientes de la Nación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4858479" y="2996952"/>
            <a:ext cx="41060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52063" y="2263582"/>
            <a:ext cx="71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858479" y="2140127"/>
            <a:ext cx="67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% Ley 60</a:t>
            </a:r>
          </a:p>
        </p:txBody>
      </p:sp>
      <p:cxnSp>
        <p:nvCxnSpPr>
          <p:cNvPr id="22" name="Conector recto 21"/>
          <p:cNvCxnSpPr/>
          <p:nvPr/>
        </p:nvCxnSpPr>
        <p:spPr>
          <a:xfrm flipV="1">
            <a:off x="7380312" y="2477526"/>
            <a:ext cx="0" cy="260765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8C1899D7-4F86-493F-8E23-A374BE37576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42824" y="26539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317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BC95FC0-6980-4734-9A26-75D884B5A77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0532" y="1198346"/>
          <a:ext cx="5673636" cy="460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2"/>
          <p:cNvSpPr txBox="1">
            <a:spLocks/>
          </p:cNvSpPr>
          <p:nvPr/>
        </p:nvSpPr>
        <p:spPr>
          <a:xfrm>
            <a:off x="687181" y="274638"/>
            <a:ext cx="7922038" cy="911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LAS TRANSFERENCIAS TERRITORIALES PARA EDUCACIÓN DEBERÁN </a:t>
            </a:r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AUMENTAR, COMO M</a:t>
            </a:r>
            <a:r>
              <a:rPr lang="es-ES" sz="2500" b="1" dirty="0" smtClean="0">
                <a:solidFill>
                  <a:schemeClr val="accent4">
                    <a:lumMod val="75000"/>
                  </a:schemeClr>
                </a:solidFill>
              </a:rPr>
              <a:t>ÍNIMO,</a:t>
            </a:r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HASTA </a:t>
            </a:r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4,2% </a:t>
            </a: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DEL PIB A 2026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084168" y="3032426"/>
            <a:ext cx="26825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/>
              <a:t>Esto es COHERENTE con el criterio de que</a:t>
            </a:r>
          </a:p>
          <a:p>
            <a:pPr algn="ctr"/>
            <a:r>
              <a:rPr lang="es-CO" sz="2000" dirty="0" smtClean="0"/>
              <a:t> Las </a:t>
            </a:r>
            <a:r>
              <a:rPr lang="es-CO" sz="2000" dirty="0"/>
              <a:t>Transferencias </a:t>
            </a:r>
            <a:r>
              <a:rPr lang="es-CO" sz="2000" dirty="0" smtClean="0"/>
              <a:t>Territoriales Totales deberán </a:t>
            </a:r>
            <a:r>
              <a:rPr lang="es-CO" sz="2000" dirty="0"/>
              <a:t>representar a </a:t>
            </a:r>
            <a:r>
              <a:rPr lang="es-CO" sz="2000" dirty="0" smtClean="0"/>
              <a:t>2026, como m</a:t>
            </a:r>
            <a:r>
              <a:rPr lang="es-ES" sz="2000" dirty="0" err="1" smtClean="0"/>
              <a:t>ínimo</a:t>
            </a:r>
            <a:r>
              <a:rPr lang="es-ES" sz="2000" dirty="0" smtClean="0"/>
              <a:t>,</a:t>
            </a:r>
            <a:r>
              <a:rPr lang="es-CO" sz="2000" dirty="0" smtClean="0"/>
              <a:t> </a:t>
            </a:r>
            <a:r>
              <a:rPr lang="es-CO" sz="2000" dirty="0"/>
              <a:t>el </a:t>
            </a:r>
            <a:r>
              <a:rPr lang="es-CO" sz="2800" b="1" dirty="0" smtClean="0">
                <a:solidFill>
                  <a:srgbClr val="FF0000"/>
                </a:solidFill>
              </a:rPr>
              <a:t>46,5% </a:t>
            </a:r>
            <a:r>
              <a:rPr lang="es-CO" sz="2000" dirty="0"/>
              <a:t>de los Ingresos Corrientes de la </a:t>
            </a:r>
            <a:r>
              <a:rPr lang="es-CO" sz="2000" dirty="0" smtClean="0"/>
              <a:t>Nación.</a:t>
            </a:r>
            <a:endParaRPr lang="es-CO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10532" y="6237312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Fuente: Elaboración propia</a:t>
            </a: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4067944" y="1340609"/>
            <a:ext cx="72008" cy="396044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6052512" y="1340609"/>
            <a:ext cx="2714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La participación del SGP </a:t>
            </a:r>
          </a:p>
          <a:p>
            <a:pPr algn="ctr"/>
            <a:r>
              <a:rPr lang="es-ES" sz="2000" dirty="0" smtClean="0"/>
              <a:t>En Educación </a:t>
            </a:r>
            <a:r>
              <a:rPr lang="es-CO" sz="2000" dirty="0" smtClean="0"/>
              <a:t>sobre el PIB debe pasar de </a:t>
            </a:r>
          </a:p>
          <a:p>
            <a:pPr algn="ctr"/>
            <a:r>
              <a:rPr lang="es-CO" sz="2000" dirty="0" smtClean="0"/>
              <a:t>2,17% a 4,2%</a:t>
            </a: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5899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4565104"/>
          </a:xfrm>
        </p:spPr>
        <p:txBody>
          <a:bodyPr>
            <a:noAutofit/>
          </a:bodyPr>
          <a:lstStyle/>
          <a:p>
            <a:pPr algn="just"/>
            <a:r>
              <a:rPr lang="es-CO" sz="2100" b="1" dirty="0" smtClean="0"/>
              <a:t>Se trata fundamentalmente de cerrar 4 Brechas (EL ACUERDO  DEBE RECOGER ESTO)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2100" b="1" dirty="0" smtClean="0"/>
              <a:t>+ De Acceso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2100" b="1" dirty="0" smtClean="0"/>
              <a:t>+ De Desfinanciaci</a:t>
            </a:r>
            <a:r>
              <a:rPr lang="es-ES" sz="2100" b="1" dirty="0" err="1" smtClean="0"/>
              <a:t>ón</a:t>
            </a:r>
            <a:r>
              <a:rPr lang="es-ES" sz="2100" b="1" dirty="0" smtClean="0"/>
              <a:t> de la Canasta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100" b="1" dirty="0" smtClean="0"/>
              <a:t>+ De Jornada (Hacia la Jornada Única)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100" b="1" dirty="0" smtClean="0"/>
              <a:t>+ De Déficit Histórico.</a:t>
            </a:r>
            <a:endParaRPr lang="es-CO" sz="2100" b="1" dirty="0"/>
          </a:p>
          <a:p>
            <a:pPr marL="457200" indent="-457200" algn="just">
              <a:buFont typeface="+mj-lt"/>
              <a:buAutoNum type="arabicPeriod"/>
            </a:pPr>
            <a:endParaRPr lang="es-CO" sz="2100" b="1" dirty="0"/>
          </a:p>
          <a:p>
            <a:pPr algn="just"/>
            <a:r>
              <a:rPr lang="es-CO" sz="2100" b="1" dirty="0" smtClean="0"/>
              <a:t>Se necesita cubrir el DEFICIT DE CORTO PLAZO para sustituir el 1,8% que desapareci</a:t>
            </a:r>
            <a:r>
              <a:rPr lang="es-ES" sz="2100" b="1" dirty="0" err="1" smtClean="0"/>
              <a:t>ó</a:t>
            </a:r>
            <a:r>
              <a:rPr lang="es-ES" sz="2100" b="1" dirty="0" smtClean="0"/>
              <a:t> con el periodo de transición, y otros temas urgentes, como el de Alimentación Escolar.</a:t>
            </a:r>
          </a:p>
          <a:p>
            <a:pPr algn="just"/>
            <a:endParaRPr lang="es-ES" sz="2100" b="1" dirty="0" smtClean="0"/>
          </a:p>
          <a:p>
            <a:pPr algn="just"/>
            <a:r>
              <a:rPr lang="es-ES" sz="2100" b="1" dirty="0" smtClean="0"/>
              <a:t>Frente al LARGO PLAZO se necesita pasar, como MINIMO, de 2,17 a 4,2 % del PIB del SGP en Educación, durante los próximos 10 años, para cubrir las primeras 2 brechas, y atacar de manera sustancial, las otras dos. </a:t>
            </a:r>
          </a:p>
          <a:p>
            <a:pPr algn="just"/>
            <a:endParaRPr lang="es-CO" sz="2100" b="1" dirty="0" smtClean="0"/>
          </a:p>
          <a:p>
            <a:pPr marL="0" indent="0" algn="just">
              <a:buNone/>
            </a:pPr>
            <a:endParaRPr lang="es-CO" sz="2100" b="1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HACIA UNA PROPUESTA DE FORMULA</a:t>
            </a:r>
            <a:b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TRANSFERENCIAS PARA EDUCACIÓN</a:t>
            </a:r>
          </a:p>
        </p:txBody>
      </p:sp>
    </p:spTree>
    <p:extLst>
      <p:ext uri="{BB962C8B-B14F-4D97-AF65-F5344CB8AC3E}">
        <p14:creationId xmlns:p14="http://schemas.microsoft.com/office/powerpoint/2010/main" val="139684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4565104"/>
          </a:xfrm>
        </p:spPr>
        <p:txBody>
          <a:bodyPr>
            <a:noAutofit/>
          </a:bodyPr>
          <a:lstStyle/>
          <a:p>
            <a:pPr algn="just"/>
            <a:r>
              <a:rPr lang="es-CO" sz="2100" b="1" dirty="0" smtClean="0"/>
              <a:t>En este sentido, </a:t>
            </a:r>
            <a:r>
              <a:rPr lang="es-CO" sz="2100" b="1" dirty="0" smtClean="0">
                <a:highlight>
                  <a:srgbClr val="00FF00"/>
                </a:highlight>
              </a:rPr>
              <a:t>es pertinente recuperar el </a:t>
            </a:r>
            <a:r>
              <a:rPr lang="es-CO" sz="2100" b="1" dirty="0">
                <a:highlight>
                  <a:srgbClr val="00FF00"/>
                </a:highlight>
              </a:rPr>
              <a:t>ACUERDO CONSTITUCIONAL </a:t>
            </a:r>
            <a:r>
              <a:rPr lang="es-CO" sz="2100" b="1" dirty="0" smtClean="0">
                <a:highlight>
                  <a:srgbClr val="00FF00"/>
                </a:highlight>
              </a:rPr>
              <a:t>: </a:t>
            </a:r>
            <a:r>
              <a:rPr lang="es-CO" sz="2100" b="1" dirty="0"/>
              <a:t>TRANSFERENCIAS TERRITORIALES </a:t>
            </a:r>
            <a:r>
              <a:rPr lang="es-CO" sz="2100" b="1" dirty="0" smtClean="0"/>
              <a:t>deben representar un piso </a:t>
            </a:r>
            <a:r>
              <a:rPr lang="es-CO" sz="2100" b="1" dirty="0" smtClean="0">
                <a:highlight>
                  <a:srgbClr val="00FF00"/>
                </a:highlight>
              </a:rPr>
              <a:t>MÍNIMO de lo ICN</a:t>
            </a:r>
            <a:r>
              <a:rPr lang="es-CO" sz="2100" b="1" dirty="0"/>
              <a:t>.  </a:t>
            </a:r>
          </a:p>
          <a:p>
            <a:pPr marL="0" indent="0" algn="just">
              <a:buNone/>
            </a:pPr>
            <a:endParaRPr lang="es-CO" sz="2100" b="1" dirty="0"/>
          </a:p>
          <a:p>
            <a:pPr algn="just"/>
            <a:r>
              <a:rPr lang="es-CO" sz="2100" b="1" dirty="0"/>
              <a:t>ACTUALMENTE SGP es cerca del 26,7% de los ICN. Se debe </a:t>
            </a:r>
            <a:r>
              <a:rPr lang="es-CO" sz="2100" b="1" dirty="0">
                <a:highlight>
                  <a:srgbClr val="00FF00"/>
                </a:highlight>
              </a:rPr>
              <a:t>plantear una TRANSICIÓN AL ALZA, </a:t>
            </a:r>
            <a:r>
              <a:rPr lang="es-CO" sz="2100" b="1" dirty="0">
                <a:highlight>
                  <a:srgbClr val="FF00FF"/>
                </a:highlight>
              </a:rPr>
              <a:t>hasta M</a:t>
            </a:r>
            <a:r>
              <a:rPr lang="es-ES" sz="2100" b="1" dirty="0">
                <a:highlight>
                  <a:srgbClr val="FF00FF"/>
                </a:highlight>
              </a:rPr>
              <a:t>ÍNIMO</a:t>
            </a:r>
            <a:r>
              <a:rPr lang="es-CO" sz="2100" b="1" dirty="0">
                <a:highlight>
                  <a:srgbClr val="FF00FF"/>
                </a:highlight>
              </a:rPr>
              <a:t> 46,5%, </a:t>
            </a:r>
            <a:r>
              <a:rPr lang="es-CO" sz="2100" b="1" dirty="0"/>
              <a:t>como lo señalaba el Acto Legislativo 01/2001, Parágrafo Transitorio 3. </a:t>
            </a:r>
          </a:p>
          <a:p>
            <a:pPr marL="0" indent="0" algn="just">
              <a:buNone/>
            </a:pPr>
            <a:endParaRPr lang="es-CO" sz="2100" b="1" dirty="0"/>
          </a:p>
          <a:p>
            <a:pPr algn="just"/>
            <a:r>
              <a:rPr lang="es-CO" sz="2100" b="1" dirty="0"/>
              <a:t>Ya había un DÉFICIT HISTÓRICO en 1991. A partir de 2001 ese déficit histórico se profundizó en cerca de </a:t>
            </a:r>
            <a:r>
              <a:rPr lang="es-CO" sz="2100" b="1" dirty="0">
                <a:highlight>
                  <a:srgbClr val="FF00FF"/>
                </a:highlight>
              </a:rPr>
              <a:t>138 billones de pesos</a:t>
            </a:r>
            <a:r>
              <a:rPr lang="es-CO" sz="2100" b="1" dirty="0"/>
              <a:t>. La formula debería plantear un </a:t>
            </a:r>
            <a:r>
              <a:rPr lang="es-CO" sz="2100" b="1" dirty="0">
                <a:highlight>
                  <a:srgbClr val="00FF00"/>
                </a:highlight>
              </a:rPr>
              <a:t>MECANISMO de RECUPERACIÓN </a:t>
            </a:r>
            <a:r>
              <a:rPr lang="es-CO" sz="2100" b="1" dirty="0" smtClean="0">
                <a:highlight>
                  <a:srgbClr val="00FF00"/>
                </a:highlight>
              </a:rPr>
              <a:t>DE ESE D</a:t>
            </a:r>
            <a:r>
              <a:rPr lang="es-ES" sz="2100" b="1" dirty="0" smtClean="0">
                <a:highlight>
                  <a:srgbClr val="00FF00"/>
                </a:highlight>
              </a:rPr>
              <a:t>ÉFICIT HISTÓRICO </a:t>
            </a:r>
            <a:r>
              <a:rPr lang="es-CO" sz="2100" b="1" dirty="0" smtClean="0">
                <a:highlight>
                  <a:srgbClr val="00FF00"/>
                </a:highlight>
              </a:rPr>
              <a:t>A </a:t>
            </a:r>
            <a:r>
              <a:rPr lang="es-CO" sz="2100" b="1" dirty="0">
                <a:highlight>
                  <a:srgbClr val="00FF00"/>
                </a:highlight>
              </a:rPr>
              <a:t>FUTURO, en un periodo razonable </a:t>
            </a:r>
            <a:r>
              <a:rPr lang="es-CO" sz="2100" b="1" dirty="0"/>
              <a:t>(P. ej. 2025-2027: si realmente se quiere La más </a:t>
            </a:r>
            <a:r>
              <a:rPr lang="es-CO" sz="2100" b="1" dirty="0" smtClean="0"/>
              <a:t>Educada). </a:t>
            </a:r>
            <a:endParaRPr lang="es-CO" sz="2100" b="1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HACIA UNA PROPUESTA DE FORMULA</a:t>
            </a:r>
            <a:b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TRANSFERENCIAS PARA EDUCACIÓN</a:t>
            </a:r>
          </a:p>
        </p:txBody>
      </p:sp>
    </p:spTree>
    <p:extLst>
      <p:ext uri="{BB962C8B-B14F-4D97-AF65-F5344CB8AC3E}">
        <p14:creationId xmlns:p14="http://schemas.microsoft.com/office/powerpoint/2010/main" val="39091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HACIA UNA PROPUESTA DE FORMULA DE </a:t>
            </a:r>
            <a:b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TRANSFERENCIAS PARA EDUCACIÓN</a:t>
            </a:r>
            <a:endParaRPr lang="es-ES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033" y="1052736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CO" b="1" dirty="0"/>
          </a:p>
          <a:p>
            <a:pPr algn="just"/>
            <a:r>
              <a:rPr lang="es-CO" dirty="0">
                <a:highlight>
                  <a:srgbClr val="00FF00"/>
                </a:highlight>
              </a:rPr>
              <a:t>Los recursos de Educación deberían representar, </a:t>
            </a:r>
            <a:r>
              <a:rPr lang="es-CO" b="1" dirty="0">
                <a:highlight>
                  <a:srgbClr val="00FF00"/>
                </a:highlight>
              </a:rPr>
              <a:t>COMO MÍNIMO</a:t>
            </a:r>
            <a:r>
              <a:rPr lang="es-CO" dirty="0">
                <a:highlight>
                  <a:srgbClr val="00FF00"/>
                </a:highlight>
              </a:rPr>
              <a:t>, el </a:t>
            </a:r>
            <a:r>
              <a:rPr lang="es-CO" dirty="0" smtClean="0">
                <a:highlight>
                  <a:srgbClr val="00FF00"/>
                </a:highlight>
              </a:rPr>
              <a:t>58,5% </a:t>
            </a:r>
            <a:r>
              <a:rPr lang="es-CO" dirty="0">
                <a:highlight>
                  <a:srgbClr val="00FF00"/>
                </a:highlight>
              </a:rPr>
              <a:t>de la totalidad del SGP (Actualmente 53</a:t>
            </a:r>
            <a:r>
              <a:rPr lang="es-CO" dirty="0" smtClean="0">
                <a:highlight>
                  <a:srgbClr val="00FF00"/>
                </a:highlight>
              </a:rPr>
              <a:t>% realmente asignado, y 55,65% nominalmente) </a:t>
            </a:r>
            <a:r>
              <a:rPr lang="es-CO" dirty="0"/>
              <a:t>de los recursos de Transferencias.</a:t>
            </a:r>
          </a:p>
          <a:p>
            <a:pPr algn="just"/>
            <a:endParaRPr lang="es-CO" dirty="0"/>
          </a:p>
          <a:p>
            <a:pPr marL="0" indent="0" algn="just">
              <a:buNone/>
            </a:pPr>
            <a:endParaRPr lang="es-CO" b="1" dirty="0"/>
          </a:p>
          <a:p>
            <a:pPr algn="just"/>
            <a:r>
              <a:rPr lang="es-CO" b="1" dirty="0"/>
              <a:t>La formula </a:t>
            </a:r>
            <a:r>
              <a:rPr lang="es-CO" dirty="0"/>
              <a:t>debería contemplar </a:t>
            </a:r>
            <a:r>
              <a:rPr lang="es-CO" b="1" dirty="0"/>
              <a:t>que </a:t>
            </a:r>
            <a:r>
              <a:rPr lang="es-CO" b="1" dirty="0">
                <a:highlight>
                  <a:srgbClr val="00FF00"/>
                </a:highlight>
              </a:rPr>
              <a:t>los recursos de educación DEBEN ESTAR PROTEGIDOS</a:t>
            </a:r>
            <a:r>
              <a:rPr lang="es-CO" b="1" dirty="0"/>
              <a:t>, y </a:t>
            </a:r>
            <a:r>
              <a:rPr lang="es-CO" b="1" u="sng" dirty="0"/>
              <a:t>no deberían disminuir con relación al año anterior EN TERMINOS REALES</a:t>
            </a:r>
            <a:r>
              <a:rPr lang="es-CO" b="1" dirty="0"/>
              <a:t>, </a:t>
            </a:r>
            <a:r>
              <a:rPr lang="es-CO" dirty="0"/>
              <a:t>independientemente del comportamiento de la Economía y de los ICN</a:t>
            </a:r>
            <a:r>
              <a:rPr lang="es-CO" b="1" dirty="0"/>
              <a:t>. (</a:t>
            </a:r>
            <a:r>
              <a:rPr lang="es-CO" b="1" dirty="0">
                <a:highlight>
                  <a:srgbClr val="00FF00"/>
                </a:highlight>
              </a:rPr>
              <a:t>PRIMADO PROGRESIVIDAD DD.HH.</a:t>
            </a:r>
            <a:r>
              <a:rPr lang="es-CO" b="1" dirty="0"/>
              <a:t>) (PIDESC, 1966)</a:t>
            </a:r>
          </a:p>
          <a:p>
            <a:pPr marL="0" indent="0" algn="just">
              <a:buNone/>
            </a:pPr>
            <a:endParaRPr lang="es-CO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823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6916" y="26369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/>
              <a:t>GRACIAS !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767372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3"/>
          <p:cNvSpPr>
            <a:spLocks noChangeArrowheads="1"/>
          </p:cNvSpPr>
          <p:nvPr/>
        </p:nvSpPr>
        <p:spPr bwMode="auto">
          <a:xfrm>
            <a:off x="2235200" y="495300"/>
            <a:ext cx="23749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099" name="Text Box 52"/>
          <p:cNvSpPr txBox="1">
            <a:spLocks noChangeArrowheads="1"/>
          </p:cNvSpPr>
          <p:nvPr/>
        </p:nvSpPr>
        <p:spPr bwMode="auto">
          <a:xfrm>
            <a:off x="2374900" y="647700"/>
            <a:ext cx="2095500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SISTEMA GENERAL DE PARTICIPACIONES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MX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s-ES" altLang="es-MX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80% DEL PRESUPUESTO EDUCATIVO</a:t>
            </a:r>
            <a:r>
              <a:rPr lang="es-ES" altLang="es-MX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s-ES" altLang="es-MX" sz="1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Rectangle 51"/>
          <p:cNvSpPr>
            <a:spLocks noChangeArrowheads="1"/>
          </p:cNvSpPr>
          <p:nvPr/>
        </p:nvSpPr>
        <p:spPr bwMode="auto">
          <a:xfrm>
            <a:off x="279400" y="1828800"/>
            <a:ext cx="195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1" name="Rectangle 50"/>
          <p:cNvSpPr>
            <a:spLocks noChangeArrowheads="1"/>
          </p:cNvSpPr>
          <p:nvPr/>
        </p:nvSpPr>
        <p:spPr bwMode="auto">
          <a:xfrm>
            <a:off x="4610100" y="1828800"/>
            <a:ext cx="195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2" name="AutoShape 49"/>
          <p:cNvSpPr>
            <a:spLocks noChangeArrowheads="1"/>
          </p:cNvSpPr>
          <p:nvPr/>
        </p:nvSpPr>
        <p:spPr bwMode="auto">
          <a:xfrm>
            <a:off x="279400" y="29718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3" name="AutoShape 48"/>
          <p:cNvSpPr>
            <a:spLocks noChangeArrowheads="1"/>
          </p:cNvSpPr>
          <p:nvPr/>
        </p:nvSpPr>
        <p:spPr bwMode="auto">
          <a:xfrm>
            <a:off x="279400" y="38862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4" name="AutoShape 47"/>
          <p:cNvSpPr>
            <a:spLocks noChangeArrowheads="1"/>
          </p:cNvSpPr>
          <p:nvPr/>
        </p:nvSpPr>
        <p:spPr bwMode="auto">
          <a:xfrm>
            <a:off x="279400" y="48006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5" name="AutoShape 46"/>
          <p:cNvSpPr>
            <a:spLocks noChangeArrowheads="1"/>
          </p:cNvSpPr>
          <p:nvPr/>
        </p:nvSpPr>
        <p:spPr bwMode="auto">
          <a:xfrm>
            <a:off x="279400" y="57150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6" name="AutoShape 45"/>
          <p:cNvSpPr>
            <a:spLocks noChangeArrowheads="1"/>
          </p:cNvSpPr>
          <p:nvPr/>
        </p:nvSpPr>
        <p:spPr bwMode="auto">
          <a:xfrm>
            <a:off x="4610100" y="29718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7" name="AutoShape 44"/>
          <p:cNvSpPr>
            <a:spLocks noChangeArrowheads="1"/>
          </p:cNvSpPr>
          <p:nvPr/>
        </p:nvSpPr>
        <p:spPr bwMode="auto">
          <a:xfrm>
            <a:off x="4610100" y="38862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8" name="AutoShape 43"/>
          <p:cNvSpPr>
            <a:spLocks noChangeArrowheads="1"/>
          </p:cNvSpPr>
          <p:nvPr/>
        </p:nvSpPr>
        <p:spPr bwMode="auto">
          <a:xfrm>
            <a:off x="4610100" y="48006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09" name="AutoShape 42"/>
          <p:cNvSpPr>
            <a:spLocks noChangeArrowheads="1"/>
          </p:cNvSpPr>
          <p:nvPr/>
        </p:nvSpPr>
        <p:spPr bwMode="auto">
          <a:xfrm>
            <a:off x="4610100" y="5715000"/>
            <a:ext cx="19558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10" name="Text Box 41"/>
          <p:cNvSpPr txBox="1">
            <a:spLocks noChangeArrowheads="1"/>
          </p:cNvSpPr>
          <p:nvPr/>
        </p:nvSpPr>
        <p:spPr bwMode="auto">
          <a:xfrm>
            <a:off x="349250" y="19431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Asignaciones Especiales 4%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1" name="Text Box 40"/>
          <p:cNvSpPr txBox="1">
            <a:spLocks noChangeArrowheads="1"/>
          </p:cNvSpPr>
          <p:nvPr/>
        </p:nvSpPr>
        <p:spPr bwMode="auto">
          <a:xfrm>
            <a:off x="349250" y="30861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Alimentación Escolar (Municipios Distritos) 0.5%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2" name="Text Box 39"/>
          <p:cNvSpPr txBox="1">
            <a:spLocks noChangeArrowheads="1"/>
          </p:cNvSpPr>
          <p:nvPr/>
        </p:nvSpPr>
        <p:spPr bwMode="auto">
          <a:xfrm>
            <a:off x="349250" y="40005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Ribereños Río Magdalena (Municipios y Distritos)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0.08%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3" name="Text Box 38"/>
          <p:cNvSpPr txBox="1">
            <a:spLocks noChangeArrowheads="1"/>
          </p:cNvSpPr>
          <p:nvPr/>
        </p:nvSpPr>
        <p:spPr bwMode="auto">
          <a:xfrm>
            <a:off x="349250" y="49149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Fondo de Pensiones Territoriales- FONPET  (Municipios, Distritos y Departamentos)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2.9%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4" name="Text Box 37"/>
          <p:cNvSpPr txBox="1">
            <a:spLocks noChangeArrowheads="1"/>
          </p:cNvSpPr>
          <p:nvPr/>
        </p:nvSpPr>
        <p:spPr bwMode="auto">
          <a:xfrm>
            <a:off x="349250" y="58293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Resguardos Indigenas (Población Indigena de los</a:t>
            </a: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Resguardos) 0.52%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5" name="Text Box 36"/>
          <p:cNvSpPr txBox="1">
            <a:spLocks noChangeArrowheads="1"/>
          </p:cNvSpPr>
          <p:nvPr/>
        </p:nvSpPr>
        <p:spPr bwMode="auto">
          <a:xfrm>
            <a:off x="4679950" y="19431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Distribución Sectorial </a:t>
            </a:r>
            <a:r>
              <a:rPr lang="es-ES" altLang="es-MX" sz="1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96%</a:t>
            </a:r>
            <a:endParaRPr lang="es-ES" altLang="es-MX" sz="180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4679950" y="30861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Educación (Municipios, Distritos y Departamentos)</a:t>
            </a:r>
            <a:r>
              <a:rPr lang="es-ES" altLang="es-MX" sz="11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58.5%</a:t>
            </a:r>
            <a:endParaRPr lang="es-ES" altLang="es-MX" sz="18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7" name="Text Box 34"/>
          <p:cNvSpPr txBox="1">
            <a:spLocks noChangeArrowheads="1"/>
          </p:cNvSpPr>
          <p:nvPr/>
        </p:nvSpPr>
        <p:spPr bwMode="auto">
          <a:xfrm>
            <a:off x="4679950" y="40005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Salud (Municipios, Distritos y Departamentos) 25%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8" name="Text Box 33"/>
          <p:cNvSpPr txBox="1">
            <a:spLocks noChangeArrowheads="1"/>
          </p:cNvSpPr>
          <p:nvPr/>
        </p:nvSpPr>
        <p:spPr bwMode="auto">
          <a:xfrm>
            <a:off x="4679950" y="4914900"/>
            <a:ext cx="1816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Agua Potable  (Municipios, Distritos y Departamentos) 5.4%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9" name="Text Box 32"/>
          <p:cNvSpPr txBox="1">
            <a:spLocks noChangeArrowheads="1"/>
          </p:cNvSpPr>
          <p:nvPr/>
        </p:nvSpPr>
        <p:spPr bwMode="auto">
          <a:xfrm>
            <a:off x="4679950" y="5829300"/>
            <a:ext cx="18161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Proposito General (Municipios y Distritos) 11.1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120" name="AutoShape 31"/>
          <p:cNvCxnSpPr>
            <a:cxnSpLocks noChangeShapeType="1"/>
          </p:cNvCxnSpPr>
          <p:nvPr/>
        </p:nvCxnSpPr>
        <p:spPr bwMode="auto">
          <a:xfrm flipH="1">
            <a:off x="1117600" y="1028700"/>
            <a:ext cx="1117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AutoShape 30"/>
          <p:cNvCxnSpPr>
            <a:cxnSpLocks noChangeShapeType="1"/>
          </p:cNvCxnSpPr>
          <p:nvPr/>
        </p:nvCxnSpPr>
        <p:spPr bwMode="auto">
          <a:xfrm flipH="1">
            <a:off x="4610100" y="1028700"/>
            <a:ext cx="1117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AutoShape 29"/>
          <p:cNvCxnSpPr>
            <a:cxnSpLocks noChangeShapeType="1"/>
          </p:cNvCxnSpPr>
          <p:nvPr/>
        </p:nvCxnSpPr>
        <p:spPr bwMode="auto">
          <a:xfrm>
            <a:off x="1117600" y="1028700"/>
            <a:ext cx="0" cy="800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3" name="AutoShape 28"/>
          <p:cNvCxnSpPr>
            <a:cxnSpLocks noChangeShapeType="1"/>
          </p:cNvCxnSpPr>
          <p:nvPr/>
        </p:nvCxnSpPr>
        <p:spPr bwMode="auto">
          <a:xfrm>
            <a:off x="5727700" y="1028700"/>
            <a:ext cx="0" cy="800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AutoShape 27"/>
          <p:cNvCxnSpPr>
            <a:cxnSpLocks noChangeShapeType="1"/>
          </p:cNvCxnSpPr>
          <p:nvPr/>
        </p:nvCxnSpPr>
        <p:spPr bwMode="auto">
          <a:xfrm>
            <a:off x="2235200" y="22860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AutoShape 26"/>
          <p:cNvCxnSpPr>
            <a:cxnSpLocks noChangeShapeType="1"/>
          </p:cNvCxnSpPr>
          <p:nvPr/>
        </p:nvCxnSpPr>
        <p:spPr bwMode="auto">
          <a:xfrm>
            <a:off x="4051300" y="22860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AutoShape 25"/>
          <p:cNvCxnSpPr>
            <a:cxnSpLocks noChangeShapeType="1"/>
          </p:cNvCxnSpPr>
          <p:nvPr/>
        </p:nvCxnSpPr>
        <p:spPr bwMode="auto">
          <a:xfrm>
            <a:off x="2794000" y="2286000"/>
            <a:ext cx="0" cy="3771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AutoShape 24"/>
          <p:cNvCxnSpPr>
            <a:cxnSpLocks noChangeShapeType="1"/>
          </p:cNvCxnSpPr>
          <p:nvPr/>
        </p:nvCxnSpPr>
        <p:spPr bwMode="auto">
          <a:xfrm>
            <a:off x="4051300" y="2286000"/>
            <a:ext cx="0" cy="3771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AutoShape 23"/>
          <p:cNvCxnSpPr>
            <a:cxnSpLocks noChangeShapeType="1"/>
          </p:cNvCxnSpPr>
          <p:nvPr/>
        </p:nvCxnSpPr>
        <p:spPr bwMode="auto">
          <a:xfrm flipH="1">
            <a:off x="2235200" y="33147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AutoShape 22"/>
          <p:cNvCxnSpPr>
            <a:cxnSpLocks noChangeShapeType="1"/>
          </p:cNvCxnSpPr>
          <p:nvPr/>
        </p:nvCxnSpPr>
        <p:spPr bwMode="auto">
          <a:xfrm flipH="1">
            <a:off x="2235200" y="42291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AutoShape 21"/>
          <p:cNvCxnSpPr>
            <a:cxnSpLocks noChangeShapeType="1"/>
          </p:cNvCxnSpPr>
          <p:nvPr/>
        </p:nvCxnSpPr>
        <p:spPr bwMode="auto">
          <a:xfrm flipH="1">
            <a:off x="2235200" y="51435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1" name="AutoShape 20"/>
          <p:cNvCxnSpPr>
            <a:cxnSpLocks noChangeShapeType="1"/>
          </p:cNvCxnSpPr>
          <p:nvPr/>
        </p:nvCxnSpPr>
        <p:spPr bwMode="auto">
          <a:xfrm flipH="1">
            <a:off x="2235200" y="60579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AutoShape 19"/>
          <p:cNvCxnSpPr>
            <a:cxnSpLocks noChangeShapeType="1"/>
          </p:cNvCxnSpPr>
          <p:nvPr/>
        </p:nvCxnSpPr>
        <p:spPr bwMode="auto">
          <a:xfrm>
            <a:off x="4051300" y="33147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AutoShape 18"/>
          <p:cNvCxnSpPr>
            <a:cxnSpLocks noChangeShapeType="1"/>
          </p:cNvCxnSpPr>
          <p:nvPr/>
        </p:nvCxnSpPr>
        <p:spPr bwMode="auto">
          <a:xfrm>
            <a:off x="4051300" y="42291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4" name="AutoShape 17"/>
          <p:cNvCxnSpPr>
            <a:cxnSpLocks noChangeShapeType="1"/>
          </p:cNvCxnSpPr>
          <p:nvPr/>
        </p:nvCxnSpPr>
        <p:spPr bwMode="auto">
          <a:xfrm>
            <a:off x="4051300" y="51435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5" name="AutoShape 16"/>
          <p:cNvCxnSpPr>
            <a:cxnSpLocks noChangeShapeType="1"/>
          </p:cNvCxnSpPr>
          <p:nvPr/>
        </p:nvCxnSpPr>
        <p:spPr bwMode="auto">
          <a:xfrm>
            <a:off x="4051300" y="6057900"/>
            <a:ext cx="55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6" name="AutoShape 15"/>
          <p:cNvSpPr>
            <a:spLocks noChangeArrowheads="1"/>
          </p:cNvSpPr>
          <p:nvPr/>
        </p:nvSpPr>
        <p:spPr bwMode="auto">
          <a:xfrm>
            <a:off x="6775450" y="3657600"/>
            <a:ext cx="1536700" cy="228600"/>
          </a:xfrm>
          <a:prstGeom prst="roundRect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7" name="AutoShape 14"/>
          <p:cNvSpPr>
            <a:spLocks noChangeArrowheads="1"/>
          </p:cNvSpPr>
          <p:nvPr/>
        </p:nvSpPr>
        <p:spPr bwMode="auto">
          <a:xfrm>
            <a:off x="6858000" y="41148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8" name="AutoShape 13"/>
          <p:cNvSpPr>
            <a:spLocks noChangeArrowheads="1"/>
          </p:cNvSpPr>
          <p:nvPr/>
        </p:nvSpPr>
        <p:spPr bwMode="auto">
          <a:xfrm>
            <a:off x="6775450" y="45720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39" name="AutoShape 12"/>
          <p:cNvSpPr>
            <a:spLocks noChangeArrowheads="1"/>
          </p:cNvSpPr>
          <p:nvPr/>
        </p:nvSpPr>
        <p:spPr bwMode="auto">
          <a:xfrm>
            <a:off x="6858000" y="57150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40" name="AutoShape 11"/>
          <p:cNvSpPr>
            <a:spLocks noChangeArrowheads="1"/>
          </p:cNvSpPr>
          <p:nvPr/>
        </p:nvSpPr>
        <p:spPr bwMode="auto">
          <a:xfrm>
            <a:off x="6845300" y="6172200"/>
            <a:ext cx="1536700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cxnSp>
        <p:nvCxnSpPr>
          <p:cNvPr id="4141" name="AutoShape 10"/>
          <p:cNvCxnSpPr>
            <a:cxnSpLocks noChangeShapeType="1"/>
          </p:cNvCxnSpPr>
          <p:nvPr/>
        </p:nvCxnSpPr>
        <p:spPr bwMode="auto">
          <a:xfrm>
            <a:off x="6565900" y="4229100"/>
            <a:ext cx="279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2" name="AutoShape 9"/>
          <p:cNvCxnSpPr>
            <a:cxnSpLocks noChangeShapeType="1"/>
          </p:cNvCxnSpPr>
          <p:nvPr/>
        </p:nvCxnSpPr>
        <p:spPr bwMode="auto">
          <a:xfrm flipV="1">
            <a:off x="6565900" y="3771900"/>
            <a:ext cx="2095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3" name="AutoShape 8"/>
          <p:cNvCxnSpPr>
            <a:cxnSpLocks noChangeShapeType="1"/>
          </p:cNvCxnSpPr>
          <p:nvPr/>
        </p:nvCxnSpPr>
        <p:spPr bwMode="auto">
          <a:xfrm>
            <a:off x="6565900" y="4457700"/>
            <a:ext cx="2095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4" name="AutoShape 7"/>
          <p:cNvCxnSpPr>
            <a:cxnSpLocks noChangeShapeType="1"/>
          </p:cNvCxnSpPr>
          <p:nvPr/>
        </p:nvCxnSpPr>
        <p:spPr bwMode="auto">
          <a:xfrm flipV="1">
            <a:off x="6565900" y="5829300"/>
            <a:ext cx="279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5" name="AutoShape 6"/>
          <p:cNvCxnSpPr>
            <a:cxnSpLocks noChangeShapeType="1"/>
          </p:cNvCxnSpPr>
          <p:nvPr/>
        </p:nvCxnSpPr>
        <p:spPr bwMode="auto">
          <a:xfrm>
            <a:off x="6565900" y="6057900"/>
            <a:ext cx="279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6" name="Text Box 5"/>
          <p:cNvSpPr txBox="1">
            <a:spLocks noChangeArrowheads="1"/>
          </p:cNvSpPr>
          <p:nvPr/>
        </p:nvSpPr>
        <p:spPr bwMode="auto">
          <a:xfrm>
            <a:off x="6845300" y="36576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Regimén Subsidiado 65%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7" name="Text Box 4"/>
          <p:cNvSpPr txBox="1">
            <a:spLocks noChangeArrowheads="1"/>
          </p:cNvSpPr>
          <p:nvPr/>
        </p:nvSpPr>
        <p:spPr bwMode="auto">
          <a:xfrm>
            <a:off x="6915150" y="41148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Salud Pública 10.1%</a:t>
            </a:r>
            <a:endParaRPr lang="es-E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8" name="Text Box 3"/>
          <p:cNvSpPr txBox="1">
            <a:spLocks noChangeArrowheads="1"/>
          </p:cNvSpPr>
          <p:nvPr/>
        </p:nvSpPr>
        <p:spPr bwMode="auto">
          <a:xfrm>
            <a:off x="6845300" y="45720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Prestación </a:t>
            </a: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PPNA 24.9%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49" name="Text Box 2"/>
          <p:cNvSpPr txBox="1">
            <a:spLocks noChangeArrowheads="1"/>
          </p:cNvSpPr>
          <p:nvPr/>
        </p:nvSpPr>
        <p:spPr bwMode="auto">
          <a:xfrm>
            <a:off x="6915150" y="57150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Municipio (-)25000 hab 17%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50" name="Text Box 1"/>
          <p:cNvSpPr txBox="1">
            <a:spLocks noChangeArrowheads="1"/>
          </p:cNvSpPr>
          <p:nvPr/>
        </p:nvSpPr>
        <p:spPr bwMode="auto">
          <a:xfrm>
            <a:off x="6915150" y="6172200"/>
            <a:ext cx="139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MX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Todos Mun. y Distritos 83%</a:t>
            </a:r>
            <a:endParaRPr lang="en-US" altLang="es-MX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51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latin typeface="Calibri" pitchFamily="34" charset="0"/>
            </a:endParaRPr>
          </a:p>
        </p:txBody>
      </p:sp>
      <p:sp>
        <p:nvSpPr>
          <p:cNvPr id="4152" name="Rectangle 71"/>
          <p:cNvSpPr>
            <a:spLocks noChangeArrowheads="1"/>
          </p:cNvSpPr>
          <p:nvPr/>
        </p:nvSpPr>
        <p:spPr bwMode="auto">
          <a:xfrm>
            <a:off x="381000" y="228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sp>
        <p:nvSpPr>
          <p:cNvPr id="4153" name="58 CuadroTexto"/>
          <p:cNvSpPr txBox="1">
            <a:spLocks noChangeArrowheads="1"/>
          </p:cNvSpPr>
          <p:nvPr/>
        </p:nvSpPr>
        <p:spPr bwMode="auto">
          <a:xfrm>
            <a:off x="3810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1200">
                <a:latin typeface="Calibri" pitchFamily="34" charset="0"/>
              </a:rPr>
              <a:t>DNP- Documento CONPES Social 137 enero 28 de 2011</a:t>
            </a:r>
            <a:endParaRPr lang="en-US" altLang="es-MX" sz="1200">
              <a:latin typeface="Calibri" pitchFamily="34" charset="0"/>
            </a:endParaRPr>
          </a:p>
        </p:txBody>
      </p:sp>
      <p:sp>
        <p:nvSpPr>
          <p:cNvPr id="58" name="Título 2"/>
          <p:cNvSpPr txBox="1">
            <a:spLocks/>
          </p:cNvSpPr>
          <p:nvPr/>
        </p:nvSpPr>
        <p:spPr>
          <a:xfrm>
            <a:off x="6565900" y="1798976"/>
            <a:ext cx="2578100" cy="13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500" b="1" dirty="0" smtClean="0">
                <a:solidFill>
                  <a:schemeClr val="accent4">
                    <a:lumMod val="75000"/>
                  </a:schemeClr>
                </a:solidFill>
              </a:rPr>
              <a:t>TRANSFERENCIAS </a:t>
            </a:r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PARA </a:t>
            </a:r>
          </a:p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TERRITORIOS</a:t>
            </a:r>
          </a:p>
        </p:txBody>
      </p:sp>
      <p:sp>
        <p:nvSpPr>
          <p:cNvPr id="2" name="Elipse 1"/>
          <p:cNvSpPr/>
          <p:nvPr/>
        </p:nvSpPr>
        <p:spPr>
          <a:xfrm>
            <a:off x="6403227" y="3062470"/>
            <a:ext cx="1839073" cy="505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55,68%</a:t>
            </a:r>
            <a:endParaRPr lang="es-ES" dirty="0"/>
          </a:p>
        </p:txBody>
      </p:sp>
      <p:cxnSp>
        <p:nvCxnSpPr>
          <p:cNvPr id="4" name="Conector recto de flecha 3"/>
          <p:cNvCxnSpPr>
            <a:cxnSpLocks/>
            <a:stCxn id="2" idx="0"/>
            <a:endCxn id="4098" idx="2"/>
          </p:cNvCxnSpPr>
          <p:nvPr/>
        </p:nvCxnSpPr>
        <p:spPr>
          <a:xfrm flipH="1" flipV="1">
            <a:off x="3422650" y="1714500"/>
            <a:ext cx="3900114" cy="1347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ítulo 2"/>
          <p:cNvSpPr txBox="1">
            <a:spLocks/>
          </p:cNvSpPr>
          <p:nvPr/>
        </p:nvSpPr>
        <p:spPr>
          <a:xfrm>
            <a:off x="5978042" y="184204"/>
            <a:ext cx="2711772" cy="13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EDUCACION -&gt; DESCENTRALIZADA</a:t>
            </a:r>
          </a:p>
        </p:txBody>
      </p:sp>
      <p:cxnSp>
        <p:nvCxnSpPr>
          <p:cNvPr id="12" name="Conector recto de flecha 11"/>
          <p:cNvCxnSpPr>
            <a:cxnSpLocks/>
          </p:cNvCxnSpPr>
          <p:nvPr/>
        </p:nvCxnSpPr>
        <p:spPr>
          <a:xfrm>
            <a:off x="6651959" y="1198515"/>
            <a:ext cx="440321" cy="801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 flipV="1">
            <a:off x="4155914" y="1113176"/>
            <a:ext cx="2619536" cy="1172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7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6" grpId="0" animBg="1"/>
      <p:bldP spid="4147" grpId="0" animBg="1"/>
      <p:bldP spid="4148" grpId="0" animBg="1"/>
      <p:bldP spid="4149" grpId="0" animBg="1"/>
      <p:bldP spid="4150" grpId="0" animBg="1"/>
      <p:bldP spid="4153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342310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FUENTE DE LAS TRANSFERENCIAS TERRITORIALES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3" y="854208"/>
            <a:ext cx="6368305" cy="494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12 CuadroTexto"/>
          <p:cNvSpPr txBox="1"/>
          <p:nvPr/>
        </p:nvSpPr>
        <p:spPr>
          <a:xfrm>
            <a:off x="827584" y="5883905"/>
            <a:ext cx="5142851" cy="21177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</a:t>
            </a:r>
            <a:r>
              <a:rPr lang="es-CO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FND con base en CP 1991, ley 60 de 1993, Acto Legislativo 01 de 2001 y Acto Legislativo 04 de 2007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96844" y="6047960"/>
            <a:ext cx="8958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/>
              <a:t>Fuente: </a:t>
            </a:r>
            <a:r>
              <a:rPr lang="es-CO" sz="800"/>
              <a:t>RETOS PARA MEJORAR EL SISTEMA GENERAL DE PARTICIAPCIONES - IV Encuentro de Coordinación Intergubernamental y Presupuestal</a:t>
            </a:r>
            <a:r>
              <a:rPr lang="es-MX" sz="800"/>
              <a:t> - </a:t>
            </a:r>
            <a:r>
              <a:rPr lang="es-CO" sz="800"/>
              <a:t>Amylkar Acosta</a:t>
            </a:r>
            <a:r>
              <a:rPr lang="es-MX" sz="800"/>
              <a:t> - </a:t>
            </a:r>
            <a:r>
              <a:rPr lang="es-CO" sz="800"/>
              <a:t>Bogotá D.C. Septiembre 10 de 2015</a:t>
            </a:r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7195889" y="2286133"/>
            <a:ext cx="154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46.5% ICN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195889" y="5160958"/>
            <a:ext cx="113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26,7% ICN</a:t>
            </a:r>
            <a:endParaRPr lang="es-MX" dirty="0"/>
          </a:p>
        </p:txBody>
      </p:sp>
      <p:sp>
        <p:nvSpPr>
          <p:cNvPr id="9" name="8 Flecha abajo"/>
          <p:cNvSpPr/>
          <p:nvPr/>
        </p:nvSpPr>
        <p:spPr>
          <a:xfrm>
            <a:off x="7534977" y="2691863"/>
            <a:ext cx="115238" cy="2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41238"/>
              </p:ext>
            </p:extLst>
          </p:nvPr>
        </p:nvGraphicFramePr>
        <p:xfrm>
          <a:off x="611560" y="692697"/>
          <a:ext cx="7776864" cy="543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2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2528" y="109095"/>
            <a:ext cx="7198109" cy="911233"/>
          </a:xfrm>
        </p:spPr>
        <p:txBody>
          <a:bodyPr>
            <a:normAutofit/>
          </a:bodyPr>
          <a:lstStyle/>
          <a:p>
            <a:pPr algn="l"/>
            <a:r>
              <a:rPr lang="es-CO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sz="2400" b="1" dirty="0">
                <a:solidFill>
                  <a:srgbClr val="FF0000"/>
                </a:solidFill>
              </a:rPr>
              <a:t>LAS IMPLICACIONES DEL PERIODO DE TRANSICIÓN</a:t>
            </a:r>
            <a:endParaRPr lang="es-CO" sz="22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2528" y="829802"/>
            <a:ext cx="8626719" cy="381051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¿FÓRMULA DE CRECIMIENTO O AJUSTE CRECIENTE?</a:t>
            </a:r>
            <a:endParaRPr lang="es-CO" sz="1900" dirty="0"/>
          </a:p>
        </p:txBody>
      </p:sp>
      <p:sp>
        <p:nvSpPr>
          <p:cNvPr id="12" name="12 CuadroTexto"/>
          <p:cNvSpPr txBox="1"/>
          <p:nvPr/>
        </p:nvSpPr>
        <p:spPr>
          <a:xfrm>
            <a:off x="160770" y="6299552"/>
            <a:ext cx="5870621" cy="22716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000" b="1" dirty="0"/>
              <a:t>Fuente: Elaboración propia a partir de información del Ministerio de Hacienda y Crédito Público - DNP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732240" y="1652432"/>
            <a:ext cx="2394847" cy="4117459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CO" sz="1900" dirty="0"/>
              <a:t>Con los actos legislativos </a:t>
            </a:r>
            <a:endParaRPr lang="es-CO" sz="1900" dirty="0" smtClean="0"/>
          </a:p>
          <a:p>
            <a:pPr algn="ctr">
              <a:lnSpc>
                <a:spcPct val="120000"/>
              </a:lnSpc>
            </a:pPr>
            <a:endParaRPr lang="es-CO" sz="1900" dirty="0"/>
          </a:p>
          <a:p>
            <a:pPr algn="ctr">
              <a:lnSpc>
                <a:spcPct val="120000"/>
              </a:lnSpc>
            </a:pPr>
            <a:r>
              <a:rPr lang="es-CO" sz="1900" dirty="0" smtClean="0"/>
              <a:t>SE </a:t>
            </a:r>
            <a:r>
              <a:rPr lang="es-CO" sz="1900" dirty="0"/>
              <a:t>SUSTRAJERON </a:t>
            </a:r>
          </a:p>
          <a:p>
            <a:pPr algn="ctr">
              <a:lnSpc>
                <a:spcPct val="120000"/>
              </a:lnSpc>
            </a:pPr>
            <a:endParaRPr lang="es-CO" sz="19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s-CO" sz="2400" b="1" dirty="0" smtClean="0">
                <a:solidFill>
                  <a:srgbClr val="C00000"/>
                </a:solidFill>
              </a:rPr>
              <a:t>$</a:t>
            </a:r>
            <a:r>
              <a:rPr lang="es-CO" sz="2400" b="1" dirty="0">
                <a:solidFill>
                  <a:srgbClr val="C00000"/>
                </a:solidFill>
              </a:rPr>
              <a:t>138 billones (pesos de 2017</a:t>
            </a:r>
            <a:r>
              <a:rPr lang="es-CO" sz="2400" b="1" dirty="0" smtClean="0">
                <a:solidFill>
                  <a:srgbClr val="C00000"/>
                </a:solidFill>
              </a:rPr>
              <a:t>)</a:t>
            </a:r>
          </a:p>
          <a:p>
            <a:pPr algn="ctr">
              <a:lnSpc>
                <a:spcPct val="120000"/>
              </a:lnSpc>
            </a:pPr>
            <a:endParaRPr lang="es-CO" sz="1900" b="1" dirty="0">
              <a:solidFill>
                <a:srgbClr val="C000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s-CO" sz="1900" dirty="0" smtClean="0"/>
              <a:t>entre </a:t>
            </a:r>
            <a:r>
              <a:rPr lang="es-CO" sz="1900" dirty="0"/>
              <a:t>2002 y 2017. </a:t>
            </a:r>
          </a:p>
          <a:p>
            <a:pPr algn="ctr">
              <a:lnSpc>
                <a:spcPct val="120000"/>
              </a:lnSpc>
            </a:pPr>
            <a:endParaRPr lang="es-CO" sz="1900" dirty="0"/>
          </a:p>
          <a:p>
            <a:pPr algn="ctr">
              <a:lnSpc>
                <a:spcPct val="120000"/>
              </a:lnSpc>
            </a:pPr>
            <a:endParaRPr lang="es-CO" sz="19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439B6B65-5F67-4F77-B287-298E760BAB6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0770" y="1741124"/>
          <a:ext cx="6354735" cy="4558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errar llave 5"/>
          <p:cNvSpPr/>
          <p:nvPr/>
        </p:nvSpPr>
        <p:spPr>
          <a:xfrm>
            <a:off x="6328526" y="2348880"/>
            <a:ext cx="147028" cy="144016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1096351" y="1283100"/>
            <a:ext cx="4961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Transferencias regionales para educación dejadas de percibir por la entidades territoriales en el periodo de transición 2002-2017 (billones de pesos)</a:t>
            </a:r>
          </a:p>
        </p:txBody>
      </p:sp>
    </p:spTree>
    <p:extLst>
      <p:ext uri="{BB962C8B-B14F-4D97-AF65-F5344CB8AC3E}">
        <p14:creationId xmlns:p14="http://schemas.microsoft.com/office/powerpoint/2010/main" val="23669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/>
          <p:nvPr/>
        </p:nvSpPr>
        <p:spPr>
          <a:xfrm>
            <a:off x="517281" y="829802"/>
            <a:ext cx="8626719" cy="688828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DISMINUYE LA PARTICIPACI</a:t>
            </a:r>
            <a:r>
              <a:rPr lang="es-ES" sz="2000" b="1" dirty="0">
                <a:solidFill>
                  <a:schemeClr val="accent4">
                    <a:lumMod val="75000"/>
                  </a:schemeClr>
                </a:solidFill>
              </a:rPr>
              <a:t>ÓN DE LAS TRANSFERENCIAS COMO PARTE </a:t>
            </a:r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DEL RECAUDO DEL ESTADO</a:t>
            </a:r>
            <a:endParaRPr lang="es-CO" sz="19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472528" y="109095"/>
            <a:ext cx="7198109" cy="911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sz="2400" b="1" dirty="0">
                <a:solidFill>
                  <a:srgbClr val="FF0000"/>
                </a:solidFill>
              </a:rPr>
              <a:t>LAS IMPLICACIONES DEL PERIODO DE TRANSICIÓN</a:t>
            </a:r>
            <a:endParaRPr lang="es-CO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998370"/>
              </p:ext>
            </p:extLst>
          </p:nvPr>
        </p:nvGraphicFramePr>
        <p:xfrm>
          <a:off x="107504" y="2239337"/>
          <a:ext cx="4536504" cy="414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96230" y="1784169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Transferencias regionales/Ingresos corrientes de la Nación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1763688" y="3212976"/>
            <a:ext cx="28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110559" y="290503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rgbClr val="FF0000"/>
                </a:solidFill>
              </a:rPr>
              <a:t>46,5%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107504" y="6393329"/>
            <a:ext cx="5870621" cy="22716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000" b="1" dirty="0"/>
              <a:t>Fuente: Elaboración propia a partir de información del Ministerio de Hacienda y Crédito Público - DNP </a:t>
            </a:r>
            <a:endParaRPr lang="es-CO" sz="10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7D788CB9-7CB5-4E62-A786-7E82D838E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24248"/>
              </p:ext>
            </p:extLst>
          </p:nvPr>
        </p:nvGraphicFramePr>
        <p:xfrm>
          <a:off x="4830639" y="2239337"/>
          <a:ext cx="4205857" cy="414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4665315" y="1787585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SGP Educación/Ingresos corrientes de la Nación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503047" y="248051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878666" y="2480510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% sin periodo de transición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483768" y="2909409"/>
            <a:ext cx="220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% sin periodo de transición</a:t>
            </a:r>
          </a:p>
        </p:txBody>
      </p:sp>
    </p:spTree>
    <p:extLst>
      <p:ext uri="{BB962C8B-B14F-4D97-AF65-F5344CB8AC3E}">
        <p14:creationId xmlns:p14="http://schemas.microsoft.com/office/powerpoint/2010/main" val="75681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 txBox="1">
            <a:spLocks/>
          </p:cNvSpPr>
          <p:nvPr/>
        </p:nvSpPr>
        <p:spPr>
          <a:xfrm>
            <a:off x="472528" y="109095"/>
            <a:ext cx="7198109" cy="911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sz="2400" b="1" dirty="0">
                <a:solidFill>
                  <a:srgbClr val="FF0000"/>
                </a:solidFill>
              </a:rPr>
              <a:t>LAS IMPLICACIONES DEL PERIODO DE TRANSICIÓN</a:t>
            </a:r>
            <a:endParaRPr lang="es-CO" sz="22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829802"/>
            <a:ext cx="8460432" cy="381051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DISMINUYEN LAS TRANSFERENCIAS COMO PROPORCI</a:t>
            </a:r>
            <a:r>
              <a:rPr lang="es-ES" sz="2000" b="1" dirty="0">
                <a:solidFill>
                  <a:schemeClr val="accent4">
                    <a:lumMod val="75000"/>
                  </a:schemeClr>
                </a:solidFill>
              </a:rPr>
              <a:t>ÓN DEL PIB</a:t>
            </a:r>
            <a:endParaRPr lang="es-CO" sz="19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7345" y="1969095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Transferencias regionales/PIB</a:t>
            </a:r>
          </a:p>
        </p:txBody>
      </p:sp>
      <p:sp>
        <p:nvSpPr>
          <p:cNvPr id="8" name="12 CuadroTexto"/>
          <p:cNvSpPr txBox="1"/>
          <p:nvPr/>
        </p:nvSpPr>
        <p:spPr>
          <a:xfrm>
            <a:off x="107504" y="6393329"/>
            <a:ext cx="5870621" cy="22716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es-CO" sz="1000" b="1" dirty="0"/>
              <a:t>Fuente: Elaboración propia a partir de información del Ministerio de Hacienda y Crédito Público - DNP </a:t>
            </a:r>
            <a:endParaRPr lang="es-CO" sz="1000" dirty="0"/>
          </a:p>
        </p:txBody>
      </p:sp>
      <p:graphicFrame>
        <p:nvGraphicFramePr>
          <p:cNvPr id="9" name="Gráfico 8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369816"/>
              </p:ext>
            </p:extLst>
          </p:nvPr>
        </p:nvGraphicFramePr>
        <p:xfrm>
          <a:off x="143973" y="2085447"/>
          <a:ext cx="4536505" cy="4300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A3408EE0-5834-4FB8-BAB2-4E90350DD7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679004"/>
              </p:ext>
            </p:extLst>
          </p:nvPr>
        </p:nvGraphicFramePr>
        <p:xfrm>
          <a:off x="4716947" y="2239336"/>
          <a:ext cx="4176464" cy="415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300192" y="1931558"/>
            <a:ext cx="1655253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SGP educación/PIB</a:t>
            </a:r>
          </a:p>
        </p:txBody>
      </p:sp>
    </p:spTree>
    <p:extLst>
      <p:ext uri="{BB962C8B-B14F-4D97-AF65-F5344CB8AC3E}">
        <p14:creationId xmlns:p14="http://schemas.microsoft.com/office/powerpoint/2010/main" val="133089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2410" y="113437"/>
            <a:ext cx="7922038" cy="911233"/>
          </a:xfrm>
        </p:spPr>
        <p:txBody>
          <a:bodyPr/>
          <a:lstStyle/>
          <a:p>
            <a:pPr algn="l"/>
            <a:r>
              <a:rPr lang="es-CO" sz="2500" b="1" dirty="0">
                <a:solidFill>
                  <a:schemeClr val="accent4">
                    <a:lumMod val="75000"/>
                  </a:schemeClr>
                </a:solidFill>
              </a:rPr>
              <a:t>COMO LE HA IDO A LA FINANCIACION DE LA EDUCACION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11" y="1268761"/>
            <a:ext cx="4398997" cy="45785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414676"/>
            <a:ext cx="4269991" cy="4432630"/>
          </a:xfrm>
          <a:prstGeom prst="rect">
            <a:avLst/>
          </a:prstGeom>
        </p:spPr>
      </p:pic>
      <p:sp>
        <p:nvSpPr>
          <p:cNvPr id="15" name="1 CuadroTexto"/>
          <p:cNvSpPr txBox="1"/>
          <p:nvPr/>
        </p:nvSpPr>
        <p:spPr>
          <a:xfrm>
            <a:off x="4716016" y="623731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/>
              <a:t>T</a:t>
            </a:r>
            <a:r>
              <a:rPr lang="es-ES" sz="800" b="1" dirty="0" err="1"/>
              <a:t>odos</a:t>
            </a:r>
            <a:r>
              <a:rPr lang="es-ES" sz="800" b="1" dirty="0"/>
              <a:t> los Grafos tomados de Mora(2015)</a:t>
            </a:r>
            <a:endParaRPr lang="es-MX" sz="800" b="1" dirty="0"/>
          </a:p>
        </p:txBody>
      </p:sp>
      <p:sp>
        <p:nvSpPr>
          <p:cNvPr id="9" name="Elipse 8"/>
          <p:cNvSpPr/>
          <p:nvPr/>
        </p:nvSpPr>
        <p:spPr>
          <a:xfrm>
            <a:off x="5940152" y="3861048"/>
            <a:ext cx="2878088" cy="304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79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82" y="3399423"/>
            <a:ext cx="7961231" cy="303784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82" y="332656"/>
            <a:ext cx="7798642" cy="3042373"/>
          </a:xfrm>
          <a:prstGeom prst="rect">
            <a:avLst/>
          </a:prstGeom>
        </p:spPr>
      </p:pic>
      <p:sp>
        <p:nvSpPr>
          <p:cNvPr id="12" name="1 CuadroTexto"/>
          <p:cNvSpPr txBox="1"/>
          <p:nvPr/>
        </p:nvSpPr>
        <p:spPr>
          <a:xfrm>
            <a:off x="1763688" y="6453916"/>
            <a:ext cx="64807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Fuente: OCDE Tomado de Mora (2015)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2279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4616</TotalTime>
  <Words>1365</Words>
  <Application>Microsoft Office PowerPoint</Application>
  <PresentationFormat>Presentación en pantalla (4:3)</PresentationFormat>
  <Paragraphs>217</Paragraphs>
  <Slides>26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Tema de Office</vt:lpstr>
      <vt:lpstr>Hoja de cálculo</vt:lpstr>
      <vt:lpstr>       TRANSFERENCIAS TERRITORIALES Y FINANCIACION DE LA EDUCACION :  Cerrando las Brechas Históricas    Ph D. Ilich León Ortiz  Grupo de Investigación en SocioEconomía,  Instituciones y Desarrollo  – GSEID- </vt:lpstr>
      <vt:lpstr>TRANSFERENCIAS TERRITORIALES:  SE CUMPLIO EL PERIODO DE TRANSICIÓN </vt:lpstr>
      <vt:lpstr>FUENTE DE LAS TRANSFERENCIAS TERRITORIALES </vt:lpstr>
      <vt:lpstr>Presentación de PowerPoint</vt:lpstr>
      <vt:lpstr> LAS IMPLICACIONES DEL PERIODO DE TRANSICIÓN</vt:lpstr>
      <vt:lpstr>Presentación de PowerPoint</vt:lpstr>
      <vt:lpstr>Presentación de PowerPoint</vt:lpstr>
      <vt:lpstr>COMO LE HA IDO A LA FINANCIACION DE LA EDUCACION</vt:lpstr>
      <vt:lpstr>Presentación de PowerPoint</vt:lpstr>
      <vt:lpstr>Presentación de PowerPoint</vt:lpstr>
      <vt:lpstr>Presentación de PowerPoint</vt:lpstr>
      <vt:lpstr>BRECHAS DE COBERTURA</vt:lpstr>
      <vt:lpstr>BRECHAS DEL COSTO DE LA CANASTA EDUCATIVA</vt:lpstr>
      <vt:lpstr>BRECHAS DEL COSTO DE LA CANASTA EDUCATIVO</vt:lpstr>
      <vt:lpstr>ESTRUCTURA DE COSTOS DE LA CANASTA EDUCATIVA REAL </vt:lpstr>
      <vt:lpstr>Presentación de PowerPoint</vt:lpstr>
      <vt:lpstr>Presentación de PowerPoint</vt:lpstr>
      <vt:lpstr>Presentación de PowerPoint</vt:lpstr>
      <vt:lpstr>Presentación de PowerPoint</vt:lpstr>
      <vt:lpstr>PROPUESTA DE TRANSFERENCIAS NECESARIAS PARA CERRAR LA BRECHA DE COBERTURA Y BRECHA DE COSTOS DE LA CANASTA EDUCATIVA A 2027</vt:lpstr>
      <vt:lpstr>Presentación de PowerPoint</vt:lpstr>
      <vt:lpstr>HACIA UNA PROPUESTA DE FORMULA TRANSFERENCIAS PARA EDUCACIÓN</vt:lpstr>
      <vt:lpstr>HACIA UNA PROPUESTA DE FORMULA TRANSFERENCIAS PARA EDUCACIÓN</vt:lpstr>
      <vt:lpstr>HACIA UNA PROPUESTA DE FORMULA DE  TRANSFERENCIAS PARA EDUCACIÓN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GIRALDO</dc:creator>
  <cp:lastModifiedBy>Full name</cp:lastModifiedBy>
  <cp:revision>138</cp:revision>
  <cp:lastPrinted>2015-09-09T22:00:29Z</cp:lastPrinted>
  <dcterms:created xsi:type="dcterms:W3CDTF">2015-09-09T17:02:53Z</dcterms:created>
  <dcterms:modified xsi:type="dcterms:W3CDTF">2017-03-29T23:15:36Z</dcterms:modified>
</cp:coreProperties>
</file>