
<file path=[Content_Types].xml><?xml version="1.0" encoding="utf-8"?>
<Types xmlns="http://schemas.openxmlformats.org/package/2006/content-types">
  <Default Extension="tmp" ContentType="image/png"/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notesSlides/notesSlide2.xml" ContentType="application/vnd.openxmlformats-officedocument.presentationml.notesSlid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21" r:id="rId2"/>
    <p:sldId id="332" r:id="rId3"/>
    <p:sldId id="267" r:id="rId4"/>
    <p:sldId id="333" r:id="rId5"/>
    <p:sldId id="323" r:id="rId6"/>
    <p:sldId id="292" r:id="rId7"/>
    <p:sldId id="291" r:id="rId8"/>
    <p:sldId id="303" r:id="rId9"/>
    <p:sldId id="307" r:id="rId10"/>
    <p:sldId id="325" r:id="rId11"/>
    <p:sldId id="302" r:id="rId12"/>
    <p:sldId id="308" r:id="rId13"/>
    <p:sldId id="326" r:id="rId14"/>
    <p:sldId id="309" r:id="rId15"/>
    <p:sldId id="317" r:id="rId16"/>
    <p:sldId id="327" r:id="rId17"/>
    <p:sldId id="315" r:id="rId18"/>
    <p:sldId id="328" r:id="rId19"/>
    <p:sldId id="319" r:id="rId20"/>
    <p:sldId id="329" r:id="rId21"/>
    <p:sldId id="330" r:id="rId22"/>
    <p:sldId id="331" r:id="rId23"/>
    <p:sldId id="284" r:id="rId24"/>
    <p:sldId id="285" r:id="rId25"/>
    <p:sldId id="286" r:id="rId26"/>
    <p:sldId id="324" r:id="rId2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/>
    <p:restoredTop sz="94643"/>
  </p:normalViewPr>
  <p:slideViewPr>
    <p:cSldViewPr>
      <p:cViewPr varScale="1">
        <p:scale>
          <a:sx n="63" d="100"/>
          <a:sy n="63" d="100"/>
        </p:scale>
        <p:origin x="1288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Users\o\Downloads\Presentacio&#769;n_FECODE\MODELO_FECODE_PROPUESTA%20DE%20SGP%202018-2027%2026032017%20-%20Inflactad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oyco\Google%20Drive\FECODE\MODELO_FECODE_PROPUESTA%20DE%20SGP%202018-2027%2021032017%20-%20Deflactad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oyco\Google%20Drive\FECODE\MODELO_FECODE_PROPUESTA%20DE%20SGP%202018-2027%2021032017%20-%20Deflactada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oyco\Google%20Drive\FECODE\MODELO_FECODE_PROPUESTA%20DE%20SGP%202018-2027%2021032017%20-%20Deflactada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oyco\Google%20Drive\FECODE\MODELO_FECODE_PROPUESTA%20DE%20SGP%202018-2027%2021032017%20-%20Deflactada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oyco\Google%20Drive\FECODE\MODELO_FECODE_PROPUESTA%20DE%20SGP%202018-2027%2026032017%20-%20Inflactada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Users\o\Downloads\Presentacio&#769;n_FECODE\MODELO_FECODE_PROPUESTA%20DE%20SGP%202018-2027%2026032017%20-%20Inflactada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oyco\Google%20Drive\FECODE\MODELO_FECODE_PROPUESTA%20DE%20SGP%202018-2027%2026032017%20-%20Inflactada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oyco\Google%20Drive\FECODE\MODELO_FECODE_PROPUESTA%20DE%20SGP%202018-2027%2026032017%20-%20Inflactada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oyco\Google%20Drive\FECODE\MODELO_FECODE_PROPUESTA%20DE%20SGP%202018-2027%2021032017%20-%20Inflactada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oyco\Google%20Drive\FECODE\MODELO_FECODE_PROPUESTA%20DE%20SGP%202018-2027%2021032017%20-%20Inflactada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oyco\Downloads\SGP%20a%20precios%202017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oyco\Google%20Drive\FECODE\MODELO_FECODE_PROPUESTA%20DE%20SGP%202018-2027%2021032017%20-%20Inflactada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oyco\Google%20Drive\FECODE\MODELO_FECODE_PROPUESTA%20DE%20SGP%202018-2027%20rv%20IL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oyco\Google%20Drive\FECODE\MODELO_FECODE_PROPUESTA%20DE%20SGP%202018-2027%20rv%20IL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oyco\Google%20Drive\FECODE\MODELO_FECODE_PROPUESTA%20DE%20SGP%202018-2027%20rv%20IL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oyco\Google%20Drive\FECODE\MODELO_FECODE_PROPUESTA%20DE%20SGP%202018-2027%20rv%20IL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oyco\Google%20Drive\FECODE\MODELO_FECODE_PROPUESTA%20DE%20SGP%202018-2027%2026032017%20-%20Inflactada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oyco\AppData\Roaming\Skype\My%20Skype%20Received%20Files\MODELO_FECODE_PROPUESTA%20DE%20SGP%202018-2027_20_03_2017(2)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oyco\Google%20Drive\FECODE\MODELO_FECODE_PROPUESTA%20DE%20SGP%202018-2027%2026032017%20-%20Inflactada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_tradnl"/>
              <a:t>SGP / ICN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'7. Presupuesto'!$B$1:$AI$1</c:f>
              <c:strCache>
                <c:ptCount val="34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2016*</c:v>
                </c:pt>
                <c:pt idx="23">
                  <c:v>2017*</c:v>
                </c:pt>
                <c:pt idx="24">
                  <c:v>2018*</c:v>
                </c:pt>
                <c:pt idx="25">
                  <c:v>2019*</c:v>
                </c:pt>
                <c:pt idx="26">
                  <c:v>2020*</c:v>
                </c:pt>
                <c:pt idx="27">
                  <c:v>2021*</c:v>
                </c:pt>
                <c:pt idx="28">
                  <c:v>2022*</c:v>
                </c:pt>
                <c:pt idx="29">
                  <c:v>2023*</c:v>
                </c:pt>
                <c:pt idx="30">
                  <c:v>2024*</c:v>
                </c:pt>
                <c:pt idx="31">
                  <c:v>2025*</c:v>
                </c:pt>
                <c:pt idx="32">
                  <c:v>2026*</c:v>
                </c:pt>
                <c:pt idx="33">
                  <c:v>2027*</c:v>
                </c:pt>
              </c:strCache>
            </c:strRef>
          </c:cat>
          <c:val>
            <c:numRef>
              <c:f>'7. Presupuesto'!$B$14:$AI$14</c:f>
              <c:numCache>
                <c:formatCode>0.00%</c:formatCode>
                <c:ptCount val="34"/>
                <c:pt idx="0">
                  <c:v>0.33959159039235098</c:v>
                </c:pt>
                <c:pt idx="1">
                  <c:v>0.34997654774706599</c:v>
                </c:pt>
                <c:pt idx="2">
                  <c:v>0.40202104766399199</c:v>
                </c:pt>
                <c:pt idx="3">
                  <c:v>0.39647425325270302</c:v>
                </c:pt>
                <c:pt idx="4">
                  <c:v>0.44233042536470701</c:v>
                </c:pt>
                <c:pt idx="5">
                  <c:v>0.48998256879058799</c:v>
                </c:pt>
                <c:pt idx="6">
                  <c:v>0.426759429607731</c:v>
                </c:pt>
                <c:pt idx="7">
                  <c:v>0.401973618988609</c:v>
                </c:pt>
                <c:pt idx="8">
                  <c:v>0.416989762169858</c:v>
                </c:pt>
                <c:pt idx="9">
                  <c:v>0.40886193244792401</c:v>
                </c:pt>
                <c:pt idx="10">
                  <c:v>0.38498145360626601</c:v>
                </c:pt>
                <c:pt idx="11">
                  <c:v>0.36778493951959101</c:v>
                </c:pt>
                <c:pt idx="12">
                  <c:v>0.31646448134937999</c:v>
                </c:pt>
                <c:pt idx="13">
                  <c:v>0.30171697745884002</c:v>
                </c:pt>
                <c:pt idx="14">
                  <c:v>0.29836219395118002</c:v>
                </c:pt>
                <c:pt idx="15">
                  <c:v>0.33732983109703202</c:v>
                </c:pt>
                <c:pt idx="16">
                  <c:v>0.35005181684127401</c:v>
                </c:pt>
                <c:pt idx="17">
                  <c:v>0.29340629121334899</c:v>
                </c:pt>
                <c:pt idx="18">
                  <c:v>0.26989582582482802</c:v>
                </c:pt>
                <c:pt idx="19">
                  <c:v>0.27752622428714502</c:v>
                </c:pt>
                <c:pt idx="20">
                  <c:v>0.26502316183927599</c:v>
                </c:pt>
                <c:pt idx="21">
                  <c:v>0.261441012505573</c:v>
                </c:pt>
                <c:pt idx="22">
                  <c:v>0.27413309586218298</c:v>
                </c:pt>
                <c:pt idx="23">
                  <c:v>0.26666052444654098</c:v>
                </c:pt>
                <c:pt idx="24">
                  <c:v>0.248414463472307</c:v>
                </c:pt>
                <c:pt idx="25">
                  <c:v>0.244752370837232</c:v>
                </c:pt>
                <c:pt idx="26">
                  <c:v>0.24065902188357199</c:v>
                </c:pt>
                <c:pt idx="27">
                  <c:v>0.24497258241745701</c:v>
                </c:pt>
                <c:pt idx="28">
                  <c:v>0.25009132500026099</c:v>
                </c:pt>
                <c:pt idx="29">
                  <c:v>0.25623468248095599</c:v>
                </c:pt>
                <c:pt idx="30">
                  <c:v>0.26152186663501498</c:v>
                </c:pt>
                <c:pt idx="31">
                  <c:v>0.26623245176468402</c:v>
                </c:pt>
                <c:pt idx="32">
                  <c:v>0.26748822714707798</c:v>
                </c:pt>
                <c:pt idx="33">
                  <c:v>0.26766045214456502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705611216"/>
        <c:axId val="-1705621008"/>
      </c:lineChart>
      <c:catAx>
        <c:axId val="-1705611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-1705621008"/>
        <c:crosses val="autoZero"/>
        <c:auto val="1"/>
        <c:lblAlgn val="ctr"/>
        <c:lblOffset val="100"/>
        <c:noMultiLvlLbl val="0"/>
      </c:catAx>
      <c:valAx>
        <c:axId val="-1705621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-1705611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414183768075359"/>
          <c:y val="4.535550681921829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5026576263546395E-2"/>
          <c:y val="0.20657683419276701"/>
          <c:w val="0.815367961302638"/>
          <c:h val="0.500664797448378"/>
        </c:manualLayout>
      </c:layout>
      <c:pie3DChart>
        <c:varyColors val="1"/>
        <c:ser>
          <c:idx val="0"/>
          <c:order val="0"/>
          <c:tx>
            <c:strRef>
              <c:f>'3. Brechas Costo Cast. educ.'!$F$9</c:f>
              <c:strCache>
                <c:ptCount val="1"/>
                <c:pt idx="0">
                  <c:v>Preescolar</c:v>
                </c:pt>
              </c:strCache>
            </c:strRef>
          </c:tx>
          <c:explosion val="2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2FF-4565-AABB-AC54F45BCB6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2FF-4565-AABB-AC54F45BCB6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2FF-4565-AABB-AC54F45BCB6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2FF-4565-AABB-AC54F45BCB6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'3. Brechas Costo Cast. educ.'!$A$10:$A$13</c:f>
              <c:strCache>
                <c:ptCount val="4"/>
                <c:pt idx="0">
                  <c:v>Personal Docente</c:v>
                </c:pt>
                <c:pt idx="1">
                  <c:v>Personal No docente</c:v>
                </c:pt>
                <c:pt idx="2">
                  <c:v>Costo Corriente No salarial</c:v>
                </c:pt>
                <c:pt idx="3">
                  <c:v>Costo Capital</c:v>
                </c:pt>
              </c:strCache>
            </c:strRef>
          </c:cat>
          <c:val>
            <c:numRef>
              <c:f>'3. Brechas Costo Cast. educ.'!$F$10:$F$13</c:f>
              <c:numCache>
                <c:formatCode>0%</c:formatCode>
                <c:ptCount val="4"/>
                <c:pt idx="0">
                  <c:v>0.55619150485041802</c:v>
                </c:pt>
                <c:pt idx="1">
                  <c:v>4.2432677632777201E-2</c:v>
                </c:pt>
                <c:pt idx="2">
                  <c:v>0.33923864692264599</c:v>
                </c:pt>
                <c:pt idx="3">
                  <c:v>6.2137170594159602E-2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F2FF-4565-AABB-AC54F45BCB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'3. Brechas Costo Cast. educ.'!$G$9</c:f>
              <c:strCache>
                <c:ptCount val="1"/>
                <c:pt idx="0">
                  <c:v>Básica Primaria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E1E-4D45-B2CE-BC8BFA4A4D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E1E-4D45-B2CE-BC8BFA4A4DC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E1E-4D45-B2CE-BC8BFA4A4DC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E1E-4D45-B2CE-BC8BFA4A4DC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'3. Brechas Costo Cast. educ.'!$A$10:$A$13</c:f>
              <c:strCache>
                <c:ptCount val="4"/>
                <c:pt idx="0">
                  <c:v>Personal Docente</c:v>
                </c:pt>
                <c:pt idx="1">
                  <c:v>Personal No docente</c:v>
                </c:pt>
                <c:pt idx="2">
                  <c:v>Costo Corriente No salarial</c:v>
                </c:pt>
                <c:pt idx="3">
                  <c:v>Costo Capital</c:v>
                </c:pt>
              </c:strCache>
            </c:strRef>
          </c:cat>
          <c:val>
            <c:numRef>
              <c:f>'3. Brechas Costo Cast. educ.'!$G$10:$G$13</c:f>
              <c:numCache>
                <c:formatCode>0%</c:formatCode>
                <c:ptCount val="4"/>
                <c:pt idx="0">
                  <c:v>0.42080643536066897</c:v>
                </c:pt>
                <c:pt idx="1">
                  <c:v>5.2115089682602402E-2</c:v>
                </c:pt>
                <c:pt idx="2">
                  <c:v>0.45076266368121298</c:v>
                </c:pt>
                <c:pt idx="3">
                  <c:v>7.6315811275515205E-2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E1E-4D45-B2CE-BC8BFA4A4D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'3. Brechas Costo Cast. educ.'!$H$9</c:f>
              <c:strCache>
                <c:ptCount val="1"/>
                <c:pt idx="0">
                  <c:v>Básica Secundaria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0A8-495D-9D1F-75CEB7AFB6B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0A8-495D-9D1F-75CEB7AFB6B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0A8-495D-9D1F-75CEB7AFB6B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0A8-495D-9D1F-75CEB7AFB6B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'3. Brechas Costo Cast. educ.'!$A$10:$A$13</c:f>
              <c:strCache>
                <c:ptCount val="4"/>
                <c:pt idx="0">
                  <c:v>Personal Docente</c:v>
                </c:pt>
                <c:pt idx="1">
                  <c:v>Personal No docente</c:v>
                </c:pt>
                <c:pt idx="2">
                  <c:v>Costo Corriente No salarial</c:v>
                </c:pt>
                <c:pt idx="3">
                  <c:v>Costo Capital</c:v>
                </c:pt>
              </c:strCache>
            </c:strRef>
          </c:cat>
          <c:val>
            <c:numRef>
              <c:f>'3. Brechas Costo Cast. educ.'!$H$10:$H$13</c:f>
              <c:numCache>
                <c:formatCode>0%</c:formatCode>
                <c:ptCount val="4"/>
                <c:pt idx="0">
                  <c:v>0.35909360948150298</c:v>
                </c:pt>
                <c:pt idx="1">
                  <c:v>5.2681642510676703E-2</c:v>
                </c:pt>
                <c:pt idx="2">
                  <c:v>0.51107929336090896</c:v>
                </c:pt>
                <c:pt idx="3">
                  <c:v>7.7145454646912096E-2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B0A8-495D-9D1F-75CEB7AFB6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'3. Brechas Costo Cast. educ.'!$I$9</c:f>
              <c:strCache>
                <c:ptCount val="1"/>
                <c:pt idx="0">
                  <c:v>Media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BD7-4895-AECE-480F167C910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BD7-4895-AECE-480F167C910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BD7-4895-AECE-480F167C910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BD7-4895-AECE-480F167C910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'3. Brechas Costo Cast. educ.'!$A$10:$A$13</c:f>
              <c:strCache>
                <c:ptCount val="4"/>
                <c:pt idx="0">
                  <c:v>Personal Docente</c:v>
                </c:pt>
                <c:pt idx="1">
                  <c:v>Personal No docente</c:v>
                </c:pt>
                <c:pt idx="2">
                  <c:v>Costo Corriente No salarial</c:v>
                </c:pt>
                <c:pt idx="3">
                  <c:v>Costo Capital</c:v>
                </c:pt>
              </c:strCache>
            </c:strRef>
          </c:cat>
          <c:val>
            <c:numRef>
              <c:f>'3. Brechas Costo Cast. educ.'!$I$10:$I$13</c:f>
              <c:numCache>
                <c:formatCode>0%</c:formatCode>
                <c:ptCount val="4"/>
                <c:pt idx="0">
                  <c:v>0.38526929139239502</c:v>
                </c:pt>
                <c:pt idx="1">
                  <c:v>4.7713965342897798E-2</c:v>
                </c:pt>
                <c:pt idx="2">
                  <c:v>0.49714580959670601</c:v>
                </c:pt>
                <c:pt idx="3">
                  <c:v>6.98709336680014E-2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8BD7-4895-AECE-480F167C91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'5.Propuesta de cierre de brecha'!$B$77</c:f>
              <c:strCache>
                <c:ptCount val="1"/>
                <c:pt idx="0">
                  <c:v>Preescolar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'5.Propuesta de cierre de brecha'!$C$76:$M$76</c:f>
              <c:numCache>
                <c:formatCode>General</c:formatCode>
                <c:ptCount val="11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</c:numCache>
            </c:numRef>
          </c:cat>
          <c:val>
            <c:numRef>
              <c:f>'5.Propuesta de cierre de brecha'!$C$77:$M$77</c:f>
              <c:numCache>
                <c:formatCode>0.00</c:formatCode>
                <c:ptCount val="11"/>
                <c:pt idx="0">
                  <c:v>2.417705999999999</c:v>
                </c:pt>
                <c:pt idx="1">
                  <c:v>2.6871157428378551</c:v>
                </c:pt>
                <c:pt idx="2">
                  <c:v>2.9565254856757028</c:v>
                </c:pt>
                <c:pt idx="3">
                  <c:v>3.2259352285135621</c:v>
                </c:pt>
                <c:pt idx="4">
                  <c:v>3.4953449713514151</c:v>
                </c:pt>
                <c:pt idx="5">
                  <c:v>3.764754714189269</c:v>
                </c:pt>
                <c:pt idx="6">
                  <c:v>4.0341644570271216</c:v>
                </c:pt>
                <c:pt idx="7">
                  <c:v>4.3035741998649772</c:v>
                </c:pt>
                <c:pt idx="8">
                  <c:v>4.5729839427028312</c:v>
                </c:pt>
                <c:pt idx="9">
                  <c:v>4.8423936855406904</c:v>
                </c:pt>
                <c:pt idx="10">
                  <c:v>5.111803428378539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12A-4E83-84BC-94600549A3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-1490425568"/>
        <c:axId val="-1490414144"/>
      </c:barChart>
      <c:catAx>
        <c:axId val="-1490425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-1490414144"/>
        <c:crosses val="autoZero"/>
        <c:auto val="1"/>
        <c:lblAlgn val="ctr"/>
        <c:lblOffset val="100"/>
        <c:noMultiLvlLbl val="0"/>
      </c:catAx>
      <c:valAx>
        <c:axId val="-1490414144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extTo"/>
        <c:crossAx val="-1490425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'5.Propuesta de cierre de brecha'!$B$69</c:f>
              <c:strCache>
                <c:ptCount val="1"/>
                <c:pt idx="0">
                  <c:v>Prejardín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380D-4255-BE73-2A063499D23C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380D-4255-BE73-2A063499D23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'5.Propuesta de cierre de brecha'!$C$68:$M$68</c:f>
              <c:numCache>
                <c:formatCode>General</c:formatCode>
                <c:ptCount val="11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</c:numCache>
            </c:numRef>
          </c:cat>
          <c:val>
            <c:numRef>
              <c:f>'5.Propuesta de cierre de brecha'!$C$69:$M$69</c:f>
              <c:numCache>
                <c:formatCode>0%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7.4999999999999997E-2</c:v>
                </c:pt>
                <c:pt idx="8">
                  <c:v>0.32423363539191402</c:v>
                </c:pt>
                <c:pt idx="9">
                  <c:v>0.46423363539191398</c:v>
                </c:pt>
                <c:pt idx="10">
                  <c:v>0.60423363539191399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80D-4255-BE73-2A063499D23C}"/>
            </c:ext>
          </c:extLst>
        </c:ser>
        <c:ser>
          <c:idx val="1"/>
          <c:order val="1"/>
          <c:tx>
            <c:strRef>
              <c:f>'5.Propuesta de cierre de brecha'!$B$70</c:f>
              <c:strCache>
                <c:ptCount val="1"/>
                <c:pt idx="0">
                  <c:v>Jardín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380D-4255-BE73-2A063499D23C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80D-4255-BE73-2A063499D23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'5.Propuesta de cierre de brecha'!$C$68:$M$68</c:f>
              <c:numCache>
                <c:formatCode>General</c:formatCode>
                <c:ptCount val="11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</c:numCache>
            </c:numRef>
          </c:cat>
          <c:val>
            <c:numRef>
              <c:f>'5.Propuesta de cierre de brecha'!$C$70:$M$70</c:f>
              <c:numCache>
                <c:formatCode>0%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7.4999999999999997E-2</c:v>
                </c:pt>
                <c:pt idx="6">
                  <c:v>0.26609596077515801</c:v>
                </c:pt>
                <c:pt idx="7">
                  <c:v>0.39909596077515802</c:v>
                </c:pt>
                <c:pt idx="8">
                  <c:v>0.53209596077515797</c:v>
                </c:pt>
                <c:pt idx="9">
                  <c:v>0.66509596077515798</c:v>
                </c:pt>
                <c:pt idx="10">
                  <c:v>0.79809596077515799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80D-4255-BE73-2A063499D23C}"/>
            </c:ext>
          </c:extLst>
        </c:ser>
        <c:ser>
          <c:idx val="2"/>
          <c:order val="2"/>
          <c:tx>
            <c:strRef>
              <c:f>'5.Propuesta de cierre de brecha'!$B$71</c:f>
              <c:strCache>
                <c:ptCount val="1"/>
                <c:pt idx="0">
                  <c:v>Transición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80D-4255-BE73-2A063499D23C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80D-4255-BE73-2A063499D23C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80D-4255-BE73-2A063499D23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'5.Propuesta de cierre de brecha'!$C$68:$M$68</c:f>
              <c:numCache>
                <c:formatCode>General</c:formatCode>
                <c:ptCount val="11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</c:numCache>
            </c:numRef>
          </c:cat>
          <c:val>
            <c:numRef>
              <c:f>'5.Propuesta de cierre de brecha'!$C$71:$M$71</c:f>
              <c:numCache>
                <c:formatCode>0%</c:formatCode>
                <c:ptCount val="11"/>
                <c:pt idx="0">
                  <c:v>0.55000000000000004</c:v>
                </c:pt>
                <c:pt idx="1">
                  <c:v>0.6</c:v>
                </c:pt>
                <c:pt idx="2">
                  <c:v>0.67</c:v>
                </c:pt>
                <c:pt idx="3">
                  <c:v>0.75</c:v>
                </c:pt>
                <c:pt idx="4">
                  <c:v>0.8</c:v>
                </c:pt>
                <c:pt idx="5">
                  <c:v>0.83299999999999996</c:v>
                </c:pt>
                <c:pt idx="6">
                  <c:v>0.86599999999999999</c:v>
                </c:pt>
                <c:pt idx="7">
                  <c:v>0.89900000000000002</c:v>
                </c:pt>
                <c:pt idx="8">
                  <c:v>0.93200000000000005</c:v>
                </c:pt>
                <c:pt idx="9">
                  <c:v>0.96499999999999997</c:v>
                </c:pt>
                <c:pt idx="10">
                  <c:v>0.998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380D-4255-BE73-2A063499D2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490415232"/>
        <c:axId val="-1490428832"/>
      </c:lineChart>
      <c:catAx>
        <c:axId val="-1490415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-1490428832"/>
        <c:crosses val="autoZero"/>
        <c:auto val="1"/>
        <c:lblAlgn val="ctr"/>
        <c:lblOffset val="100"/>
        <c:noMultiLvlLbl val="0"/>
      </c:catAx>
      <c:valAx>
        <c:axId val="-1490428832"/>
        <c:scaling>
          <c:orientation val="minMax"/>
          <c:max val="1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-1490415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'5.Propuesta de cierre de brecha'!$B$72</c:f>
              <c:strCache>
                <c:ptCount val="1"/>
                <c:pt idx="0">
                  <c:v>Básica Primaria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3095711950048199E-17"/>
                  <c:y val="2.35159056401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9CB0-4D49-B99E-D3F1E4EC4D4A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'5.Propuesta de cierre de brecha'!$C$68:$M$68</c:f>
              <c:numCache>
                <c:formatCode>General</c:formatCode>
                <c:ptCount val="11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</c:numCache>
            </c:numRef>
          </c:cat>
          <c:val>
            <c:numRef>
              <c:f>'5.Propuesta de cierre de brecha'!$C$72:$M$72</c:f>
              <c:numCache>
                <c:formatCode>0%</c:formatCode>
                <c:ptCount val="11"/>
                <c:pt idx="0">
                  <c:v>0.879</c:v>
                </c:pt>
                <c:pt idx="1">
                  <c:v>0.89100000000000001</c:v>
                </c:pt>
                <c:pt idx="2">
                  <c:v>0.90300000000000002</c:v>
                </c:pt>
                <c:pt idx="3">
                  <c:v>0.91500000000000004</c:v>
                </c:pt>
                <c:pt idx="4">
                  <c:v>0.92700000000000005</c:v>
                </c:pt>
                <c:pt idx="5">
                  <c:v>0.93899999999999995</c:v>
                </c:pt>
                <c:pt idx="6">
                  <c:v>0.95099999999999996</c:v>
                </c:pt>
                <c:pt idx="7">
                  <c:v>0.96299999999999997</c:v>
                </c:pt>
                <c:pt idx="8">
                  <c:v>0.97499999999999998</c:v>
                </c:pt>
                <c:pt idx="9">
                  <c:v>0.98699999999999999</c:v>
                </c:pt>
                <c:pt idx="10">
                  <c:v>0.999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CB0-4D49-B99E-D3F1E4EC4D4A}"/>
            </c:ext>
          </c:extLst>
        </c:ser>
        <c:ser>
          <c:idx val="1"/>
          <c:order val="1"/>
          <c:tx>
            <c:strRef>
              <c:f>'5.Propuesta de cierre de brecha'!$B$73</c:f>
              <c:strCache>
                <c:ptCount val="1"/>
                <c:pt idx="0">
                  <c:v>Básica Secundaria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3095711950048199E-17"/>
                  <c:y val="-7.0547716920342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9CB0-4D49-B99E-D3F1E4EC4D4A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'5.Propuesta de cierre de brecha'!$C$68:$M$68</c:f>
              <c:numCache>
                <c:formatCode>General</c:formatCode>
                <c:ptCount val="11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</c:numCache>
            </c:numRef>
          </c:cat>
          <c:val>
            <c:numRef>
              <c:f>'5.Propuesta de cierre de brecha'!$C$73:$M$73</c:f>
              <c:numCache>
                <c:formatCode>0%</c:formatCode>
                <c:ptCount val="11"/>
                <c:pt idx="0">
                  <c:v>0.90100000000000002</c:v>
                </c:pt>
                <c:pt idx="1">
                  <c:v>0.91100000000000003</c:v>
                </c:pt>
                <c:pt idx="2">
                  <c:v>0.92100000000000004</c:v>
                </c:pt>
                <c:pt idx="3">
                  <c:v>0.93100000000000005</c:v>
                </c:pt>
                <c:pt idx="4">
                  <c:v>0.94099999999999995</c:v>
                </c:pt>
                <c:pt idx="5">
                  <c:v>0.95099999999999996</c:v>
                </c:pt>
                <c:pt idx="6">
                  <c:v>0.96099999999999997</c:v>
                </c:pt>
                <c:pt idx="7">
                  <c:v>0.97099999999999997</c:v>
                </c:pt>
                <c:pt idx="8">
                  <c:v>0.98099999999999998</c:v>
                </c:pt>
                <c:pt idx="9">
                  <c:v>0.99099999999999999</c:v>
                </c:pt>
                <c:pt idx="10">
                  <c:v>1.0009999999999999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CB0-4D49-B99E-D3F1E4EC4D4A}"/>
            </c:ext>
          </c:extLst>
        </c:ser>
        <c:ser>
          <c:idx val="2"/>
          <c:order val="2"/>
          <c:tx>
            <c:strRef>
              <c:f>'5.Propuesta de cierre de brecha'!$B$74</c:f>
              <c:strCache>
                <c:ptCount val="1"/>
                <c:pt idx="0">
                  <c:v>Media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9CB0-4D49-B99E-D3F1E4EC4D4A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9CB0-4D49-B99E-D3F1E4EC4D4A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'5.Propuesta de cierre de brecha'!$C$68:$M$68</c:f>
              <c:numCache>
                <c:formatCode>General</c:formatCode>
                <c:ptCount val="11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</c:numCache>
            </c:numRef>
          </c:cat>
          <c:val>
            <c:numRef>
              <c:f>'5.Propuesta de cierre de brecha'!$C$74:$M$74</c:f>
              <c:numCache>
                <c:formatCode>0%</c:formatCode>
                <c:ptCount val="11"/>
                <c:pt idx="0">
                  <c:v>0.77200000000000002</c:v>
                </c:pt>
                <c:pt idx="1">
                  <c:v>0.80200000000000005</c:v>
                </c:pt>
                <c:pt idx="2">
                  <c:v>0.83199999999999996</c:v>
                </c:pt>
                <c:pt idx="3">
                  <c:v>0.86199999999999999</c:v>
                </c:pt>
                <c:pt idx="4">
                  <c:v>0.89200000000000002</c:v>
                </c:pt>
                <c:pt idx="5">
                  <c:v>0.92200000000000004</c:v>
                </c:pt>
                <c:pt idx="6">
                  <c:v>0.93700000000000006</c:v>
                </c:pt>
                <c:pt idx="7">
                  <c:v>0.95199999999999996</c:v>
                </c:pt>
                <c:pt idx="8">
                  <c:v>0.96699999999999997</c:v>
                </c:pt>
                <c:pt idx="9">
                  <c:v>0.98199999999999998</c:v>
                </c:pt>
                <c:pt idx="10">
                  <c:v>0.997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9CB0-4D49-B99E-D3F1E4EC4D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490420672"/>
        <c:axId val="-1490428288"/>
      </c:lineChart>
      <c:catAx>
        <c:axId val="-1490420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-1490428288"/>
        <c:crosses val="autoZero"/>
        <c:auto val="1"/>
        <c:lblAlgn val="ctr"/>
        <c:lblOffset val="100"/>
        <c:noMultiLvlLbl val="0"/>
      </c:catAx>
      <c:valAx>
        <c:axId val="-1490428288"/>
        <c:scaling>
          <c:orientation val="minMax"/>
          <c:max val="1"/>
          <c:min val="0.7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-1490420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211-49D3-BCFB-0082C58FAF1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'5.Propuesta de cierre de brecha'!$C$76:$M$76</c:f>
              <c:numCache>
                <c:formatCode>General</c:formatCode>
                <c:ptCount val="11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</c:numCache>
            </c:numRef>
          </c:cat>
          <c:val>
            <c:numRef>
              <c:f>'5.Propuesta de cierre de brecha'!$C$78:$M$78</c:f>
              <c:numCache>
                <c:formatCode>0%</c:formatCode>
                <c:ptCount val="11"/>
                <c:pt idx="0">
                  <c:v>0.46467990249726698</c:v>
                </c:pt>
                <c:pt idx="1">
                  <c:v>0.51820990249726695</c:v>
                </c:pt>
                <c:pt idx="2">
                  <c:v>0.57173990249726703</c:v>
                </c:pt>
                <c:pt idx="3">
                  <c:v>0.62526990249726699</c:v>
                </c:pt>
                <c:pt idx="4">
                  <c:v>0.67879990249726696</c:v>
                </c:pt>
                <c:pt idx="5">
                  <c:v>0.73232990249726704</c:v>
                </c:pt>
                <c:pt idx="6">
                  <c:v>0.785859902497267</c:v>
                </c:pt>
                <c:pt idx="7">
                  <c:v>0.83938990249726697</c:v>
                </c:pt>
                <c:pt idx="8">
                  <c:v>0.89291990249726705</c:v>
                </c:pt>
                <c:pt idx="9">
                  <c:v>0.94644990249726701</c:v>
                </c:pt>
                <c:pt idx="10">
                  <c:v>0.99997990249726698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211-49D3-BCFB-0082C58FAF10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'5.Propuesta de cierre de brecha'!$C$76:$M$76</c:f>
              <c:numCache>
                <c:formatCode>General</c:formatCode>
                <c:ptCount val="11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</c:numCache>
            </c:numRef>
          </c:cat>
          <c:val>
            <c:numRef>
              <c:f>'5.Propuesta de cierre de brecha'!$C$79:$M$79</c:f>
              <c:numCache>
                <c:formatCode>0%</c:formatCode>
                <c:ptCount val="11"/>
                <c:pt idx="0">
                  <c:v>0.52844805568590703</c:v>
                </c:pt>
                <c:pt idx="1">
                  <c:v>0.57544805568590696</c:v>
                </c:pt>
                <c:pt idx="2">
                  <c:v>0.622448055685907</c:v>
                </c:pt>
                <c:pt idx="3">
                  <c:v>0.66944805568590704</c:v>
                </c:pt>
                <c:pt idx="4">
                  <c:v>0.71644805568590697</c:v>
                </c:pt>
                <c:pt idx="5">
                  <c:v>0.76344805568590701</c:v>
                </c:pt>
                <c:pt idx="6">
                  <c:v>0.81044805568590705</c:v>
                </c:pt>
                <c:pt idx="7">
                  <c:v>0.85744805568590698</c:v>
                </c:pt>
                <c:pt idx="8">
                  <c:v>0.90444805568590803</c:v>
                </c:pt>
                <c:pt idx="9">
                  <c:v>0.95144805568590796</c:v>
                </c:pt>
                <c:pt idx="10">
                  <c:v>0.998448055685908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5211-49D3-BCFB-0082C58FAF10}"/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10"/>
              <c:layout>
                <c:manualLayout>
                  <c:x val="-9.8094431982389499E-2"/>
                  <c:y val="-1.467738733129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5211-49D3-BCFB-0082C58FAF1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'5.Propuesta de cierre de brecha'!$C$76:$M$76</c:f>
              <c:numCache>
                <c:formatCode>General</c:formatCode>
                <c:ptCount val="11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</c:numCache>
            </c:numRef>
          </c:cat>
          <c:val>
            <c:numRef>
              <c:f>'5.Propuesta de cierre de brecha'!$C$80:$M$80</c:f>
              <c:numCache>
                <c:formatCode>0%</c:formatCode>
                <c:ptCount val="11"/>
                <c:pt idx="0">
                  <c:v>0.50520721125522805</c:v>
                </c:pt>
                <c:pt idx="1">
                  <c:v>0.55420721125522898</c:v>
                </c:pt>
                <c:pt idx="2">
                  <c:v>0.60320721125522903</c:v>
                </c:pt>
                <c:pt idx="3">
                  <c:v>0.65220721125522896</c:v>
                </c:pt>
                <c:pt idx="4">
                  <c:v>0.701207211255229</c:v>
                </c:pt>
                <c:pt idx="5">
                  <c:v>0.75020721125522905</c:v>
                </c:pt>
                <c:pt idx="6">
                  <c:v>0.79920721125522898</c:v>
                </c:pt>
                <c:pt idx="7">
                  <c:v>0.84820721125522902</c:v>
                </c:pt>
                <c:pt idx="8">
                  <c:v>0.89720721125522895</c:v>
                </c:pt>
                <c:pt idx="9">
                  <c:v>0.946207211255229</c:v>
                </c:pt>
                <c:pt idx="10">
                  <c:v>0.99520721125522904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5211-49D3-BCFB-0082C58FAF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490420128"/>
        <c:axId val="-1490413600"/>
      </c:lineChart>
      <c:catAx>
        <c:axId val="-1490420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-1490413600"/>
        <c:crosses val="autoZero"/>
        <c:auto val="1"/>
        <c:lblAlgn val="ctr"/>
        <c:lblOffset val="100"/>
        <c:noMultiLvlLbl val="0"/>
      </c:catAx>
      <c:valAx>
        <c:axId val="-1490413600"/>
        <c:scaling>
          <c:orientation val="minMax"/>
          <c:max val="1"/>
          <c:min val="0.4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-1490420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497082688679499E-2"/>
          <c:y val="4.4875128610448199E-2"/>
          <c:w val="0.87627152416380905"/>
          <c:h val="0.83088918605768003"/>
        </c:manualLayout>
      </c:layout>
      <c:lineChart>
        <c:grouping val="standard"/>
        <c:varyColors val="0"/>
        <c:ser>
          <c:idx val="1"/>
          <c:order val="0"/>
          <c:spPr>
            <a:ln w="2857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24"/>
              <c:layout>
                <c:manualLayout>
                  <c:x val="-3.3364373719786102E-2"/>
                  <c:y val="-5.303424290325699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B05-4B2E-A14F-8C80A2310D7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'5.Propuesta de cierre de brecha'!$D$52:$AB$52</c:f>
              <c:numCache>
                <c:formatCode>General</c:formatCode>
                <c:ptCount val="2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</c:numCache>
            </c:numRef>
          </c:cat>
          <c:val>
            <c:numRef>
              <c:f>'5.Propuesta de cierre de brecha'!$D$53:$AB$53</c:f>
              <c:numCache>
                <c:formatCode>0.0%</c:formatCode>
                <c:ptCount val="25"/>
                <c:pt idx="0">
                  <c:v>0.22589300381477401</c:v>
                </c:pt>
                <c:pt idx="1">
                  <c:v>0.22942752370276101</c:v>
                </c:pt>
                <c:pt idx="2">
                  <c:v>0.21544734156173601</c:v>
                </c:pt>
                <c:pt idx="3">
                  <c:v>0.201421048546612</c:v>
                </c:pt>
                <c:pt idx="4">
                  <c:v>0.17773491319922799</c:v>
                </c:pt>
                <c:pt idx="5">
                  <c:v>0.16944496901234399</c:v>
                </c:pt>
                <c:pt idx="6">
                  <c:v>0.16663640923231199</c:v>
                </c:pt>
                <c:pt idx="7">
                  <c:v>0.19027094533879599</c:v>
                </c:pt>
                <c:pt idx="8">
                  <c:v>0.20131081975189999</c:v>
                </c:pt>
                <c:pt idx="9">
                  <c:v>0.16911991277347199</c:v>
                </c:pt>
                <c:pt idx="10">
                  <c:v>0.153484915171194</c:v>
                </c:pt>
                <c:pt idx="11">
                  <c:v>0.15582238390461001</c:v>
                </c:pt>
                <c:pt idx="12">
                  <c:v>0.15104888943548</c:v>
                </c:pt>
                <c:pt idx="13">
                  <c:v>0.14819300364354401</c:v>
                </c:pt>
                <c:pt idx="14">
                  <c:v>0.15556379821958499</c:v>
                </c:pt>
                <c:pt idx="15">
                  <c:v>0.142433691310169</c:v>
                </c:pt>
                <c:pt idx="16">
                  <c:v>0.15215902548924601</c:v>
                </c:pt>
                <c:pt idx="17">
                  <c:v>0.16038850773229499</c:v>
                </c:pt>
                <c:pt idx="18">
                  <c:v>0.17129029997606399</c:v>
                </c:pt>
                <c:pt idx="19">
                  <c:v>0.18209382000154101</c:v>
                </c:pt>
                <c:pt idx="20">
                  <c:v>0.19584916751913101</c:v>
                </c:pt>
                <c:pt idx="21">
                  <c:v>0.21096164225019301</c:v>
                </c:pt>
                <c:pt idx="22">
                  <c:v>0.22517243521488201</c:v>
                </c:pt>
                <c:pt idx="23">
                  <c:v>0.235013386780481</c:v>
                </c:pt>
                <c:pt idx="24">
                  <c:v>0.23917245790956199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B05-4B2E-A14F-8C80A2310D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490418496"/>
        <c:axId val="-1490417408"/>
      </c:lineChart>
      <c:catAx>
        <c:axId val="-1490418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-1490417408"/>
        <c:crosses val="autoZero"/>
        <c:auto val="1"/>
        <c:lblAlgn val="ctr"/>
        <c:lblOffset val="100"/>
        <c:noMultiLvlLbl val="0"/>
      </c:catAx>
      <c:valAx>
        <c:axId val="-1490417408"/>
        <c:scaling>
          <c:orientation val="minMax"/>
          <c:max val="0.28000000000000003"/>
          <c:min val="0.1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-1490418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'5.Propuesta de cierre de brecha'!$D$50:$M$50</c:f>
              <c:numCache>
                <c:formatCode>General</c:formatCode>
                <c:ptCount val="10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</c:numCache>
            </c:numRef>
          </c:cat>
          <c:val>
            <c:numRef>
              <c:f>'5.Propuesta de cierre de brecha'!$D$51:$M$51</c:f>
              <c:numCache>
                <c:formatCode>0.0</c:formatCode>
                <c:ptCount val="10"/>
                <c:pt idx="0">
                  <c:v>20.860609479476921</c:v>
                </c:pt>
                <c:pt idx="1">
                  <c:v>23.767433087999169</c:v>
                </c:pt>
                <c:pt idx="2">
                  <c:v>26.97307136214766</c:v>
                </c:pt>
                <c:pt idx="3">
                  <c:v>30.5082039517794</c:v>
                </c:pt>
                <c:pt idx="4">
                  <c:v>34.408773619716591</c:v>
                </c:pt>
                <c:pt idx="5">
                  <c:v>38.710377065403947</c:v>
                </c:pt>
                <c:pt idx="6">
                  <c:v>43.448710167021503</c:v>
                </c:pt>
                <c:pt idx="7">
                  <c:v>47.890339891578542</c:v>
                </c:pt>
                <c:pt idx="8">
                  <c:v>51.882709612191903</c:v>
                </c:pt>
                <c:pt idx="9">
                  <c:v>54.807320273476797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BDD-42A9-95A6-571371E1B1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9"/>
        <c:overlap val="-27"/>
        <c:axId val="-1490414688"/>
        <c:axId val="-1490423936"/>
      </c:barChart>
      <c:catAx>
        <c:axId val="-1490414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-1490423936"/>
        <c:crosses val="autoZero"/>
        <c:auto val="1"/>
        <c:lblAlgn val="ctr"/>
        <c:lblOffset val="100"/>
        <c:noMultiLvlLbl val="0"/>
      </c:catAx>
      <c:valAx>
        <c:axId val="-1490423936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-1490414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385175432160702E-2"/>
          <c:y val="2.86737380168611E-2"/>
          <c:w val="0.91233316214131499"/>
          <c:h val="0.83634926870679205"/>
        </c:manualLayout>
      </c:layout>
      <c:lineChart>
        <c:grouping val="standard"/>
        <c:varyColors val="0"/>
        <c:ser>
          <c:idx val="0"/>
          <c:order val="0"/>
          <c:tx>
            <c:strRef>
              <c:f>Hoja1!$A$14</c:f>
              <c:strCache>
                <c:ptCount val="1"/>
                <c:pt idx="0">
                  <c:v>Transferencias reales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27272727272727E-2"/>
                  <c:y val="3.2206110995445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F61-4E60-B2D2-0DC9977094E6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-2.02020202020202E-2"/>
                  <c:y val="4.186794429407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F61-4E60-B2D2-0DC9977094E6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Hoja1!$B$2:$Q$2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Hoja1!$B$14:$Q$14</c:f>
              <c:numCache>
                <c:formatCode>0.0</c:formatCode>
                <c:ptCount val="16"/>
                <c:pt idx="0">
                  <c:v>6.1879999999999926</c:v>
                </c:pt>
                <c:pt idx="1">
                  <c:v>7.2450000000000001</c:v>
                </c:pt>
                <c:pt idx="2">
                  <c:v>7.9580000000000002</c:v>
                </c:pt>
                <c:pt idx="3">
                  <c:v>8.5640000000000001</c:v>
                </c:pt>
                <c:pt idx="4">
                  <c:v>9.1590000000000007</c:v>
                </c:pt>
                <c:pt idx="5">
                  <c:v>9.8700000000000028</c:v>
                </c:pt>
                <c:pt idx="6">
                  <c:v>10.831</c:v>
                </c:pt>
                <c:pt idx="7">
                  <c:v>12.493</c:v>
                </c:pt>
                <c:pt idx="8">
                  <c:v>13.57</c:v>
                </c:pt>
                <c:pt idx="9">
                  <c:v>14.27</c:v>
                </c:pt>
                <c:pt idx="10">
                  <c:v>14.786</c:v>
                </c:pt>
                <c:pt idx="11">
                  <c:v>15.856999999999999</c:v>
                </c:pt>
                <c:pt idx="12">
                  <c:v>16.457999999999991</c:v>
                </c:pt>
                <c:pt idx="13">
                  <c:v>17.350999999999999</c:v>
                </c:pt>
                <c:pt idx="14">
                  <c:v>18.873000000000001</c:v>
                </c:pt>
                <c:pt idx="15">
                  <c:v>19.78800023960228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CF61-4E60-B2D2-0DC9977094E6}"/>
            </c:ext>
          </c:extLst>
        </c:ser>
        <c:ser>
          <c:idx val="1"/>
          <c:order val="1"/>
          <c:tx>
            <c:strRef>
              <c:f>Hoja1!$A$15</c:f>
              <c:strCache>
                <c:ptCount val="1"/>
                <c:pt idx="0">
                  <c:v>Transferencias sin periodo de transición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5252525252525301E-2"/>
                  <c:y val="-3.8647333194534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F61-4E60-B2D2-0DC9977094E6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-2.52525252525252E-2"/>
                  <c:y val="-2.57648887963561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F61-4E60-B2D2-0DC9977094E6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Hoja1!$B$2:$Q$2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Hoja1!$B$15:$Q$15</c:f>
              <c:numCache>
                <c:formatCode>0.0</c:formatCode>
                <c:ptCount val="16"/>
                <c:pt idx="0">
                  <c:v>7.1536481639999989</c:v>
                </c:pt>
                <c:pt idx="1">
                  <c:v>8.2465619184000012</c:v>
                </c:pt>
                <c:pt idx="2">
                  <c:v>9.6459020423999977</c:v>
                </c:pt>
                <c:pt idx="3">
                  <c:v>11.1032944776</c:v>
                </c:pt>
                <c:pt idx="4">
                  <c:v>13.457220379200001</c:v>
                </c:pt>
                <c:pt idx="5">
                  <c:v>15.211376855999999</c:v>
                </c:pt>
                <c:pt idx="6">
                  <c:v>16.9737854832</c:v>
                </c:pt>
                <c:pt idx="7">
                  <c:v>17.146453896000001</c:v>
                </c:pt>
                <c:pt idx="8">
                  <c:v>17.60324698079998</c:v>
                </c:pt>
                <c:pt idx="9">
                  <c:v>22.034808432000009</c:v>
                </c:pt>
                <c:pt idx="10">
                  <c:v>25.15735946880001</c:v>
                </c:pt>
                <c:pt idx="11">
                  <c:v>26.574875215199999</c:v>
                </c:pt>
                <c:pt idx="12">
                  <c:v>28.453754066400009</c:v>
                </c:pt>
                <c:pt idx="13">
                  <c:v>30.57573186719998</c:v>
                </c:pt>
                <c:pt idx="14">
                  <c:v>31.681990079999991</c:v>
                </c:pt>
                <c:pt idx="15">
                  <c:v>34.506120208504051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CF61-4E60-B2D2-0DC9977094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705619376"/>
        <c:axId val="-1705610672"/>
      </c:lineChart>
      <c:catAx>
        <c:axId val="-1705619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-1705610672"/>
        <c:crosses val="autoZero"/>
        <c:auto val="1"/>
        <c:lblAlgn val="ctr"/>
        <c:lblOffset val="100"/>
        <c:noMultiLvlLbl val="0"/>
      </c:catAx>
      <c:valAx>
        <c:axId val="-1705610672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-1705619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076900950290104E-2"/>
          <c:y val="3.4027374854376902E-2"/>
          <c:w val="0.88277728779216702"/>
          <c:h val="0.87520078538088997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'5.Propuesta de cierre de brecha'!$D$52:$AB$52</c:f>
              <c:numCache>
                <c:formatCode>General</c:formatCode>
                <c:ptCount val="2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</c:numCache>
            </c:numRef>
          </c:cat>
          <c:val>
            <c:numRef>
              <c:f>'5.Propuesta de cierre de brecha'!$D$54:$AB$54</c:f>
              <c:numCache>
                <c:formatCode>0.0%</c:formatCode>
                <c:ptCount val="25"/>
                <c:pt idx="0">
                  <c:v>2.5223888506173499E-2</c:v>
                </c:pt>
                <c:pt idx="1">
                  <c:v>2.6602287539701501E-2</c:v>
                </c:pt>
                <c:pt idx="2">
                  <c:v>2.5857643243805298E-2</c:v>
                </c:pt>
                <c:pt idx="3">
                  <c:v>2.5176683639271401E-2</c:v>
                </c:pt>
                <c:pt idx="4">
                  <c:v>2.3857899754622301E-2</c:v>
                </c:pt>
                <c:pt idx="5">
                  <c:v>2.2896407096726301E-2</c:v>
                </c:pt>
                <c:pt idx="6">
                  <c:v>2.2560494243751599E-2</c:v>
                </c:pt>
                <c:pt idx="7">
                  <c:v>2.4755918493521201E-2</c:v>
                </c:pt>
                <c:pt idx="8">
                  <c:v>2.4902555218709401E-2</c:v>
                </c:pt>
                <c:pt idx="9">
                  <c:v>2.3020064720742601E-2</c:v>
                </c:pt>
                <c:pt idx="10">
                  <c:v>2.2260026496447101E-2</c:v>
                </c:pt>
                <c:pt idx="11">
                  <c:v>2.2318180090837799E-2</c:v>
                </c:pt>
                <c:pt idx="12">
                  <c:v>2.1739216579818098E-2</c:v>
                </c:pt>
                <c:pt idx="13">
                  <c:v>2.1707418379806599E-2</c:v>
                </c:pt>
                <c:pt idx="14">
                  <c:v>2.16779226702398E-2</c:v>
                </c:pt>
                <c:pt idx="15">
                  <c:v>2.1507487387835499E-2</c:v>
                </c:pt>
                <c:pt idx="16">
                  <c:v>2.35846489508332E-2</c:v>
                </c:pt>
                <c:pt idx="17">
                  <c:v>2.5662161237167198E-2</c:v>
                </c:pt>
                <c:pt idx="18">
                  <c:v>2.77490285961224E-2</c:v>
                </c:pt>
                <c:pt idx="19">
                  <c:v>2.9863386480252701E-2</c:v>
                </c:pt>
                <c:pt idx="20">
                  <c:v>3.2119263473137503E-2</c:v>
                </c:pt>
                <c:pt idx="21">
                  <c:v>3.4597709329031598E-2</c:v>
                </c:pt>
                <c:pt idx="22">
                  <c:v>3.6703106940025702E-2</c:v>
                </c:pt>
                <c:pt idx="23">
                  <c:v>3.8307182045218401E-2</c:v>
                </c:pt>
                <c:pt idx="24">
                  <c:v>3.8985110639258601E-2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51D5-4298-95C1-8CB5399DC4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490423392"/>
        <c:axId val="-1489749504"/>
      </c:lineChart>
      <c:catAx>
        <c:axId val="-149042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-1489749504"/>
        <c:crosses val="autoZero"/>
        <c:auto val="1"/>
        <c:lblAlgn val="ctr"/>
        <c:lblOffset val="100"/>
        <c:noMultiLvlLbl val="0"/>
      </c:catAx>
      <c:valAx>
        <c:axId val="-1489749504"/>
        <c:scaling>
          <c:orientation val="minMax"/>
          <c:min val="1.4999999999999999E-2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-1490423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429213332557395E-2"/>
          <c:y val="4.0856679794813701E-2"/>
          <c:w val="0.89605652282021597"/>
          <c:h val="0.85555783572630495"/>
        </c:manualLayout>
      </c:layout>
      <c:lineChart>
        <c:grouping val="standard"/>
        <c:varyColors val="0"/>
        <c:ser>
          <c:idx val="0"/>
          <c:order val="0"/>
          <c:tx>
            <c:strRef>
              <c:f>'7. Presupuesto'!$A$46</c:f>
              <c:strCache>
                <c:ptCount val="1"/>
                <c:pt idx="0">
                  <c:v>Transferencias regionales/ICN</c:v>
                </c:pt>
              </c:strCache>
            </c:strRef>
          </c:tx>
          <c:spPr>
            <a:ln w="2857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5"/>
              <c:layout>
                <c:manualLayout>
                  <c:x val="-2.1466880997415502E-2"/>
                  <c:y val="-3.055100402489719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A2D-4C8D-B0E0-756E021E5B51}"/>
                </c:ext>
                <c:ext xmlns:c15="http://schemas.microsoft.com/office/drawing/2012/chart" uri="{CE6537A1-D6FC-4f65-9D91-7224C49458BB}"/>
              </c:extLst>
            </c:dLbl>
            <c:dLbl>
              <c:idx val="23"/>
              <c:layout>
                <c:manualLayout>
                  <c:x val="-1.19260449985642E-2"/>
                  <c:y val="-4.364429146413890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A2D-4C8D-B0E0-756E021E5B5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'7. Presupuesto'!$B$45:$AI$45</c:f>
              <c:numCache>
                <c:formatCode>General</c:formatCode>
                <c:ptCount val="34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  <c:pt idx="25">
                  <c:v>2019</c:v>
                </c:pt>
                <c:pt idx="26">
                  <c:v>2020</c:v>
                </c:pt>
                <c:pt idx="27">
                  <c:v>2021</c:v>
                </c:pt>
                <c:pt idx="28">
                  <c:v>2022</c:v>
                </c:pt>
                <c:pt idx="29">
                  <c:v>2023</c:v>
                </c:pt>
                <c:pt idx="30">
                  <c:v>2024</c:v>
                </c:pt>
                <c:pt idx="31">
                  <c:v>2025</c:v>
                </c:pt>
                <c:pt idx="32">
                  <c:v>2026</c:v>
                </c:pt>
                <c:pt idx="33">
                  <c:v>2027</c:v>
                </c:pt>
              </c:numCache>
            </c:numRef>
          </c:cat>
          <c:val>
            <c:numRef>
              <c:f>'7. Presupuesto'!$B$46:$Y$46</c:f>
              <c:numCache>
                <c:formatCode>0.00%</c:formatCode>
                <c:ptCount val="24"/>
                <c:pt idx="0">
                  <c:v>0.33959159039235098</c:v>
                </c:pt>
                <c:pt idx="1">
                  <c:v>0.34997654774706699</c:v>
                </c:pt>
                <c:pt idx="2" formatCode="0%">
                  <c:v>0.40202104766399199</c:v>
                </c:pt>
                <c:pt idx="3" formatCode="0%">
                  <c:v>0.39647425325270302</c:v>
                </c:pt>
                <c:pt idx="4" formatCode="0%">
                  <c:v>0.44233042536470701</c:v>
                </c:pt>
                <c:pt idx="5" formatCode="0%">
                  <c:v>0.48998256879058799</c:v>
                </c:pt>
                <c:pt idx="6" formatCode="0%">
                  <c:v>0.426759429607731</c:v>
                </c:pt>
                <c:pt idx="7" formatCode="0%">
                  <c:v>0.401973618988609</c:v>
                </c:pt>
                <c:pt idx="8" formatCode="0%">
                  <c:v>0.416989762169858</c:v>
                </c:pt>
                <c:pt idx="9" formatCode="0%">
                  <c:v>0.40886193244792401</c:v>
                </c:pt>
                <c:pt idx="10" formatCode="0%">
                  <c:v>0.38498145360626601</c:v>
                </c:pt>
                <c:pt idx="11" formatCode="0%">
                  <c:v>0.36778493951959101</c:v>
                </c:pt>
                <c:pt idx="12" formatCode="0%">
                  <c:v>0.31646448134937999</c:v>
                </c:pt>
                <c:pt idx="13" formatCode="0%">
                  <c:v>0.30171697745884102</c:v>
                </c:pt>
                <c:pt idx="14" formatCode="0%">
                  <c:v>0.29836219395118002</c:v>
                </c:pt>
                <c:pt idx="15" formatCode="0%">
                  <c:v>0.33732983109703202</c:v>
                </c:pt>
                <c:pt idx="16" formatCode="0%">
                  <c:v>0.35005181684127401</c:v>
                </c:pt>
                <c:pt idx="17" formatCode="0%">
                  <c:v>0.29340629121334999</c:v>
                </c:pt>
                <c:pt idx="18" formatCode="0%">
                  <c:v>0.26989582582482802</c:v>
                </c:pt>
                <c:pt idx="19" formatCode="0%">
                  <c:v>0.27752622428714502</c:v>
                </c:pt>
                <c:pt idx="20" formatCode="0%">
                  <c:v>0.26502316183927599</c:v>
                </c:pt>
                <c:pt idx="21" formatCode="0%">
                  <c:v>0.261441012505573</c:v>
                </c:pt>
                <c:pt idx="22" formatCode="0%">
                  <c:v>0.27413309586218298</c:v>
                </c:pt>
                <c:pt idx="23" formatCode="0%">
                  <c:v>0.26666052444654098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5A2D-4C8D-B0E0-756E021E5B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705617200"/>
        <c:axId val="-1705616656"/>
      </c:lineChart>
      <c:catAx>
        <c:axId val="-1705617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-1705616656"/>
        <c:crosses val="autoZero"/>
        <c:auto val="1"/>
        <c:lblAlgn val="ctr"/>
        <c:lblOffset val="100"/>
        <c:noMultiLvlLbl val="0"/>
      </c:catAx>
      <c:valAx>
        <c:axId val="-1705616656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-1705617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0406-4B02-809B-235BA3D2A18C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-1.1111111111111099E-2"/>
                  <c:y val="-8.3333333333333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406-4B02-809B-235BA3D2A18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'7. Presupuesto'!$J$45:$Y$45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'7. Presupuesto'!$J$51:$Y$51</c:f>
              <c:numCache>
                <c:formatCode>0.00%</c:formatCode>
                <c:ptCount val="16"/>
                <c:pt idx="0">
                  <c:v>0.22589300381477401</c:v>
                </c:pt>
                <c:pt idx="1">
                  <c:v>0.22942752370276101</c:v>
                </c:pt>
                <c:pt idx="2">
                  <c:v>0.21544734156173601</c:v>
                </c:pt>
                <c:pt idx="3">
                  <c:v>0.201421048546612</c:v>
                </c:pt>
                <c:pt idx="4">
                  <c:v>0.17773491319922799</c:v>
                </c:pt>
                <c:pt idx="5">
                  <c:v>0.16944496901234399</c:v>
                </c:pt>
                <c:pt idx="6">
                  <c:v>0.16663640923231199</c:v>
                </c:pt>
                <c:pt idx="7">
                  <c:v>0.19027094533879599</c:v>
                </c:pt>
                <c:pt idx="8">
                  <c:v>0.20131081975189999</c:v>
                </c:pt>
                <c:pt idx="9">
                  <c:v>0.16911991277347199</c:v>
                </c:pt>
                <c:pt idx="10">
                  <c:v>0.153484915171194</c:v>
                </c:pt>
                <c:pt idx="11">
                  <c:v>0.15582238390461001</c:v>
                </c:pt>
                <c:pt idx="12">
                  <c:v>0.15104888943548</c:v>
                </c:pt>
                <c:pt idx="13">
                  <c:v>0.14819300364354401</c:v>
                </c:pt>
                <c:pt idx="14">
                  <c:v>0.15556379821958499</c:v>
                </c:pt>
                <c:pt idx="15">
                  <c:v>0.149756550529177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406-4B02-809B-235BA3D2A1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493717840"/>
        <c:axId val="-1493713488"/>
      </c:lineChart>
      <c:catAx>
        <c:axId val="-1493717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-1493713488"/>
        <c:crosses val="autoZero"/>
        <c:auto val="1"/>
        <c:lblAlgn val="ctr"/>
        <c:lblOffset val="100"/>
        <c:noMultiLvlLbl val="0"/>
      </c:catAx>
      <c:valAx>
        <c:axId val="-1493713488"/>
        <c:scaling>
          <c:orientation val="minMax"/>
          <c:max val="0.28000000000000003"/>
          <c:min val="0.12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-1493717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71827982114"/>
          <c:y val="3.3442663508136003E-2"/>
          <c:w val="0.89528174622149803"/>
          <c:h val="0.83466380389952"/>
        </c:manualLayout>
      </c:layout>
      <c:lineChart>
        <c:grouping val="standard"/>
        <c:varyColors val="0"/>
        <c:ser>
          <c:idx val="0"/>
          <c:order val="0"/>
          <c:tx>
            <c:strRef>
              <c:f>'7. Presupuesto'!$A$49</c:f>
              <c:strCache>
                <c:ptCount val="1"/>
                <c:pt idx="0">
                  <c:v>SGP/PIB</c:v>
                </c:pt>
              </c:strCache>
            </c:strRef>
          </c:tx>
          <c:spPr>
            <a:ln w="2857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7"/>
              <c:layout>
                <c:manualLayout>
                  <c:x val="5.0717237168260598E-2"/>
                  <c:y val="-3.15313618559064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47A-4DE5-94F9-5A97AA8548F7}"/>
                </c:ext>
                <c:ext xmlns:c15="http://schemas.microsoft.com/office/drawing/2012/chart" uri="{CE6537A1-D6FC-4f65-9D91-7224C49458BB}"/>
              </c:extLst>
            </c:dLbl>
            <c:dLbl>
              <c:idx val="23"/>
              <c:layout>
                <c:manualLayout>
                  <c:x val="-1.1111111111111099E-2"/>
                  <c:y val="-5.5555555555555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47A-4DE5-94F9-5A97AA8548F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'7. Presupuesto'!$B$45:$Y$45</c:f>
              <c:numCache>
                <c:formatCode>General</c:formatCode>
                <c:ptCount val="24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</c:numCache>
            </c:numRef>
          </c:cat>
          <c:val>
            <c:numRef>
              <c:f>'7. Presupuesto'!$B$49:$Y$49</c:f>
              <c:numCache>
                <c:formatCode>0.00%</c:formatCode>
                <c:ptCount val="24"/>
                <c:pt idx="0">
                  <c:v>0.03</c:v>
                </c:pt>
                <c:pt idx="1">
                  <c:v>2.9000000000000001E-2</c:v>
                </c:pt>
                <c:pt idx="2">
                  <c:v>3.6999999999999998E-2</c:v>
                </c:pt>
                <c:pt idx="3">
                  <c:v>3.6999999999999998E-2</c:v>
                </c:pt>
                <c:pt idx="4">
                  <c:v>3.9E-2</c:v>
                </c:pt>
                <c:pt idx="5">
                  <c:v>4.4999999999999998E-2</c:v>
                </c:pt>
                <c:pt idx="6">
                  <c:v>3.9E-2</c:v>
                </c:pt>
                <c:pt idx="7">
                  <c:v>4.7E-2</c:v>
                </c:pt>
                <c:pt idx="8">
                  <c:v>4.4999999999999998E-2</c:v>
                </c:pt>
                <c:pt idx="9">
                  <c:v>4.5999999999999999E-2</c:v>
                </c:pt>
                <c:pt idx="10">
                  <c:v>4.3999999999999997E-2</c:v>
                </c:pt>
                <c:pt idx="11">
                  <c:v>4.2999999999999997E-2</c:v>
                </c:pt>
                <c:pt idx="12">
                  <c:v>4.1000000000000002E-2</c:v>
                </c:pt>
                <c:pt idx="13">
                  <c:v>3.9E-2</c:v>
                </c:pt>
                <c:pt idx="14">
                  <c:v>3.9E-2</c:v>
                </c:pt>
                <c:pt idx="15">
                  <c:v>4.2999999999999997E-2</c:v>
                </c:pt>
                <c:pt idx="16">
                  <c:v>4.2000000000000003E-2</c:v>
                </c:pt>
                <c:pt idx="17">
                  <c:v>0.04</c:v>
                </c:pt>
                <c:pt idx="18">
                  <c:v>3.9E-2</c:v>
                </c:pt>
                <c:pt idx="19">
                  <c:v>3.9E-2</c:v>
                </c:pt>
                <c:pt idx="20">
                  <c:v>3.7999999999999999E-2</c:v>
                </c:pt>
                <c:pt idx="21">
                  <c:v>3.6999999999999998E-2</c:v>
                </c:pt>
                <c:pt idx="22">
                  <c:v>3.8200636147142301E-2</c:v>
                </c:pt>
                <c:pt idx="23">
                  <c:v>3.7599133946962203E-2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747A-4DE5-94F9-5A97AA8548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493707504"/>
        <c:axId val="-1493712400"/>
      </c:lineChart>
      <c:catAx>
        <c:axId val="-1493707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-1493712400"/>
        <c:crosses val="autoZero"/>
        <c:auto val="1"/>
        <c:lblAlgn val="ctr"/>
        <c:lblOffset val="100"/>
        <c:noMultiLvlLbl val="0"/>
      </c:catAx>
      <c:valAx>
        <c:axId val="-1493712400"/>
        <c:scaling>
          <c:orientation val="minMax"/>
          <c:min val="2.5000000000000001E-2"/>
        </c:scaling>
        <c:delete val="0"/>
        <c:axPos val="l"/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-1493707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692257217847697E-2"/>
          <c:y val="3.36302925883602E-2"/>
          <c:w val="0.87875218722659698"/>
          <c:h val="0.84652886993309795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64D-4FC4-84F6-A270A5751B05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-1.11496540448508E-16"/>
                  <c:y val="-7.643248315536399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64D-4FC4-84F6-A270A5751B0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'7. Presupuesto'!$J$55:$Y$55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'7. Presupuesto'!$J$50:$Y$50</c:f>
              <c:numCache>
                <c:formatCode>0.00%</c:formatCode>
                <c:ptCount val="16"/>
                <c:pt idx="0">
                  <c:v>2.5223888506173499E-2</c:v>
                </c:pt>
                <c:pt idx="1">
                  <c:v>2.6602287539701501E-2</c:v>
                </c:pt>
                <c:pt idx="2">
                  <c:v>2.5857643243805298E-2</c:v>
                </c:pt>
                <c:pt idx="3">
                  <c:v>2.5176683639271401E-2</c:v>
                </c:pt>
                <c:pt idx="4">
                  <c:v>2.3857899754622301E-2</c:v>
                </c:pt>
                <c:pt idx="5">
                  <c:v>2.2896407096726301E-2</c:v>
                </c:pt>
                <c:pt idx="6">
                  <c:v>2.2560494243751599E-2</c:v>
                </c:pt>
                <c:pt idx="7">
                  <c:v>2.4755918493521201E-2</c:v>
                </c:pt>
                <c:pt idx="8">
                  <c:v>2.4902555218709401E-2</c:v>
                </c:pt>
                <c:pt idx="9">
                  <c:v>2.3020064720742601E-2</c:v>
                </c:pt>
                <c:pt idx="10">
                  <c:v>2.2260026496447101E-2</c:v>
                </c:pt>
                <c:pt idx="11">
                  <c:v>2.2318180090837799E-2</c:v>
                </c:pt>
                <c:pt idx="12">
                  <c:v>2.1739216579818098E-2</c:v>
                </c:pt>
                <c:pt idx="13">
                  <c:v>2.1707418379806599E-2</c:v>
                </c:pt>
                <c:pt idx="14">
                  <c:v>2.16779226702398E-2</c:v>
                </c:pt>
                <c:pt idx="15">
                  <c:v>2.1336584946667299E-2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64D-4FC4-84F6-A270A5751B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493708592"/>
        <c:axId val="-1493716752"/>
      </c:lineChart>
      <c:catAx>
        <c:axId val="-1493708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-1493716752"/>
        <c:crosses val="autoZero"/>
        <c:auto val="1"/>
        <c:lblAlgn val="ctr"/>
        <c:lblOffset val="100"/>
        <c:noMultiLvlLbl val="0"/>
      </c:catAx>
      <c:valAx>
        <c:axId val="-1493716752"/>
        <c:scaling>
          <c:orientation val="minMax"/>
          <c:min val="0.02"/>
        </c:scaling>
        <c:delete val="0"/>
        <c:axPos val="l"/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-1493708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'2. Brechas de cobertura'!$C$13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'2. Brechas de cobertura'!$B$14:$B$17</c:f>
              <c:strCache>
                <c:ptCount val="4"/>
                <c:pt idx="0">
                  <c:v>Transición</c:v>
                </c:pt>
                <c:pt idx="1">
                  <c:v>Básica Primaria</c:v>
                </c:pt>
                <c:pt idx="2">
                  <c:v>Basica Secundaria</c:v>
                </c:pt>
                <c:pt idx="3">
                  <c:v>Media</c:v>
                </c:pt>
              </c:strCache>
            </c:strRef>
          </c:cat>
          <c:val>
            <c:numRef>
              <c:f>'2. Brechas de cobertura'!$C$14:$C$17</c:f>
              <c:numCache>
                <c:formatCode>0%</c:formatCode>
                <c:ptCount val="4"/>
                <c:pt idx="0">
                  <c:v>0.55520000000000003</c:v>
                </c:pt>
                <c:pt idx="1">
                  <c:v>0.83930000000000005</c:v>
                </c:pt>
                <c:pt idx="2">
                  <c:v>0.71130000000000004</c:v>
                </c:pt>
                <c:pt idx="3">
                  <c:v>0.41399999999999998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6D-4A05-870A-2AD8C80064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-1493703152"/>
        <c:axId val="-1493706960"/>
      </c:barChart>
      <c:catAx>
        <c:axId val="-1493703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-1493706960"/>
        <c:crosses val="autoZero"/>
        <c:auto val="1"/>
        <c:lblAlgn val="ctr"/>
        <c:lblOffset val="100"/>
        <c:noMultiLvlLbl val="0"/>
      </c:catAx>
      <c:valAx>
        <c:axId val="-149370696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-1493703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604391946050801"/>
          <c:y val="5.0925925925925902E-2"/>
          <c:w val="0.74058874688106902"/>
          <c:h val="0.8981481481481480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'3. Brechas Costo Cast. educ.'!$A$10:$A$13</c:f>
              <c:strCache>
                <c:ptCount val="4"/>
                <c:pt idx="0">
                  <c:v>Media</c:v>
                </c:pt>
                <c:pt idx="1">
                  <c:v>Básica Secundaria</c:v>
                </c:pt>
                <c:pt idx="2">
                  <c:v>Básica Primaria</c:v>
                </c:pt>
                <c:pt idx="3">
                  <c:v>Preescolar</c:v>
                </c:pt>
              </c:strCache>
            </c:strRef>
          </c:cat>
          <c:val>
            <c:numRef>
              <c:f>'3. Brechas Costo Cast. educ.'!$B$10:$B$13</c:f>
              <c:numCache>
                <c:formatCode>0%</c:formatCode>
                <c:ptCount val="4"/>
                <c:pt idx="0">
                  <c:v>0.55567102820973902</c:v>
                </c:pt>
                <c:pt idx="1">
                  <c:v>0.53523074097835999</c:v>
                </c:pt>
                <c:pt idx="2">
                  <c:v>0.59131473445278804</c:v>
                </c:pt>
                <c:pt idx="3">
                  <c:v>0.58405501077858601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DA6-4889-87C1-1E30A948E6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-1493709136"/>
        <c:axId val="-1493714032"/>
      </c:barChart>
      <c:catAx>
        <c:axId val="-14937091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-1493714032"/>
        <c:crosses val="autoZero"/>
        <c:auto val="1"/>
        <c:lblAlgn val="ctr"/>
        <c:lblOffset val="100"/>
        <c:noMultiLvlLbl val="0"/>
      </c:catAx>
      <c:valAx>
        <c:axId val="-149371403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-1493709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920734908136498"/>
          <c:y val="5.0925925925925902E-2"/>
          <c:w val="0.70079265091863496"/>
          <c:h val="0.8981481481481480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'3. Brechas Costo Cast. educ.'!$A$19:$A$22</c:f>
              <c:strCache>
                <c:ptCount val="4"/>
                <c:pt idx="0">
                  <c:v>PREESCOLAR</c:v>
                </c:pt>
                <c:pt idx="1">
                  <c:v>BASICA PRIMARIA</c:v>
                </c:pt>
                <c:pt idx="2">
                  <c:v>BASICA SECUNDARIA</c:v>
                </c:pt>
                <c:pt idx="3">
                  <c:v>MEDIA</c:v>
                </c:pt>
              </c:strCache>
            </c:strRef>
          </c:cat>
          <c:val>
            <c:numRef>
              <c:f>'3. Brechas Costo Cast. educ.'!$E$19:$E$22</c:f>
              <c:numCache>
                <c:formatCode>0%</c:formatCode>
                <c:ptCount val="4"/>
                <c:pt idx="0">
                  <c:v>0.61331052513379203</c:v>
                </c:pt>
                <c:pt idx="1">
                  <c:v>0.68344231267548905</c:v>
                </c:pt>
                <c:pt idx="2">
                  <c:v>0.67907729962994501</c:v>
                </c:pt>
                <c:pt idx="3">
                  <c:v>0.66124830988289596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05C-4C72-A2F0-B6E7BE69CA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-1493710224"/>
        <c:axId val="-1493709680"/>
      </c:barChart>
      <c:catAx>
        <c:axId val="-14937102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-1493709680"/>
        <c:crosses val="autoZero"/>
        <c:auto val="1"/>
        <c:lblAlgn val="ctr"/>
        <c:lblOffset val="100"/>
        <c:noMultiLvlLbl val="0"/>
      </c:catAx>
      <c:valAx>
        <c:axId val="-149370968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-1493710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0.36364</cdr:x>
      <cdr:y>0.02645</cdr:y>
    </cdr:from>
    <cdr:to>
      <cdr:x>0.36364</cdr:x>
      <cdr:y>0.84354</cdr:y>
    </cdr:to>
    <cdr:cxnSp macro="">
      <cdr:nvCxnSpPr>
        <cdr:cNvPr id="3" name="Conector recto 2"/>
        <cdr:cNvCxnSpPr/>
      </cdr:nvCxnSpPr>
      <cdr:spPr>
        <a:xfrm xmlns:a="http://schemas.openxmlformats.org/drawingml/2006/main" flipV="1">
          <a:off x="1728192" y="109544"/>
          <a:ext cx="0" cy="3384376"/>
        </a:xfrm>
        <a:prstGeom xmlns:a="http://schemas.openxmlformats.org/drawingml/2006/main" prst="line">
          <a:avLst/>
        </a:prstGeom>
        <a:ln xmlns:a="http://schemas.openxmlformats.org/drawingml/2006/main" w="9525" cap="flat" cmpd="sng" algn="ctr">
          <a:solidFill>
            <a:schemeClr val="dk1"/>
          </a:solidFill>
          <a:prstDash val="dash"/>
          <a:round/>
          <a:headEnd type="none" w="med" len="med"/>
          <a:tailEnd type="none" w="med" len="med"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0.10971</cdr:x>
      <cdr:y>0.13076</cdr:y>
    </cdr:from>
    <cdr:to>
      <cdr:x>1</cdr:x>
      <cdr:y>0.13076</cdr:y>
    </cdr:to>
    <cdr:cxnSp macro="">
      <cdr:nvCxnSpPr>
        <cdr:cNvPr id="3" name="Conector recto 2"/>
        <cdr:cNvCxnSpPr/>
      </cdr:nvCxnSpPr>
      <cdr:spPr>
        <a:xfrm xmlns:a="http://schemas.openxmlformats.org/drawingml/2006/main">
          <a:off x="461441" y="541591"/>
          <a:ext cx="3744416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0.38879</cdr:x>
      <cdr:y>0</cdr:y>
    </cdr:from>
    <cdr:to>
      <cdr:x>0.38879</cdr:x>
      <cdr:y>0.86355</cdr:y>
    </cdr:to>
    <cdr:cxnSp macro="">
      <cdr:nvCxnSpPr>
        <cdr:cNvPr id="3" name="Conector recto 2"/>
        <cdr:cNvCxnSpPr/>
      </cdr:nvCxnSpPr>
      <cdr:spPr>
        <a:xfrm xmlns:a="http://schemas.openxmlformats.org/drawingml/2006/main" flipV="1">
          <a:off x="1763731" y="0"/>
          <a:ext cx="0" cy="3713899"/>
        </a:xfrm>
        <a:prstGeom xmlns:a="http://schemas.openxmlformats.org/drawingml/2006/main" prst="line">
          <a:avLst/>
        </a:prstGeom>
        <a:ln xmlns:a="http://schemas.openxmlformats.org/drawingml/2006/main" w="9525" cap="flat" cmpd="sng" algn="ctr">
          <a:solidFill>
            <a:schemeClr val="dk1"/>
          </a:solidFill>
          <a:prstDash val="dash"/>
          <a:round/>
          <a:headEnd type="none" w="med" len="med"/>
          <a:tailEnd type="none" w="med" len="med"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280D7-383E-4DD0-8B1F-FFDCA6D85671}" type="datetimeFigureOut">
              <a:rPr lang="es-MX" smtClean="0"/>
              <a:t>29/03/2017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1EA44-18EE-4731-9C8B-D414601B5C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3808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15D54-80F7-4937-93E7-1ED1A502C65B}" type="datetimeFigureOut">
              <a:rPr lang="es-CO" smtClean="0"/>
              <a:t>29/03/2017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D2826-769B-4ECE-8765-396D3D092A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461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200" dirty="0"/>
              <a:t>En 2016 finaliza el periodo de vigencia de la fórmula transitoria constitucional de crecimiento de las transferencias, establecida en el Acto Legislativo 04 de 2007:</a:t>
            </a:r>
          </a:p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D2826-769B-4ECE-8765-396D3D092A08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5769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D2826-769B-4ECE-8765-396D3D092A08}" type="slidenum">
              <a:rPr lang="es-CO" smtClean="0"/>
              <a:t>21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8633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656C-9432-42DA-B4F2-7E46B5647C12}" type="datetimeFigureOut">
              <a:rPr lang="es-MX" smtClean="0"/>
              <a:t>29/03/2017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FA8-5011-4ABD-91DE-564D6256B3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24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656C-9432-42DA-B4F2-7E46B5647C12}" type="datetimeFigureOut">
              <a:rPr lang="es-MX" smtClean="0"/>
              <a:t>29/03/2017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FA8-5011-4ABD-91DE-564D6256B3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2740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656C-9432-42DA-B4F2-7E46B5647C12}" type="datetimeFigureOut">
              <a:rPr lang="es-MX" smtClean="0"/>
              <a:t>29/03/2017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FA8-5011-4ABD-91DE-564D6256B3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2879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656C-9432-42DA-B4F2-7E46B5647C12}" type="datetimeFigureOut">
              <a:rPr lang="es-MX" smtClean="0"/>
              <a:t>29/03/2017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FA8-5011-4ABD-91DE-564D6256B3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1504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656C-9432-42DA-B4F2-7E46B5647C12}" type="datetimeFigureOut">
              <a:rPr lang="es-MX" smtClean="0"/>
              <a:t>29/03/2017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FA8-5011-4ABD-91DE-564D6256B3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9015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656C-9432-42DA-B4F2-7E46B5647C12}" type="datetimeFigureOut">
              <a:rPr lang="es-MX" smtClean="0"/>
              <a:t>29/03/2017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FA8-5011-4ABD-91DE-564D6256B3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8012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656C-9432-42DA-B4F2-7E46B5647C12}" type="datetimeFigureOut">
              <a:rPr lang="es-MX" smtClean="0"/>
              <a:t>29/03/2017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FA8-5011-4ABD-91DE-564D6256B3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4997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656C-9432-42DA-B4F2-7E46B5647C12}" type="datetimeFigureOut">
              <a:rPr lang="es-MX" smtClean="0"/>
              <a:t>29/03/2017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FA8-5011-4ABD-91DE-564D6256B3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2259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656C-9432-42DA-B4F2-7E46B5647C12}" type="datetimeFigureOut">
              <a:rPr lang="es-MX" smtClean="0"/>
              <a:t>29/03/2017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FA8-5011-4ABD-91DE-564D6256B3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7525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656C-9432-42DA-B4F2-7E46B5647C12}" type="datetimeFigureOut">
              <a:rPr lang="es-MX" smtClean="0"/>
              <a:t>29/03/2017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FA8-5011-4ABD-91DE-564D6256B3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906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656C-9432-42DA-B4F2-7E46B5647C12}" type="datetimeFigureOut">
              <a:rPr lang="es-MX" smtClean="0"/>
              <a:t>29/03/2017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FA8-5011-4ABD-91DE-564D6256B3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5946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E656C-9432-42DA-B4F2-7E46B5647C12}" type="datetimeFigureOut">
              <a:rPr lang="es-MX" smtClean="0"/>
              <a:t>29/03/2017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8DFA8-5011-4ABD-91DE-564D6256B3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1890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chart" Target="../charts/chart9.xml"/><Relationship Id="rId5" Type="http://schemas.openxmlformats.org/officeDocument/2006/relationships/image" Target="../media/image9.emf"/><Relationship Id="rId4" Type="http://schemas.openxmlformats.org/officeDocument/2006/relationships/package" Target="../embeddings/Hoja_de_c_lculo_de_Microsoft_Excel1.xlsx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ES" sz="2700" dirty="0"/>
              <a:t/>
            </a:r>
            <a:br>
              <a:rPr lang="es-ES" sz="2700" dirty="0"/>
            </a:br>
            <a:r>
              <a:rPr lang="es-ES" sz="2700" dirty="0"/>
              <a:t/>
            </a:r>
            <a:br>
              <a:rPr lang="es-ES" sz="2700" dirty="0"/>
            </a:br>
            <a:r>
              <a:rPr lang="es-ES" sz="2700" dirty="0"/>
              <a:t/>
            </a:r>
            <a:br>
              <a:rPr lang="es-ES" sz="2700" dirty="0"/>
            </a:br>
            <a:r>
              <a:rPr lang="es-ES" sz="2700" dirty="0"/>
              <a:t/>
            </a:r>
            <a:br>
              <a:rPr lang="es-ES" sz="2700" dirty="0"/>
            </a:br>
            <a:r>
              <a:rPr lang="es-ES" sz="2700" dirty="0"/>
              <a:t/>
            </a:r>
            <a:br>
              <a:rPr lang="es-ES" sz="2700" dirty="0"/>
            </a:br>
            <a:r>
              <a:rPr lang="es-ES" sz="2700" dirty="0" smtClean="0"/>
              <a:t/>
            </a:r>
            <a:br>
              <a:rPr lang="es-ES" sz="2700" dirty="0" smtClean="0"/>
            </a:br>
            <a:r>
              <a:rPr lang="es-ES" sz="2700" dirty="0"/>
              <a:t/>
            </a:r>
            <a:br>
              <a:rPr lang="es-ES" sz="2700" dirty="0"/>
            </a:br>
            <a:r>
              <a:rPr lang="es-ES" sz="3100" b="1" dirty="0" smtClean="0"/>
              <a:t>TRANSFERENCIAS </a:t>
            </a:r>
            <a:r>
              <a:rPr lang="es-ES" sz="3100" b="1" dirty="0"/>
              <a:t>TERRITORIALES Y FINANCIACION DE LA EDUCACION : </a:t>
            </a:r>
            <a:br>
              <a:rPr lang="es-ES" sz="3100" b="1" dirty="0"/>
            </a:br>
            <a:r>
              <a:rPr lang="es-ES" sz="3100" b="1" dirty="0" smtClean="0"/>
              <a:t>Cerrando las Brechas Históricas </a:t>
            </a:r>
            <a:r>
              <a:rPr lang="es-ES" sz="2700" dirty="0"/>
              <a:t/>
            </a:r>
            <a:br>
              <a:rPr lang="es-ES" sz="2700" dirty="0"/>
            </a:br>
            <a:r>
              <a:rPr lang="es-ES" sz="2700" dirty="0" smtClean="0"/>
              <a:t/>
            </a:r>
            <a:br>
              <a:rPr lang="es-ES" sz="2700" dirty="0" smtClean="0"/>
            </a:br>
            <a:r>
              <a:rPr lang="es-ES" sz="2700" dirty="0" smtClean="0"/>
              <a:t/>
            </a:r>
            <a:br>
              <a:rPr lang="es-ES" sz="2700" dirty="0" smtClean="0"/>
            </a:br>
            <a:r>
              <a:rPr lang="es-ES" sz="2300" dirty="0" err="1" smtClean="0"/>
              <a:t>Ph</a:t>
            </a:r>
            <a:r>
              <a:rPr lang="es-ES" sz="2300" dirty="0" smtClean="0"/>
              <a:t> </a:t>
            </a:r>
            <a:r>
              <a:rPr lang="es-ES" sz="2300" dirty="0"/>
              <a:t>D. Ilich León Ortiz </a:t>
            </a:r>
            <a:r>
              <a:rPr lang="es-ES" sz="2000" dirty="0"/>
              <a:t/>
            </a:r>
            <a:br>
              <a:rPr lang="es-ES" sz="2000" dirty="0"/>
            </a:br>
            <a:r>
              <a:rPr lang="es-ES" sz="2200" b="1" dirty="0" smtClean="0"/>
              <a:t>Grupo </a:t>
            </a:r>
            <a:r>
              <a:rPr lang="es-ES" sz="2200" b="1" dirty="0"/>
              <a:t>de Investigación en </a:t>
            </a:r>
            <a:r>
              <a:rPr lang="es-ES" sz="2200" b="1" dirty="0" err="1"/>
              <a:t>SocioEconomía</a:t>
            </a:r>
            <a:r>
              <a:rPr lang="es-ES" sz="2200" b="1" dirty="0"/>
              <a:t>, </a:t>
            </a:r>
            <a:r>
              <a:rPr lang="es-ES" sz="2000" b="1" dirty="0"/>
              <a:t/>
            </a:r>
            <a:br>
              <a:rPr lang="es-ES" sz="2000" b="1" dirty="0"/>
            </a:br>
            <a:r>
              <a:rPr lang="es-ES" sz="2000" b="1" dirty="0"/>
              <a:t>Instituciones y Desarrollo </a:t>
            </a: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/>
              <a:t>– </a:t>
            </a:r>
            <a:r>
              <a:rPr lang="es-ES" sz="2000" b="1" dirty="0"/>
              <a:t>GSEID-</a:t>
            </a:r>
            <a:r>
              <a:rPr lang="es-ES" sz="2000" dirty="0"/>
              <a:t/>
            </a:r>
            <a:br>
              <a:rPr lang="es-ES" sz="2000" dirty="0"/>
            </a:br>
            <a:endParaRPr lang="es-MX" sz="2700" dirty="0"/>
          </a:p>
        </p:txBody>
      </p:sp>
      <p:pic>
        <p:nvPicPr>
          <p:cNvPr id="5" name="Imagen 4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437112"/>
            <a:ext cx="4753638" cy="1267002"/>
          </a:xfrm>
          <a:prstGeom prst="rect">
            <a:avLst/>
          </a:prstGeom>
        </p:spPr>
      </p:pic>
      <p:pic>
        <p:nvPicPr>
          <p:cNvPr id="3076" name="Picture 4" descr="http://identidad.unal.edu.co/fileadmin/_processed_/csm_logosimbolo-01_d95b2cafdd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0" t="16596" r="68900" b="57032"/>
          <a:stretch/>
        </p:blipFill>
        <p:spPr bwMode="auto">
          <a:xfrm>
            <a:off x="5724128" y="4077072"/>
            <a:ext cx="2873001" cy="1346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29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513" y="692697"/>
            <a:ext cx="7452659" cy="543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619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846138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s-ES_tradnl" sz="8000" dirty="0"/>
              <a:t>EL PRESENTE</a:t>
            </a:r>
          </a:p>
          <a:p>
            <a:pPr marL="0" indent="0" algn="ctr">
              <a:buNone/>
            </a:pPr>
            <a:endParaRPr lang="es-ES_tradnl" sz="8000" dirty="0"/>
          </a:p>
          <a:p>
            <a:pPr marL="0" indent="0" algn="ctr">
              <a:buNone/>
            </a:pPr>
            <a:r>
              <a:rPr lang="es-ES_tradnl" sz="8000" dirty="0"/>
              <a:t>(Fin de la </a:t>
            </a:r>
            <a:r>
              <a:rPr lang="es-ES_tradnl" sz="8000" dirty="0" err="1"/>
              <a:t>Transici</a:t>
            </a:r>
            <a:r>
              <a:rPr lang="es-ES" sz="8000" dirty="0" err="1"/>
              <a:t>ón</a:t>
            </a:r>
            <a:r>
              <a:rPr lang="es-ES" sz="8000" dirty="0"/>
              <a:t>…Necesidad de Una Reforma)</a:t>
            </a:r>
            <a:endParaRPr lang="es-ES_tradnl" sz="8000" dirty="0"/>
          </a:p>
        </p:txBody>
      </p:sp>
    </p:spTree>
    <p:extLst>
      <p:ext uri="{BB962C8B-B14F-4D97-AF65-F5344CB8AC3E}">
        <p14:creationId xmlns:p14="http://schemas.microsoft.com/office/powerpoint/2010/main" val="994628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682410" y="113437"/>
            <a:ext cx="7922038" cy="911233"/>
          </a:xfrm>
        </p:spPr>
        <p:txBody>
          <a:bodyPr/>
          <a:lstStyle/>
          <a:p>
            <a:pPr algn="l"/>
            <a:r>
              <a:rPr lang="es-CO" sz="2500" b="1" dirty="0">
                <a:solidFill>
                  <a:schemeClr val="accent4">
                    <a:lumMod val="75000"/>
                  </a:schemeClr>
                </a:solidFill>
              </a:rPr>
              <a:t>BRECHAS DE COBERTURA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258211" y="6174097"/>
            <a:ext cx="5112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b="1" dirty="0"/>
              <a:t>Fuente: Elaboración propia a partir de MEN - SIMAT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695984" y="1484486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/>
              <a:t>Tasa de cobertura neta por nivel (2015)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5977564" y="1638374"/>
            <a:ext cx="31664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/>
              <a:t>Población por fuera del sistema por nivel (2015</a:t>
            </a:r>
            <a:r>
              <a:rPr lang="es-CO" sz="1400" b="1" dirty="0" smtClean="0"/>
              <a:t>)</a:t>
            </a:r>
          </a:p>
          <a:p>
            <a:pPr algn="ctr"/>
            <a:r>
              <a:rPr lang="es-ES" sz="1400" b="1" dirty="0" smtClean="0"/>
              <a:t>-Población de </a:t>
            </a:r>
            <a:r>
              <a:rPr lang="es-CO" sz="1400" b="1" dirty="0" smtClean="0"/>
              <a:t>3 A 16 Años)</a:t>
            </a:r>
            <a:endParaRPr lang="es-CO" sz="1400" b="1" dirty="0"/>
          </a:p>
        </p:txBody>
      </p:sp>
      <p:graphicFrame>
        <p:nvGraphicFramePr>
          <p:cNvPr id="16" name="Tab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866362"/>
              </p:ext>
            </p:extLst>
          </p:nvPr>
        </p:nvGraphicFramePr>
        <p:xfrm>
          <a:off x="5796136" y="2348881"/>
          <a:ext cx="3184500" cy="2496113"/>
        </p:xfrm>
        <a:graphic>
          <a:graphicData uri="http://schemas.openxmlformats.org/drawingml/2006/table">
            <a:tbl>
              <a:tblPr/>
              <a:tblGrid>
                <a:gridCol w="1440601">
                  <a:extLst>
                    <a:ext uri="{9D8B030D-6E8A-4147-A177-3AD203B41FA5}">
                      <a16:colId xmlns="" xmlns:a16="http://schemas.microsoft.com/office/drawing/2014/main" val="3754067831"/>
                    </a:ext>
                  </a:extLst>
                </a:gridCol>
                <a:gridCol w="1743899">
                  <a:extLst>
                    <a:ext uri="{9D8B030D-6E8A-4147-A177-3AD203B41FA5}">
                      <a16:colId xmlns="" xmlns:a16="http://schemas.microsoft.com/office/drawing/2014/main" val="2787870858"/>
                    </a:ext>
                  </a:extLst>
                </a:gridCol>
              </a:tblGrid>
              <a:tr h="5801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Nivel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Población por fuera</a:t>
                      </a:r>
                      <a:r>
                        <a:rPr lang="es-CO" sz="16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del sistema</a:t>
                      </a:r>
                      <a:endParaRPr lang="es-CO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25229173"/>
                  </a:ext>
                </a:extLst>
              </a:tr>
              <a:tr h="29563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Transición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196.265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8995494"/>
                  </a:ext>
                </a:extLst>
              </a:tr>
              <a:tr h="448931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Básica Primaria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75023154"/>
                  </a:ext>
                </a:extLst>
              </a:tr>
              <a:tr h="580146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Básica Secundaria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339.591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96005568"/>
                  </a:ext>
                </a:extLst>
              </a:tr>
              <a:tr h="29563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395.239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48810927"/>
                  </a:ext>
                </a:extLst>
              </a:tr>
              <a:tr h="295630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1.446.295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30825069"/>
                  </a:ext>
                </a:extLst>
              </a:tr>
            </a:tbl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="" xmlns:a16="http://schemas.microsoft.com/office/drawing/2014/main" id="{0F173FB6-7967-4FDE-B787-0CA3C745F4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8379871"/>
              </p:ext>
            </p:extLst>
          </p:nvPr>
        </p:nvGraphicFramePr>
        <p:xfrm>
          <a:off x="258211" y="1809383"/>
          <a:ext cx="5321901" cy="3347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71194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682410" y="113437"/>
            <a:ext cx="7922038" cy="911233"/>
          </a:xfrm>
        </p:spPr>
        <p:txBody>
          <a:bodyPr/>
          <a:lstStyle/>
          <a:p>
            <a:pPr algn="l"/>
            <a:r>
              <a:rPr lang="es-CO" sz="2500" b="1" dirty="0">
                <a:solidFill>
                  <a:schemeClr val="accent4">
                    <a:lumMod val="75000"/>
                  </a:schemeClr>
                </a:solidFill>
              </a:rPr>
              <a:t>BRECHAS DEL COSTO DE LA CANASTA </a:t>
            </a:r>
            <a:r>
              <a:rPr lang="es-CO" sz="2500" b="1" dirty="0" smtClean="0">
                <a:solidFill>
                  <a:schemeClr val="accent4">
                    <a:lumMod val="75000"/>
                  </a:schemeClr>
                </a:solidFill>
              </a:rPr>
              <a:t>EDUCATIVA</a:t>
            </a:r>
            <a:endParaRPr lang="es-CO" sz="25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50878" y="5157192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b="1" dirty="0"/>
              <a:t>Fuente: Estudio de Canasta Educativa. </a:t>
            </a:r>
            <a:r>
              <a:rPr lang="es-CO" sz="1200" b="1" dirty="0" err="1"/>
              <a:t>Save</a:t>
            </a:r>
            <a:r>
              <a:rPr lang="es-CO" sz="1200" b="1" dirty="0"/>
              <a:t> </a:t>
            </a:r>
            <a:r>
              <a:rPr lang="es-CO" sz="1200" b="1" dirty="0" err="1"/>
              <a:t>the</a:t>
            </a:r>
            <a:r>
              <a:rPr lang="es-CO" sz="1200" b="1" dirty="0"/>
              <a:t> </a:t>
            </a:r>
            <a:r>
              <a:rPr lang="es-CO" sz="1200" b="1" dirty="0" err="1"/>
              <a:t>Children</a:t>
            </a:r>
            <a:r>
              <a:rPr lang="es-CO" sz="1200" b="1" dirty="0"/>
              <a:t> </a:t>
            </a:r>
            <a:r>
              <a:rPr lang="es-CO" sz="1200" b="1" dirty="0" err="1"/>
              <a:t>U.K._Fundación</a:t>
            </a:r>
            <a:r>
              <a:rPr lang="es-CO" sz="1200" b="1" dirty="0"/>
              <a:t> Escuela para el Desarrollo -FEDE- 2007.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02BE7D09-67F5-4CAD-B59E-A12F54A8D7D8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5563446" y="1916832"/>
          <a:ext cx="3580554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>
            <p:extLst/>
          </p:nvPr>
        </p:nvGraphicFramePr>
        <p:xfrm>
          <a:off x="18830" y="2278759"/>
          <a:ext cx="5544616" cy="2516505"/>
        </p:xfrm>
        <a:graphic>
          <a:graphicData uri="http://schemas.openxmlformats.org/drawingml/2006/table">
            <a:tbl>
              <a:tblPr/>
              <a:tblGrid>
                <a:gridCol w="1241855">
                  <a:extLst>
                    <a:ext uri="{9D8B030D-6E8A-4147-A177-3AD203B41FA5}">
                      <a16:colId xmlns:a16="http://schemas.microsoft.com/office/drawing/2014/main" xmlns="" val="1656839230"/>
                    </a:ext>
                  </a:extLst>
                </a:gridCol>
                <a:gridCol w="1416762">
                  <a:extLst>
                    <a:ext uri="{9D8B030D-6E8A-4147-A177-3AD203B41FA5}">
                      <a16:colId xmlns:a16="http://schemas.microsoft.com/office/drawing/2014/main" xmlns="" val="2120642998"/>
                    </a:ext>
                  </a:extLst>
                </a:gridCol>
                <a:gridCol w="1486727">
                  <a:extLst>
                    <a:ext uri="{9D8B030D-6E8A-4147-A177-3AD203B41FA5}">
                      <a16:colId xmlns:a16="http://schemas.microsoft.com/office/drawing/2014/main" xmlns="" val="712598861"/>
                    </a:ext>
                  </a:extLst>
                </a:gridCol>
                <a:gridCol w="1399272">
                  <a:extLst>
                    <a:ext uri="{9D8B030D-6E8A-4147-A177-3AD203B41FA5}">
                      <a16:colId xmlns:a16="http://schemas.microsoft.com/office/drawing/2014/main" xmlns="" val="1296592452"/>
                    </a:ext>
                  </a:extLst>
                </a:gridCol>
              </a:tblGrid>
              <a:tr h="73747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Nivel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Costo Canasta per cápita Anual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Capitación anual promedio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Brecha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93696663"/>
                  </a:ext>
                </a:extLst>
              </a:tr>
              <a:tr h="252924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Preescolar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5.812.562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2.417.706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    3.394.856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20979971"/>
                  </a:ext>
                </a:extLst>
              </a:tr>
              <a:tr h="494462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Básica Primaria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4.732.652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1.934.165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    2.798.487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61076957"/>
                  </a:ext>
                </a:extLst>
              </a:tr>
              <a:tr h="494462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Básica Secundaria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4.681.755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2.175.936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    2.505.819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71244231"/>
                  </a:ext>
                </a:extLst>
              </a:tr>
              <a:tr h="252924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5.169.190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2.296.821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    2.872.369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70208232"/>
                  </a:ext>
                </a:extLst>
              </a:tr>
            </a:tbl>
          </a:graphicData>
        </a:graphic>
      </p:graphicFrame>
      <p:sp>
        <p:nvSpPr>
          <p:cNvPr id="10" name="CuadroTexto 9"/>
          <p:cNvSpPr txBox="1"/>
          <p:nvPr/>
        </p:nvSpPr>
        <p:spPr>
          <a:xfrm>
            <a:off x="2483768" y="1318359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/>
              <a:t>Diferencia entre el costo real de la canasta educativa y la capitación promedio anual (2017)</a:t>
            </a:r>
          </a:p>
        </p:txBody>
      </p:sp>
    </p:spTree>
    <p:extLst>
      <p:ext uri="{BB962C8B-B14F-4D97-AF65-F5344CB8AC3E}">
        <p14:creationId xmlns:p14="http://schemas.microsoft.com/office/powerpoint/2010/main" val="138431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683568" y="0"/>
            <a:ext cx="7922038" cy="911233"/>
          </a:xfrm>
        </p:spPr>
        <p:txBody>
          <a:bodyPr/>
          <a:lstStyle/>
          <a:p>
            <a:pPr algn="l"/>
            <a:r>
              <a:rPr lang="es-CO" sz="2500" b="1" dirty="0">
                <a:solidFill>
                  <a:schemeClr val="accent4">
                    <a:lumMod val="75000"/>
                  </a:schemeClr>
                </a:solidFill>
              </a:rPr>
              <a:t>BRECHAS DEL COSTO DE LA CANASTA EDUCATIVO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417487" y="1095227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/>
              <a:t>Diferencia entre el costo real de la canasta educativa y la capitación promedio anual (2017)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043608" y="1990608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/>
              <a:t>Estudio Economía Urbana – Ministerio de Educación Nacional (2014)</a:t>
            </a:r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5668603"/>
              </p:ext>
            </p:extLst>
          </p:nvPr>
        </p:nvGraphicFramePr>
        <p:xfrm>
          <a:off x="640290" y="2762878"/>
          <a:ext cx="5287817" cy="19622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Hoja de cálculo" r:id="rId4" imgW="8128000" imgH="1231900" progId="Excel.Sheet.12">
                  <p:embed/>
                </p:oleObj>
              </mc:Choice>
              <mc:Fallback>
                <p:oleObj name="Hoja de cálculo" r:id="rId4" imgW="8128000" imgH="12319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40290" y="2762878"/>
                        <a:ext cx="5287817" cy="19622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6599475" y="1589407"/>
            <a:ext cx="2260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Porcentaje Brecha</a:t>
            </a:r>
          </a:p>
        </p:txBody>
      </p:sp>
      <p:graphicFrame>
        <p:nvGraphicFramePr>
          <p:cNvPr id="15" name="Gráfico 14">
            <a:extLst>
              <a:ext uri="{FF2B5EF4-FFF2-40B4-BE49-F238E27FC236}">
                <a16:creationId xmlns="" xmlns:a16="http://schemas.microsoft.com/office/drawing/2014/main" id="{9C1FE973-D427-458C-B664-D5190B2657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2843939"/>
              </p:ext>
            </p:extLst>
          </p:nvPr>
        </p:nvGraphicFramePr>
        <p:xfrm>
          <a:off x="6122152" y="2422322"/>
          <a:ext cx="2737689" cy="3057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998350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682410" y="5861"/>
            <a:ext cx="7922038" cy="911233"/>
          </a:xfrm>
        </p:spPr>
        <p:txBody>
          <a:bodyPr/>
          <a:lstStyle/>
          <a:p>
            <a:pPr algn="l"/>
            <a:r>
              <a:rPr lang="es-CO" sz="2500" b="1" dirty="0">
                <a:solidFill>
                  <a:schemeClr val="accent4">
                    <a:lumMod val="75000"/>
                  </a:schemeClr>
                </a:solidFill>
              </a:rPr>
              <a:t>ESTRUCTURA DE COSTOS DE LA CANASTA EDUCATIVA REAL 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="" xmlns:a16="http://schemas.microsoft.com/office/drawing/2014/main" id="{642D81D0-23B7-4245-B71E-C0036694CC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5249449"/>
              </p:ext>
            </p:extLst>
          </p:nvPr>
        </p:nvGraphicFramePr>
        <p:xfrm>
          <a:off x="-41955" y="917094"/>
          <a:ext cx="4685384" cy="2800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áfico 5">
            <a:extLst>
              <a:ext uri="{FF2B5EF4-FFF2-40B4-BE49-F238E27FC236}">
                <a16:creationId xmlns="" xmlns:a16="http://schemas.microsoft.com/office/drawing/2014/main" id="{6B93C15C-B882-4307-A813-B2A6AAB9E2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2001007"/>
              </p:ext>
            </p:extLst>
          </p:nvPr>
        </p:nvGraphicFramePr>
        <p:xfrm>
          <a:off x="4602996" y="917094"/>
          <a:ext cx="4248472" cy="2800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="" xmlns:a16="http://schemas.microsoft.com/office/drawing/2014/main" id="{C041084C-62F6-4328-B947-7F7658ECE9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2904093"/>
              </p:ext>
            </p:extLst>
          </p:nvPr>
        </p:nvGraphicFramePr>
        <p:xfrm>
          <a:off x="179511" y="3717194"/>
          <a:ext cx="4423485" cy="2736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="" xmlns:a16="http://schemas.microsoft.com/office/drawing/2014/main" id="{3E12A0A7-F4C5-4D09-8FE8-1C84C7EAE3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2913488"/>
              </p:ext>
            </p:extLst>
          </p:nvPr>
        </p:nvGraphicFramePr>
        <p:xfrm>
          <a:off x="4602995" y="3736121"/>
          <a:ext cx="4248473" cy="2717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CuadroTexto 9"/>
          <p:cNvSpPr txBox="1"/>
          <p:nvPr/>
        </p:nvSpPr>
        <p:spPr>
          <a:xfrm>
            <a:off x="160653" y="6396335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b="1" dirty="0"/>
              <a:t>Fuente: Estudio de Canasta Educativa. </a:t>
            </a:r>
            <a:r>
              <a:rPr lang="es-CO" sz="1200" b="1" dirty="0" err="1"/>
              <a:t>Save</a:t>
            </a:r>
            <a:r>
              <a:rPr lang="es-CO" sz="1200" b="1" dirty="0"/>
              <a:t> </a:t>
            </a:r>
            <a:r>
              <a:rPr lang="es-CO" sz="1200" b="1" dirty="0" err="1"/>
              <a:t>the</a:t>
            </a:r>
            <a:r>
              <a:rPr lang="es-CO" sz="1200" b="1" dirty="0"/>
              <a:t> </a:t>
            </a:r>
            <a:r>
              <a:rPr lang="es-CO" sz="1200" b="1" dirty="0" err="1"/>
              <a:t>Children</a:t>
            </a:r>
            <a:r>
              <a:rPr lang="es-CO" sz="1200" b="1" dirty="0"/>
              <a:t> </a:t>
            </a:r>
            <a:r>
              <a:rPr lang="es-CO" sz="1200" b="1" dirty="0" err="1"/>
              <a:t>U.K._Fundación</a:t>
            </a:r>
            <a:r>
              <a:rPr lang="es-CO" sz="1200" b="1" dirty="0"/>
              <a:t> Escuela para el Desarrollo -FEDE- 2007.</a:t>
            </a:r>
          </a:p>
        </p:txBody>
      </p:sp>
    </p:spTree>
    <p:extLst>
      <p:ext uri="{BB962C8B-B14F-4D97-AF65-F5344CB8AC3E}">
        <p14:creationId xmlns:p14="http://schemas.microsoft.com/office/powerpoint/2010/main" val="10791583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3410" name="Group 19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85800" y="1844824"/>
          <a:ext cx="3810000" cy="4572005"/>
        </p:xfrm>
        <a:graphic>
          <a:graphicData uri="http://schemas.openxmlformats.org/drawingml/2006/table">
            <a:tbl>
              <a:tblPr/>
              <a:tblGrid>
                <a:gridCol w="28638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461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38188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COMPONENTE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PARTICIPACION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416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personal docente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73,7%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416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personal directivo docente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3,0%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416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personal administrativo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3,9%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575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capacitación docentes 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0,4%</a:t>
                      </a:r>
                      <a:endParaRPr kumimoji="0" lang="es-ES_tradnl" altLang="es-MX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1751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aseo y vigilancia (planta o contratado)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3,2%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416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COMPONENTE REC HUMANO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84,1%</a:t>
                      </a:r>
                      <a:endParaRPr kumimoji="0" lang="es-ES_tradnl" altLang="es-MX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416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8575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Mantenimiento planta física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1,0%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8416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Mejoramiento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5,4%</a:t>
                      </a:r>
                      <a:endParaRPr kumimoji="0" lang="es-ES_tradnl" altLang="es-MX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8575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Dotación básica planta física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1,2%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8416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Recursos pedagógicos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0,8%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8575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Servicios Públicos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1,0%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8416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COMPONENTE REC FISICO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10,2%</a:t>
                      </a:r>
                      <a:endParaRPr kumimoji="0" lang="es-ES_tradnl" altLang="es-MX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393544" name="Group 328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4648200" y="1848072"/>
          <a:ext cx="3810000" cy="3813176"/>
        </p:xfrm>
        <a:graphic>
          <a:graphicData uri="http://schemas.openxmlformats.org/drawingml/2006/table">
            <a:tbl>
              <a:tblPr/>
              <a:tblGrid>
                <a:gridCol w="28241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8583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81025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COMPONENTE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PARTICIPACION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036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Transporte escolar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1,1%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8775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Componente nutricional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2,3%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8775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Otros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1,0%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8775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COMPONENTE ALUMNO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3,7%</a:t>
                      </a:r>
                      <a:endParaRPr kumimoji="0" lang="es-ES_tradnl" altLang="es-MX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58775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ES_tradnl" altLang="es-MX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8775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personal administrativo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1,4%</a:t>
                      </a:r>
                      <a:endParaRPr kumimoji="0" lang="es-ES_tradnl" altLang="es-MX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6036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gastos generales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0,4%</a:t>
                      </a:r>
                      <a:endParaRPr kumimoji="0" lang="es-ES_tradnl" altLang="es-MX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58775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COMPONENTE ADMON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2,0%</a:t>
                      </a:r>
                      <a:endParaRPr kumimoji="0" lang="es-ES_tradnl" altLang="es-MX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58775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  <a:endParaRPr kumimoji="0" lang="es-ES_tradnl" altLang="es-MX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100,0%</a:t>
                      </a:r>
                      <a:endParaRPr kumimoji="0" lang="es-ES_tradnl" altLang="es-MX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93545" name="Text Box 329"/>
          <p:cNvSpPr txBox="1">
            <a:spLocks noChangeArrowheads="1"/>
          </p:cNvSpPr>
          <p:nvPr/>
        </p:nvSpPr>
        <p:spPr bwMode="auto">
          <a:xfrm>
            <a:off x="593725" y="1412776"/>
            <a:ext cx="54006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s-MX">
                <a:solidFill>
                  <a:srgbClr val="0033FF"/>
                </a:solidFill>
              </a:rPr>
              <a:t>RESULTADOS CONSOLIDACION TALLER DE SECRETARIOS.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4716016" y="6237312"/>
            <a:ext cx="35283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/>
              <a:t>Fuente: MEN http://www.mineducacion.gov.co/1621/articles-159154_archivo_pdf.pdf</a:t>
            </a:r>
            <a:endParaRPr lang="es-MX" sz="800" dirty="0"/>
          </a:p>
        </p:txBody>
      </p:sp>
      <p:sp>
        <p:nvSpPr>
          <p:cNvPr id="10" name="Título 2"/>
          <p:cNvSpPr txBox="1">
            <a:spLocks/>
          </p:cNvSpPr>
          <p:nvPr/>
        </p:nvSpPr>
        <p:spPr>
          <a:xfrm>
            <a:off x="593725" y="122747"/>
            <a:ext cx="7994046" cy="1585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O" sz="3600" b="1" dirty="0">
                <a:solidFill>
                  <a:schemeClr val="accent4">
                    <a:lumMod val="75000"/>
                  </a:schemeClr>
                </a:solidFill>
              </a:rPr>
              <a:t>INSUFICIENCIA DE LA CAPITACIÓN</a:t>
            </a:r>
          </a:p>
        </p:txBody>
      </p:sp>
      <p:sp>
        <p:nvSpPr>
          <p:cNvPr id="3" name="Elipse 2"/>
          <p:cNvSpPr/>
          <p:nvPr/>
        </p:nvSpPr>
        <p:spPr>
          <a:xfrm>
            <a:off x="3923928" y="4725144"/>
            <a:ext cx="57187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Elipse 7"/>
          <p:cNvSpPr/>
          <p:nvPr/>
        </p:nvSpPr>
        <p:spPr>
          <a:xfrm>
            <a:off x="3923928" y="4162928"/>
            <a:ext cx="57187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Elipse 8"/>
          <p:cNvSpPr/>
          <p:nvPr/>
        </p:nvSpPr>
        <p:spPr>
          <a:xfrm>
            <a:off x="539552" y="3321491"/>
            <a:ext cx="3988332" cy="56725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Elipse 10"/>
          <p:cNvSpPr/>
          <p:nvPr/>
        </p:nvSpPr>
        <p:spPr>
          <a:xfrm>
            <a:off x="3969314" y="5570986"/>
            <a:ext cx="57187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Elipse 12"/>
          <p:cNvSpPr/>
          <p:nvPr/>
        </p:nvSpPr>
        <p:spPr>
          <a:xfrm>
            <a:off x="685800" y="4708708"/>
            <a:ext cx="2878088" cy="3044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Elipse 13"/>
          <p:cNvSpPr/>
          <p:nvPr/>
        </p:nvSpPr>
        <p:spPr>
          <a:xfrm>
            <a:off x="633827" y="5570986"/>
            <a:ext cx="2878088" cy="3044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54861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84613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s-ES_tradnl" sz="8000" dirty="0"/>
          </a:p>
          <a:p>
            <a:pPr marL="0" indent="0" algn="ctr">
              <a:buNone/>
            </a:pPr>
            <a:r>
              <a:rPr lang="es-ES_tradnl" sz="8000" dirty="0"/>
              <a:t>EL FUTURO</a:t>
            </a:r>
          </a:p>
          <a:p>
            <a:pPr marL="0" indent="0" algn="ctr">
              <a:buNone/>
            </a:pPr>
            <a:r>
              <a:rPr lang="es-ES_tradnl" sz="8000" dirty="0"/>
              <a:t>(¿C</a:t>
            </a:r>
            <a:r>
              <a:rPr lang="es-ES" sz="8000" dirty="0" err="1"/>
              <a:t>ó</a:t>
            </a:r>
            <a:r>
              <a:rPr lang="es-ES_tradnl" sz="8000" dirty="0" err="1"/>
              <a:t>mo</a:t>
            </a:r>
            <a:r>
              <a:rPr lang="es-ES_tradnl" sz="8000" dirty="0"/>
              <a:t> cerrar las Brechas?)</a:t>
            </a:r>
          </a:p>
        </p:txBody>
      </p:sp>
    </p:spTree>
    <p:extLst>
      <p:ext uri="{BB962C8B-B14F-4D97-AF65-F5344CB8AC3E}">
        <p14:creationId xmlns:p14="http://schemas.microsoft.com/office/powerpoint/2010/main" val="3467802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2"/>
          <p:cNvSpPr txBox="1">
            <a:spLocks/>
          </p:cNvSpPr>
          <p:nvPr/>
        </p:nvSpPr>
        <p:spPr>
          <a:xfrm>
            <a:off x="687181" y="274638"/>
            <a:ext cx="7922038" cy="911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O" sz="2500" b="1" dirty="0">
                <a:solidFill>
                  <a:schemeClr val="accent4">
                    <a:lumMod val="75000"/>
                  </a:schemeClr>
                </a:solidFill>
              </a:rPr>
              <a:t>PROPUESTA DE CIERRE DE BRECHAS: PREESCOLAR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75247" y="1208933"/>
            <a:ext cx="3852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Cierre brecha de cobertura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410532" y="6237312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b="1" dirty="0"/>
              <a:t>Fuente: Elaboración propia – Para Transición información MEN – </a:t>
            </a:r>
            <a:r>
              <a:rPr lang="es-CO" sz="1200" b="1" dirty="0" err="1"/>
              <a:t>Prejardín</a:t>
            </a:r>
            <a:r>
              <a:rPr lang="es-CO" sz="1200" b="1" dirty="0"/>
              <a:t> y Jardín información DANE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4844864" y="1190898"/>
            <a:ext cx="3852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Cierre brecha canasta educativa (precio 2017)</a:t>
            </a:r>
          </a:p>
        </p:txBody>
      </p:sp>
      <p:graphicFrame>
        <p:nvGraphicFramePr>
          <p:cNvPr id="13" name="Gráfico 12">
            <a:extLst>
              <a:ext uri="{FF2B5EF4-FFF2-40B4-BE49-F238E27FC236}">
                <a16:creationId xmlns="" xmlns:a16="http://schemas.microsoft.com/office/drawing/2014/main" id="{D853D1A2-6B50-4896-9A58-1ED8206F1D1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484962" y="201431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05DD95D6-E4DA-4DF3-B5A2-B02CE639E1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128844"/>
              </p:ext>
            </p:extLst>
          </p:nvPr>
        </p:nvGraphicFramePr>
        <p:xfrm>
          <a:off x="122271" y="2406706"/>
          <a:ext cx="4521738" cy="2549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814104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2"/>
          <p:cNvSpPr txBox="1">
            <a:spLocks/>
          </p:cNvSpPr>
          <p:nvPr/>
        </p:nvSpPr>
        <p:spPr>
          <a:xfrm>
            <a:off x="687181" y="274638"/>
            <a:ext cx="7922038" cy="911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O" sz="2500" b="1" dirty="0">
                <a:solidFill>
                  <a:schemeClr val="accent4">
                    <a:lumMod val="75000"/>
                  </a:schemeClr>
                </a:solidFill>
              </a:rPr>
              <a:t>PROPUESTA DE CIERRE DE BRECHAS: PRIMARIA, SECUNDARIA Y MEDIA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="" xmlns:a16="http://schemas.microsoft.com/office/drawing/2014/main" id="{D8227F38-2A5B-455A-9CE4-518DB1EBE9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2790013"/>
              </p:ext>
            </p:extLst>
          </p:nvPr>
        </p:nvGraphicFramePr>
        <p:xfrm>
          <a:off x="-72516" y="1931766"/>
          <a:ext cx="4824536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539552" y="5517232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/>
              <a:t>Fuente: </a:t>
            </a:r>
            <a:r>
              <a:rPr lang="es-CO" sz="1400" dirty="0" err="1"/>
              <a:t>Mineducación</a:t>
            </a:r>
            <a:r>
              <a:rPr lang="es-CO" sz="1400" dirty="0"/>
              <a:t> - SIMAT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675247" y="1208933"/>
            <a:ext cx="3852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Cierre brecha de cobertura</a:t>
            </a: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="" xmlns:a16="http://schemas.microsoft.com/office/drawing/2014/main" id="{F8EA887F-5F59-4508-9F55-8A98C41DAD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617997"/>
              </p:ext>
            </p:extLst>
          </p:nvPr>
        </p:nvGraphicFramePr>
        <p:xfrm>
          <a:off x="4623650" y="1893464"/>
          <a:ext cx="4660815" cy="3263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5027959" y="1172090"/>
            <a:ext cx="3852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Cierre brecha canasta educativa</a:t>
            </a:r>
          </a:p>
        </p:txBody>
      </p:sp>
    </p:spTree>
    <p:extLst>
      <p:ext uri="{BB962C8B-B14F-4D97-AF65-F5344CB8AC3E}">
        <p14:creationId xmlns:p14="http://schemas.microsoft.com/office/powerpoint/2010/main" val="374158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r>
              <a:rPr lang="es-CO" sz="2500" b="1" dirty="0" smtClean="0">
                <a:solidFill>
                  <a:schemeClr val="accent4">
                    <a:lumMod val="75000"/>
                  </a:schemeClr>
                </a:solidFill>
              </a:rPr>
              <a:t>TRANSFERENCIAS TERRITORIALES: </a:t>
            </a:r>
            <a:br>
              <a:rPr lang="es-CO" sz="25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s-CO" sz="2500" b="1" dirty="0" smtClean="0">
                <a:solidFill>
                  <a:schemeClr val="accent4">
                    <a:lumMod val="75000"/>
                  </a:schemeClr>
                </a:solidFill>
              </a:rPr>
              <a:t>SE CUMPLI</a:t>
            </a:r>
            <a:r>
              <a:rPr lang="es-ES" sz="2500" b="1" dirty="0" smtClean="0">
                <a:solidFill>
                  <a:schemeClr val="accent4">
                    <a:lumMod val="75000"/>
                  </a:schemeClr>
                </a:solidFill>
              </a:rPr>
              <a:t>O EL PERIODO DE TRANSICIÓN </a:t>
            </a:r>
            <a:endParaRPr lang="es-ES" sz="25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CO" dirty="0"/>
          </a:p>
          <a:p>
            <a:pPr marL="0" indent="0" algn="just">
              <a:buNone/>
            </a:pPr>
            <a:r>
              <a:rPr lang="es-CO" dirty="0" smtClean="0"/>
              <a:t>+ Entra a operar:</a:t>
            </a:r>
          </a:p>
          <a:p>
            <a:pPr marL="0" indent="0" algn="just">
              <a:buNone/>
            </a:pPr>
            <a:r>
              <a:rPr lang="es-CO" dirty="0" smtClean="0"/>
              <a:t> </a:t>
            </a:r>
            <a:r>
              <a:rPr lang="es-CO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El SGP…</a:t>
            </a:r>
            <a:r>
              <a:rPr lang="es-CO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incrementará anualmente en un porcentaje</a:t>
            </a:r>
            <a:r>
              <a:rPr lang="es-CO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igual al promedio de la variación porcentual que hayan tenido los ICN durante los cuatro (4) años anteriores, </a:t>
            </a:r>
          </a:p>
          <a:p>
            <a:pPr marL="0" indent="0" algn="just">
              <a:buNone/>
            </a:pPr>
            <a:r>
              <a:rPr lang="es-CO" dirty="0">
                <a:solidFill>
                  <a:schemeClr val="tx2">
                    <a:lumMod val="60000"/>
                    <a:lumOff val="40000"/>
                  </a:schemeClr>
                </a:solidFill>
              </a:rPr>
              <a:t>+ </a:t>
            </a:r>
            <a:r>
              <a:rPr lang="es-CO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Parágrafo transitorio 1°.</a:t>
            </a:r>
            <a:r>
              <a:rPr lang="es-CO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El monto del SGP, se incrementará </a:t>
            </a:r>
            <a:r>
              <a:rPr lang="es-CO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tomando como base el monto liquidado en la vigencia anterior</a:t>
            </a:r>
            <a:endParaRPr lang="es-ES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2429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Gráfico 16">
            <a:extLst>
              <a:ext uri="{FF2B5EF4-FFF2-40B4-BE49-F238E27FC236}">
                <a16:creationId xmlns:a16="http://schemas.microsoft.com/office/drawing/2014/main" xmlns="" id="{9A4DFFD4-E3D4-405F-A900-6A28261C5DE6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225442" y="2547517"/>
          <a:ext cx="4948392" cy="31130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ítulo 2"/>
          <p:cNvSpPr>
            <a:spLocks noGrp="1"/>
          </p:cNvSpPr>
          <p:nvPr>
            <p:ph type="title"/>
          </p:nvPr>
        </p:nvSpPr>
        <p:spPr>
          <a:xfrm>
            <a:off x="611560" y="332656"/>
            <a:ext cx="7922038" cy="911233"/>
          </a:xfrm>
        </p:spPr>
        <p:txBody>
          <a:bodyPr>
            <a:normAutofit fontScale="90000"/>
          </a:bodyPr>
          <a:lstStyle/>
          <a:p>
            <a:pPr algn="l"/>
            <a:r>
              <a:rPr lang="es-CO" sz="2500" b="1" dirty="0">
                <a:solidFill>
                  <a:schemeClr val="accent4">
                    <a:lumMod val="75000"/>
                  </a:schemeClr>
                </a:solidFill>
              </a:rPr>
              <a:t>PROPUESTA DE TRANSFERENCIAS NECESARIAS PARA CERRAR LA BRECHA DE COBERTURA Y BRECHA DE COSTOS DE LA CANASTA EDUCATIVA A 2027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720383" y="1554196"/>
            <a:ext cx="38521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Transferencias territoriales para educación necesarias para cerrar las brechas (Billones de pesos de 2016)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395536" y="6258492"/>
            <a:ext cx="5112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b="1" dirty="0"/>
              <a:t>Fuente: Elaboración propia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5347460" y="1555808"/>
            <a:ext cx="38521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Transferencias territoriales para educación/Ingresos Corrientes de la Nación</a:t>
            </a:r>
          </a:p>
        </p:txBody>
      </p:sp>
      <p:cxnSp>
        <p:nvCxnSpPr>
          <p:cNvPr id="12" name="Conector recto 11"/>
          <p:cNvCxnSpPr/>
          <p:nvPr/>
        </p:nvCxnSpPr>
        <p:spPr>
          <a:xfrm>
            <a:off x="4858479" y="2996952"/>
            <a:ext cx="410600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" name="CuadroTexto 12"/>
          <p:cNvSpPr txBox="1"/>
          <p:nvPr/>
        </p:nvSpPr>
        <p:spPr>
          <a:xfrm>
            <a:off x="5252063" y="2263582"/>
            <a:ext cx="714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>
                <a:solidFill>
                  <a:srgbClr val="FF0000"/>
                </a:solidFill>
              </a:rPr>
              <a:t>26%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4858479" y="2140127"/>
            <a:ext cx="67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00" dirty="0"/>
              <a:t>% Ley 60</a:t>
            </a:r>
          </a:p>
        </p:txBody>
      </p:sp>
      <p:cxnSp>
        <p:nvCxnSpPr>
          <p:cNvPr id="22" name="Conector recto 21"/>
          <p:cNvCxnSpPr/>
          <p:nvPr/>
        </p:nvCxnSpPr>
        <p:spPr>
          <a:xfrm flipV="1">
            <a:off x="7380312" y="2477526"/>
            <a:ext cx="0" cy="2607658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xmlns="" id="{8C1899D7-4F86-493F-8E23-A374BE375763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-142824" y="265398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413172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xmlns="" id="{BBC95FC0-6980-4734-9A26-75D884B5A77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10532" y="1198346"/>
          <a:ext cx="5673636" cy="46000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ítulo 2"/>
          <p:cNvSpPr txBox="1">
            <a:spLocks/>
          </p:cNvSpPr>
          <p:nvPr/>
        </p:nvSpPr>
        <p:spPr>
          <a:xfrm>
            <a:off x="687181" y="274638"/>
            <a:ext cx="7922038" cy="911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O" sz="2500" b="1" dirty="0">
                <a:solidFill>
                  <a:schemeClr val="accent4">
                    <a:lumMod val="75000"/>
                  </a:schemeClr>
                </a:solidFill>
              </a:rPr>
              <a:t>LAS TRANSFERENCIAS TERRITORIALES PARA EDUCACIÓN DEBERÁN </a:t>
            </a:r>
            <a:r>
              <a:rPr lang="es-CO" sz="2500" b="1" dirty="0" smtClean="0">
                <a:solidFill>
                  <a:schemeClr val="accent4">
                    <a:lumMod val="75000"/>
                  </a:schemeClr>
                </a:solidFill>
              </a:rPr>
              <a:t>AUMENTAR, COMO M</a:t>
            </a:r>
            <a:r>
              <a:rPr lang="es-ES" sz="2500" b="1" dirty="0" smtClean="0">
                <a:solidFill>
                  <a:schemeClr val="accent4">
                    <a:lumMod val="75000"/>
                  </a:schemeClr>
                </a:solidFill>
              </a:rPr>
              <a:t>ÍNIMO,</a:t>
            </a:r>
            <a:r>
              <a:rPr lang="es-CO" sz="25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s-CO" sz="2500" b="1" dirty="0">
                <a:solidFill>
                  <a:schemeClr val="accent4">
                    <a:lumMod val="75000"/>
                  </a:schemeClr>
                </a:solidFill>
              </a:rPr>
              <a:t>HASTA </a:t>
            </a:r>
            <a:r>
              <a:rPr lang="es-CO" sz="2500" b="1" dirty="0" smtClean="0">
                <a:solidFill>
                  <a:schemeClr val="accent4">
                    <a:lumMod val="75000"/>
                  </a:schemeClr>
                </a:solidFill>
              </a:rPr>
              <a:t>4,2% </a:t>
            </a:r>
            <a:r>
              <a:rPr lang="es-CO" sz="2500" b="1" dirty="0">
                <a:solidFill>
                  <a:schemeClr val="accent4">
                    <a:lumMod val="75000"/>
                  </a:schemeClr>
                </a:solidFill>
              </a:rPr>
              <a:t>DEL PIB A 2026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6084168" y="3032426"/>
            <a:ext cx="268255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dirty="0" smtClean="0"/>
              <a:t>Esto es COHERENTE con el criterio de que</a:t>
            </a:r>
          </a:p>
          <a:p>
            <a:pPr algn="ctr"/>
            <a:r>
              <a:rPr lang="es-CO" sz="2000" dirty="0" smtClean="0"/>
              <a:t> Las </a:t>
            </a:r>
            <a:r>
              <a:rPr lang="es-CO" sz="2000" dirty="0"/>
              <a:t>Transferencias </a:t>
            </a:r>
            <a:r>
              <a:rPr lang="es-CO" sz="2000" dirty="0" smtClean="0"/>
              <a:t>Territoriales Totales deberán </a:t>
            </a:r>
            <a:r>
              <a:rPr lang="es-CO" sz="2000" dirty="0"/>
              <a:t>representar a </a:t>
            </a:r>
            <a:r>
              <a:rPr lang="es-CO" sz="2000" dirty="0" smtClean="0"/>
              <a:t>2026, como m</a:t>
            </a:r>
            <a:r>
              <a:rPr lang="es-ES" sz="2000" dirty="0" err="1" smtClean="0"/>
              <a:t>ínimo</a:t>
            </a:r>
            <a:r>
              <a:rPr lang="es-ES" sz="2000" dirty="0" smtClean="0"/>
              <a:t>,</a:t>
            </a:r>
            <a:r>
              <a:rPr lang="es-CO" sz="2000" dirty="0" smtClean="0"/>
              <a:t> </a:t>
            </a:r>
            <a:r>
              <a:rPr lang="es-CO" sz="2000" dirty="0"/>
              <a:t>el </a:t>
            </a:r>
            <a:r>
              <a:rPr lang="es-CO" sz="2800" b="1" dirty="0" smtClean="0">
                <a:solidFill>
                  <a:srgbClr val="FF0000"/>
                </a:solidFill>
              </a:rPr>
              <a:t>46,5% </a:t>
            </a:r>
            <a:r>
              <a:rPr lang="es-CO" sz="2000" dirty="0"/>
              <a:t>de los Ingresos Corrientes de la </a:t>
            </a:r>
            <a:r>
              <a:rPr lang="es-CO" sz="2000" dirty="0" smtClean="0"/>
              <a:t>Nación.</a:t>
            </a:r>
            <a:endParaRPr lang="es-CO" sz="2000" dirty="0"/>
          </a:p>
        </p:txBody>
      </p:sp>
      <p:sp>
        <p:nvSpPr>
          <p:cNvPr id="9" name="CuadroTexto 8"/>
          <p:cNvSpPr txBox="1"/>
          <p:nvPr/>
        </p:nvSpPr>
        <p:spPr>
          <a:xfrm>
            <a:off x="410532" y="6237312"/>
            <a:ext cx="5112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b="1" dirty="0"/>
              <a:t>Fuente: Elaboración propia</a:t>
            </a:r>
          </a:p>
        </p:txBody>
      </p:sp>
      <p:cxnSp>
        <p:nvCxnSpPr>
          <p:cNvPr id="12" name="Conector recto 11"/>
          <p:cNvCxnSpPr/>
          <p:nvPr/>
        </p:nvCxnSpPr>
        <p:spPr>
          <a:xfrm flipV="1">
            <a:off x="4067944" y="1340609"/>
            <a:ext cx="72008" cy="396044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6052512" y="1340609"/>
            <a:ext cx="27142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La participación del SGP </a:t>
            </a:r>
          </a:p>
          <a:p>
            <a:pPr algn="ctr"/>
            <a:r>
              <a:rPr lang="es-ES" sz="2000" dirty="0" smtClean="0"/>
              <a:t>En Educación </a:t>
            </a:r>
            <a:r>
              <a:rPr lang="es-CO" sz="2000" dirty="0" smtClean="0"/>
              <a:t>sobre el PIB debe pasar de </a:t>
            </a:r>
          </a:p>
          <a:p>
            <a:pPr algn="ctr"/>
            <a:r>
              <a:rPr lang="es-CO" sz="2000" dirty="0" smtClean="0"/>
              <a:t>2,17% a 4,2%</a:t>
            </a:r>
            <a:endParaRPr lang="es-ES" sz="2000" dirty="0" smtClean="0"/>
          </a:p>
        </p:txBody>
      </p:sp>
    </p:spTree>
    <p:extLst>
      <p:ext uri="{BB962C8B-B14F-4D97-AF65-F5344CB8AC3E}">
        <p14:creationId xmlns:p14="http://schemas.microsoft.com/office/powerpoint/2010/main" val="58997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124744"/>
            <a:ext cx="8075240" cy="4565104"/>
          </a:xfrm>
        </p:spPr>
        <p:txBody>
          <a:bodyPr>
            <a:noAutofit/>
          </a:bodyPr>
          <a:lstStyle/>
          <a:p>
            <a:pPr algn="just"/>
            <a:r>
              <a:rPr lang="es-CO" sz="2100" b="1" dirty="0" smtClean="0"/>
              <a:t>Se trata fundamentalmente de cerrar 4 Brechas (EL ACUERDO  DEBE RECOGER ESTO)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CO" sz="2100" b="1" dirty="0" smtClean="0"/>
              <a:t>+ De Acceso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CO" sz="2100" b="1" dirty="0" smtClean="0"/>
              <a:t>+ De Desfinanciaci</a:t>
            </a:r>
            <a:r>
              <a:rPr lang="es-ES" sz="2100" b="1" dirty="0" err="1" smtClean="0"/>
              <a:t>ón</a:t>
            </a:r>
            <a:r>
              <a:rPr lang="es-ES" sz="2100" b="1" dirty="0" smtClean="0"/>
              <a:t> de la Canasta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ES" sz="2100" b="1" dirty="0" smtClean="0"/>
              <a:t>+ De Jornada (Hacia la Jornada Única)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ES" sz="2100" b="1" dirty="0" smtClean="0"/>
              <a:t>+ De Déficit Histórico.</a:t>
            </a:r>
            <a:endParaRPr lang="es-CO" sz="2100" b="1" dirty="0"/>
          </a:p>
          <a:p>
            <a:pPr marL="457200" indent="-457200" algn="just">
              <a:buFont typeface="+mj-lt"/>
              <a:buAutoNum type="arabicPeriod"/>
            </a:pPr>
            <a:endParaRPr lang="es-CO" sz="2100" b="1" dirty="0"/>
          </a:p>
          <a:p>
            <a:pPr algn="just"/>
            <a:r>
              <a:rPr lang="es-CO" sz="2100" b="1" dirty="0" smtClean="0"/>
              <a:t>Se necesita cubrir el DEFICIT DE CORTO PLAZO para sustituir el 1,8% que desapareci</a:t>
            </a:r>
            <a:r>
              <a:rPr lang="es-ES" sz="2100" b="1" dirty="0" err="1" smtClean="0"/>
              <a:t>ó</a:t>
            </a:r>
            <a:r>
              <a:rPr lang="es-ES" sz="2100" b="1" dirty="0" smtClean="0"/>
              <a:t> con el periodo de transición, y otros temas urgentes, como el de Alimentación Escolar.</a:t>
            </a:r>
          </a:p>
          <a:p>
            <a:pPr algn="just"/>
            <a:endParaRPr lang="es-ES" sz="2100" b="1" dirty="0" smtClean="0"/>
          </a:p>
          <a:p>
            <a:pPr algn="just"/>
            <a:r>
              <a:rPr lang="es-ES" sz="2100" b="1" dirty="0" smtClean="0"/>
              <a:t>Frente al LARGO PLAZO se necesita pasar, como MINIMO, de 2,17 a 4,2 % del PIB del SGP en Educación, durante los próximos 10 años, para cubrir las primeras 2 brechas, y atacar de manera sustancial, las otras dos. </a:t>
            </a:r>
          </a:p>
          <a:p>
            <a:pPr algn="just"/>
            <a:endParaRPr lang="es-CO" sz="2100" b="1" dirty="0" smtClean="0"/>
          </a:p>
          <a:p>
            <a:pPr marL="0" indent="0" algn="just">
              <a:buNone/>
            </a:pPr>
            <a:endParaRPr lang="es-CO" sz="2100" b="1" dirty="0"/>
          </a:p>
          <a:p>
            <a:pPr marL="0" indent="0">
              <a:buNone/>
            </a:pPr>
            <a:endParaRPr lang="es-ES" sz="1800" dirty="0"/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s-CO" sz="2500" b="1" dirty="0">
                <a:solidFill>
                  <a:schemeClr val="accent4">
                    <a:lumMod val="75000"/>
                  </a:schemeClr>
                </a:solidFill>
              </a:rPr>
              <a:t>HACIA UNA PROPUESTA DE FORMULA</a:t>
            </a:r>
            <a:br>
              <a:rPr lang="es-CO" sz="2500" b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s-CO" sz="2500" b="1" dirty="0">
                <a:solidFill>
                  <a:schemeClr val="accent4">
                    <a:lumMod val="75000"/>
                  </a:schemeClr>
                </a:solidFill>
              </a:rPr>
              <a:t>TRANSFERENCIAS PARA EDUCACIÓN</a:t>
            </a:r>
          </a:p>
        </p:txBody>
      </p:sp>
    </p:spTree>
    <p:extLst>
      <p:ext uri="{BB962C8B-B14F-4D97-AF65-F5344CB8AC3E}">
        <p14:creationId xmlns:p14="http://schemas.microsoft.com/office/powerpoint/2010/main" val="1396846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124744"/>
            <a:ext cx="8075240" cy="4565104"/>
          </a:xfrm>
        </p:spPr>
        <p:txBody>
          <a:bodyPr>
            <a:noAutofit/>
          </a:bodyPr>
          <a:lstStyle/>
          <a:p>
            <a:pPr algn="just"/>
            <a:r>
              <a:rPr lang="es-CO" sz="2100" b="1" dirty="0" smtClean="0"/>
              <a:t>En este sentido, </a:t>
            </a:r>
            <a:r>
              <a:rPr lang="es-CO" sz="2100" b="1" dirty="0" smtClean="0">
                <a:highlight>
                  <a:srgbClr val="00FF00"/>
                </a:highlight>
              </a:rPr>
              <a:t>es pertinente recuperar el </a:t>
            </a:r>
            <a:r>
              <a:rPr lang="es-CO" sz="2100" b="1" dirty="0">
                <a:highlight>
                  <a:srgbClr val="00FF00"/>
                </a:highlight>
              </a:rPr>
              <a:t>ACUERDO CONSTITUCIONAL </a:t>
            </a:r>
            <a:r>
              <a:rPr lang="es-CO" sz="2100" b="1" dirty="0" smtClean="0">
                <a:highlight>
                  <a:srgbClr val="00FF00"/>
                </a:highlight>
              </a:rPr>
              <a:t>: </a:t>
            </a:r>
            <a:r>
              <a:rPr lang="es-CO" sz="2100" b="1" dirty="0"/>
              <a:t>TRANSFERENCIAS TERRITORIALES </a:t>
            </a:r>
            <a:r>
              <a:rPr lang="es-CO" sz="2100" b="1" dirty="0" smtClean="0"/>
              <a:t>deben representar un piso </a:t>
            </a:r>
            <a:r>
              <a:rPr lang="es-CO" sz="2100" b="1" dirty="0" smtClean="0">
                <a:highlight>
                  <a:srgbClr val="00FF00"/>
                </a:highlight>
              </a:rPr>
              <a:t>MÍNIMO de lo ICN</a:t>
            </a:r>
            <a:r>
              <a:rPr lang="es-CO" sz="2100" b="1" dirty="0"/>
              <a:t>.  </a:t>
            </a:r>
          </a:p>
          <a:p>
            <a:pPr marL="0" indent="0" algn="just">
              <a:buNone/>
            </a:pPr>
            <a:endParaRPr lang="es-CO" sz="2100" b="1" dirty="0"/>
          </a:p>
          <a:p>
            <a:pPr algn="just"/>
            <a:r>
              <a:rPr lang="es-CO" sz="2100" b="1" dirty="0"/>
              <a:t>ACTUALMENTE SGP es cerca del 26,7% de los ICN. Se debe </a:t>
            </a:r>
            <a:r>
              <a:rPr lang="es-CO" sz="2100" b="1" dirty="0">
                <a:highlight>
                  <a:srgbClr val="00FF00"/>
                </a:highlight>
              </a:rPr>
              <a:t>plantear una TRANSICIÓN AL ALZA, </a:t>
            </a:r>
            <a:r>
              <a:rPr lang="es-CO" sz="2100" b="1" dirty="0">
                <a:highlight>
                  <a:srgbClr val="FF00FF"/>
                </a:highlight>
              </a:rPr>
              <a:t>hasta M</a:t>
            </a:r>
            <a:r>
              <a:rPr lang="es-ES" sz="2100" b="1" dirty="0">
                <a:highlight>
                  <a:srgbClr val="FF00FF"/>
                </a:highlight>
              </a:rPr>
              <a:t>ÍNIMO</a:t>
            </a:r>
            <a:r>
              <a:rPr lang="es-CO" sz="2100" b="1" dirty="0">
                <a:highlight>
                  <a:srgbClr val="FF00FF"/>
                </a:highlight>
              </a:rPr>
              <a:t> 46,5%, </a:t>
            </a:r>
            <a:r>
              <a:rPr lang="es-CO" sz="2100" b="1" dirty="0"/>
              <a:t>como lo señalaba el Acto Legislativo 01/2001, Parágrafo Transitorio 3. </a:t>
            </a:r>
          </a:p>
          <a:p>
            <a:pPr marL="0" indent="0" algn="just">
              <a:buNone/>
            </a:pPr>
            <a:endParaRPr lang="es-CO" sz="2100" b="1" dirty="0"/>
          </a:p>
          <a:p>
            <a:pPr algn="just"/>
            <a:r>
              <a:rPr lang="es-CO" sz="2100" b="1" dirty="0"/>
              <a:t>Ya había un DÉFICIT HISTÓRICO en 1991. A partir de 2001 ese déficit histórico se profundizó en cerca de </a:t>
            </a:r>
            <a:r>
              <a:rPr lang="es-CO" sz="2100" b="1" dirty="0">
                <a:highlight>
                  <a:srgbClr val="FF00FF"/>
                </a:highlight>
              </a:rPr>
              <a:t>138 billones de pesos</a:t>
            </a:r>
            <a:r>
              <a:rPr lang="es-CO" sz="2100" b="1" dirty="0"/>
              <a:t>. La formula debería plantear un </a:t>
            </a:r>
            <a:r>
              <a:rPr lang="es-CO" sz="2100" b="1" dirty="0">
                <a:highlight>
                  <a:srgbClr val="00FF00"/>
                </a:highlight>
              </a:rPr>
              <a:t>MECANISMO de RECUPERACIÓN </a:t>
            </a:r>
            <a:r>
              <a:rPr lang="es-CO" sz="2100" b="1" dirty="0" smtClean="0">
                <a:highlight>
                  <a:srgbClr val="00FF00"/>
                </a:highlight>
              </a:rPr>
              <a:t>DE ESE D</a:t>
            </a:r>
            <a:r>
              <a:rPr lang="es-ES" sz="2100" b="1" dirty="0" smtClean="0">
                <a:highlight>
                  <a:srgbClr val="00FF00"/>
                </a:highlight>
              </a:rPr>
              <a:t>ÉFICIT HISTÓRICO </a:t>
            </a:r>
            <a:r>
              <a:rPr lang="es-CO" sz="2100" b="1" dirty="0" smtClean="0">
                <a:highlight>
                  <a:srgbClr val="00FF00"/>
                </a:highlight>
              </a:rPr>
              <a:t>A </a:t>
            </a:r>
            <a:r>
              <a:rPr lang="es-CO" sz="2100" b="1" dirty="0">
                <a:highlight>
                  <a:srgbClr val="00FF00"/>
                </a:highlight>
              </a:rPr>
              <a:t>FUTURO, en un periodo razonable </a:t>
            </a:r>
            <a:r>
              <a:rPr lang="es-CO" sz="2100" b="1" dirty="0"/>
              <a:t>(P. ej. 2025-2027: si realmente se quiere La más </a:t>
            </a:r>
            <a:r>
              <a:rPr lang="es-CO" sz="2100" b="1" dirty="0" smtClean="0"/>
              <a:t>Educada). </a:t>
            </a:r>
            <a:endParaRPr lang="es-CO" sz="2100" b="1" dirty="0"/>
          </a:p>
          <a:p>
            <a:pPr marL="0" indent="0">
              <a:buNone/>
            </a:pPr>
            <a:endParaRPr lang="es-ES" sz="1800" dirty="0"/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s-CO" sz="2500" b="1" dirty="0">
                <a:solidFill>
                  <a:schemeClr val="accent4">
                    <a:lumMod val="75000"/>
                  </a:schemeClr>
                </a:solidFill>
              </a:rPr>
              <a:t>HACIA UNA PROPUESTA DE FORMULA</a:t>
            </a:r>
            <a:br>
              <a:rPr lang="es-CO" sz="2500" b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s-CO" sz="2500" b="1" dirty="0">
                <a:solidFill>
                  <a:schemeClr val="accent4">
                    <a:lumMod val="75000"/>
                  </a:schemeClr>
                </a:solidFill>
              </a:rPr>
              <a:t>TRANSFERENCIAS PARA EDUCACIÓN</a:t>
            </a:r>
          </a:p>
        </p:txBody>
      </p:sp>
    </p:spTree>
    <p:extLst>
      <p:ext uri="{BB962C8B-B14F-4D97-AF65-F5344CB8AC3E}">
        <p14:creationId xmlns:p14="http://schemas.microsoft.com/office/powerpoint/2010/main" val="3909196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r>
              <a:rPr lang="es-CO" sz="2500" b="1" dirty="0">
                <a:solidFill>
                  <a:schemeClr val="accent4">
                    <a:lumMod val="75000"/>
                  </a:schemeClr>
                </a:solidFill>
              </a:rPr>
              <a:t>HACIA UNA PROPUESTA DE FORMULA DE </a:t>
            </a:r>
            <a:br>
              <a:rPr lang="es-CO" sz="2500" b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s-CO" sz="2500" b="1" dirty="0">
                <a:solidFill>
                  <a:schemeClr val="accent4">
                    <a:lumMod val="75000"/>
                  </a:schemeClr>
                </a:solidFill>
              </a:rPr>
              <a:t>TRANSFERENCIAS PARA EDUCACIÓN</a:t>
            </a:r>
            <a:endParaRPr lang="es-ES" sz="25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0033" y="1052736"/>
            <a:ext cx="8229600" cy="4896544"/>
          </a:xfrm>
        </p:spPr>
        <p:txBody>
          <a:bodyPr>
            <a:normAutofit fontScale="85000" lnSpcReduction="20000"/>
          </a:bodyPr>
          <a:lstStyle/>
          <a:p>
            <a:pPr algn="just"/>
            <a:endParaRPr lang="es-CO" b="1" dirty="0"/>
          </a:p>
          <a:p>
            <a:pPr algn="just"/>
            <a:r>
              <a:rPr lang="es-CO" dirty="0">
                <a:highlight>
                  <a:srgbClr val="00FF00"/>
                </a:highlight>
              </a:rPr>
              <a:t>Los recursos de Educación deberían representar, </a:t>
            </a:r>
            <a:r>
              <a:rPr lang="es-CO" b="1" dirty="0">
                <a:highlight>
                  <a:srgbClr val="00FF00"/>
                </a:highlight>
              </a:rPr>
              <a:t>COMO MÍNIMO</a:t>
            </a:r>
            <a:r>
              <a:rPr lang="es-CO" dirty="0">
                <a:highlight>
                  <a:srgbClr val="00FF00"/>
                </a:highlight>
              </a:rPr>
              <a:t>, el </a:t>
            </a:r>
            <a:r>
              <a:rPr lang="es-CO" dirty="0" smtClean="0">
                <a:highlight>
                  <a:srgbClr val="00FF00"/>
                </a:highlight>
              </a:rPr>
              <a:t>58,5% </a:t>
            </a:r>
            <a:r>
              <a:rPr lang="es-CO" dirty="0">
                <a:highlight>
                  <a:srgbClr val="00FF00"/>
                </a:highlight>
              </a:rPr>
              <a:t>de la totalidad del SGP (Actualmente 53</a:t>
            </a:r>
            <a:r>
              <a:rPr lang="es-CO" dirty="0" smtClean="0">
                <a:highlight>
                  <a:srgbClr val="00FF00"/>
                </a:highlight>
              </a:rPr>
              <a:t>% realmente asignado, y 55,65% nominalmente) </a:t>
            </a:r>
            <a:r>
              <a:rPr lang="es-CO" dirty="0"/>
              <a:t>de los recursos de Transferencias.</a:t>
            </a:r>
          </a:p>
          <a:p>
            <a:pPr algn="just"/>
            <a:endParaRPr lang="es-CO" dirty="0"/>
          </a:p>
          <a:p>
            <a:pPr marL="0" indent="0" algn="just">
              <a:buNone/>
            </a:pPr>
            <a:endParaRPr lang="es-CO" b="1" dirty="0"/>
          </a:p>
          <a:p>
            <a:pPr algn="just"/>
            <a:r>
              <a:rPr lang="es-CO" b="1" dirty="0"/>
              <a:t>La formula </a:t>
            </a:r>
            <a:r>
              <a:rPr lang="es-CO" dirty="0"/>
              <a:t>debería contemplar </a:t>
            </a:r>
            <a:r>
              <a:rPr lang="es-CO" b="1" dirty="0"/>
              <a:t>que </a:t>
            </a:r>
            <a:r>
              <a:rPr lang="es-CO" b="1" dirty="0">
                <a:highlight>
                  <a:srgbClr val="00FF00"/>
                </a:highlight>
              </a:rPr>
              <a:t>los recursos de educación DEBEN ESTAR PROTEGIDOS</a:t>
            </a:r>
            <a:r>
              <a:rPr lang="es-CO" b="1" dirty="0"/>
              <a:t>, y </a:t>
            </a:r>
            <a:r>
              <a:rPr lang="es-CO" b="1" u="sng" dirty="0"/>
              <a:t>no deberían disminuir con relación al año anterior EN TERMINOS REALES</a:t>
            </a:r>
            <a:r>
              <a:rPr lang="es-CO" b="1" dirty="0"/>
              <a:t>, </a:t>
            </a:r>
            <a:r>
              <a:rPr lang="es-CO" dirty="0"/>
              <a:t>independientemente del comportamiento de la Economía y de los ICN</a:t>
            </a:r>
            <a:r>
              <a:rPr lang="es-CO" b="1" dirty="0"/>
              <a:t>. (</a:t>
            </a:r>
            <a:r>
              <a:rPr lang="es-CO" b="1" dirty="0">
                <a:highlight>
                  <a:srgbClr val="00FF00"/>
                </a:highlight>
              </a:rPr>
              <a:t>PRIMADO PROGRESIVIDAD DD.HH.</a:t>
            </a:r>
            <a:r>
              <a:rPr lang="es-CO" b="1" dirty="0"/>
              <a:t>) (PIDESC, 1966)</a:t>
            </a:r>
          </a:p>
          <a:p>
            <a:pPr marL="0" indent="0" algn="just">
              <a:buNone/>
            </a:pPr>
            <a:endParaRPr lang="es-CO" b="1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08239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86916" y="2636912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O" sz="7200" dirty="0"/>
              <a:t>GRACIAS !</a:t>
            </a:r>
            <a:endParaRPr lang="es-ES" sz="7200" dirty="0"/>
          </a:p>
        </p:txBody>
      </p:sp>
    </p:spTree>
    <p:extLst>
      <p:ext uri="{BB962C8B-B14F-4D97-AF65-F5344CB8AC3E}">
        <p14:creationId xmlns:p14="http://schemas.microsoft.com/office/powerpoint/2010/main" val="37673729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53"/>
          <p:cNvSpPr>
            <a:spLocks noChangeArrowheads="1"/>
          </p:cNvSpPr>
          <p:nvPr/>
        </p:nvSpPr>
        <p:spPr bwMode="auto">
          <a:xfrm>
            <a:off x="2235200" y="495300"/>
            <a:ext cx="2374900" cy="1219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800">
              <a:latin typeface="Calibri" pitchFamily="34" charset="0"/>
            </a:endParaRPr>
          </a:p>
        </p:txBody>
      </p:sp>
      <p:sp>
        <p:nvSpPr>
          <p:cNvPr id="4099" name="Text Box 52"/>
          <p:cNvSpPr txBox="1">
            <a:spLocks noChangeArrowheads="1"/>
          </p:cNvSpPr>
          <p:nvPr/>
        </p:nvSpPr>
        <p:spPr bwMode="auto">
          <a:xfrm>
            <a:off x="2374900" y="647700"/>
            <a:ext cx="2095500" cy="8001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MX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SISTEMA GENERAL DE PARTICIPACIONES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CO" altLang="es-MX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s-ES" altLang="es-MX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80% DEL PRESUPUESTO EDUCATIVO</a:t>
            </a:r>
            <a:r>
              <a:rPr lang="es-ES" altLang="es-MX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lang="es-ES" altLang="es-MX" sz="1800" dirty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100" name="Rectangle 51"/>
          <p:cNvSpPr>
            <a:spLocks noChangeArrowheads="1"/>
          </p:cNvSpPr>
          <p:nvPr/>
        </p:nvSpPr>
        <p:spPr bwMode="auto">
          <a:xfrm>
            <a:off x="279400" y="1828800"/>
            <a:ext cx="1955800" cy="914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800">
              <a:latin typeface="Calibri" pitchFamily="34" charset="0"/>
            </a:endParaRPr>
          </a:p>
        </p:txBody>
      </p:sp>
      <p:sp>
        <p:nvSpPr>
          <p:cNvPr id="4101" name="Rectangle 50"/>
          <p:cNvSpPr>
            <a:spLocks noChangeArrowheads="1"/>
          </p:cNvSpPr>
          <p:nvPr/>
        </p:nvSpPr>
        <p:spPr bwMode="auto">
          <a:xfrm>
            <a:off x="4610100" y="1828800"/>
            <a:ext cx="1955800" cy="914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800">
              <a:latin typeface="Calibri" pitchFamily="34" charset="0"/>
            </a:endParaRPr>
          </a:p>
        </p:txBody>
      </p:sp>
      <p:sp>
        <p:nvSpPr>
          <p:cNvPr id="4102" name="AutoShape 49"/>
          <p:cNvSpPr>
            <a:spLocks noChangeArrowheads="1"/>
          </p:cNvSpPr>
          <p:nvPr/>
        </p:nvSpPr>
        <p:spPr bwMode="auto">
          <a:xfrm>
            <a:off x="279400" y="2971800"/>
            <a:ext cx="1955800" cy="685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800">
              <a:latin typeface="Calibri" pitchFamily="34" charset="0"/>
            </a:endParaRPr>
          </a:p>
        </p:txBody>
      </p:sp>
      <p:sp>
        <p:nvSpPr>
          <p:cNvPr id="4103" name="AutoShape 48"/>
          <p:cNvSpPr>
            <a:spLocks noChangeArrowheads="1"/>
          </p:cNvSpPr>
          <p:nvPr/>
        </p:nvSpPr>
        <p:spPr bwMode="auto">
          <a:xfrm>
            <a:off x="279400" y="3886200"/>
            <a:ext cx="1955800" cy="685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800">
              <a:latin typeface="Calibri" pitchFamily="34" charset="0"/>
            </a:endParaRPr>
          </a:p>
        </p:txBody>
      </p:sp>
      <p:sp>
        <p:nvSpPr>
          <p:cNvPr id="4104" name="AutoShape 47"/>
          <p:cNvSpPr>
            <a:spLocks noChangeArrowheads="1"/>
          </p:cNvSpPr>
          <p:nvPr/>
        </p:nvSpPr>
        <p:spPr bwMode="auto">
          <a:xfrm>
            <a:off x="279400" y="4800600"/>
            <a:ext cx="1955800" cy="685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800">
              <a:latin typeface="Calibri" pitchFamily="34" charset="0"/>
            </a:endParaRPr>
          </a:p>
        </p:txBody>
      </p:sp>
      <p:sp>
        <p:nvSpPr>
          <p:cNvPr id="4105" name="AutoShape 46"/>
          <p:cNvSpPr>
            <a:spLocks noChangeArrowheads="1"/>
          </p:cNvSpPr>
          <p:nvPr/>
        </p:nvSpPr>
        <p:spPr bwMode="auto">
          <a:xfrm>
            <a:off x="279400" y="5715000"/>
            <a:ext cx="1955800" cy="685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800">
              <a:latin typeface="Calibri" pitchFamily="34" charset="0"/>
            </a:endParaRPr>
          </a:p>
        </p:txBody>
      </p:sp>
      <p:sp>
        <p:nvSpPr>
          <p:cNvPr id="4106" name="AutoShape 45"/>
          <p:cNvSpPr>
            <a:spLocks noChangeArrowheads="1"/>
          </p:cNvSpPr>
          <p:nvPr/>
        </p:nvSpPr>
        <p:spPr bwMode="auto">
          <a:xfrm>
            <a:off x="4610100" y="2971800"/>
            <a:ext cx="1955800" cy="685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800">
              <a:latin typeface="Calibri" pitchFamily="34" charset="0"/>
            </a:endParaRPr>
          </a:p>
        </p:txBody>
      </p:sp>
      <p:sp>
        <p:nvSpPr>
          <p:cNvPr id="4107" name="AutoShape 44"/>
          <p:cNvSpPr>
            <a:spLocks noChangeArrowheads="1"/>
          </p:cNvSpPr>
          <p:nvPr/>
        </p:nvSpPr>
        <p:spPr bwMode="auto">
          <a:xfrm>
            <a:off x="4610100" y="3886200"/>
            <a:ext cx="1955800" cy="685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800">
              <a:latin typeface="Calibri" pitchFamily="34" charset="0"/>
            </a:endParaRPr>
          </a:p>
        </p:txBody>
      </p:sp>
      <p:sp>
        <p:nvSpPr>
          <p:cNvPr id="4108" name="AutoShape 43"/>
          <p:cNvSpPr>
            <a:spLocks noChangeArrowheads="1"/>
          </p:cNvSpPr>
          <p:nvPr/>
        </p:nvSpPr>
        <p:spPr bwMode="auto">
          <a:xfrm>
            <a:off x="4610100" y="4800600"/>
            <a:ext cx="1955800" cy="685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800">
              <a:latin typeface="Calibri" pitchFamily="34" charset="0"/>
            </a:endParaRPr>
          </a:p>
        </p:txBody>
      </p:sp>
      <p:sp>
        <p:nvSpPr>
          <p:cNvPr id="4109" name="AutoShape 42"/>
          <p:cNvSpPr>
            <a:spLocks noChangeArrowheads="1"/>
          </p:cNvSpPr>
          <p:nvPr/>
        </p:nvSpPr>
        <p:spPr bwMode="auto">
          <a:xfrm>
            <a:off x="4610100" y="5715000"/>
            <a:ext cx="1955800" cy="685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800">
              <a:latin typeface="Calibri" pitchFamily="34" charset="0"/>
            </a:endParaRPr>
          </a:p>
        </p:txBody>
      </p:sp>
      <p:sp>
        <p:nvSpPr>
          <p:cNvPr id="4110" name="Text Box 41"/>
          <p:cNvSpPr txBox="1">
            <a:spLocks noChangeArrowheads="1"/>
          </p:cNvSpPr>
          <p:nvPr/>
        </p:nvSpPr>
        <p:spPr bwMode="auto">
          <a:xfrm>
            <a:off x="349250" y="1943100"/>
            <a:ext cx="1816100" cy="571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MX" sz="1400">
                <a:latin typeface="Calibri" pitchFamily="34" charset="0"/>
                <a:ea typeface="Calibri" pitchFamily="34" charset="0"/>
                <a:cs typeface="Times New Roman" pitchFamily="18" charset="0"/>
              </a:rPr>
              <a:t>Asignaciones Especiales 4%</a:t>
            </a:r>
            <a:endParaRPr lang="es-ES" altLang="es-MX" sz="18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111" name="Text Box 40"/>
          <p:cNvSpPr txBox="1">
            <a:spLocks noChangeArrowheads="1"/>
          </p:cNvSpPr>
          <p:nvPr/>
        </p:nvSpPr>
        <p:spPr bwMode="auto">
          <a:xfrm>
            <a:off x="349250" y="3086100"/>
            <a:ext cx="18161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MX" sz="1100">
                <a:latin typeface="Calibri" pitchFamily="34" charset="0"/>
                <a:ea typeface="Calibri" pitchFamily="34" charset="0"/>
                <a:cs typeface="Times New Roman" pitchFamily="18" charset="0"/>
              </a:rPr>
              <a:t>Alimentación Escolar (Municipios Distritos) 0.5%</a:t>
            </a:r>
            <a:endParaRPr lang="es-ES" altLang="es-MX" sz="18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112" name="Text Box 39"/>
          <p:cNvSpPr txBox="1">
            <a:spLocks noChangeArrowheads="1"/>
          </p:cNvSpPr>
          <p:nvPr/>
        </p:nvSpPr>
        <p:spPr bwMode="auto">
          <a:xfrm>
            <a:off x="349250" y="4000500"/>
            <a:ext cx="18161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MX" sz="1000">
                <a:latin typeface="Calibri" pitchFamily="34" charset="0"/>
                <a:ea typeface="Calibri" pitchFamily="34" charset="0"/>
                <a:cs typeface="Times New Roman" pitchFamily="18" charset="0"/>
              </a:rPr>
              <a:t>Ribereños Río Magdalena (Municipios y Distritos)</a:t>
            </a:r>
            <a:r>
              <a:rPr lang="es-ES" altLang="es-MX" sz="1100">
                <a:latin typeface="Calibri" pitchFamily="34" charset="0"/>
                <a:ea typeface="Calibri" pitchFamily="34" charset="0"/>
                <a:cs typeface="Times New Roman" pitchFamily="18" charset="0"/>
              </a:rPr>
              <a:t> 0.08%</a:t>
            </a:r>
            <a:endParaRPr lang="es-ES" altLang="es-MX" sz="18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113" name="Text Box 38"/>
          <p:cNvSpPr txBox="1">
            <a:spLocks noChangeArrowheads="1"/>
          </p:cNvSpPr>
          <p:nvPr/>
        </p:nvSpPr>
        <p:spPr bwMode="auto">
          <a:xfrm>
            <a:off x="349250" y="4914900"/>
            <a:ext cx="1816100" cy="571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MX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Fondo de Pensiones Territoriales- FONPET  (Municipios, Distritos y Departamentos)</a:t>
            </a:r>
            <a:r>
              <a:rPr lang="es-ES" altLang="es-MX" sz="1100">
                <a:latin typeface="Calibri" pitchFamily="34" charset="0"/>
                <a:ea typeface="Calibri" pitchFamily="34" charset="0"/>
                <a:cs typeface="Times New Roman" pitchFamily="18" charset="0"/>
              </a:rPr>
              <a:t> 2.9%</a:t>
            </a:r>
            <a:endParaRPr lang="es-ES" altLang="es-MX" sz="18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114" name="Text Box 37"/>
          <p:cNvSpPr txBox="1">
            <a:spLocks noChangeArrowheads="1"/>
          </p:cNvSpPr>
          <p:nvPr/>
        </p:nvSpPr>
        <p:spPr bwMode="auto">
          <a:xfrm>
            <a:off x="349250" y="5829300"/>
            <a:ext cx="1816100" cy="571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MX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Resguardos Indigenas (Población Indigena de los</a:t>
            </a:r>
            <a:r>
              <a:rPr lang="es-ES" altLang="es-MX" sz="110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s-ES" altLang="es-MX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Resguardos) 0.52%</a:t>
            </a:r>
            <a:endParaRPr lang="es-ES" altLang="es-MX" sz="18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115" name="Text Box 36"/>
          <p:cNvSpPr txBox="1">
            <a:spLocks noChangeArrowheads="1"/>
          </p:cNvSpPr>
          <p:nvPr/>
        </p:nvSpPr>
        <p:spPr bwMode="auto">
          <a:xfrm>
            <a:off x="4679950" y="1943100"/>
            <a:ext cx="1816100" cy="571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MX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Distribución Sectorial </a:t>
            </a:r>
            <a:r>
              <a:rPr lang="es-ES" altLang="es-MX" sz="1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96%</a:t>
            </a:r>
            <a:endParaRPr lang="es-ES" altLang="es-MX" sz="1800" dirty="0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116" name="Text Box 35"/>
          <p:cNvSpPr txBox="1">
            <a:spLocks noChangeArrowheads="1"/>
          </p:cNvSpPr>
          <p:nvPr/>
        </p:nvSpPr>
        <p:spPr bwMode="auto">
          <a:xfrm>
            <a:off x="4679950" y="3086100"/>
            <a:ext cx="18161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MX" sz="9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Educación (Municipios, Distritos y Departamentos)</a:t>
            </a:r>
            <a:r>
              <a:rPr lang="es-ES" altLang="es-MX" sz="110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58.5%</a:t>
            </a:r>
            <a:endParaRPr lang="es-ES" altLang="es-MX" sz="1800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117" name="Text Box 34"/>
          <p:cNvSpPr txBox="1">
            <a:spLocks noChangeArrowheads="1"/>
          </p:cNvSpPr>
          <p:nvPr/>
        </p:nvSpPr>
        <p:spPr bwMode="auto">
          <a:xfrm>
            <a:off x="4679950" y="4000500"/>
            <a:ext cx="18161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MX" sz="1100">
                <a:latin typeface="Calibri" pitchFamily="34" charset="0"/>
                <a:ea typeface="Calibri" pitchFamily="34" charset="0"/>
                <a:cs typeface="Times New Roman" pitchFamily="18" charset="0"/>
              </a:rPr>
              <a:t>Salud (Municipios, Distritos y Departamentos) 25%</a:t>
            </a:r>
            <a:endParaRPr lang="es-ES" altLang="es-MX" sz="18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118" name="Text Box 33"/>
          <p:cNvSpPr txBox="1">
            <a:spLocks noChangeArrowheads="1"/>
          </p:cNvSpPr>
          <p:nvPr/>
        </p:nvSpPr>
        <p:spPr bwMode="auto">
          <a:xfrm>
            <a:off x="4679950" y="4914900"/>
            <a:ext cx="1816100" cy="571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MX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Agua Potable  (Municipios, Distritos y Departamentos) 5.4%</a:t>
            </a:r>
            <a:endParaRPr lang="es-ES" altLang="es-MX" sz="18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119" name="Text Box 32"/>
          <p:cNvSpPr txBox="1">
            <a:spLocks noChangeArrowheads="1"/>
          </p:cNvSpPr>
          <p:nvPr/>
        </p:nvSpPr>
        <p:spPr bwMode="auto">
          <a:xfrm>
            <a:off x="4679950" y="5829300"/>
            <a:ext cx="18161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MX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Proposito General (Municipios y Distritos) 11.1</a:t>
            </a:r>
            <a:endParaRPr lang="es-ES" altLang="es-MX" sz="1800"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4120" name="AutoShape 31"/>
          <p:cNvCxnSpPr>
            <a:cxnSpLocks noChangeShapeType="1"/>
          </p:cNvCxnSpPr>
          <p:nvPr/>
        </p:nvCxnSpPr>
        <p:spPr bwMode="auto">
          <a:xfrm flipH="1">
            <a:off x="1117600" y="1028700"/>
            <a:ext cx="11176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21" name="AutoShape 30"/>
          <p:cNvCxnSpPr>
            <a:cxnSpLocks noChangeShapeType="1"/>
          </p:cNvCxnSpPr>
          <p:nvPr/>
        </p:nvCxnSpPr>
        <p:spPr bwMode="auto">
          <a:xfrm flipH="1">
            <a:off x="4610100" y="1028700"/>
            <a:ext cx="11176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22" name="AutoShape 29"/>
          <p:cNvCxnSpPr>
            <a:cxnSpLocks noChangeShapeType="1"/>
          </p:cNvCxnSpPr>
          <p:nvPr/>
        </p:nvCxnSpPr>
        <p:spPr bwMode="auto">
          <a:xfrm>
            <a:off x="1117600" y="1028700"/>
            <a:ext cx="0" cy="8001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23" name="AutoShape 28"/>
          <p:cNvCxnSpPr>
            <a:cxnSpLocks noChangeShapeType="1"/>
          </p:cNvCxnSpPr>
          <p:nvPr/>
        </p:nvCxnSpPr>
        <p:spPr bwMode="auto">
          <a:xfrm>
            <a:off x="5727700" y="1028700"/>
            <a:ext cx="0" cy="8001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24" name="AutoShape 27"/>
          <p:cNvCxnSpPr>
            <a:cxnSpLocks noChangeShapeType="1"/>
          </p:cNvCxnSpPr>
          <p:nvPr/>
        </p:nvCxnSpPr>
        <p:spPr bwMode="auto">
          <a:xfrm>
            <a:off x="2235200" y="2286000"/>
            <a:ext cx="5588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25" name="AutoShape 26"/>
          <p:cNvCxnSpPr>
            <a:cxnSpLocks noChangeShapeType="1"/>
          </p:cNvCxnSpPr>
          <p:nvPr/>
        </p:nvCxnSpPr>
        <p:spPr bwMode="auto">
          <a:xfrm>
            <a:off x="4051300" y="2286000"/>
            <a:ext cx="5588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26" name="AutoShape 25"/>
          <p:cNvCxnSpPr>
            <a:cxnSpLocks noChangeShapeType="1"/>
          </p:cNvCxnSpPr>
          <p:nvPr/>
        </p:nvCxnSpPr>
        <p:spPr bwMode="auto">
          <a:xfrm>
            <a:off x="2794000" y="2286000"/>
            <a:ext cx="0" cy="37719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27" name="AutoShape 24"/>
          <p:cNvCxnSpPr>
            <a:cxnSpLocks noChangeShapeType="1"/>
          </p:cNvCxnSpPr>
          <p:nvPr/>
        </p:nvCxnSpPr>
        <p:spPr bwMode="auto">
          <a:xfrm>
            <a:off x="4051300" y="2286000"/>
            <a:ext cx="0" cy="37719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28" name="AutoShape 23"/>
          <p:cNvCxnSpPr>
            <a:cxnSpLocks noChangeShapeType="1"/>
          </p:cNvCxnSpPr>
          <p:nvPr/>
        </p:nvCxnSpPr>
        <p:spPr bwMode="auto">
          <a:xfrm flipH="1">
            <a:off x="2235200" y="3314700"/>
            <a:ext cx="5588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29" name="AutoShape 22"/>
          <p:cNvCxnSpPr>
            <a:cxnSpLocks noChangeShapeType="1"/>
          </p:cNvCxnSpPr>
          <p:nvPr/>
        </p:nvCxnSpPr>
        <p:spPr bwMode="auto">
          <a:xfrm flipH="1">
            <a:off x="2235200" y="4229100"/>
            <a:ext cx="5588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30" name="AutoShape 21"/>
          <p:cNvCxnSpPr>
            <a:cxnSpLocks noChangeShapeType="1"/>
          </p:cNvCxnSpPr>
          <p:nvPr/>
        </p:nvCxnSpPr>
        <p:spPr bwMode="auto">
          <a:xfrm flipH="1">
            <a:off x="2235200" y="5143500"/>
            <a:ext cx="5588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31" name="AutoShape 20"/>
          <p:cNvCxnSpPr>
            <a:cxnSpLocks noChangeShapeType="1"/>
          </p:cNvCxnSpPr>
          <p:nvPr/>
        </p:nvCxnSpPr>
        <p:spPr bwMode="auto">
          <a:xfrm flipH="1">
            <a:off x="2235200" y="6057900"/>
            <a:ext cx="5588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32" name="AutoShape 19"/>
          <p:cNvCxnSpPr>
            <a:cxnSpLocks noChangeShapeType="1"/>
          </p:cNvCxnSpPr>
          <p:nvPr/>
        </p:nvCxnSpPr>
        <p:spPr bwMode="auto">
          <a:xfrm>
            <a:off x="4051300" y="3314700"/>
            <a:ext cx="5588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33" name="AutoShape 18"/>
          <p:cNvCxnSpPr>
            <a:cxnSpLocks noChangeShapeType="1"/>
          </p:cNvCxnSpPr>
          <p:nvPr/>
        </p:nvCxnSpPr>
        <p:spPr bwMode="auto">
          <a:xfrm>
            <a:off x="4051300" y="4229100"/>
            <a:ext cx="5588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34" name="AutoShape 17"/>
          <p:cNvCxnSpPr>
            <a:cxnSpLocks noChangeShapeType="1"/>
          </p:cNvCxnSpPr>
          <p:nvPr/>
        </p:nvCxnSpPr>
        <p:spPr bwMode="auto">
          <a:xfrm>
            <a:off x="4051300" y="5143500"/>
            <a:ext cx="5588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35" name="AutoShape 16"/>
          <p:cNvCxnSpPr>
            <a:cxnSpLocks noChangeShapeType="1"/>
          </p:cNvCxnSpPr>
          <p:nvPr/>
        </p:nvCxnSpPr>
        <p:spPr bwMode="auto">
          <a:xfrm>
            <a:off x="4051300" y="6057900"/>
            <a:ext cx="5588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36" name="AutoShape 15"/>
          <p:cNvSpPr>
            <a:spLocks noChangeArrowheads="1"/>
          </p:cNvSpPr>
          <p:nvPr/>
        </p:nvSpPr>
        <p:spPr bwMode="auto">
          <a:xfrm>
            <a:off x="6775450" y="3657600"/>
            <a:ext cx="1536700" cy="228600"/>
          </a:xfrm>
          <a:prstGeom prst="roundRect">
            <a:avLst>
              <a:gd name="adj" fmla="val 16667"/>
            </a:avLst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800">
              <a:latin typeface="Calibri" pitchFamily="34" charset="0"/>
            </a:endParaRPr>
          </a:p>
        </p:txBody>
      </p:sp>
      <p:sp>
        <p:nvSpPr>
          <p:cNvPr id="4137" name="AutoShape 14"/>
          <p:cNvSpPr>
            <a:spLocks noChangeArrowheads="1"/>
          </p:cNvSpPr>
          <p:nvPr/>
        </p:nvSpPr>
        <p:spPr bwMode="auto">
          <a:xfrm>
            <a:off x="6858000" y="4114800"/>
            <a:ext cx="1536700" cy="2286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800">
              <a:latin typeface="Calibri" pitchFamily="34" charset="0"/>
            </a:endParaRPr>
          </a:p>
        </p:txBody>
      </p:sp>
      <p:sp>
        <p:nvSpPr>
          <p:cNvPr id="4138" name="AutoShape 13"/>
          <p:cNvSpPr>
            <a:spLocks noChangeArrowheads="1"/>
          </p:cNvSpPr>
          <p:nvPr/>
        </p:nvSpPr>
        <p:spPr bwMode="auto">
          <a:xfrm>
            <a:off x="6775450" y="4572000"/>
            <a:ext cx="1536700" cy="2286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800">
              <a:latin typeface="Calibri" pitchFamily="34" charset="0"/>
            </a:endParaRPr>
          </a:p>
        </p:txBody>
      </p:sp>
      <p:sp>
        <p:nvSpPr>
          <p:cNvPr id="4139" name="AutoShape 12"/>
          <p:cNvSpPr>
            <a:spLocks noChangeArrowheads="1"/>
          </p:cNvSpPr>
          <p:nvPr/>
        </p:nvSpPr>
        <p:spPr bwMode="auto">
          <a:xfrm>
            <a:off x="6858000" y="5715000"/>
            <a:ext cx="1536700" cy="2286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800">
              <a:latin typeface="Calibri" pitchFamily="34" charset="0"/>
            </a:endParaRPr>
          </a:p>
        </p:txBody>
      </p:sp>
      <p:sp>
        <p:nvSpPr>
          <p:cNvPr id="4140" name="AutoShape 11"/>
          <p:cNvSpPr>
            <a:spLocks noChangeArrowheads="1"/>
          </p:cNvSpPr>
          <p:nvPr/>
        </p:nvSpPr>
        <p:spPr bwMode="auto">
          <a:xfrm>
            <a:off x="6845300" y="6172200"/>
            <a:ext cx="1536700" cy="2286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800">
              <a:latin typeface="Calibri" pitchFamily="34" charset="0"/>
            </a:endParaRPr>
          </a:p>
        </p:txBody>
      </p:sp>
      <p:cxnSp>
        <p:nvCxnSpPr>
          <p:cNvPr id="4141" name="AutoShape 10"/>
          <p:cNvCxnSpPr>
            <a:cxnSpLocks noChangeShapeType="1"/>
          </p:cNvCxnSpPr>
          <p:nvPr/>
        </p:nvCxnSpPr>
        <p:spPr bwMode="auto">
          <a:xfrm>
            <a:off x="6565900" y="4229100"/>
            <a:ext cx="2794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42" name="AutoShape 9"/>
          <p:cNvCxnSpPr>
            <a:cxnSpLocks noChangeShapeType="1"/>
          </p:cNvCxnSpPr>
          <p:nvPr/>
        </p:nvCxnSpPr>
        <p:spPr bwMode="auto">
          <a:xfrm flipV="1">
            <a:off x="6565900" y="3771900"/>
            <a:ext cx="20955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43" name="AutoShape 8"/>
          <p:cNvCxnSpPr>
            <a:cxnSpLocks noChangeShapeType="1"/>
          </p:cNvCxnSpPr>
          <p:nvPr/>
        </p:nvCxnSpPr>
        <p:spPr bwMode="auto">
          <a:xfrm>
            <a:off x="6565900" y="4457700"/>
            <a:ext cx="20955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44" name="AutoShape 7"/>
          <p:cNvCxnSpPr>
            <a:cxnSpLocks noChangeShapeType="1"/>
          </p:cNvCxnSpPr>
          <p:nvPr/>
        </p:nvCxnSpPr>
        <p:spPr bwMode="auto">
          <a:xfrm flipV="1">
            <a:off x="6565900" y="5829300"/>
            <a:ext cx="2794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45" name="AutoShape 6"/>
          <p:cNvCxnSpPr>
            <a:cxnSpLocks noChangeShapeType="1"/>
          </p:cNvCxnSpPr>
          <p:nvPr/>
        </p:nvCxnSpPr>
        <p:spPr bwMode="auto">
          <a:xfrm>
            <a:off x="6565900" y="6057900"/>
            <a:ext cx="2794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46" name="Text Box 5"/>
          <p:cNvSpPr txBox="1">
            <a:spLocks noChangeArrowheads="1"/>
          </p:cNvSpPr>
          <p:nvPr/>
        </p:nvSpPr>
        <p:spPr bwMode="auto">
          <a:xfrm>
            <a:off x="6845300" y="3657600"/>
            <a:ext cx="13970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MX" sz="800">
                <a:latin typeface="Calibri" pitchFamily="34" charset="0"/>
                <a:ea typeface="Calibri" pitchFamily="34" charset="0"/>
                <a:cs typeface="Times New Roman" pitchFamily="18" charset="0"/>
              </a:rPr>
              <a:t>Regimén Subsidiado 65%</a:t>
            </a:r>
            <a:endParaRPr lang="es-ES" altLang="es-MX" sz="18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147" name="Text Box 4"/>
          <p:cNvSpPr txBox="1">
            <a:spLocks noChangeArrowheads="1"/>
          </p:cNvSpPr>
          <p:nvPr/>
        </p:nvSpPr>
        <p:spPr bwMode="auto">
          <a:xfrm>
            <a:off x="6915150" y="4114800"/>
            <a:ext cx="13970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MX" sz="800">
                <a:latin typeface="Calibri" pitchFamily="34" charset="0"/>
                <a:ea typeface="Calibri" pitchFamily="34" charset="0"/>
                <a:cs typeface="Times New Roman" pitchFamily="18" charset="0"/>
              </a:rPr>
              <a:t>Salud Pública 10.1%</a:t>
            </a:r>
            <a:endParaRPr lang="es-ES" altLang="es-MX" sz="18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148" name="Text Box 3"/>
          <p:cNvSpPr txBox="1">
            <a:spLocks noChangeArrowheads="1"/>
          </p:cNvSpPr>
          <p:nvPr/>
        </p:nvSpPr>
        <p:spPr bwMode="auto">
          <a:xfrm>
            <a:off x="6845300" y="4572000"/>
            <a:ext cx="13970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MX" sz="800">
                <a:latin typeface="Calibri" pitchFamily="34" charset="0"/>
                <a:ea typeface="Calibri" pitchFamily="34" charset="0"/>
                <a:cs typeface="Times New Roman" pitchFamily="18" charset="0"/>
              </a:rPr>
              <a:t>Prestación </a:t>
            </a:r>
            <a:r>
              <a:rPr lang="en-US" altLang="es-MX" sz="800">
                <a:latin typeface="Calibri" pitchFamily="34" charset="0"/>
                <a:ea typeface="Calibri" pitchFamily="34" charset="0"/>
                <a:cs typeface="Times New Roman" pitchFamily="18" charset="0"/>
              </a:rPr>
              <a:t>PPNA 24.9%</a:t>
            </a:r>
            <a:endParaRPr lang="en-US" altLang="es-MX" sz="18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149" name="Text Box 2"/>
          <p:cNvSpPr txBox="1">
            <a:spLocks noChangeArrowheads="1"/>
          </p:cNvSpPr>
          <p:nvPr/>
        </p:nvSpPr>
        <p:spPr bwMode="auto">
          <a:xfrm>
            <a:off x="6915150" y="5715000"/>
            <a:ext cx="13970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s-MX" sz="800">
                <a:latin typeface="Calibri" pitchFamily="34" charset="0"/>
                <a:ea typeface="Calibri" pitchFamily="34" charset="0"/>
                <a:cs typeface="Times New Roman" pitchFamily="18" charset="0"/>
              </a:rPr>
              <a:t>Municipio (-)25000 hab 17%</a:t>
            </a:r>
            <a:endParaRPr lang="en-US" altLang="es-MX" sz="18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150" name="Text Box 1"/>
          <p:cNvSpPr txBox="1">
            <a:spLocks noChangeArrowheads="1"/>
          </p:cNvSpPr>
          <p:nvPr/>
        </p:nvSpPr>
        <p:spPr bwMode="auto">
          <a:xfrm>
            <a:off x="6915150" y="6172200"/>
            <a:ext cx="13970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s-MX" sz="800">
                <a:latin typeface="Calibri" pitchFamily="34" charset="0"/>
                <a:ea typeface="Calibri" pitchFamily="34" charset="0"/>
                <a:cs typeface="Times New Roman" pitchFamily="18" charset="0"/>
              </a:rPr>
              <a:t>Todos Mun. y Distritos 83%</a:t>
            </a:r>
            <a:endParaRPr lang="en-US" altLang="es-MX" sz="18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151" name="Rectangle 5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800">
              <a:latin typeface="Calibri" pitchFamily="34" charset="0"/>
            </a:endParaRPr>
          </a:p>
        </p:txBody>
      </p:sp>
      <p:sp>
        <p:nvSpPr>
          <p:cNvPr id="4152" name="Rectangle 71"/>
          <p:cNvSpPr>
            <a:spLocks noChangeArrowheads="1"/>
          </p:cNvSpPr>
          <p:nvPr/>
        </p:nvSpPr>
        <p:spPr bwMode="auto">
          <a:xfrm>
            <a:off x="381000" y="2286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800"/>
          </a:p>
        </p:txBody>
      </p:sp>
      <p:sp>
        <p:nvSpPr>
          <p:cNvPr id="4153" name="58 CuadroTexto"/>
          <p:cNvSpPr txBox="1">
            <a:spLocks noChangeArrowheads="1"/>
          </p:cNvSpPr>
          <p:nvPr/>
        </p:nvSpPr>
        <p:spPr bwMode="auto">
          <a:xfrm>
            <a:off x="381000" y="6477000"/>
            <a:ext cx="7162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MX" sz="1200">
                <a:latin typeface="Calibri" pitchFamily="34" charset="0"/>
              </a:rPr>
              <a:t>DNP- Documento CONPES Social 137 enero 28 de 2011</a:t>
            </a:r>
            <a:endParaRPr lang="en-US" altLang="es-MX" sz="1200">
              <a:latin typeface="Calibri" pitchFamily="34" charset="0"/>
            </a:endParaRPr>
          </a:p>
        </p:txBody>
      </p:sp>
      <p:sp>
        <p:nvSpPr>
          <p:cNvPr id="58" name="Título 2"/>
          <p:cNvSpPr txBox="1">
            <a:spLocks/>
          </p:cNvSpPr>
          <p:nvPr/>
        </p:nvSpPr>
        <p:spPr>
          <a:xfrm>
            <a:off x="6565900" y="1798976"/>
            <a:ext cx="2578100" cy="1372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500" b="1" dirty="0" smtClean="0">
                <a:solidFill>
                  <a:schemeClr val="accent4">
                    <a:lumMod val="75000"/>
                  </a:schemeClr>
                </a:solidFill>
              </a:rPr>
              <a:t>TRANSFERENCIAS </a:t>
            </a:r>
            <a:r>
              <a:rPr lang="es-CO" sz="2500" b="1" dirty="0">
                <a:solidFill>
                  <a:schemeClr val="accent4">
                    <a:lumMod val="75000"/>
                  </a:schemeClr>
                </a:solidFill>
              </a:rPr>
              <a:t>PARA </a:t>
            </a:r>
          </a:p>
          <a:p>
            <a:r>
              <a:rPr lang="es-CO" sz="2500" b="1" dirty="0">
                <a:solidFill>
                  <a:schemeClr val="accent4">
                    <a:lumMod val="75000"/>
                  </a:schemeClr>
                </a:solidFill>
              </a:rPr>
              <a:t>TERRITORIOS</a:t>
            </a:r>
          </a:p>
        </p:txBody>
      </p:sp>
      <p:sp>
        <p:nvSpPr>
          <p:cNvPr id="2" name="Elipse 1"/>
          <p:cNvSpPr/>
          <p:nvPr/>
        </p:nvSpPr>
        <p:spPr>
          <a:xfrm>
            <a:off x="6403227" y="3062470"/>
            <a:ext cx="1839073" cy="5052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55,68%</a:t>
            </a:r>
            <a:endParaRPr lang="es-ES" dirty="0"/>
          </a:p>
        </p:txBody>
      </p:sp>
      <p:cxnSp>
        <p:nvCxnSpPr>
          <p:cNvPr id="4" name="Conector recto de flecha 3"/>
          <p:cNvCxnSpPr>
            <a:cxnSpLocks/>
            <a:stCxn id="2" idx="0"/>
            <a:endCxn id="4098" idx="2"/>
          </p:cNvCxnSpPr>
          <p:nvPr/>
        </p:nvCxnSpPr>
        <p:spPr>
          <a:xfrm flipH="1" flipV="1">
            <a:off x="3422650" y="1714500"/>
            <a:ext cx="3900114" cy="13479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ítulo 2"/>
          <p:cNvSpPr txBox="1">
            <a:spLocks/>
          </p:cNvSpPr>
          <p:nvPr/>
        </p:nvSpPr>
        <p:spPr>
          <a:xfrm>
            <a:off x="5978042" y="184204"/>
            <a:ext cx="2711772" cy="1372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500" b="1" dirty="0">
                <a:solidFill>
                  <a:schemeClr val="accent4">
                    <a:lumMod val="75000"/>
                  </a:schemeClr>
                </a:solidFill>
              </a:rPr>
              <a:t>EDUCACION -&gt; DESCENTRALIZADA</a:t>
            </a:r>
          </a:p>
        </p:txBody>
      </p:sp>
      <p:cxnSp>
        <p:nvCxnSpPr>
          <p:cNvPr id="12" name="Conector recto de flecha 11"/>
          <p:cNvCxnSpPr>
            <a:cxnSpLocks/>
          </p:cNvCxnSpPr>
          <p:nvPr/>
        </p:nvCxnSpPr>
        <p:spPr>
          <a:xfrm>
            <a:off x="6651959" y="1198515"/>
            <a:ext cx="440321" cy="8013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 flipH="1" flipV="1">
            <a:off x="4155914" y="1113176"/>
            <a:ext cx="2619536" cy="1172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6748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  <p:bldP spid="4101" grpId="0" animBg="1"/>
      <p:bldP spid="4102" grpId="0" animBg="1"/>
      <p:bldP spid="4103" grpId="0" animBg="1"/>
      <p:bldP spid="4104" grpId="0" animBg="1"/>
      <p:bldP spid="4105" grpId="0" animBg="1"/>
      <p:bldP spid="4106" grpId="0" animBg="1"/>
      <p:bldP spid="4107" grpId="0" animBg="1"/>
      <p:bldP spid="4108" grpId="0" animBg="1"/>
      <p:bldP spid="4109" grpId="0" animBg="1"/>
      <p:bldP spid="4110" grpId="0" animBg="1"/>
      <p:bldP spid="4111" grpId="0" animBg="1"/>
      <p:bldP spid="4112" grpId="0" animBg="1"/>
      <p:bldP spid="4113" grpId="0" animBg="1"/>
      <p:bldP spid="4114" grpId="0" animBg="1"/>
      <p:bldP spid="4115" grpId="0" animBg="1"/>
      <p:bldP spid="4116" grpId="0" animBg="1"/>
      <p:bldP spid="4117" grpId="0" animBg="1"/>
      <p:bldP spid="4118" grpId="0" animBg="1"/>
      <p:bldP spid="4119" grpId="0" animBg="1"/>
      <p:bldP spid="4136" grpId="0" animBg="1"/>
      <p:bldP spid="4137" grpId="0" animBg="1"/>
      <p:bldP spid="4138" grpId="0" animBg="1"/>
      <p:bldP spid="4139" grpId="0" animBg="1"/>
      <p:bldP spid="4140" grpId="0" animBg="1"/>
      <p:bldP spid="4146" grpId="0" animBg="1"/>
      <p:bldP spid="4147" grpId="0" animBg="1"/>
      <p:bldP spid="4148" grpId="0" animBg="1"/>
      <p:bldP spid="4149" grpId="0" animBg="1"/>
      <p:bldP spid="4150" grpId="0" animBg="1"/>
      <p:bldP spid="4153" grpId="0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82410" y="113437"/>
            <a:ext cx="7342310" cy="911233"/>
          </a:xfrm>
        </p:spPr>
        <p:txBody>
          <a:bodyPr/>
          <a:lstStyle/>
          <a:p>
            <a:pPr algn="l"/>
            <a:r>
              <a:rPr lang="es-CO" sz="2500" b="1" dirty="0">
                <a:solidFill>
                  <a:schemeClr val="accent4">
                    <a:lumMod val="75000"/>
                  </a:schemeClr>
                </a:solidFill>
              </a:rPr>
              <a:t>FUENTE DE LAS TRANSFERENCIAS TERRITORIALES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833" y="854208"/>
            <a:ext cx="6368305" cy="4947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" name="12 CuadroTexto"/>
          <p:cNvSpPr txBox="1"/>
          <p:nvPr/>
        </p:nvSpPr>
        <p:spPr>
          <a:xfrm>
            <a:off x="827584" y="5883905"/>
            <a:ext cx="5142851" cy="211774"/>
          </a:xfrm>
          <a:prstGeom prst="rect">
            <a:avLst/>
          </a:prstGeom>
          <a:noFill/>
        </p:spPr>
        <p:txBody>
          <a:bodyPr wrap="square" lIns="72567" tIns="36283" rIns="72567" bIns="36283" rtlCol="0">
            <a:spAutoFit/>
          </a:bodyPr>
          <a:lstStyle/>
          <a:p>
            <a:r>
              <a:rPr lang="es-CO" sz="9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Fuente: </a:t>
            </a:r>
            <a:r>
              <a:rPr lang="es-CO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FND con base en CP 1991, ley 60 de 1993, Acto Legislativo 01 de 2001 y Acto Legislativo 04 de 2007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696844" y="6047960"/>
            <a:ext cx="89586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/>
              <a:t>Fuente: </a:t>
            </a:r>
            <a:r>
              <a:rPr lang="es-CO" sz="800"/>
              <a:t>RETOS PARA MEJORAR EL SISTEMA GENERAL DE PARTICIAPCIONES - IV Encuentro de Coordinación Intergubernamental y Presupuestal</a:t>
            </a:r>
            <a:r>
              <a:rPr lang="es-MX" sz="800"/>
              <a:t> - </a:t>
            </a:r>
            <a:r>
              <a:rPr lang="es-CO" sz="800"/>
              <a:t>Amylkar Acosta</a:t>
            </a:r>
            <a:r>
              <a:rPr lang="es-MX" sz="800"/>
              <a:t> - </a:t>
            </a:r>
            <a:r>
              <a:rPr lang="es-CO" sz="800"/>
              <a:t>Bogotá D.C. Septiembre 10 de 2015</a:t>
            </a:r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7195889" y="2286133"/>
            <a:ext cx="1547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46.5% ICN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7195889" y="5160958"/>
            <a:ext cx="1132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26,7% ICN</a:t>
            </a:r>
            <a:endParaRPr lang="es-MX" dirty="0"/>
          </a:p>
        </p:txBody>
      </p:sp>
      <p:sp>
        <p:nvSpPr>
          <p:cNvPr id="9" name="8 Flecha abajo"/>
          <p:cNvSpPr/>
          <p:nvPr/>
        </p:nvSpPr>
        <p:spPr>
          <a:xfrm>
            <a:off x="7534977" y="2691863"/>
            <a:ext cx="115238" cy="23875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718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441238"/>
              </p:ext>
            </p:extLst>
          </p:nvPr>
        </p:nvGraphicFramePr>
        <p:xfrm>
          <a:off x="611560" y="692697"/>
          <a:ext cx="7776864" cy="5433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29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72528" y="109095"/>
            <a:ext cx="7198109" cy="911233"/>
          </a:xfrm>
        </p:spPr>
        <p:txBody>
          <a:bodyPr>
            <a:normAutofit/>
          </a:bodyPr>
          <a:lstStyle/>
          <a:p>
            <a:pPr algn="l"/>
            <a:r>
              <a:rPr lang="es-CO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s-CO" sz="2400" b="1" dirty="0">
                <a:solidFill>
                  <a:srgbClr val="FF0000"/>
                </a:solidFill>
              </a:rPr>
              <a:t>LAS IMPLICACIONES DEL PERIODO DE TRANSICIÓN</a:t>
            </a:r>
            <a:endParaRPr lang="es-CO" sz="2200" b="1" dirty="0">
              <a:solidFill>
                <a:srgbClr val="FF000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72528" y="829802"/>
            <a:ext cx="8626719" cy="381051"/>
          </a:xfrm>
          <a:prstGeom prst="rect">
            <a:avLst/>
          </a:prstGeom>
          <a:noFill/>
        </p:spPr>
        <p:txBody>
          <a:bodyPr wrap="square" lIns="72567" tIns="36283" rIns="72567" bIns="36283" rtlCol="0">
            <a:spAutoFit/>
          </a:bodyPr>
          <a:lstStyle/>
          <a:p>
            <a:r>
              <a:rPr lang="es-CO" sz="2000" b="1" dirty="0">
                <a:solidFill>
                  <a:schemeClr val="accent4">
                    <a:lumMod val="75000"/>
                  </a:schemeClr>
                </a:solidFill>
              </a:rPr>
              <a:t>¿FÓRMULA DE CRECIMIENTO O AJUSTE CRECIENTE?</a:t>
            </a:r>
            <a:endParaRPr lang="es-CO" sz="1900" dirty="0"/>
          </a:p>
        </p:txBody>
      </p:sp>
      <p:sp>
        <p:nvSpPr>
          <p:cNvPr id="12" name="12 CuadroTexto"/>
          <p:cNvSpPr txBox="1"/>
          <p:nvPr/>
        </p:nvSpPr>
        <p:spPr>
          <a:xfrm>
            <a:off x="160770" y="6299552"/>
            <a:ext cx="5870621" cy="227163"/>
          </a:xfrm>
          <a:prstGeom prst="rect">
            <a:avLst/>
          </a:prstGeom>
          <a:noFill/>
        </p:spPr>
        <p:txBody>
          <a:bodyPr wrap="square" lIns="72567" tIns="36283" rIns="72567" bIns="36283" rtlCol="0">
            <a:spAutoFit/>
          </a:bodyPr>
          <a:lstStyle/>
          <a:p>
            <a:r>
              <a:rPr lang="es-CO" sz="1000" b="1" dirty="0"/>
              <a:t>Fuente: Elaboración propia a partir de información del Ministerio de Hacienda y Crédito Público - DNP </a:t>
            </a:r>
            <a:endParaRPr lang="es-CO" sz="1000" dirty="0"/>
          </a:p>
        </p:txBody>
      </p:sp>
      <p:sp>
        <p:nvSpPr>
          <p:cNvPr id="2" name="CuadroTexto 1"/>
          <p:cNvSpPr txBox="1"/>
          <p:nvPr/>
        </p:nvSpPr>
        <p:spPr>
          <a:xfrm>
            <a:off x="6732240" y="1652432"/>
            <a:ext cx="2394847" cy="4117459"/>
          </a:xfrm>
          <a:prstGeom prst="rect">
            <a:avLst/>
          </a:prstGeom>
          <a:noFill/>
        </p:spPr>
        <p:txBody>
          <a:bodyPr wrap="square" lIns="72567" tIns="36283" rIns="72567" bIns="36283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CO" sz="1900" dirty="0"/>
              <a:t>Con los actos legislativos </a:t>
            </a:r>
            <a:endParaRPr lang="es-CO" sz="1900" dirty="0" smtClean="0"/>
          </a:p>
          <a:p>
            <a:pPr algn="ctr">
              <a:lnSpc>
                <a:spcPct val="120000"/>
              </a:lnSpc>
            </a:pPr>
            <a:endParaRPr lang="es-CO" sz="1900" dirty="0"/>
          </a:p>
          <a:p>
            <a:pPr algn="ctr">
              <a:lnSpc>
                <a:spcPct val="120000"/>
              </a:lnSpc>
            </a:pPr>
            <a:r>
              <a:rPr lang="es-CO" sz="1900" dirty="0" smtClean="0"/>
              <a:t>SE </a:t>
            </a:r>
            <a:r>
              <a:rPr lang="es-CO" sz="1900" dirty="0"/>
              <a:t>SUSTRAJERON </a:t>
            </a:r>
          </a:p>
          <a:p>
            <a:pPr algn="ctr">
              <a:lnSpc>
                <a:spcPct val="120000"/>
              </a:lnSpc>
            </a:pPr>
            <a:endParaRPr lang="es-CO" sz="1900" b="1" dirty="0" smtClean="0">
              <a:solidFill>
                <a:srgbClr val="C00000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es-CO" sz="2400" b="1" dirty="0" smtClean="0">
                <a:solidFill>
                  <a:srgbClr val="C00000"/>
                </a:solidFill>
              </a:rPr>
              <a:t>$</a:t>
            </a:r>
            <a:r>
              <a:rPr lang="es-CO" sz="2400" b="1" dirty="0">
                <a:solidFill>
                  <a:srgbClr val="C00000"/>
                </a:solidFill>
              </a:rPr>
              <a:t>138 billones (pesos de 2017</a:t>
            </a:r>
            <a:r>
              <a:rPr lang="es-CO" sz="2400" b="1" dirty="0" smtClean="0">
                <a:solidFill>
                  <a:srgbClr val="C00000"/>
                </a:solidFill>
              </a:rPr>
              <a:t>)</a:t>
            </a:r>
          </a:p>
          <a:p>
            <a:pPr algn="ctr">
              <a:lnSpc>
                <a:spcPct val="120000"/>
              </a:lnSpc>
            </a:pPr>
            <a:endParaRPr lang="es-CO" sz="1900" b="1" dirty="0">
              <a:solidFill>
                <a:srgbClr val="C00000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es-CO" sz="1900" dirty="0" smtClean="0"/>
              <a:t>entre </a:t>
            </a:r>
            <a:r>
              <a:rPr lang="es-CO" sz="1900" dirty="0"/>
              <a:t>2002 y 2017. </a:t>
            </a:r>
          </a:p>
          <a:p>
            <a:pPr algn="ctr">
              <a:lnSpc>
                <a:spcPct val="120000"/>
              </a:lnSpc>
            </a:pPr>
            <a:endParaRPr lang="es-CO" sz="1900" dirty="0"/>
          </a:p>
          <a:p>
            <a:pPr algn="ctr">
              <a:lnSpc>
                <a:spcPct val="120000"/>
              </a:lnSpc>
            </a:pPr>
            <a:endParaRPr lang="es-CO" sz="1900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xmlns="" id="{439B6B65-5F67-4F77-B287-298E760BAB6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60770" y="1741124"/>
          <a:ext cx="6354735" cy="4558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errar llave 5"/>
          <p:cNvSpPr/>
          <p:nvPr/>
        </p:nvSpPr>
        <p:spPr>
          <a:xfrm>
            <a:off x="6328526" y="2348880"/>
            <a:ext cx="147028" cy="144016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CuadroTexto 9"/>
          <p:cNvSpPr txBox="1"/>
          <p:nvPr/>
        </p:nvSpPr>
        <p:spPr>
          <a:xfrm>
            <a:off x="1096351" y="1283100"/>
            <a:ext cx="49615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/>
              <a:t>Transferencias regionales para educación dejadas de percibir por la entidades territoriales en el periodo de transición 2002-2017 (billones de pesos)</a:t>
            </a:r>
          </a:p>
        </p:txBody>
      </p:sp>
    </p:spTree>
    <p:extLst>
      <p:ext uri="{BB962C8B-B14F-4D97-AF65-F5344CB8AC3E}">
        <p14:creationId xmlns:p14="http://schemas.microsoft.com/office/powerpoint/2010/main" val="236690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CuadroTexto"/>
          <p:cNvSpPr txBox="1"/>
          <p:nvPr/>
        </p:nvSpPr>
        <p:spPr>
          <a:xfrm>
            <a:off x="517281" y="829802"/>
            <a:ext cx="8626719" cy="688828"/>
          </a:xfrm>
          <a:prstGeom prst="rect">
            <a:avLst/>
          </a:prstGeom>
          <a:noFill/>
        </p:spPr>
        <p:txBody>
          <a:bodyPr wrap="square" lIns="72567" tIns="36283" rIns="72567" bIns="36283" rtlCol="0">
            <a:spAutoFit/>
          </a:bodyPr>
          <a:lstStyle/>
          <a:p>
            <a:r>
              <a:rPr lang="es-CO" sz="2000" b="1" dirty="0">
                <a:solidFill>
                  <a:schemeClr val="accent4">
                    <a:lumMod val="75000"/>
                  </a:schemeClr>
                </a:solidFill>
              </a:rPr>
              <a:t>DISMINUYE LA PARTICIPACI</a:t>
            </a:r>
            <a:r>
              <a:rPr lang="es-ES" sz="2000" b="1" dirty="0">
                <a:solidFill>
                  <a:schemeClr val="accent4">
                    <a:lumMod val="75000"/>
                  </a:schemeClr>
                </a:solidFill>
              </a:rPr>
              <a:t>ÓN DE LAS TRANSFERENCIAS COMO PARTE </a:t>
            </a:r>
            <a:r>
              <a:rPr lang="es-CO" sz="2000" b="1" dirty="0">
                <a:solidFill>
                  <a:schemeClr val="accent4">
                    <a:lumMod val="75000"/>
                  </a:schemeClr>
                </a:solidFill>
              </a:rPr>
              <a:t>DEL RECAUDO DEL ESTADO</a:t>
            </a:r>
            <a:endParaRPr lang="es-CO" sz="1900" dirty="0"/>
          </a:p>
        </p:txBody>
      </p:sp>
      <p:sp>
        <p:nvSpPr>
          <p:cNvPr id="5" name="Título 2"/>
          <p:cNvSpPr txBox="1">
            <a:spLocks/>
          </p:cNvSpPr>
          <p:nvPr/>
        </p:nvSpPr>
        <p:spPr>
          <a:xfrm>
            <a:off x="472528" y="109095"/>
            <a:ext cx="7198109" cy="911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O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s-CO" sz="2400" b="1" dirty="0">
                <a:solidFill>
                  <a:srgbClr val="FF0000"/>
                </a:solidFill>
              </a:rPr>
              <a:t>LAS IMPLICACIONES DEL PERIODO DE TRANSICIÓN</a:t>
            </a:r>
            <a:endParaRPr lang="es-CO" sz="22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Gráfico 5">
            <a:extLst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1998370"/>
              </p:ext>
            </p:extLst>
          </p:nvPr>
        </p:nvGraphicFramePr>
        <p:xfrm>
          <a:off x="107504" y="2239337"/>
          <a:ext cx="4536504" cy="4141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96230" y="1784169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/>
              <a:t>Transferencias regionales/Ingresos corrientes de la Nación</a:t>
            </a:r>
          </a:p>
        </p:txBody>
      </p:sp>
      <p:cxnSp>
        <p:nvCxnSpPr>
          <p:cNvPr id="9" name="Conector recto 8"/>
          <p:cNvCxnSpPr/>
          <p:nvPr/>
        </p:nvCxnSpPr>
        <p:spPr>
          <a:xfrm>
            <a:off x="1763688" y="3212976"/>
            <a:ext cx="280831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CuadroTexto 9"/>
          <p:cNvSpPr txBox="1"/>
          <p:nvPr/>
        </p:nvSpPr>
        <p:spPr>
          <a:xfrm>
            <a:off x="4110559" y="2905036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>
                <a:solidFill>
                  <a:srgbClr val="FF0000"/>
                </a:solidFill>
              </a:rPr>
              <a:t>46,5%</a:t>
            </a:r>
          </a:p>
        </p:txBody>
      </p:sp>
      <p:sp>
        <p:nvSpPr>
          <p:cNvPr id="12" name="12 CuadroTexto"/>
          <p:cNvSpPr txBox="1"/>
          <p:nvPr/>
        </p:nvSpPr>
        <p:spPr>
          <a:xfrm>
            <a:off x="107504" y="6393329"/>
            <a:ext cx="5870621" cy="227163"/>
          </a:xfrm>
          <a:prstGeom prst="rect">
            <a:avLst/>
          </a:prstGeom>
          <a:noFill/>
        </p:spPr>
        <p:txBody>
          <a:bodyPr wrap="square" lIns="72567" tIns="36283" rIns="72567" bIns="36283" rtlCol="0">
            <a:spAutoFit/>
          </a:bodyPr>
          <a:lstStyle/>
          <a:p>
            <a:r>
              <a:rPr lang="es-CO" sz="1000" b="1" dirty="0"/>
              <a:t>Fuente: Elaboración propia a partir de información del Ministerio de Hacienda y Crédito Público - DNP </a:t>
            </a:r>
            <a:endParaRPr lang="es-CO" sz="1000" dirty="0"/>
          </a:p>
        </p:txBody>
      </p:sp>
      <p:graphicFrame>
        <p:nvGraphicFramePr>
          <p:cNvPr id="13" name="Gráfico 12">
            <a:extLst>
              <a:ext uri="{FF2B5EF4-FFF2-40B4-BE49-F238E27FC236}">
                <a16:creationId xmlns="" xmlns:a16="http://schemas.microsoft.com/office/drawing/2014/main" id="{7D788CB9-7CB5-4E62-A786-7E82D838E2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7024248"/>
              </p:ext>
            </p:extLst>
          </p:nvPr>
        </p:nvGraphicFramePr>
        <p:xfrm>
          <a:off x="4830639" y="2239337"/>
          <a:ext cx="4205857" cy="4141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CuadroTexto 13"/>
          <p:cNvSpPr txBox="1"/>
          <p:nvPr/>
        </p:nvSpPr>
        <p:spPr>
          <a:xfrm>
            <a:off x="4665315" y="1787585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/>
              <a:t>SGP Educación/Ingresos corrientes de la Nación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8503047" y="248051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>
                <a:solidFill>
                  <a:srgbClr val="FF0000"/>
                </a:solidFill>
              </a:rPr>
              <a:t>26%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6878666" y="2480510"/>
            <a:ext cx="21602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00" dirty="0"/>
              <a:t>% sin periodo de transición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2483768" y="2909409"/>
            <a:ext cx="22007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00" dirty="0"/>
              <a:t>% sin periodo de transición</a:t>
            </a:r>
          </a:p>
        </p:txBody>
      </p:sp>
    </p:spTree>
    <p:extLst>
      <p:ext uri="{BB962C8B-B14F-4D97-AF65-F5344CB8AC3E}">
        <p14:creationId xmlns:p14="http://schemas.microsoft.com/office/powerpoint/2010/main" val="756815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2"/>
          <p:cNvSpPr txBox="1">
            <a:spLocks/>
          </p:cNvSpPr>
          <p:nvPr/>
        </p:nvSpPr>
        <p:spPr>
          <a:xfrm>
            <a:off x="472528" y="109095"/>
            <a:ext cx="7198109" cy="911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O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s-CO" sz="2400" b="1" dirty="0">
                <a:solidFill>
                  <a:srgbClr val="FF0000"/>
                </a:solidFill>
              </a:rPr>
              <a:t>LAS IMPLICACIONES DEL PERIODO DE TRANSICIÓN</a:t>
            </a:r>
            <a:endParaRPr lang="es-CO" sz="2200" b="1" dirty="0">
              <a:solidFill>
                <a:srgbClr val="FF000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3568" y="829802"/>
            <a:ext cx="8460432" cy="381051"/>
          </a:xfrm>
          <a:prstGeom prst="rect">
            <a:avLst/>
          </a:prstGeom>
          <a:noFill/>
        </p:spPr>
        <p:txBody>
          <a:bodyPr wrap="square" lIns="72567" tIns="36283" rIns="72567" bIns="36283" rtlCol="0">
            <a:spAutoFit/>
          </a:bodyPr>
          <a:lstStyle/>
          <a:p>
            <a:r>
              <a:rPr lang="es-CO" sz="2000" b="1" dirty="0">
                <a:solidFill>
                  <a:schemeClr val="accent4">
                    <a:lumMod val="75000"/>
                  </a:schemeClr>
                </a:solidFill>
              </a:rPr>
              <a:t>DISMINUYEN LAS TRANSFERENCIAS COMO PROPORCI</a:t>
            </a:r>
            <a:r>
              <a:rPr lang="es-ES" sz="2000" b="1" dirty="0">
                <a:solidFill>
                  <a:schemeClr val="accent4">
                    <a:lumMod val="75000"/>
                  </a:schemeClr>
                </a:solidFill>
              </a:rPr>
              <a:t>ÓN DEL PIB</a:t>
            </a:r>
            <a:endParaRPr lang="es-CO" sz="1900" dirty="0"/>
          </a:p>
        </p:txBody>
      </p:sp>
      <p:sp>
        <p:nvSpPr>
          <p:cNvPr id="7" name="CuadroTexto 6"/>
          <p:cNvSpPr txBox="1"/>
          <p:nvPr/>
        </p:nvSpPr>
        <p:spPr>
          <a:xfrm>
            <a:off x="1177345" y="1969095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/>
              <a:t>Transferencias regionales/PIB</a:t>
            </a:r>
          </a:p>
        </p:txBody>
      </p:sp>
      <p:sp>
        <p:nvSpPr>
          <p:cNvPr id="8" name="12 CuadroTexto"/>
          <p:cNvSpPr txBox="1"/>
          <p:nvPr/>
        </p:nvSpPr>
        <p:spPr>
          <a:xfrm>
            <a:off x="107504" y="6393329"/>
            <a:ext cx="5870621" cy="227163"/>
          </a:xfrm>
          <a:prstGeom prst="rect">
            <a:avLst/>
          </a:prstGeom>
          <a:noFill/>
        </p:spPr>
        <p:txBody>
          <a:bodyPr wrap="square" lIns="72567" tIns="36283" rIns="72567" bIns="36283" rtlCol="0">
            <a:spAutoFit/>
          </a:bodyPr>
          <a:lstStyle/>
          <a:p>
            <a:r>
              <a:rPr lang="es-CO" sz="1000" b="1" dirty="0"/>
              <a:t>Fuente: Elaboración propia a partir de información del Ministerio de Hacienda y Crédito Público - DNP </a:t>
            </a:r>
            <a:endParaRPr lang="es-CO" sz="1000" dirty="0"/>
          </a:p>
        </p:txBody>
      </p:sp>
      <p:graphicFrame>
        <p:nvGraphicFramePr>
          <p:cNvPr id="9" name="Gráfico 8">
            <a:extLst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6369816"/>
              </p:ext>
            </p:extLst>
          </p:nvPr>
        </p:nvGraphicFramePr>
        <p:xfrm>
          <a:off x="143973" y="2085447"/>
          <a:ext cx="4536505" cy="4300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="" xmlns:a16="http://schemas.microsoft.com/office/drawing/2014/main" id="{A3408EE0-5834-4FB8-BAB2-4E90350DD7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2679004"/>
              </p:ext>
            </p:extLst>
          </p:nvPr>
        </p:nvGraphicFramePr>
        <p:xfrm>
          <a:off x="4716947" y="2239336"/>
          <a:ext cx="4176464" cy="41539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CuadroTexto 10"/>
          <p:cNvSpPr txBox="1"/>
          <p:nvPr/>
        </p:nvSpPr>
        <p:spPr>
          <a:xfrm>
            <a:off x="6300192" y="1931558"/>
            <a:ext cx="1655253" cy="30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/>
              <a:t>SGP educación/PIB</a:t>
            </a:r>
          </a:p>
        </p:txBody>
      </p:sp>
    </p:spTree>
    <p:extLst>
      <p:ext uri="{BB962C8B-B14F-4D97-AF65-F5344CB8AC3E}">
        <p14:creationId xmlns:p14="http://schemas.microsoft.com/office/powerpoint/2010/main" val="1330894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82410" y="113437"/>
            <a:ext cx="7922038" cy="911233"/>
          </a:xfrm>
        </p:spPr>
        <p:txBody>
          <a:bodyPr/>
          <a:lstStyle/>
          <a:p>
            <a:pPr algn="l"/>
            <a:r>
              <a:rPr lang="es-CO" sz="2500" b="1" dirty="0">
                <a:solidFill>
                  <a:schemeClr val="accent4">
                    <a:lumMod val="75000"/>
                  </a:schemeClr>
                </a:solidFill>
              </a:rPr>
              <a:t>COMO LE HA IDO A LA FINANCIACION DE LA EDUCACION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11" y="1268761"/>
            <a:ext cx="4398997" cy="4578546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6" y="1414676"/>
            <a:ext cx="4269991" cy="4432630"/>
          </a:xfrm>
          <a:prstGeom prst="rect">
            <a:avLst/>
          </a:prstGeom>
        </p:spPr>
      </p:pic>
      <p:sp>
        <p:nvSpPr>
          <p:cNvPr id="15" name="1 CuadroTexto"/>
          <p:cNvSpPr txBox="1"/>
          <p:nvPr/>
        </p:nvSpPr>
        <p:spPr>
          <a:xfrm>
            <a:off x="4716016" y="6237312"/>
            <a:ext cx="35283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b="1" dirty="0"/>
              <a:t>T</a:t>
            </a:r>
            <a:r>
              <a:rPr lang="es-ES" sz="800" b="1" dirty="0" err="1"/>
              <a:t>odos</a:t>
            </a:r>
            <a:r>
              <a:rPr lang="es-ES" sz="800" b="1" dirty="0"/>
              <a:t> los Grafos tomados de Mora(2015)</a:t>
            </a:r>
            <a:endParaRPr lang="es-MX" sz="800" b="1" dirty="0"/>
          </a:p>
        </p:txBody>
      </p:sp>
      <p:sp>
        <p:nvSpPr>
          <p:cNvPr id="9" name="Elipse 8"/>
          <p:cNvSpPr/>
          <p:nvPr/>
        </p:nvSpPr>
        <p:spPr>
          <a:xfrm>
            <a:off x="5940152" y="3861048"/>
            <a:ext cx="2878088" cy="3044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379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182" y="3399423"/>
            <a:ext cx="7961231" cy="3037846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182" y="332656"/>
            <a:ext cx="7798642" cy="3042373"/>
          </a:xfrm>
          <a:prstGeom prst="rect">
            <a:avLst/>
          </a:prstGeom>
        </p:spPr>
      </p:pic>
      <p:sp>
        <p:nvSpPr>
          <p:cNvPr id="12" name="1 CuadroTexto"/>
          <p:cNvSpPr txBox="1"/>
          <p:nvPr/>
        </p:nvSpPr>
        <p:spPr>
          <a:xfrm>
            <a:off x="1763688" y="6453916"/>
            <a:ext cx="64807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/>
              <a:t>Fuente: OCDE Tomado de Mora (2015)</a:t>
            </a:r>
            <a:endParaRPr lang="es-MX" sz="800" dirty="0"/>
          </a:p>
        </p:txBody>
      </p:sp>
    </p:spTree>
    <p:extLst>
      <p:ext uri="{BB962C8B-B14F-4D97-AF65-F5344CB8AC3E}">
        <p14:creationId xmlns:p14="http://schemas.microsoft.com/office/powerpoint/2010/main" val="227949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TM03090430[[fn=Con bandas]]</Template>
  <TotalTime>4616</TotalTime>
  <Words>1365</Words>
  <Application>Microsoft Office PowerPoint</Application>
  <PresentationFormat>Presentación en pantalla (4:3)</PresentationFormat>
  <Paragraphs>217</Paragraphs>
  <Slides>26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1" baseType="lpstr">
      <vt:lpstr>Arial</vt:lpstr>
      <vt:lpstr>Calibri</vt:lpstr>
      <vt:lpstr>Times New Roman</vt:lpstr>
      <vt:lpstr>Tema de Office</vt:lpstr>
      <vt:lpstr>Hoja de cálculo</vt:lpstr>
      <vt:lpstr>       TRANSFERENCIAS TERRITORIALES Y FINANCIACION DE LA EDUCACION :  Cerrando las Brechas Históricas    Ph D. Ilich León Ortiz  Grupo de Investigación en SocioEconomía,  Instituciones y Desarrollo  – GSEID- </vt:lpstr>
      <vt:lpstr>TRANSFERENCIAS TERRITORIALES:  SE CUMPLIO EL PERIODO DE TRANSICIÓN </vt:lpstr>
      <vt:lpstr>FUENTE DE LAS TRANSFERENCIAS TERRITORIALES </vt:lpstr>
      <vt:lpstr>Presentación de PowerPoint</vt:lpstr>
      <vt:lpstr> LAS IMPLICACIONES DEL PERIODO DE TRANSICIÓN</vt:lpstr>
      <vt:lpstr>Presentación de PowerPoint</vt:lpstr>
      <vt:lpstr>Presentación de PowerPoint</vt:lpstr>
      <vt:lpstr>COMO LE HA IDO A LA FINANCIACION DE LA EDUCACION</vt:lpstr>
      <vt:lpstr>Presentación de PowerPoint</vt:lpstr>
      <vt:lpstr>Presentación de PowerPoint</vt:lpstr>
      <vt:lpstr>Presentación de PowerPoint</vt:lpstr>
      <vt:lpstr>BRECHAS DE COBERTURA</vt:lpstr>
      <vt:lpstr>BRECHAS DEL COSTO DE LA CANASTA EDUCATIVA</vt:lpstr>
      <vt:lpstr>BRECHAS DEL COSTO DE LA CANASTA EDUCATIVO</vt:lpstr>
      <vt:lpstr>ESTRUCTURA DE COSTOS DE LA CANASTA EDUCATIVA REAL </vt:lpstr>
      <vt:lpstr>Presentación de PowerPoint</vt:lpstr>
      <vt:lpstr>Presentación de PowerPoint</vt:lpstr>
      <vt:lpstr>Presentación de PowerPoint</vt:lpstr>
      <vt:lpstr>Presentación de PowerPoint</vt:lpstr>
      <vt:lpstr>PROPUESTA DE TRANSFERENCIAS NECESARIAS PARA CERRAR LA BRECHA DE COBERTURA Y BRECHA DE COSTOS DE LA CANASTA EDUCATIVA A 2027</vt:lpstr>
      <vt:lpstr>Presentación de PowerPoint</vt:lpstr>
      <vt:lpstr>HACIA UNA PROPUESTA DE FORMULA TRANSFERENCIAS PARA EDUCACIÓN</vt:lpstr>
      <vt:lpstr>HACIA UNA PROPUESTA DE FORMULA TRANSFERENCIAS PARA EDUCACIÓN</vt:lpstr>
      <vt:lpstr>HACIA UNA PROPUESTA DE FORMULA DE  TRANSFERENCIAS PARA EDUCACIÓN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CESAR GIRALDO</dc:creator>
  <cp:lastModifiedBy>Full name</cp:lastModifiedBy>
  <cp:revision>138</cp:revision>
  <cp:lastPrinted>2015-09-09T22:00:29Z</cp:lastPrinted>
  <dcterms:created xsi:type="dcterms:W3CDTF">2015-09-09T17:02:53Z</dcterms:created>
  <dcterms:modified xsi:type="dcterms:W3CDTF">2017-03-29T23:15:36Z</dcterms:modified>
</cp:coreProperties>
</file>