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3" r:id="rId2"/>
  </p:sldMasterIdLst>
  <p:notesMasterIdLst>
    <p:notesMasterId r:id="rId28"/>
  </p:notesMasterIdLst>
  <p:sldIdLst>
    <p:sldId id="542" r:id="rId3"/>
    <p:sldId id="600" r:id="rId4"/>
    <p:sldId id="607" r:id="rId5"/>
    <p:sldId id="592" r:id="rId6"/>
    <p:sldId id="594" r:id="rId7"/>
    <p:sldId id="539" r:id="rId8"/>
    <p:sldId id="595" r:id="rId9"/>
    <p:sldId id="580" r:id="rId10"/>
    <p:sldId id="606" r:id="rId11"/>
    <p:sldId id="582" r:id="rId12"/>
    <p:sldId id="597" r:id="rId13"/>
    <p:sldId id="598" r:id="rId14"/>
    <p:sldId id="559" r:id="rId15"/>
    <p:sldId id="560" r:id="rId16"/>
    <p:sldId id="561" r:id="rId17"/>
    <p:sldId id="608" r:id="rId18"/>
    <p:sldId id="599" r:id="rId19"/>
    <p:sldId id="601" r:id="rId20"/>
    <p:sldId id="554" r:id="rId21"/>
    <p:sldId id="555" r:id="rId22"/>
    <p:sldId id="556" r:id="rId23"/>
    <p:sldId id="557" r:id="rId24"/>
    <p:sldId id="558" r:id="rId25"/>
    <p:sldId id="587" r:id="rId26"/>
    <p:sldId id="565" r:id="rId27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FT" initials="GFT-DIF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72F"/>
    <a:srgbClr val="AF2626"/>
    <a:srgbClr val="544FBD"/>
    <a:srgbClr val="FFCCCC"/>
    <a:srgbClr val="B3272D"/>
    <a:srgbClr val="BC2A0A"/>
    <a:srgbClr val="BD2B0B"/>
    <a:srgbClr val="003300"/>
    <a:srgbClr val="6500FF"/>
    <a:srgbClr val="4E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331" autoAdjust="0"/>
  </p:normalViewPr>
  <p:slideViewPr>
    <p:cSldViewPr snapToGrid="0" snapToObjects="1">
      <p:cViewPr>
        <p:scale>
          <a:sx n="79" d="100"/>
          <a:sy n="79" d="100"/>
        </p:scale>
        <p:origin x="-11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BE7D8-BD57-4031-A92C-3367CD87487C}" type="doc">
      <dgm:prSet loTypeId="urn:microsoft.com/office/officeart/2008/layout/RadialCluster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52FF025-69AF-4BD8-89B8-D846A77E4004}">
      <dgm:prSet phldrT="[Texto]" custT="1"/>
      <dgm:spPr/>
      <dgm:t>
        <a:bodyPr/>
        <a:lstStyle/>
        <a:p>
          <a:pPr algn="ctr"/>
          <a:r>
            <a:rPr lang="es-CO" sz="1700" b="1" i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¿Cómo financiar el Plan de Desarrollo?</a:t>
          </a:r>
          <a:endParaRPr lang="es-CO" sz="1700" b="1" i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60C9D133-A290-4EFA-877B-EDAA0864BE0D}" type="parTrans" cxnId="{E75F99D3-EC43-4409-9EF3-A81AFC7343B2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309B3D92-9CA8-4148-9261-E7413752C794}" type="sibTrans" cxnId="{E75F99D3-EC43-4409-9EF3-A81AFC7343B2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D237E8A3-2A9F-43ED-98E4-F543F533561E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1. ¿Cuáles recursos tenemos en casa?</a:t>
          </a:r>
          <a:r>
            <a:rPr lang="en-US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 </a:t>
          </a:r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5E137F18-559A-4B9A-832C-76EF0721F263}" type="parTrans" cxnId="{A12BE468-8247-49B0-91E7-7854792F4E8D}">
      <dgm:prSet/>
      <dgm:spPr/>
      <dgm:t>
        <a:bodyPr/>
        <a:lstStyle/>
        <a:p>
          <a:pPr algn="ctr"/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68C000FF-8098-42A0-8CBE-53747138A2DC}" type="sibTrans" cxnId="{A12BE468-8247-49B0-91E7-7854792F4E8D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DEFFD470-8D67-4936-B8ED-3ABBB0B0076D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4. ¿Qué oferta tiene el gobierno Nacional?</a:t>
          </a:r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6E02436F-6AB2-4802-BBEC-8DE3F979C9E6}" type="parTrans" cxnId="{964BDF3D-C868-4928-8003-9B4E65CB59E6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31EDF58E-271B-46C8-8A57-2C57AD1380EC}" type="sibTrans" cxnId="{964BDF3D-C868-4928-8003-9B4E65CB59E6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3685AFF0-9515-4935-99CC-B728F399D063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5. ¿Qué me puede aportar el sector privado?</a:t>
          </a:r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9DCE181C-930A-461B-8816-F4A95DF85C7E}" type="parTrans" cxnId="{66B34985-7A9C-4D00-B0DC-8A1B8CD67B6F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99D53ABE-B3AA-4487-8D85-165872A872FF}" type="sibTrans" cxnId="{66B34985-7A9C-4D00-B0DC-8A1B8CD67B6F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F43A64E-CEC0-4C9B-A6F7-BB6C2F94D6B9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2. ¿Cuáles recursos trasfiere la Nación?</a:t>
          </a:r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9B6AA712-5AE4-4938-AF8F-74D319478B79}" type="parTrans" cxnId="{EF6D090C-3144-415F-BD82-7E2E0CBBE244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B008B9A-41E5-4ECF-899D-412357B42BAA}" type="sibTrans" cxnId="{EF6D090C-3144-415F-BD82-7E2E0CBBE244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2933A878-104A-4807-86AF-942797D5C70A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chemeClr val="tx1"/>
              </a:solidFill>
              <a:latin typeface="Arial Narrow" panose="020B0606020202030204" pitchFamily="34" charset="0"/>
            </a:rPr>
            <a:t>3. ¿Qué me asignan por concepto de regalías?</a:t>
          </a:r>
          <a:endParaRPr lang="es-CO" sz="17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16CB1F0-5B58-4C11-A619-D83041061BC4}" type="parTrans" cxnId="{B12864CB-889C-4DBF-A2AD-DC95BEA68165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ABC79EF2-15A7-4F32-A42D-223598C1556D}" type="sibTrans" cxnId="{B12864CB-889C-4DBF-A2AD-DC95BEA68165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23BE018A-AC9B-42AD-AE37-468054551467}">
      <dgm:prSet phldrT="[Texto]" custT="1"/>
      <dgm:spPr/>
      <dgm:t>
        <a:bodyPr/>
        <a:lstStyle/>
        <a:p>
          <a:pPr algn="ctr"/>
          <a:r>
            <a:rPr lang="es-MX" sz="1700" b="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6. ¿Cómo puedo endeudarme?</a:t>
          </a:r>
          <a:endParaRPr lang="es-CO" sz="1700" b="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2A32FA70-6302-42AB-80AA-837FB377AAE5}" type="parTrans" cxnId="{9CC4C183-6489-45E9-8469-5A82188BAEDF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0688F39E-3408-46A5-9B6A-28C929FBCD63}" type="sibTrans" cxnId="{9CC4C183-6489-45E9-8469-5A82188BAEDF}">
      <dgm:prSet/>
      <dgm:spPr/>
      <dgm:t>
        <a:bodyPr/>
        <a:lstStyle/>
        <a:p>
          <a:pPr algn="ctr"/>
          <a:endParaRPr lang="es-CO" sz="1700" b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9A203CA5-24B7-4C22-8BBC-9DDE6F4E9BF1}" type="pres">
      <dgm:prSet presAssocID="{878BE7D8-BD57-4031-A92C-3367CD8748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C156BA2-B49C-445A-B53F-2281F5F99965}" type="pres">
      <dgm:prSet presAssocID="{352FF025-69AF-4BD8-89B8-D846A77E4004}" presName="singleCycle" presStyleCnt="0"/>
      <dgm:spPr/>
      <dgm:t>
        <a:bodyPr/>
        <a:lstStyle/>
        <a:p>
          <a:endParaRPr lang="es-CO"/>
        </a:p>
      </dgm:t>
    </dgm:pt>
    <dgm:pt modelId="{DABC8213-385E-479F-8960-6E31FFF996BE}" type="pres">
      <dgm:prSet presAssocID="{352FF025-69AF-4BD8-89B8-D846A77E4004}" presName="singleCenter" presStyleLbl="node1" presStyleIdx="0" presStyleCnt="7" custScaleX="118333" custScaleY="61715">
        <dgm:presLayoutVars>
          <dgm:chMax val="7"/>
          <dgm:chPref val="7"/>
        </dgm:presLayoutVars>
      </dgm:prSet>
      <dgm:spPr/>
      <dgm:t>
        <a:bodyPr/>
        <a:lstStyle/>
        <a:p>
          <a:endParaRPr lang="es-CO"/>
        </a:p>
      </dgm:t>
    </dgm:pt>
    <dgm:pt modelId="{3DE12B58-E803-489C-B5CB-4E3C0018A249}" type="pres">
      <dgm:prSet presAssocID="{5E137F18-559A-4B9A-832C-76EF0721F263}" presName="Name56" presStyleLbl="parChTrans1D2" presStyleIdx="0" presStyleCnt="6"/>
      <dgm:spPr/>
      <dgm:t>
        <a:bodyPr/>
        <a:lstStyle/>
        <a:p>
          <a:endParaRPr lang="es-CO"/>
        </a:p>
      </dgm:t>
    </dgm:pt>
    <dgm:pt modelId="{C7BCCA5E-F031-4465-B633-EF1473740DF8}" type="pres">
      <dgm:prSet presAssocID="{D237E8A3-2A9F-43ED-98E4-F543F533561E}" presName="text0" presStyleLbl="node1" presStyleIdx="1" presStyleCnt="7" custScaleX="169362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206EB6-7DB6-4D45-912B-5C0423FDE66D}" type="pres">
      <dgm:prSet presAssocID="{9B6AA712-5AE4-4938-AF8F-74D319478B79}" presName="Name56" presStyleLbl="parChTrans1D2" presStyleIdx="1" presStyleCnt="6"/>
      <dgm:spPr/>
      <dgm:t>
        <a:bodyPr/>
        <a:lstStyle/>
        <a:p>
          <a:endParaRPr lang="es-CO"/>
        </a:p>
      </dgm:t>
    </dgm:pt>
    <dgm:pt modelId="{EA4C2E2D-103B-43E7-A227-A5019105FC64}" type="pres">
      <dgm:prSet presAssocID="{4F43A64E-CEC0-4C9B-A6F7-BB6C2F94D6B9}" presName="text0" presStyleLbl="node1" presStyleIdx="2" presStyleCnt="7" custScaleX="169362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750185-B57A-47A3-B491-03083CC3C762}" type="pres">
      <dgm:prSet presAssocID="{D16CB1F0-5B58-4C11-A619-D83041061BC4}" presName="Name56" presStyleLbl="parChTrans1D2" presStyleIdx="2" presStyleCnt="6"/>
      <dgm:spPr/>
      <dgm:t>
        <a:bodyPr/>
        <a:lstStyle/>
        <a:p>
          <a:endParaRPr lang="es-CO"/>
        </a:p>
      </dgm:t>
    </dgm:pt>
    <dgm:pt modelId="{BAFB02AE-6010-43ED-9821-12A4CC7028B5}" type="pres">
      <dgm:prSet presAssocID="{2933A878-104A-4807-86AF-942797D5C70A}" presName="text0" presStyleLbl="node1" presStyleIdx="3" presStyleCnt="7" custScaleX="182356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6C4F28-CC0B-4042-8190-BD9520EBD06A}" type="pres">
      <dgm:prSet presAssocID="{6E02436F-6AB2-4802-BBEC-8DE3F979C9E6}" presName="Name56" presStyleLbl="parChTrans1D2" presStyleIdx="3" presStyleCnt="6"/>
      <dgm:spPr/>
      <dgm:t>
        <a:bodyPr/>
        <a:lstStyle/>
        <a:p>
          <a:endParaRPr lang="es-CO"/>
        </a:p>
      </dgm:t>
    </dgm:pt>
    <dgm:pt modelId="{37FBCF53-D34C-4BD6-A601-39A148F2F2D0}" type="pres">
      <dgm:prSet presAssocID="{DEFFD470-8D67-4936-B8ED-3ABBB0B0076D}" presName="text0" presStyleLbl="node1" presStyleIdx="4" presStyleCnt="7" custScaleX="169362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D35926-98F6-4AF2-8219-8728D4C79306}" type="pres">
      <dgm:prSet presAssocID="{2A32FA70-6302-42AB-80AA-837FB377AAE5}" presName="Name56" presStyleLbl="parChTrans1D2" presStyleIdx="4" presStyleCnt="6"/>
      <dgm:spPr/>
      <dgm:t>
        <a:bodyPr/>
        <a:lstStyle/>
        <a:p>
          <a:endParaRPr lang="es-CO"/>
        </a:p>
      </dgm:t>
    </dgm:pt>
    <dgm:pt modelId="{746D6B94-F8EA-4F80-A016-8C884D2CBFE2}" type="pres">
      <dgm:prSet presAssocID="{23BE018A-AC9B-42AD-AE37-468054551467}" presName="text0" presStyleLbl="node1" presStyleIdx="5" presStyleCnt="7" custScaleX="169362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8FE77E-A797-4445-8FA5-004BE20D00F0}" type="pres">
      <dgm:prSet presAssocID="{9DCE181C-930A-461B-8816-F4A95DF85C7E}" presName="Name56" presStyleLbl="parChTrans1D2" presStyleIdx="5" presStyleCnt="6"/>
      <dgm:spPr/>
      <dgm:t>
        <a:bodyPr/>
        <a:lstStyle/>
        <a:p>
          <a:endParaRPr lang="es-CO"/>
        </a:p>
      </dgm:t>
    </dgm:pt>
    <dgm:pt modelId="{E6C97458-A127-4C5A-8DFB-6BB9D48FE624}" type="pres">
      <dgm:prSet presAssocID="{3685AFF0-9515-4935-99CC-B728F399D063}" presName="text0" presStyleLbl="node1" presStyleIdx="6" presStyleCnt="7" custScaleX="169362" custScaleY="808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7709CDC-FFC9-4F43-A9B1-1C18533963B1}" type="presOf" srcId="{352FF025-69AF-4BD8-89B8-D846A77E4004}" destId="{DABC8213-385E-479F-8960-6E31FFF996BE}" srcOrd="0" destOrd="0" presId="urn:microsoft.com/office/officeart/2008/layout/RadialCluster"/>
    <dgm:cxn modelId="{3101B23A-78F0-46FD-BC5E-02C236F0ACB7}" type="presOf" srcId="{23BE018A-AC9B-42AD-AE37-468054551467}" destId="{746D6B94-F8EA-4F80-A016-8C884D2CBFE2}" srcOrd="0" destOrd="0" presId="urn:microsoft.com/office/officeart/2008/layout/RadialCluster"/>
    <dgm:cxn modelId="{964BDF3D-C868-4928-8003-9B4E65CB59E6}" srcId="{352FF025-69AF-4BD8-89B8-D846A77E4004}" destId="{DEFFD470-8D67-4936-B8ED-3ABBB0B0076D}" srcOrd="3" destOrd="0" parTransId="{6E02436F-6AB2-4802-BBEC-8DE3F979C9E6}" sibTransId="{31EDF58E-271B-46C8-8A57-2C57AD1380EC}"/>
    <dgm:cxn modelId="{60CE6442-FF6C-49BA-B986-F59981466730}" type="presOf" srcId="{9DCE181C-930A-461B-8816-F4A95DF85C7E}" destId="{828FE77E-A797-4445-8FA5-004BE20D00F0}" srcOrd="0" destOrd="0" presId="urn:microsoft.com/office/officeart/2008/layout/RadialCluster"/>
    <dgm:cxn modelId="{B0CD0F70-B591-442F-8743-07DD3D40B5D9}" type="presOf" srcId="{2A32FA70-6302-42AB-80AA-837FB377AAE5}" destId="{08D35926-98F6-4AF2-8219-8728D4C79306}" srcOrd="0" destOrd="0" presId="urn:microsoft.com/office/officeart/2008/layout/RadialCluster"/>
    <dgm:cxn modelId="{39AE7CEA-AE8B-452D-B562-12FFF109B204}" type="presOf" srcId="{D16CB1F0-5B58-4C11-A619-D83041061BC4}" destId="{3D750185-B57A-47A3-B491-03083CC3C762}" srcOrd="0" destOrd="0" presId="urn:microsoft.com/office/officeart/2008/layout/RadialCluster"/>
    <dgm:cxn modelId="{F9CA725A-DD64-490D-884B-BF20D788C326}" type="presOf" srcId="{2933A878-104A-4807-86AF-942797D5C70A}" destId="{BAFB02AE-6010-43ED-9821-12A4CC7028B5}" srcOrd="0" destOrd="0" presId="urn:microsoft.com/office/officeart/2008/layout/RadialCluster"/>
    <dgm:cxn modelId="{9CC4C183-6489-45E9-8469-5A82188BAEDF}" srcId="{352FF025-69AF-4BD8-89B8-D846A77E4004}" destId="{23BE018A-AC9B-42AD-AE37-468054551467}" srcOrd="4" destOrd="0" parTransId="{2A32FA70-6302-42AB-80AA-837FB377AAE5}" sibTransId="{0688F39E-3408-46A5-9B6A-28C929FBCD63}"/>
    <dgm:cxn modelId="{E99C9C68-F32B-4F23-8118-DE851D158C61}" type="presOf" srcId="{DEFFD470-8D67-4936-B8ED-3ABBB0B0076D}" destId="{37FBCF53-D34C-4BD6-A601-39A148F2F2D0}" srcOrd="0" destOrd="0" presId="urn:microsoft.com/office/officeart/2008/layout/RadialCluster"/>
    <dgm:cxn modelId="{66B34985-7A9C-4D00-B0DC-8A1B8CD67B6F}" srcId="{352FF025-69AF-4BD8-89B8-D846A77E4004}" destId="{3685AFF0-9515-4935-99CC-B728F399D063}" srcOrd="5" destOrd="0" parTransId="{9DCE181C-930A-461B-8816-F4A95DF85C7E}" sibTransId="{99D53ABE-B3AA-4487-8D85-165872A872FF}"/>
    <dgm:cxn modelId="{EF6D090C-3144-415F-BD82-7E2E0CBBE244}" srcId="{352FF025-69AF-4BD8-89B8-D846A77E4004}" destId="{4F43A64E-CEC0-4C9B-A6F7-BB6C2F94D6B9}" srcOrd="1" destOrd="0" parTransId="{9B6AA712-5AE4-4938-AF8F-74D319478B79}" sibTransId="{4B008B9A-41E5-4ECF-899D-412357B42BAA}"/>
    <dgm:cxn modelId="{39713485-8DB3-48BD-A22D-7963B0BDC0E4}" type="presOf" srcId="{4F43A64E-CEC0-4C9B-A6F7-BB6C2F94D6B9}" destId="{EA4C2E2D-103B-43E7-A227-A5019105FC64}" srcOrd="0" destOrd="0" presId="urn:microsoft.com/office/officeart/2008/layout/RadialCluster"/>
    <dgm:cxn modelId="{E75F99D3-EC43-4409-9EF3-A81AFC7343B2}" srcId="{878BE7D8-BD57-4031-A92C-3367CD87487C}" destId="{352FF025-69AF-4BD8-89B8-D846A77E4004}" srcOrd="0" destOrd="0" parTransId="{60C9D133-A290-4EFA-877B-EDAA0864BE0D}" sibTransId="{309B3D92-9CA8-4148-9261-E7413752C794}"/>
    <dgm:cxn modelId="{07927BB4-7C85-4136-9618-6311FAA214FA}" type="presOf" srcId="{D237E8A3-2A9F-43ED-98E4-F543F533561E}" destId="{C7BCCA5E-F031-4465-B633-EF1473740DF8}" srcOrd="0" destOrd="0" presId="urn:microsoft.com/office/officeart/2008/layout/RadialCluster"/>
    <dgm:cxn modelId="{5A5D68CA-B307-4D41-8B8D-CC36E475335C}" type="presOf" srcId="{3685AFF0-9515-4935-99CC-B728F399D063}" destId="{E6C97458-A127-4C5A-8DFB-6BB9D48FE624}" srcOrd="0" destOrd="0" presId="urn:microsoft.com/office/officeart/2008/layout/RadialCluster"/>
    <dgm:cxn modelId="{E1B43CCB-665B-462F-ADBC-D72052CB8A39}" type="presOf" srcId="{5E137F18-559A-4B9A-832C-76EF0721F263}" destId="{3DE12B58-E803-489C-B5CB-4E3C0018A249}" srcOrd="0" destOrd="0" presId="urn:microsoft.com/office/officeart/2008/layout/RadialCluster"/>
    <dgm:cxn modelId="{A12BE468-8247-49B0-91E7-7854792F4E8D}" srcId="{352FF025-69AF-4BD8-89B8-D846A77E4004}" destId="{D237E8A3-2A9F-43ED-98E4-F543F533561E}" srcOrd="0" destOrd="0" parTransId="{5E137F18-559A-4B9A-832C-76EF0721F263}" sibTransId="{68C000FF-8098-42A0-8CBE-53747138A2DC}"/>
    <dgm:cxn modelId="{B12864CB-889C-4DBF-A2AD-DC95BEA68165}" srcId="{352FF025-69AF-4BD8-89B8-D846A77E4004}" destId="{2933A878-104A-4807-86AF-942797D5C70A}" srcOrd="2" destOrd="0" parTransId="{D16CB1F0-5B58-4C11-A619-D83041061BC4}" sibTransId="{ABC79EF2-15A7-4F32-A42D-223598C1556D}"/>
    <dgm:cxn modelId="{73B58FDB-1326-41E3-87EF-CC327821CAD1}" type="presOf" srcId="{878BE7D8-BD57-4031-A92C-3367CD87487C}" destId="{9A203CA5-24B7-4C22-8BBC-9DDE6F4E9BF1}" srcOrd="0" destOrd="0" presId="urn:microsoft.com/office/officeart/2008/layout/RadialCluster"/>
    <dgm:cxn modelId="{416E7E1C-B18E-4235-8D59-3364C630A320}" type="presOf" srcId="{9B6AA712-5AE4-4938-AF8F-74D319478B79}" destId="{1D206EB6-7DB6-4D45-912B-5C0423FDE66D}" srcOrd="0" destOrd="0" presId="urn:microsoft.com/office/officeart/2008/layout/RadialCluster"/>
    <dgm:cxn modelId="{4DA4C0D6-E5DB-4488-85CE-B52F8F1284B4}" type="presOf" srcId="{6E02436F-6AB2-4802-BBEC-8DE3F979C9E6}" destId="{BA6C4F28-CC0B-4042-8190-BD9520EBD06A}" srcOrd="0" destOrd="0" presId="urn:microsoft.com/office/officeart/2008/layout/RadialCluster"/>
    <dgm:cxn modelId="{B6437EC8-5FE7-4E05-9B23-27FAA432E372}" type="presParOf" srcId="{9A203CA5-24B7-4C22-8BBC-9DDE6F4E9BF1}" destId="{AC156BA2-B49C-445A-B53F-2281F5F99965}" srcOrd="0" destOrd="0" presId="urn:microsoft.com/office/officeart/2008/layout/RadialCluster"/>
    <dgm:cxn modelId="{1D5BEBF3-F655-448C-8B32-D2298DB23A1C}" type="presParOf" srcId="{AC156BA2-B49C-445A-B53F-2281F5F99965}" destId="{DABC8213-385E-479F-8960-6E31FFF996BE}" srcOrd="0" destOrd="0" presId="urn:microsoft.com/office/officeart/2008/layout/RadialCluster"/>
    <dgm:cxn modelId="{1115774E-0F60-44CE-8405-DC2B9565CC0B}" type="presParOf" srcId="{AC156BA2-B49C-445A-B53F-2281F5F99965}" destId="{3DE12B58-E803-489C-B5CB-4E3C0018A249}" srcOrd="1" destOrd="0" presId="urn:microsoft.com/office/officeart/2008/layout/RadialCluster"/>
    <dgm:cxn modelId="{C769BBDE-F99F-4253-8433-75A82000DD78}" type="presParOf" srcId="{AC156BA2-B49C-445A-B53F-2281F5F99965}" destId="{C7BCCA5E-F031-4465-B633-EF1473740DF8}" srcOrd="2" destOrd="0" presId="urn:microsoft.com/office/officeart/2008/layout/RadialCluster"/>
    <dgm:cxn modelId="{D1413E4B-0B23-460A-89E8-05F08D644BE2}" type="presParOf" srcId="{AC156BA2-B49C-445A-B53F-2281F5F99965}" destId="{1D206EB6-7DB6-4D45-912B-5C0423FDE66D}" srcOrd="3" destOrd="0" presId="urn:microsoft.com/office/officeart/2008/layout/RadialCluster"/>
    <dgm:cxn modelId="{A96FA3FD-7173-4AF5-98E8-B8640E2DD437}" type="presParOf" srcId="{AC156BA2-B49C-445A-B53F-2281F5F99965}" destId="{EA4C2E2D-103B-43E7-A227-A5019105FC64}" srcOrd="4" destOrd="0" presId="urn:microsoft.com/office/officeart/2008/layout/RadialCluster"/>
    <dgm:cxn modelId="{975B4AEC-37F0-4DA9-BC75-405FA0327903}" type="presParOf" srcId="{AC156BA2-B49C-445A-B53F-2281F5F99965}" destId="{3D750185-B57A-47A3-B491-03083CC3C762}" srcOrd="5" destOrd="0" presId="urn:microsoft.com/office/officeart/2008/layout/RadialCluster"/>
    <dgm:cxn modelId="{8008A116-AC19-40D7-9038-72F6B13C757A}" type="presParOf" srcId="{AC156BA2-B49C-445A-B53F-2281F5F99965}" destId="{BAFB02AE-6010-43ED-9821-12A4CC7028B5}" srcOrd="6" destOrd="0" presId="urn:microsoft.com/office/officeart/2008/layout/RadialCluster"/>
    <dgm:cxn modelId="{75FC40A8-83BA-4AFB-BD4D-8BA5974F5A12}" type="presParOf" srcId="{AC156BA2-B49C-445A-B53F-2281F5F99965}" destId="{BA6C4F28-CC0B-4042-8190-BD9520EBD06A}" srcOrd="7" destOrd="0" presId="urn:microsoft.com/office/officeart/2008/layout/RadialCluster"/>
    <dgm:cxn modelId="{239D3403-1B8F-4FA7-80FF-F2A0C2A3A847}" type="presParOf" srcId="{AC156BA2-B49C-445A-B53F-2281F5F99965}" destId="{37FBCF53-D34C-4BD6-A601-39A148F2F2D0}" srcOrd="8" destOrd="0" presId="urn:microsoft.com/office/officeart/2008/layout/RadialCluster"/>
    <dgm:cxn modelId="{15030C9A-1E54-4096-B963-D626790FB2E2}" type="presParOf" srcId="{AC156BA2-B49C-445A-B53F-2281F5F99965}" destId="{08D35926-98F6-4AF2-8219-8728D4C79306}" srcOrd="9" destOrd="0" presId="urn:microsoft.com/office/officeart/2008/layout/RadialCluster"/>
    <dgm:cxn modelId="{339351F5-C2DC-4F31-8E61-EC59430B3880}" type="presParOf" srcId="{AC156BA2-B49C-445A-B53F-2281F5F99965}" destId="{746D6B94-F8EA-4F80-A016-8C884D2CBFE2}" srcOrd="10" destOrd="0" presId="urn:microsoft.com/office/officeart/2008/layout/RadialCluster"/>
    <dgm:cxn modelId="{74BF9ADA-33D2-422B-9A0C-FBD6936AEC11}" type="presParOf" srcId="{AC156BA2-B49C-445A-B53F-2281F5F99965}" destId="{828FE77E-A797-4445-8FA5-004BE20D00F0}" srcOrd="11" destOrd="0" presId="urn:microsoft.com/office/officeart/2008/layout/RadialCluster"/>
    <dgm:cxn modelId="{72AFB8A4-0166-4A3B-81EA-FF1E1A287A3B}" type="presParOf" srcId="{AC156BA2-B49C-445A-B53F-2281F5F99965}" destId="{E6C97458-A127-4C5A-8DFB-6BB9D48FE624}" srcOrd="1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8213-385E-479F-8960-6E31FFF996BE}">
      <dsp:nvSpPr>
        <dsp:cNvPr id="0" name=""/>
        <dsp:cNvSpPr/>
      </dsp:nvSpPr>
      <dsp:spPr>
        <a:xfrm>
          <a:off x="3383671" y="1964705"/>
          <a:ext cx="1711883" cy="892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¿Cómo financiar el Plan de Desarrollo?</a:t>
          </a:r>
          <a:endParaRPr lang="es-CO" sz="1700" b="1" i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3427254" y="2008288"/>
        <a:ext cx="1624717" cy="805644"/>
      </dsp:txXfrm>
    </dsp:sp>
    <dsp:sp modelId="{3DE12B58-E803-489C-B5CB-4E3C0018A249}">
      <dsp:nvSpPr>
        <dsp:cNvPr id="0" name=""/>
        <dsp:cNvSpPr/>
      </dsp:nvSpPr>
      <dsp:spPr>
        <a:xfrm rot="16200000">
          <a:off x="3695776" y="1420869"/>
          <a:ext cx="10876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767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CCA5E-F031-4465-B633-EF1473740DF8}">
      <dsp:nvSpPr>
        <dsp:cNvPr id="0" name=""/>
        <dsp:cNvSpPr/>
      </dsp:nvSpPr>
      <dsp:spPr>
        <a:xfrm>
          <a:off x="3418828" y="93061"/>
          <a:ext cx="1641568" cy="783971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1. ¿Cuáles recursos tenemos en casa?</a:t>
          </a:r>
          <a:r>
            <a:rPr lang="en-US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 </a:t>
          </a:r>
          <a:endParaRPr lang="es-CO" sz="1700" b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3457098" y="131331"/>
        <a:ext cx="1565028" cy="707431"/>
      </dsp:txXfrm>
    </dsp:sp>
    <dsp:sp modelId="{1D206EB6-7DB6-4D45-912B-5C0423FDE66D}">
      <dsp:nvSpPr>
        <dsp:cNvPr id="0" name=""/>
        <dsp:cNvSpPr/>
      </dsp:nvSpPr>
      <dsp:spPr>
        <a:xfrm rot="19800000">
          <a:off x="4996110" y="1902385"/>
          <a:ext cx="24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8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C2E2D-103B-43E7-A227-A5019105FC64}">
      <dsp:nvSpPr>
        <dsp:cNvPr id="0" name=""/>
        <dsp:cNvSpPr/>
      </dsp:nvSpPr>
      <dsp:spPr>
        <a:xfrm>
          <a:off x="5086847" y="1056093"/>
          <a:ext cx="1641568" cy="78397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2. ¿Cuáles recursos trasfiere la Nación?</a:t>
          </a:r>
          <a:endParaRPr lang="es-CO" sz="1700" b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5125117" y="1094363"/>
        <a:ext cx="1565028" cy="707431"/>
      </dsp:txXfrm>
    </dsp:sp>
    <dsp:sp modelId="{3D750185-B57A-47A3-B491-03083CC3C762}">
      <dsp:nvSpPr>
        <dsp:cNvPr id="0" name=""/>
        <dsp:cNvSpPr/>
      </dsp:nvSpPr>
      <dsp:spPr>
        <a:xfrm rot="1800000">
          <a:off x="4996110" y="2919835"/>
          <a:ext cx="24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8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B02AE-6010-43ED-9821-12A4CC7028B5}">
      <dsp:nvSpPr>
        <dsp:cNvPr id="0" name=""/>
        <dsp:cNvSpPr/>
      </dsp:nvSpPr>
      <dsp:spPr>
        <a:xfrm>
          <a:off x="5023874" y="2982156"/>
          <a:ext cx="1767515" cy="78397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3. ¿Qué me asignan por concepto de regalías?</a:t>
          </a:r>
          <a:endParaRPr lang="es-CO" sz="17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62144" y="3020426"/>
        <a:ext cx="1690975" cy="707431"/>
      </dsp:txXfrm>
    </dsp:sp>
    <dsp:sp modelId="{BA6C4F28-CC0B-4042-8190-BD9520EBD06A}">
      <dsp:nvSpPr>
        <dsp:cNvPr id="0" name=""/>
        <dsp:cNvSpPr/>
      </dsp:nvSpPr>
      <dsp:spPr>
        <a:xfrm rot="5400000">
          <a:off x="3695776" y="3401351"/>
          <a:ext cx="10876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767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BCF53-D34C-4BD6-A601-39A148F2F2D0}">
      <dsp:nvSpPr>
        <dsp:cNvPr id="0" name=""/>
        <dsp:cNvSpPr/>
      </dsp:nvSpPr>
      <dsp:spPr>
        <a:xfrm>
          <a:off x="3418828" y="3945187"/>
          <a:ext cx="1641568" cy="78397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4. ¿Qué oferta tiene el gobierno Nacional?</a:t>
          </a:r>
          <a:endParaRPr lang="es-CO" sz="1700" b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3457098" y="3983457"/>
        <a:ext cx="1565028" cy="707431"/>
      </dsp:txXfrm>
    </dsp:sp>
    <dsp:sp modelId="{08D35926-98F6-4AF2-8219-8728D4C79306}">
      <dsp:nvSpPr>
        <dsp:cNvPr id="0" name=""/>
        <dsp:cNvSpPr/>
      </dsp:nvSpPr>
      <dsp:spPr>
        <a:xfrm rot="9000000">
          <a:off x="3233834" y="2919835"/>
          <a:ext cx="24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8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D6B94-F8EA-4F80-A016-8C884D2CBFE2}">
      <dsp:nvSpPr>
        <dsp:cNvPr id="0" name=""/>
        <dsp:cNvSpPr/>
      </dsp:nvSpPr>
      <dsp:spPr>
        <a:xfrm>
          <a:off x="1750808" y="2982156"/>
          <a:ext cx="1641568" cy="783971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6. ¿Cómo puedo endeudarme?</a:t>
          </a:r>
          <a:endParaRPr lang="es-CO" sz="1700" b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89078" y="3020426"/>
        <a:ext cx="1565028" cy="707431"/>
      </dsp:txXfrm>
    </dsp:sp>
    <dsp:sp modelId="{828FE77E-A797-4445-8FA5-004BE20D00F0}">
      <dsp:nvSpPr>
        <dsp:cNvPr id="0" name=""/>
        <dsp:cNvSpPr/>
      </dsp:nvSpPr>
      <dsp:spPr>
        <a:xfrm rot="12600000">
          <a:off x="3233834" y="1902385"/>
          <a:ext cx="24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8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97458-A127-4C5A-8DFB-6BB9D48FE624}">
      <dsp:nvSpPr>
        <dsp:cNvPr id="0" name=""/>
        <dsp:cNvSpPr/>
      </dsp:nvSpPr>
      <dsp:spPr>
        <a:xfrm>
          <a:off x="1750808" y="1056093"/>
          <a:ext cx="1641568" cy="7839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 smtClean="0">
              <a:solidFill>
                <a:sysClr val="windowText" lastClr="000000"/>
              </a:solidFill>
              <a:latin typeface="Arial Narrow" panose="020B0606020202030204" pitchFamily="34" charset="0"/>
            </a:rPr>
            <a:t>5. ¿Qué me puede aportar el sector privado?</a:t>
          </a:r>
          <a:endParaRPr lang="es-CO" sz="1700" b="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89078" y="1094363"/>
        <a:ext cx="1565028" cy="70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699ECA-DCBB-42CD-8E5E-DC94C2BFF1B2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9E4540-3A9E-4854-90DE-15561AFABC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6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Colores menos chillones Cian y Magenta</a:t>
            </a:r>
          </a:p>
        </p:txBody>
      </p:sp>
      <p:sp>
        <p:nvSpPr>
          <p:cNvPr id="993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5A6F075-6412-416A-9F1E-5A5325ED7D07}" type="slidenum">
              <a:rPr lang="es-ES" smtClean="0"/>
              <a:pPr/>
              <a:t>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205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724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870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650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" smtClean="0"/>
              <a:t>Colores menos chillones Cian y Magenta</a:t>
            </a: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7720B2-4F71-4E77-82A4-ACE2DFC71019}" type="slidenum">
              <a:rPr lang="es-ES" altLang="es-ES"/>
              <a:pPr>
                <a:spcBef>
                  <a:spcPct val="0"/>
                </a:spcBef>
              </a:pPr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787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870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870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870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829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522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O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FB7C2C7-86E1-43E5-8DF2-8DE5A8CE70B8}" type="slidenum">
              <a:rPr lang="es-ES" altLang="es-CO" smtClean="0"/>
              <a:pPr/>
              <a:t>9</a:t>
            </a:fld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65269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O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FB7C2C7-86E1-43E5-8DF2-8DE5A8CE70B8}" type="slidenum">
              <a:rPr lang="es-ES" altLang="es-CO" smtClean="0"/>
              <a:pPr/>
              <a:t>10</a:t>
            </a:fld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65269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07F9-B7D6-423F-8804-7CAE30ADFADB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724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FD68-F208-4429-A67D-4A16DE0A90DD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55C6-9C19-4095-AAA8-CB41427687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17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254F-51F1-4118-A9AD-08E1DD535782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36C0-C4E2-4E93-9704-71BAC1D82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9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7B65-A62C-4D83-B246-A7E5440C0056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2E3D-68ED-486B-8D56-E0C2797B2E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96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94C5-19C2-4BE6-AC8B-8CD0A57C6AEC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A752-F446-4F80-BC3B-56391E2004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9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5C06-8253-4FA0-8DBC-3F272A374898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ADB9-EB7F-4333-9610-8F249D1BD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02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0328-1B04-4724-947F-E15004BF6677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F088-85EE-4243-8A13-569A4448AC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0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E748-FCF1-4636-A309-107B9B6BDC43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9DE7-F03E-49F8-8EC2-5EEAD4996E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35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1DC-0DAF-464F-9F5D-6D9BDDE860CC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F237-7506-4273-A295-EB3A640500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51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1F8F-4AF9-4C94-80F6-7A03542AF205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94CA-1B51-42F2-ABFE-E92C8E3599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99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B96-034B-4976-B60F-7D65299AC4E0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50D1-BB77-4899-AAEB-47658E09C4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30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DF5E-6C24-407E-B737-F4AC003FFA2C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1004-778C-4275-8995-F60121A267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8067-6B44-4DBD-A0E7-C7AE10245F34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BFBD-7477-4316-ABC0-3744CCB55D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5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B95C-EF3E-498B-BF53-783C70E001CF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18AD-6934-43AF-8AF7-D8E1801185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093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1F8C-51DC-4F5C-9DF4-44F6F7FD8142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6C00-D440-44E0-BB0B-2B3C36859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67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5FEB-A8AD-4973-905F-F8A024BB34B7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5859-71A1-4B8B-8EC1-1307D80B58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24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658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260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322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510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3573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739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97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D2FA-1108-4E38-99E2-06DF0A0D347E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51D9-5CAE-4131-BC47-DA920EE34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2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2045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607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5082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324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3230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0969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1309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6099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131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24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2700-C448-4F6D-9E65-D08278A5A7BC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F4C1-577F-4D0A-AACD-9C3E3F48EA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340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575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4885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1345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2727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5216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825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9630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0641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8897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74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9235-568E-480B-B2D1-DD5F661CB031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75FD-37BF-4E6B-8712-2D04021A8E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987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06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4190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6389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7866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0513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9233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7382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6726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084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72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301D-71A0-4AF9-8E03-D34D4E298630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C222-41E6-4C2C-A25E-C758E263F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517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148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860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1879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8998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0354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326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0591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5369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9132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923928" y="115200"/>
            <a:ext cx="5112360" cy="504000"/>
          </a:xfrm>
          <a:prstGeom prst="rect">
            <a:avLst/>
          </a:prstGeom>
        </p:spPr>
        <p:txBody>
          <a:bodyPr anchor="t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37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A645-07F7-4938-9099-7721EFE6B769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5AA6-3B98-4260-878C-CE19E46E70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70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400000" y="3429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Futura Md BT"/>
              </a:defRPr>
            </a:lvl1pPr>
          </a:lstStyle>
          <a:p>
            <a:r>
              <a:rPr lang="es-ES_tradnl" smtClean="0"/>
              <a:t>Clic para editar título</a:t>
            </a:r>
            <a:endParaRPr lang="es-CO" dirty="0"/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395536" y="4124672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utura Md B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pPr>
              <a:defRPr/>
            </a:pPr>
            <a:fld id="{9FFA6A2A-1B19-428C-8166-92FD8EBA3E92}" type="datetimeFigureOut">
              <a:rPr lang="es-CO"/>
              <a:pPr>
                <a:defRPr/>
              </a:pPr>
              <a:t>26/10/2016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85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2218-E172-4177-9FB2-03C197A617BC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CD7B-CC1F-4E8D-B80E-E82579AEEC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1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2B36-C1DC-4F5D-8595-4406431227E0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8D39-B0C9-4DD6-9FBC-F13F9CB0DA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9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9AF137-7E0B-452F-9A88-F05422A42248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E3DFB6-CD50-48AF-8839-DCB9D206F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1901E1-0C95-4554-9C09-0DE67C5EAF9D}" type="datetimeFigureOut">
              <a:rPr lang="es-ES"/>
              <a:pPr>
                <a:defRPr/>
              </a:pPr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DBFD64-4618-4082-98CB-EE3B2F0B85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  <p:sldLayoutId id="2147484918" r:id="rId15"/>
    <p:sldLayoutId id="2147484919" r:id="rId16"/>
    <p:sldLayoutId id="2147484920" r:id="rId17"/>
    <p:sldLayoutId id="2147484921" r:id="rId18"/>
    <p:sldLayoutId id="2147484922" r:id="rId19"/>
    <p:sldLayoutId id="2147484923" r:id="rId20"/>
    <p:sldLayoutId id="2147484924" r:id="rId21"/>
    <p:sldLayoutId id="2147484925" r:id="rId22"/>
    <p:sldLayoutId id="2147484926" r:id="rId23"/>
    <p:sldLayoutId id="2147484927" r:id="rId24"/>
    <p:sldLayoutId id="2147484928" r:id="rId25"/>
    <p:sldLayoutId id="2147484929" r:id="rId26"/>
    <p:sldLayoutId id="2147484930" r:id="rId27"/>
    <p:sldLayoutId id="2147484931" r:id="rId28"/>
    <p:sldLayoutId id="2147484932" r:id="rId29"/>
    <p:sldLayoutId id="2147484933" r:id="rId30"/>
    <p:sldLayoutId id="2147484934" r:id="rId31"/>
    <p:sldLayoutId id="2147484935" r:id="rId32"/>
    <p:sldLayoutId id="2147484936" r:id="rId33"/>
    <p:sldLayoutId id="2147484937" r:id="rId34"/>
    <p:sldLayoutId id="2147484938" r:id="rId35"/>
    <p:sldLayoutId id="2147484939" r:id="rId36"/>
    <p:sldLayoutId id="2147484940" r:id="rId37"/>
    <p:sldLayoutId id="2147484941" r:id="rId38"/>
    <p:sldLayoutId id="2147484942" r:id="rId39"/>
    <p:sldLayoutId id="2147484943" r:id="rId40"/>
    <p:sldLayoutId id="2147484944" r:id="rId41"/>
    <p:sldLayoutId id="2147484945" r:id="rId42"/>
    <p:sldLayoutId id="2147484946" r:id="rId43"/>
    <p:sldLayoutId id="2147484947" r:id="rId44"/>
    <p:sldLayoutId id="2147484948" r:id="rId45"/>
    <p:sldLayoutId id="2147484949" r:id="rId46"/>
    <p:sldLayoutId id="2147484950" r:id="rId47"/>
    <p:sldLayoutId id="2147484951" r:id="rId48"/>
    <p:sldLayoutId id="2147484952" r:id="rId49"/>
    <p:sldLayoutId id="2147484953" r:id="rId50"/>
    <p:sldLayoutId id="2147484954" r:id="rId51"/>
    <p:sldLayoutId id="2147484955" r:id="rId52"/>
    <p:sldLayoutId id="2147484956" r:id="rId53"/>
    <p:sldLayoutId id="2147484957" r:id="rId54"/>
    <p:sldLayoutId id="2147484958" r:id="rId55"/>
    <p:sldLayoutId id="2147484959" r:id="rId56"/>
    <p:sldLayoutId id="2147484960" r:id="rId57"/>
    <p:sldLayoutId id="2147484961" r:id="rId58"/>
    <p:sldLayoutId id="2147484962" r:id="rId5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2897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44191" y="3894532"/>
            <a:ext cx="8855617" cy="198755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3253" name="Rectangle 82"/>
          <p:cNvSpPr>
            <a:spLocks noChangeArrowheads="1"/>
          </p:cNvSpPr>
          <p:nvPr/>
        </p:nvSpPr>
        <p:spPr bwMode="auto">
          <a:xfrm>
            <a:off x="323385" y="4172775"/>
            <a:ext cx="882061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s-CO" altLang="es-CO" sz="3200" b="1" dirty="0" smtClean="0">
                <a:solidFill>
                  <a:srgbClr val="AF272F"/>
                </a:solidFill>
                <a:latin typeface="Arial" pitchFamily="34" charset="0"/>
                <a:cs typeface="Arial" pitchFamily="34" charset="0"/>
              </a:rPr>
              <a:t>Distribución SGP y SGR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 de Financiamiento Territorial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(GFT) 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Inversiones y Finanzas Públicas 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(DIFP) 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256" name="CuadroTexto 12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1" name="Imagen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100513"/>
            <a:ext cx="4399512" cy="10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71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905921" y="481072"/>
            <a:ext cx="57610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CO" altLang="es-CO" sz="3600" dirty="0" smtClean="0">
                <a:solidFill>
                  <a:srgbClr val="C00000"/>
                </a:solidFill>
              </a:rPr>
              <a:t>Propósito General</a:t>
            </a:r>
            <a:endParaRPr lang="es-CO" altLang="es-CO" sz="3600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30"/>
          <p:cNvSpPr/>
          <p:nvPr/>
        </p:nvSpPr>
        <p:spPr>
          <a:xfrm>
            <a:off x="6859403" y="50185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-49985" y="1108514"/>
            <a:ext cx="8924925" cy="0"/>
          </a:xfrm>
          <a:custGeom>
            <a:avLst/>
            <a:gdLst/>
            <a:ahLst/>
            <a:cxnLst/>
            <a:rect l="l" t="t" r="r" b="b"/>
            <a:pathLst>
              <a:path w="8924925">
                <a:moveTo>
                  <a:pt x="0" y="0"/>
                </a:moveTo>
                <a:lnTo>
                  <a:pt x="8924523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717919" y="2306925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/>
          <p:nvPr/>
        </p:nvSpPr>
        <p:spPr>
          <a:xfrm>
            <a:off x="1804700" y="3968374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2451" y="2268947"/>
            <a:ext cx="204020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altLang="es-CO" sz="2700" b="1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Eficiencia Fiscal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905920" y="1106596"/>
            <a:ext cx="6730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Crecimiento promedio positivo de los ingresos tributarios per-cápita de las últimas tres vigencias fiscales.  Para 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información correspondiente a los años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2012 y 2011.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5920" y="2377676"/>
            <a:ext cx="68792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altLang="es-CO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CONDICIONES:</a:t>
            </a:r>
            <a:endParaRPr lang="es-MX" alt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Reportar la información solicitada en FUT en la fecha </a:t>
            </a:r>
            <a:r>
              <a:rPr lang="es-MX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oportuna </a:t>
            </a:r>
            <a:r>
              <a:rPr lang="es-MX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(15 de marzo)</a:t>
            </a:r>
            <a:endParaRPr lang="es-CO" alt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Refrendación por parte de la Contaduría General de la Nación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Cumplir con las condiciones de esfuerzo previstas por la Ley 715 de </a:t>
            </a:r>
            <a:r>
              <a:rPr lang="es-MX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s-MX" alt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4577009"/>
            <a:ext cx="204020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altLang="es-CO" sz="2700" b="1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Eficiencia </a:t>
            </a:r>
            <a:r>
              <a:rPr lang="es-CO" altLang="es-CO" sz="2700" b="1" spc="-5" dirty="0" err="1" smtClean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Adm</a:t>
            </a:r>
            <a:r>
              <a:rPr lang="es-CO" altLang="es-CO" sz="2700" b="1" spc="-5" dirty="0" smtClean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.</a:t>
            </a:r>
            <a:endParaRPr lang="es-CO" altLang="es-CO" sz="2700" b="1" spc="-5" dirty="0">
              <a:solidFill>
                <a:srgbClr val="17375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961593" y="4041797"/>
            <a:ext cx="6896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Incentivo a los distritos y municipios que cumplan con los límites establecidos para los gastos de funcionamiento de la administración central de que trata la Ley 617 de 2000.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1905921" y="4934776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21 Rectángulo"/>
          <p:cNvSpPr/>
          <p:nvPr/>
        </p:nvSpPr>
        <p:spPr>
          <a:xfrm>
            <a:off x="1884561" y="4970478"/>
            <a:ext cx="7182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altLang="es-CO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s-MX" altLang="es-CO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Reportar la información solicitada a la Contraloría General de la República.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Cumplimiento del indicador de distribución que será la diferencia entre el límite establecido por la Ley 617 de 2000 y el porcentaje de gastos </a:t>
            </a:r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reportado.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020584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6658" y="878764"/>
            <a:ext cx="7360933" cy="693569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326407" y="857542"/>
            <a:ext cx="8884860" cy="6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CO" sz="2000" b="1" dirty="0">
                <a:solidFill>
                  <a:schemeClr val="accent2">
                    <a:lumMod val="75000"/>
                  </a:schemeClr>
                </a:solidFill>
              </a:rPr>
              <a:t>https://www.dnp.gov.co/programas/inversiones-y-finanzas-publicas/Paginas/Sistema-General-de-Participaciones---SGP.aspx</a:t>
            </a:r>
            <a:endParaRPr lang="es-ES" altLang="es-CO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26407" y="900113"/>
            <a:ext cx="583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es-ES" altLang="es-CO" sz="3200" dirty="0">
              <a:solidFill>
                <a:srgbClr val="C00000"/>
              </a:solidFill>
            </a:endParaRPr>
          </a:p>
        </p:txBody>
      </p:sp>
      <p:pic>
        <p:nvPicPr>
          <p:cNvPr id="112" name="Imagen 1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93332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ángulo 113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5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16" name="Rectángulo 115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8" name="Rectángulo 117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103023" y="1928617"/>
            <a:ext cx="8773348" cy="108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endParaRPr lang="es-MX" altLang="es-CO" sz="3200" b="1" dirty="0" smtClean="0">
              <a:solidFill>
                <a:srgbClr val="BC2A0A"/>
              </a:solidFill>
            </a:endParaRPr>
          </a:p>
          <a:p>
            <a:pPr algn="just"/>
            <a:endParaRPr lang="es-MX" altLang="es-CO" sz="3200" b="1" dirty="0" smtClean="0">
              <a:solidFill>
                <a:srgbClr val="BC2A0A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algn="just"/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algn="just"/>
            <a:endParaRPr lang="es-MX" altLang="es-CO" sz="3200" dirty="0">
              <a:solidFill>
                <a:srgbClr val="C00000"/>
              </a:solidFill>
            </a:endParaRPr>
          </a:p>
          <a:p>
            <a:pPr algn="just"/>
            <a:endParaRPr lang="es-ES" altLang="es-CO" sz="3200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9946" t="19506" r="21148" b="13166"/>
          <a:stretch/>
        </p:blipFill>
        <p:spPr>
          <a:xfrm>
            <a:off x="326407" y="1591169"/>
            <a:ext cx="8392538" cy="4624179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02523" y="3766782"/>
            <a:ext cx="2034995" cy="491319"/>
          </a:xfrm>
          <a:prstGeom prst="ellipse">
            <a:avLst/>
          </a:prstGeom>
          <a:noFill/>
          <a:ln w="25400">
            <a:solidFill>
              <a:srgbClr val="B3272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2244925" y="3129887"/>
            <a:ext cx="6162096" cy="636895"/>
          </a:xfrm>
          <a:prstGeom prst="ellipse">
            <a:avLst/>
          </a:prstGeom>
          <a:noFill/>
          <a:ln w="25400">
            <a:solidFill>
              <a:srgbClr val="B3272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14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ángulo 15"/>
          <p:cNvSpPr/>
          <p:nvPr/>
        </p:nvSpPr>
        <p:spPr>
          <a:xfrm>
            <a:off x="4872251" y="22311"/>
            <a:ext cx="400412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se encuentra la distribución 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6407" y="1402958"/>
            <a:ext cx="7360933" cy="693569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26407" y="1350497"/>
            <a:ext cx="692184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https://www.dnp.gov.co/CONPES/documentos-conpes/conpes-sociales/Paginas/conpes-sociales.aspx#Default={</a:t>
            </a:r>
          </a:p>
          <a:p>
            <a:pPr algn="just"/>
            <a:endParaRPr lang="es-ES" altLang="es-CO" sz="2000" dirty="0">
              <a:solidFill>
                <a:srgbClr val="C00000"/>
              </a:solidFill>
            </a:endParaRPr>
          </a:p>
        </p:txBody>
      </p:sp>
      <p:pic>
        <p:nvPicPr>
          <p:cNvPr id="112" name="Imagen 1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ángulo 113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5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16" name="Rectángulo 115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8" name="Rectángulo 117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103023" y="1928617"/>
            <a:ext cx="8773348" cy="108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endParaRPr lang="es-MX" altLang="es-CO" sz="3200" b="1" dirty="0" smtClean="0">
              <a:solidFill>
                <a:srgbClr val="BC2A0A"/>
              </a:solidFill>
            </a:endParaRPr>
          </a:p>
          <a:p>
            <a:pPr algn="just"/>
            <a:endParaRPr lang="es-MX" altLang="es-CO" sz="3200" b="1" dirty="0" smtClean="0">
              <a:solidFill>
                <a:srgbClr val="BC2A0A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algn="just"/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/>
          </a:p>
          <a:p>
            <a:pPr algn="just"/>
            <a:endParaRPr lang="es-MX" altLang="es-CO" sz="3200" dirty="0">
              <a:solidFill>
                <a:srgbClr val="C00000"/>
              </a:solidFill>
            </a:endParaRPr>
          </a:p>
          <a:p>
            <a:pPr algn="just"/>
            <a:endParaRPr lang="es-ES" altLang="es-CO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1" t="26364" r="8557" b="18965"/>
          <a:stretch/>
        </p:blipFill>
        <p:spPr bwMode="auto">
          <a:xfrm>
            <a:off x="347256" y="2069714"/>
            <a:ext cx="8176438" cy="399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Elipse"/>
          <p:cNvSpPr/>
          <p:nvPr/>
        </p:nvSpPr>
        <p:spPr>
          <a:xfrm>
            <a:off x="266400" y="4598026"/>
            <a:ext cx="7208073" cy="1180214"/>
          </a:xfrm>
          <a:prstGeom prst="ellipse">
            <a:avLst/>
          </a:prstGeom>
          <a:noFill/>
          <a:ln w="25400">
            <a:solidFill>
              <a:srgbClr val="B3272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ángulo 15"/>
          <p:cNvSpPr/>
          <p:nvPr/>
        </p:nvSpPr>
        <p:spPr>
          <a:xfrm>
            <a:off x="4872251" y="22311"/>
            <a:ext cx="400412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se encuentra la distribución 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4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29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963" y="730105"/>
            <a:ext cx="3037345" cy="646330"/>
          </a:xfrm>
          <a:prstGeom prst="rect">
            <a:avLst/>
          </a:prstGeom>
          <a:noFill/>
          <a:ln w="22225">
            <a:solidFill>
              <a:srgbClr val="AF272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4416356" y="66329"/>
            <a:ext cx="444108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 SGP</a:t>
            </a:r>
          </a:p>
          <a:p>
            <a:pPr marL="0" lvl="1" algn="ct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alt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 por entidad</a:t>
            </a: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36" y="933838"/>
            <a:ext cx="5696515" cy="556124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6964" y="2245365"/>
            <a:ext cx="2006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Ficha de Asignación de SGP (Ultima Doceava vigencia anterior + Acumulado Vigencia Actual</a:t>
            </a:r>
            <a:endParaRPr lang="es-CO" sz="1400" b="1" dirty="0"/>
          </a:p>
        </p:txBody>
      </p:sp>
      <p:sp>
        <p:nvSpPr>
          <p:cNvPr id="11" name="Flecha izquierda 10"/>
          <p:cNvSpPr/>
          <p:nvPr/>
        </p:nvSpPr>
        <p:spPr>
          <a:xfrm rot="10800000">
            <a:off x="2323441" y="2352158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206963" y="4798065"/>
            <a:ext cx="200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Generación de Información en Formato Excel y vista de anexo de resguardos</a:t>
            </a:r>
            <a:endParaRPr lang="es-CO" sz="1400" b="1" dirty="0"/>
          </a:p>
        </p:txBody>
      </p:sp>
      <p:sp>
        <p:nvSpPr>
          <p:cNvPr id="13" name="Flecha izquierda 12"/>
          <p:cNvSpPr/>
          <p:nvPr/>
        </p:nvSpPr>
        <p:spPr>
          <a:xfrm rot="10800000">
            <a:off x="2323440" y="4904858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7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63" y="730104"/>
            <a:ext cx="2759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https://sicodis.dnp.gov.co/logon.aspx?ReturnUrl=%2f</a:t>
            </a:r>
          </a:p>
        </p:txBody>
      </p:sp>
    </p:spTree>
    <p:extLst>
      <p:ext uri="{BB962C8B-B14F-4D97-AF65-F5344CB8AC3E}">
        <p14:creationId xmlns:p14="http://schemas.microsoft.com/office/powerpoint/2010/main" val="41773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42841"/>
            <a:ext cx="7425448" cy="5453064"/>
          </a:xfrm>
          <a:prstGeom prst="rect">
            <a:avLst/>
          </a:prstGeom>
        </p:spPr>
      </p:pic>
      <p:sp>
        <p:nvSpPr>
          <p:cNvPr id="10" name="Flecha izquierda 9"/>
          <p:cNvSpPr/>
          <p:nvPr/>
        </p:nvSpPr>
        <p:spPr>
          <a:xfrm>
            <a:off x="7058794" y="4561299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95345" y="121230"/>
            <a:ext cx="4781955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Histórico </a:t>
            </a:r>
            <a:r>
              <a:rPr lang="es-ES" altLang="es-E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63837" y="3957642"/>
            <a:ext cx="1697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Distribución Histórica del SGP para las doce doceavas de cada vigencia seleccionada, presentado todos los conceptos de distribución.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004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0" y="1427600"/>
            <a:ext cx="7471522" cy="46652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212605" y="3633101"/>
            <a:ext cx="1857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Distribución Histórica detallada por entidades del SGP para las doce doceavas de cada vigencia seleccionada, permitiendo la consulta para un concepto determinado o el Total SGP de la Vigencia.</a:t>
            </a:r>
            <a:endParaRPr lang="es-CO" sz="1400" b="1" dirty="0"/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95345" y="121230"/>
            <a:ext cx="478195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Histórico </a:t>
            </a:r>
            <a:r>
              <a:rPr lang="es-ES" altLang="es-E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</a:t>
            </a: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Entidades y </a:t>
            </a: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izquierda 16"/>
          <p:cNvSpPr/>
          <p:nvPr/>
        </p:nvSpPr>
        <p:spPr>
          <a:xfrm>
            <a:off x="6952832" y="4510916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0675" y="71402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AF2626"/>
                </a:solidFill>
              </a:rPr>
              <a:t>CONTENIDO</a:t>
            </a:r>
            <a:endParaRPr lang="es-MX" b="1" dirty="0">
              <a:solidFill>
                <a:srgbClr val="AF2626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57200" y="35244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Distribución Sistema General de Participaciones (SGP).</a:t>
            </a:r>
          </a:p>
          <a:p>
            <a:pPr marL="742950" indent="-742950" algn="l">
              <a:buFont typeface="+mj-lt"/>
              <a:buAutoNum type="arabicPeriod"/>
            </a:pPr>
            <a:endParaRPr lang="es-MX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s-MX" dirty="0"/>
              <a:t>Distribución Sistema General </a:t>
            </a:r>
            <a:r>
              <a:rPr lang="es-MX" dirty="0" smtClean="0"/>
              <a:t>de Regalías (SGR).</a:t>
            </a:r>
          </a:p>
          <a:p>
            <a:pPr algn="l"/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6604" r="25841" b="16045"/>
          <a:stretch/>
        </p:blipFill>
        <p:spPr bwMode="auto">
          <a:xfrm>
            <a:off x="191069" y="590871"/>
            <a:ext cx="8461612" cy="57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Freeform 9"/>
          <p:cNvSpPr>
            <a:spLocks/>
          </p:cNvSpPr>
          <p:nvPr/>
        </p:nvSpPr>
        <p:spPr bwMode="auto">
          <a:xfrm>
            <a:off x="6286705" y="5963631"/>
            <a:ext cx="17462" cy="1587"/>
          </a:xfrm>
          <a:custGeom>
            <a:avLst/>
            <a:gdLst>
              <a:gd name="T0" fmla="*/ 0 w 45"/>
              <a:gd name="T1" fmla="*/ 0 h 5"/>
              <a:gd name="T2" fmla="*/ 2147483647 w 45"/>
              <a:gd name="T3" fmla="*/ 2147483647 h 5"/>
              <a:gd name="T4" fmla="*/ 0 w 45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5">
                <a:moveTo>
                  <a:pt x="0" y="0"/>
                </a:moveTo>
                <a:lnTo>
                  <a:pt x="45" y="5"/>
                </a:lnTo>
                <a:lnTo>
                  <a:pt x="0" y="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" name="47 CuadroTexto"/>
          <p:cNvSpPr txBox="1"/>
          <p:nvPr/>
        </p:nvSpPr>
        <p:spPr>
          <a:xfrm>
            <a:off x="124903" y="773401"/>
            <a:ext cx="24869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Distribución SGR</a:t>
            </a:r>
            <a:endParaRPr lang="es-ES" sz="2400" b="1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6 CuadroTexto"/>
          <p:cNvSpPr txBox="1"/>
          <p:nvPr/>
        </p:nvSpPr>
        <p:spPr bwMode="auto">
          <a:xfrm>
            <a:off x="300323" y="2391664"/>
            <a:ext cx="6635503" cy="49244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srgbClr val="C00000"/>
                </a:solidFill>
                <a:ea typeface="+mj-ea"/>
                <a:cs typeface="+mj-cs"/>
              </a:rPr>
              <a:t>(10</a:t>
            </a:r>
            <a:r>
              <a:rPr lang="es-CO" sz="1400" b="1" kern="0" dirty="0" smtClean="0">
                <a:solidFill>
                  <a:srgbClr val="C00000"/>
                </a:solidFill>
                <a:ea typeface="+mj-ea"/>
                <a:cs typeface="+mj-cs"/>
              </a:rPr>
              <a:t>%) </a:t>
            </a:r>
            <a:r>
              <a:rPr lang="es-CO" sz="1400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Fondo para el ahorro pensional territorial </a:t>
            </a:r>
            <a:r>
              <a:rPr lang="es-MX" sz="1200" b="1" dirty="0" smtClean="0">
                <a:solidFill>
                  <a:srgbClr val="4A452A"/>
                </a:solidFill>
                <a:cs typeface="Arial" pitchFamily="34" charset="0"/>
              </a:rPr>
              <a:t>Sólo </a:t>
            </a:r>
            <a:r>
              <a:rPr lang="es-MX" sz="1200" b="1" dirty="0">
                <a:solidFill>
                  <a:srgbClr val="4A452A"/>
                </a:solidFill>
                <a:cs typeface="Arial" pitchFamily="34" charset="0"/>
              </a:rPr>
              <a:t>para </a:t>
            </a:r>
            <a:r>
              <a:rPr lang="es-MX" sz="1200" b="1" dirty="0" smtClean="0">
                <a:solidFill>
                  <a:srgbClr val="4A452A"/>
                </a:solidFill>
                <a:cs typeface="Arial" pitchFamily="34" charset="0"/>
              </a:rPr>
              <a:t>ET (municipios y departamentos) </a:t>
            </a:r>
            <a:r>
              <a:rPr lang="es-MX" sz="1200" b="1" dirty="0">
                <a:solidFill>
                  <a:srgbClr val="4A452A"/>
                </a:solidFill>
                <a:cs typeface="Arial" pitchFamily="34" charset="0"/>
              </a:rPr>
              <a:t>que tienen pasivo </a:t>
            </a:r>
            <a:r>
              <a:rPr lang="es-MX" sz="1200" b="1" dirty="0" smtClean="0">
                <a:solidFill>
                  <a:srgbClr val="4A452A"/>
                </a:solidFill>
                <a:cs typeface="Arial" pitchFamily="34" charset="0"/>
              </a:rPr>
              <a:t>pensional. </a:t>
            </a:r>
            <a:r>
              <a:rPr lang="es-MX" sz="1200" b="1" i="1" dirty="0" smtClean="0">
                <a:solidFill>
                  <a:srgbClr val="102C34"/>
                </a:solidFill>
                <a:cs typeface="Arial" pitchFamily="34" charset="0"/>
              </a:rPr>
              <a:t>4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0% por población y 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60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% por 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pobreza.</a:t>
            </a:r>
            <a:r>
              <a:rPr lang="es-CO" sz="1200" b="1" kern="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endParaRPr lang="es-CO" sz="1200" b="1" kern="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8" name="8 CuadroTexto"/>
          <p:cNvSpPr txBox="1"/>
          <p:nvPr/>
        </p:nvSpPr>
        <p:spPr bwMode="auto">
          <a:xfrm>
            <a:off x="300324" y="5563104"/>
            <a:ext cx="6635502" cy="67710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Fondo de Ahorro y Estabilización Regional. </a:t>
            </a:r>
            <a:r>
              <a:rPr lang="es-CO" sz="1200" b="1" kern="0" dirty="0" smtClean="0">
                <a:solidFill>
                  <a:srgbClr val="C00000"/>
                </a:solidFill>
                <a:ea typeface="+mj-ea"/>
                <a:cs typeface="+mj-cs"/>
              </a:rPr>
              <a:t>(25% el primer año, Max. 30% anual). </a:t>
            </a:r>
            <a:r>
              <a:rPr lang="es-CO" sz="1200" b="1" dirty="0">
                <a:solidFill>
                  <a:srgbClr val="4A452A"/>
                </a:solidFill>
                <a:cs typeface="Arial" pitchFamily="34" charset="0"/>
              </a:rPr>
              <a:t>Sólo departamentos</a:t>
            </a:r>
            <a:r>
              <a:rPr lang="es-CO" sz="1200" b="1" kern="0" dirty="0">
                <a:solidFill>
                  <a:prstClr val="black"/>
                </a:solidFill>
              </a:rPr>
              <a:t>. </a:t>
            </a:r>
            <a:r>
              <a:rPr lang="es-CO" sz="1200" b="1" kern="0" dirty="0" smtClean="0">
                <a:solidFill>
                  <a:prstClr val="black"/>
                </a:solidFill>
              </a:rPr>
              <a:t> 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En 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la misma proporción en que 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participan los departamentos en los </a:t>
            </a:r>
            <a:r>
              <a:rPr lang="es-CO" sz="1200" b="1" i="1" dirty="0" err="1" smtClean="0">
                <a:solidFill>
                  <a:srgbClr val="102C34"/>
                </a:solidFill>
                <a:cs typeface="Arial" pitchFamily="34" charset="0"/>
              </a:rPr>
              <a:t>los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 </a:t>
            </a:r>
            <a:r>
              <a:rPr lang="es-CO" sz="1200" b="1" i="1" dirty="0" err="1">
                <a:solidFill>
                  <a:srgbClr val="102C34"/>
                </a:solidFill>
                <a:cs typeface="Arial" pitchFamily="34" charset="0"/>
              </a:rPr>
              <a:t>FCR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 y </a:t>
            </a:r>
            <a:r>
              <a:rPr lang="es-CO" sz="1200" b="1" i="1" dirty="0" err="1" smtClean="0">
                <a:solidFill>
                  <a:srgbClr val="102C34"/>
                </a:solidFill>
                <a:cs typeface="Arial" pitchFamily="34" charset="0"/>
              </a:rPr>
              <a:t>FDR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, el ahorro pensional, el </a:t>
            </a:r>
            <a:r>
              <a:rPr lang="es-CO" sz="1200" b="1" i="1" dirty="0" err="1" smtClean="0">
                <a:solidFill>
                  <a:srgbClr val="102C34"/>
                </a:solidFill>
                <a:cs typeface="Arial" pitchFamily="34" charset="0"/>
              </a:rPr>
              <a:t>FCTeI</a:t>
            </a: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 y las AD.</a:t>
            </a:r>
            <a:endParaRPr lang="es-CO" sz="1200" b="1" kern="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20" name="9 CuadroTexto"/>
          <p:cNvSpPr txBox="1"/>
          <p:nvPr/>
        </p:nvSpPr>
        <p:spPr bwMode="auto">
          <a:xfrm>
            <a:off x="2538933" y="3702661"/>
            <a:ext cx="4396893" cy="49244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u="sng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Asignaciones Directas</a:t>
            </a:r>
            <a:r>
              <a:rPr lang="es-CO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Productores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4A452A"/>
                </a:solidFill>
                <a:cs typeface="Arial" pitchFamily="34" charset="0"/>
              </a:rPr>
              <a:t>+ </a:t>
            </a:r>
            <a:r>
              <a:rPr lang="en-US" sz="1200" b="1" dirty="0" err="1">
                <a:solidFill>
                  <a:srgbClr val="4A452A"/>
                </a:solidFill>
                <a:cs typeface="Arial" pitchFamily="34" charset="0"/>
              </a:rPr>
              <a:t>puertos</a:t>
            </a:r>
            <a:r>
              <a:rPr lang="en-US" sz="1200" b="1" dirty="0">
                <a:solidFill>
                  <a:srgbClr val="4A452A"/>
                </a:solidFill>
                <a:cs typeface="Arial" pitchFamily="34" charset="0"/>
              </a:rPr>
              <a:t> +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CAR’s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.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En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proporción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 a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su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producción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 de </a:t>
            </a:r>
            <a:r>
              <a:rPr lang="en-US" sz="1200" b="1" dirty="0" err="1" smtClean="0">
                <a:solidFill>
                  <a:srgbClr val="4A452A"/>
                </a:solidFill>
                <a:cs typeface="Arial" pitchFamily="34" charset="0"/>
              </a:rPr>
              <a:t>RNRN</a:t>
            </a:r>
            <a:r>
              <a:rPr lang="en-US" sz="1200" b="1" dirty="0" smtClean="0">
                <a:solidFill>
                  <a:srgbClr val="4A452A"/>
                </a:solidFill>
                <a:cs typeface="Arial" pitchFamily="34" charset="0"/>
              </a:rPr>
              <a:t>.</a:t>
            </a:r>
            <a:endParaRPr lang="en-US" sz="1200" b="1" dirty="0">
              <a:solidFill>
                <a:srgbClr val="4A452A"/>
              </a:solidFill>
              <a:cs typeface="Arial" pitchFamily="34" charset="0"/>
            </a:endParaRPr>
          </a:p>
        </p:txBody>
      </p:sp>
      <p:sp>
        <p:nvSpPr>
          <p:cNvPr id="24" name="13 CuadroTexto"/>
          <p:cNvSpPr txBox="1"/>
          <p:nvPr/>
        </p:nvSpPr>
        <p:spPr bwMode="auto">
          <a:xfrm>
            <a:off x="4435814" y="4316048"/>
            <a:ext cx="2500010" cy="63094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sz="1200" b="1" u="sng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s-CO" sz="12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(40%)</a:t>
            </a:r>
            <a:r>
              <a:rPr lang="es-MX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rgbClr val="4A452A"/>
                </a:solidFill>
                <a:cs typeface="Arial" pitchFamily="34" charset="0"/>
              </a:rPr>
              <a:t>Bogotá </a:t>
            </a:r>
            <a:r>
              <a:rPr lang="es-MX" sz="1200" b="1" dirty="0">
                <a:solidFill>
                  <a:srgbClr val="4A452A"/>
                </a:solidFill>
                <a:cs typeface="Arial" pitchFamily="34" charset="0"/>
              </a:rPr>
              <a:t>y </a:t>
            </a:r>
            <a:r>
              <a:rPr lang="es-MX" sz="1200" b="1" dirty="0" smtClean="0">
                <a:solidFill>
                  <a:srgbClr val="4A452A"/>
                </a:solidFill>
                <a:cs typeface="Arial" pitchFamily="34" charset="0"/>
              </a:rPr>
              <a:t>departamentos. </a:t>
            </a:r>
            <a:r>
              <a:rPr lang="es-CO" sz="1100" b="1" i="1" dirty="0" smtClean="0">
                <a:solidFill>
                  <a:srgbClr val="102C34"/>
                </a:solidFill>
                <a:cs typeface="Arial" pitchFamily="34" charset="0"/>
              </a:rPr>
              <a:t>60</a:t>
            </a:r>
            <a:r>
              <a:rPr lang="es-CO" sz="1100" b="1" i="1" dirty="0">
                <a:solidFill>
                  <a:srgbClr val="102C34"/>
                </a:solidFill>
                <a:cs typeface="Arial" pitchFamily="34" charset="0"/>
              </a:rPr>
              <a:t>% </a:t>
            </a:r>
            <a:r>
              <a:rPr lang="es-CO" sz="1100" b="1" i="1" dirty="0" smtClean="0">
                <a:solidFill>
                  <a:srgbClr val="102C34"/>
                </a:solidFill>
                <a:cs typeface="Arial" pitchFamily="34" charset="0"/>
              </a:rPr>
              <a:t>población </a:t>
            </a:r>
            <a:r>
              <a:rPr lang="es-CO" sz="1100" b="1" i="1" dirty="0">
                <a:solidFill>
                  <a:srgbClr val="102C34"/>
                </a:solidFill>
                <a:cs typeface="Arial" pitchFamily="34" charset="0"/>
              </a:rPr>
              <a:t>y 40% </a:t>
            </a:r>
            <a:r>
              <a:rPr lang="es-CO" sz="1100" b="1" i="1" dirty="0" smtClean="0">
                <a:solidFill>
                  <a:srgbClr val="102C34"/>
                </a:solidFill>
                <a:cs typeface="Arial" pitchFamily="34" charset="0"/>
              </a:rPr>
              <a:t>pobreza</a:t>
            </a:r>
            <a:endParaRPr lang="es-ES" sz="11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14 CuadroTexto"/>
          <p:cNvSpPr txBox="1"/>
          <p:nvPr/>
        </p:nvSpPr>
        <p:spPr bwMode="auto">
          <a:xfrm>
            <a:off x="4435818" y="5064242"/>
            <a:ext cx="2500008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u="sng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FCR</a:t>
            </a:r>
            <a:r>
              <a:rPr lang="es-CO" sz="12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(60%)</a:t>
            </a:r>
            <a:endParaRPr lang="es-ES" sz="1200" b="1" dirty="0">
              <a:solidFill>
                <a:srgbClr val="4A452A"/>
              </a:solidFill>
              <a:cs typeface="Arial" pitchFamily="34" charset="0"/>
            </a:endParaRPr>
          </a:p>
        </p:txBody>
      </p:sp>
      <p:cxnSp>
        <p:nvCxnSpPr>
          <p:cNvPr id="74774" name="61 Forma"/>
          <p:cNvCxnSpPr>
            <a:cxnSpLocks noChangeShapeType="1"/>
            <a:stCxn id="72" idx="3"/>
            <a:endCxn id="25" idx="1"/>
          </p:cNvCxnSpPr>
          <p:nvPr/>
        </p:nvCxnSpPr>
        <p:spPr bwMode="auto">
          <a:xfrm>
            <a:off x="3955950" y="4804147"/>
            <a:ext cx="479868" cy="39859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5" name="62 Forma"/>
          <p:cNvCxnSpPr>
            <a:cxnSpLocks noChangeShapeType="1"/>
            <a:stCxn id="72" idx="3"/>
            <a:endCxn id="24" idx="1"/>
          </p:cNvCxnSpPr>
          <p:nvPr/>
        </p:nvCxnSpPr>
        <p:spPr bwMode="auto">
          <a:xfrm flipV="1">
            <a:off x="3955950" y="4631519"/>
            <a:ext cx="479864" cy="17262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29 CuadroTexto"/>
          <p:cNvSpPr txBox="1"/>
          <p:nvPr/>
        </p:nvSpPr>
        <p:spPr bwMode="auto">
          <a:xfrm>
            <a:off x="300324" y="2999761"/>
            <a:ext cx="6635502" cy="49244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>
                <a:solidFill>
                  <a:srgbClr val="C00000"/>
                </a:solidFill>
                <a:ea typeface="+mj-ea"/>
                <a:cs typeface="+mj-cs"/>
              </a:rPr>
              <a:t>(10</a:t>
            </a:r>
            <a:r>
              <a:rPr lang="es-CO" sz="1400" b="1" kern="0" dirty="0" smtClean="0">
                <a:solidFill>
                  <a:srgbClr val="C00000"/>
                </a:solidFill>
                <a:ea typeface="+mj-ea"/>
                <a:cs typeface="+mj-cs"/>
              </a:rPr>
              <a:t>%) </a:t>
            </a:r>
            <a:r>
              <a:rPr lang="es-CO" sz="1400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Fondo de Ciencia, Tecnología e Innovación </a:t>
            </a:r>
            <a:r>
              <a:rPr lang="es-CO" sz="1200" b="1" dirty="0" smtClean="0">
                <a:solidFill>
                  <a:srgbClr val="4A452A"/>
                </a:solidFill>
                <a:cs typeface="Arial" pitchFamily="34" charset="0"/>
              </a:rPr>
              <a:t>Sólo </a:t>
            </a:r>
            <a:r>
              <a:rPr lang="es-CO" sz="1200" b="1" dirty="0">
                <a:solidFill>
                  <a:srgbClr val="4A452A"/>
                </a:solidFill>
                <a:cs typeface="Arial" pitchFamily="34" charset="0"/>
              </a:rPr>
              <a:t>departamentos</a:t>
            </a:r>
            <a:r>
              <a:rPr lang="es-CO" sz="1200" b="1" kern="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i="1" dirty="0" smtClean="0">
                <a:solidFill>
                  <a:srgbClr val="102C34"/>
                </a:solidFill>
                <a:cs typeface="Arial" pitchFamily="34" charset="0"/>
              </a:rPr>
              <a:t>En 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la misma proporción en que se distribuyan a los departamentos los recursos de los </a:t>
            </a:r>
            <a:r>
              <a:rPr lang="es-CO" sz="1200" b="1" i="1" dirty="0" err="1">
                <a:solidFill>
                  <a:srgbClr val="102C34"/>
                </a:solidFill>
                <a:cs typeface="Arial" pitchFamily="34" charset="0"/>
              </a:rPr>
              <a:t>FCR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 y </a:t>
            </a:r>
            <a:r>
              <a:rPr lang="es-CO" sz="1200" b="1" i="1" dirty="0" err="1">
                <a:solidFill>
                  <a:srgbClr val="102C34"/>
                </a:solidFill>
                <a:cs typeface="Arial" pitchFamily="34" charset="0"/>
              </a:rPr>
              <a:t>FDR</a:t>
            </a:r>
            <a:r>
              <a:rPr lang="es-CO" sz="1200" b="1" i="1" dirty="0">
                <a:solidFill>
                  <a:srgbClr val="102C34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5" name="41 CuadroTexto"/>
          <p:cNvSpPr txBox="1"/>
          <p:nvPr/>
        </p:nvSpPr>
        <p:spPr bwMode="auto">
          <a:xfrm rot="16200000">
            <a:off x="-155732" y="4066385"/>
            <a:ext cx="137377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smtClean="0">
                <a:solidFill>
                  <a:srgbClr val="C00000"/>
                </a:solidFill>
                <a:latin typeface="Calibri"/>
              </a:rPr>
              <a:t>Fondos y Asignaciones Directas</a:t>
            </a:r>
            <a:endParaRPr lang="es-ES" sz="1200" b="1" kern="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74790" name="86 Conector recto de flecha"/>
          <p:cNvCxnSpPr>
            <a:cxnSpLocks noChangeShapeType="1"/>
          </p:cNvCxnSpPr>
          <p:nvPr/>
        </p:nvCxnSpPr>
        <p:spPr bwMode="auto">
          <a:xfrm rot="5400000">
            <a:off x="2895914" y="-760650"/>
            <a:ext cx="287338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3" name="89 Conector recto de flecha"/>
          <p:cNvCxnSpPr>
            <a:cxnSpLocks noChangeShapeType="1"/>
          </p:cNvCxnSpPr>
          <p:nvPr/>
        </p:nvCxnSpPr>
        <p:spPr bwMode="auto">
          <a:xfrm rot="5400000">
            <a:off x="1483516" y="-760649"/>
            <a:ext cx="287338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48 CuadroTexto"/>
          <p:cNvSpPr txBox="1"/>
          <p:nvPr/>
        </p:nvSpPr>
        <p:spPr bwMode="auto">
          <a:xfrm>
            <a:off x="311288" y="1415535"/>
            <a:ext cx="662453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C00000"/>
                </a:solidFill>
                <a:latin typeface="Calibri"/>
              </a:rPr>
              <a:t>(</a:t>
            </a:r>
            <a:r>
              <a:rPr lang="es-CO" sz="1200" b="1" kern="0" dirty="0" smtClean="0">
                <a:solidFill>
                  <a:srgbClr val="C00000"/>
                </a:solidFill>
                <a:latin typeface="Calibri"/>
              </a:rPr>
              <a:t>0,5%) 	</a:t>
            </a:r>
            <a:r>
              <a:rPr lang="es-ES" sz="1200" b="1" kern="0" dirty="0" smtClean="0">
                <a:solidFill>
                  <a:prstClr val="black"/>
                </a:solidFill>
                <a:latin typeface="Arial" pitchFamily="34" charset="0"/>
              </a:rPr>
              <a:t>Municipios del Río Grande de la Magdalena y canal del Dique</a:t>
            </a:r>
            <a:endParaRPr lang="es-CO" sz="1200" b="1" kern="0" dirty="0">
              <a:solidFill>
                <a:prstClr val="black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C00000"/>
                </a:solidFill>
                <a:latin typeface="Calibri"/>
              </a:rPr>
              <a:t>(2</a:t>
            </a:r>
            <a:r>
              <a:rPr lang="es-CO" sz="1200" b="1" kern="0" dirty="0" smtClean="0">
                <a:solidFill>
                  <a:srgbClr val="C00000"/>
                </a:solidFill>
                <a:latin typeface="Calibri"/>
              </a:rPr>
              <a:t>%) 	</a:t>
            </a:r>
            <a:r>
              <a:rPr lang="es-CO" sz="1200" b="1" kern="0" dirty="0" smtClean="0">
                <a:solidFill>
                  <a:prstClr val="black"/>
                </a:solidFill>
                <a:latin typeface="Arial" pitchFamily="34" charset="0"/>
              </a:rPr>
              <a:t>Administración del SGR</a:t>
            </a:r>
            <a:endParaRPr lang="es-CO" sz="1200" b="1" kern="0" dirty="0">
              <a:solidFill>
                <a:prstClr val="black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C00000"/>
                </a:solidFill>
                <a:latin typeface="Calibri"/>
              </a:rPr>
              <a:t>(1</a:t>
            </a:r>
            <a:r>
              <a:rPr lang="es-CO" sz="1200" b="1" kern="0" dirty="0" smtClean="0">
                <a:solidFill>
                  <a:srgbClr val="C00000"/>
                </a:solidFill>
                <a:latin typeface="Calibri"/>
              </a:rPr>
              <a:t>%) 	</a:t>
            </a:r>
            <a:r>
              <a:rPr lang="es-CO" sz="1200" b="1" kern="0" dirty="0" err="1" smtClean="0">
                <a:solidFill>
                  <a:prstClr val="black"/>
                </a:solidFill>
                <a:latin typeface="Arial" pitchFamily="34" charset="0"/>
              </a:rPr>
              <a:t>SMSCE</a:t>
            </a:r>
            <a:r>
              <a:rPr lang="es-CO" sz="1200" b="1" kern="0" dirty="0" smtClean="0">
                <a:solidFill>
                  <a:prstClr val="black"/>
                </a:solidFill>
                <a:latin typeface="Arial" pitchFamily="34" charset="0"/>
              </a:rPr>
              <a:t> y Control Fiscal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C00000"/>
                </a:solidFill>
                <a:latin typeface="Calibri"/>
              </a:rPr>
              <a:t>(2</a:t>
            </a:r>
            <a:r>
              <a:rPr lang="es-CO" sz="1200" b="1" kern="0" dirty="0" smtClean="0">
                <a:solidFill>
                  <a:srgbClr val="C00000"/>
                </a:solidFill>
                <a:latin typeface="Calibri"/>
              </a:rPr>
              <a:t>%) 	</a:t>
            </a:r>
            <a:r>
              <a:rPr lang="es-CO" sz="1200" b="1" kern="0" dirty="0" smtClean="0">
                <a:solidFill>
                  <a:prstClr val="black"/>
                </a:solidFill>
                <a:latin typeface="Arial" pitchFamily="34" charset="0"/>
              </a:rPr>
              <a:t>Fiscalización </a:t>
            </a:r>
            <a:r>
              <a:rPr lang="es-CO" sz="1200" b="1" kern="0" dirty="0">
                <a:solidFill>
                  <a:prstClr val="black"/>
                </a:solidFill>
                <a:latin typeface="Arial" pitchFamily="34" charset="0"/>
              </a:rPr>
              <a:t>yacimientos y </a:t>
            </a:r>
            <a:r>
              <a:rPr lang="es-CO" sz="1200" b="1" kern="0" dirty="0" smtClean="0">
                <a:solidFill>
                  <a:prstClr val="black"/>
                </a:solidFill>
                <a:latin typeface="Arial" pitchFamily="34" charset="0"/>
              </a:rPr>
              <a:t>cartografía</a:t>
            </a:r>
            <a:endParaRPr lang="es-ES" sz="12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5" name="52 CuadroTexto"/>
          <p:cNvSpPr txBox="1"/>
          <p:nvPr/>
        </p:nvSpPr>
        <p:spPr bwMode="auto">
          <a:xfrm>
            <a:off x="7158872" y="5475799"/>
            <a:ext cx="1874076" cy="57708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s-CO" sz="105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es-CO" sz="105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Mpios</a:t>
            </a:r>
            <a:r>
              <a:rPr lang="es-CO" sz="10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4,5 y 6 y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NBI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&lt;=</a:t>
            </a:r>
            <a:r>
              <a:rPr lang="es-CO" sz="10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%. </a:t>
            </a:r>
            <a:r>
              <a:rPr lang="es-CO" sz="1050" b="1" i="1" dirty="0" smtClean="0">
                <a:solidFill>
                  <a:srgbClr val="102C34"/>
                </a:solidFill>
                <a:cs typeface="Arial" pitchFamily="34" charset="0"/>
              </a:rPr>
              <a:t>60</a:t>
            </a:r>
            <a:r>
              <a:rPr lang="es-CO" sz="1050" b="1" i="1" dirty="0">
                <a:solidFill>
                  <a:srgbClr val="102C34"/>
                </a:solidFill>
                <a:cs typeface="Arial" pitchFamily="34" charset="0"/>
              </a:rPr>
              <a:t>% </a:t>
            </a:r>
            <a:r>
              <a:rPr lang="es-CO" sz="1050" b="1" i="1" dirty="0" smtClean="0">
                <a:solidFill>
                  <a:srgbClr val="102C34"/>
                </a:solidFill>
                <a:cs typeface="Arial" pitchFamily="34" charset="0"/>
              </a:rPr>
              <a:t>población </a:t>
            </a:r>
            <a:r>
              <a:rPr lang="es-CO" sz="1050" b="1" i="1" dirty="0">
                <a:solidFill>
                  <a:srgbClr val="102C34"/>
                </a:solidFill>
                <a:cs typeface="Arial" pitchFamily="34" charset="0"/>
              </a:rPr>
              <a:t>y 40% </a:t>
            </a:r>
            <a:r>
              <a:rPr lang="es-CO" sz="1050" b="1" i="1" dirty="0" smtClean="0">
                <a:solidFill>
                  <a:srgbClr val="102C34"/>
                </a:solidFill>
                <a:cs typeface="Arial" pitchFamily="34" charset="0"/>
              </a:rPr>
              <a:t>pobreza</a:t>
            </a:r>
            <a:endParaRPr lang="es-ES" sz="105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7" name="60 CuadroTexto"/>
          <p:cNvSpPr txBox="1"/>
          <p:nvPr/>
        </p:nvSpPr>
        <p:spPr bwMode="auto">
          <a:xfrm>
            <a:off x="7158871" y="4995554"/>
            <a:ext cx="1874076" cy="41549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(30</a:t>
            </a:r>
            <a:r>
              <a:rPr lang="es-CO" sz="105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es-CO" sz="105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Mpios</a:t>
            </a:r>
            <a:r>
              <a:rPr lang="es-CO" sz="10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NBI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&gt;35%. </a:t>
            </a:r>
            <a:r>
              <a:rPr lang="es-CO" sz="1050" b="1" i="1" dirty="0" smtClean="0">
                <a:solidFill>
                  <a:srgbClr val="102C34"/>
                </a:solidFill>
                <a:cs typeface="Arial" pitchFamily="34" charset="0"/>
              </a:rPr>
              <a:t>100</a:t>
            </a:r>
            <a:r>
              <a:rPr lang="es-CO" sz="1050" b="1" i="1" dirty="0">
                <a:solidFill>
                  <a:srgbClr val="102C34"/>
                </a:solidFill>
                <a:cs typeface="Arial" pitchFamily="34" charset="0"/>
              </a:rPr>
              <a:t>% por población</a:t>
            </a:r>
            <a:endParaRPr lang="es-ES" sz="105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cxnSp>
        <p:nvCxnSpPr>
          <p:cNvPr id="74804" name="70 Conector recto de flecha"/>
          <p:cNvCxnSpPr>
            <a:cxnSpLocks noChangeShapeType="1"/>
            <a:stCxn id="25" idx="3"/>
            <a:endCxn id="57" idx="1"/>
          </p:cNvCxnSpPr>
          <p:nvPr/>
        </p:nvCxnSpPr>
        <p:spPr bwMode="auto">
          <a:xfrm>
            <a:off x="6935826" y="5202742"/>
            <a:ext cx="223045" cy="561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05" name="73 Conector recto de flecha"/>
          <p:cNvCxnSpPr>
            <a:cxnSpLocks noChangeShapeType="1"/>
            <a:stCxn id="25" idx="3"/>
            <a:endCxn id="55" idx="1"/>
          </p:cNvCxnSpPr>
          <p:nvPr/>
        </p:nvCxnSpPr>
        <p:spPr bwMode="auto">
          <a:xfrm>
            <a:off x="6935826" y="5202742"/>
            <a:ext cx="223046" cy="56159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06" name="89 Conector recto de flecha"/>
          <p:cNvCxnSpPr>
            <a:cxnSpLocks noChangeShapeType="1"/>
          </p:cNvCxnSpPr>
          <p:nvPr/>
        </p:nvCxnSpPr>
        <p:spPr bwMode="auto">
          <a:xfrm>
            <a:off x="2244925" y="-1001950"/>
            <a:ext cx="0" cy="4841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12019" y="129593"/>
            <a:ext cx="4649030" cy="543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</a:pP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Sistema General de Regalías </a:t>
            </a:r>
            <a:endParaRPr lang="es-CO" sz="28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9 CuadroTexto"/>
          <p:cNvSpPr txBox="1"/>
          <p:nvPr/>
        </p:nvSpPr>
        <p:spPr bwMode="auto">
          <a:xfrm>
            <a:off x="2535725" y="4542537"/>
            <a:ext cx="142022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Fondos Regionales</a:t>
            </a:r>
            <a:endParaRPr lang="es-CO" sz="1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60 CuadroTexto"/>
          <p:cNvSpPr txBox="1"/>
          <p:nvPr/>
        </p:nvSpPr>
        <p:spPr bwMode="auto">
          <a:xfrm>
            <a:off x="7158872" y="4029937"/>
            <a:ext cx="1874076" cy="900246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(60%) 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Dptos. 50%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Dptos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NBI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&gt;30% 50%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Dptos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s-CO" sz="105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mpios</a:t>
            </a:r>
            <a:r>
              <a:rPr lang="es-CO" sz="10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05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NBI</a:t>
            </a:r>
            <a:r>
              <a:rPr lang="es-CO" sz="10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&gt;35</a:t>
            </a:r>
            <a:r>
              <a:rPr lang="es-CO" sz="105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%. </a:t>
            </a:r>
            <a:r>
              <a:rPr lang="es-CO" sz="1050" b="1" i="1" dirty="0" smtClean="0">
                <a:solidFill>
                  <a:srgbClr val="102C34"/>
                </a:solidFill>
                <a:cs typeface="Arial" pitchFamily="34" charset="0"/>
              </a:rPr>
              <a:t>40% población, 50% pobreza y 10 desempleo.</a:t>
            </a:r>
            <a:endParaRPr lang="es-ES" sz="105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cxnSp>
        <p:nvCxnSpPr>
          <p:cNvPr id="34" name="73 Conector recto de flecha"/>
          <p:cNvCxnSpPr>
            <a:cxnSpLocks noChangeShapeType="1"/>
            <a:stCxn id="25" idx="3"/>
            <a:endCxn id="29" idx="1"/>
          </p:cNvCxnSpPr>
          <p:nvPr/>
        </p:nvCxnSpPr>
        <p:spPr bwMode="auto">
          <a:xfrm flipV="1">
            <a:off x="6935826" y="4480060"/>
            <a:ext cx="223046" cy="7226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95 CuadroTexto"/>
          <p:cNvSpPr txBox="1">
            <a:spLocks noChangeArrowheads="1"/>
          </p:cNvSpPr>
          <p:nvPr/>
        </p:nvSpPr>
        <p:spPr bwMode="auto">
          <a:xfrm>
            <a:off x="845557" y="4003928"/>
            <a:ext cx="16098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b="1" u="sng" kern="0" dirty="0" smtClean="0">
                <a:solidFill>
                  <a:srgbClr val="C00000"/>
                </a:solidFill>
              </a:rPr>
              <a:t>Transición Directas - Fondos</a:t>
            </a:r>
            <a:endParaRPr lang="es-CO" sz="900" b="1" u="sng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00" b="1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 smtClean="0">
                <a:solidFill>
                  <a:srgbClr val="C00000"/>
                </a:solidFill>
              </a:rPr>
              <a:t>2012</a:t>
            </a:r>
            <a:r>
              <a:rPr lang="es-CO" sz="900" b="1" kern="0" dirty="0" smtClean="0">
                <a:solidFill>
                  <a:srgbClr val="C00000"/>
                </a:solidFill>
              </a:rPr>
              <a:t>: 50% - 50%</a:t>
            </a:r>
            <a:endParaRPr lang="es-CO" sz="900" b="1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 smtClean="0">
                <a:solidFill>
                  <a:srgbClr val="C00000"/>
                </a:solidFill>
              </a:rPr>
              <a:t>2013</a:t>
            </a:r>
            <a:r>
              <a:rPr lang="es-CO" sz="900" b="1" kern="0" dirty="0" smtClean="0">
                <a:solidFill>
                  <a:srgbClr val="C00000"/>
                </a:solidFill>
              </a:rPr>
              <a:t>: 35% - 65%</a:t>
            </a:r>
            <a:endParaRPr lang="es-CO" sz="900" b="1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 smtClean="0">
                <a:solidFill>
                  <a:srgbClr val="C00000"/>
                </a:solidFill>
              </a:rPr>
              <a:t>2014</a:t>
            </a:r>
            <a:r>
              <a:rPr lang="es-CO" sz="900" b="1" kern="0" dirty="0" smtClean="0">
                <a:solidFill>
                  <a:srgbClr val="C00000"/>
                </a:solidFill>
              </a:rPr>
              <a:t>: 25% - 75% </a:t>
            </a:r>
            <a:endParaRPr lang="es-CO" sz="900" b="1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 smtClean="0">
                <a:solidFill>
                  <a:srgbClr val="C00000"/>
                </a:solidFill>
              </a:rPr>
              <a:t>2015 en adelante</a:t>
            </a:r>
            <a:r>
              <a:rPr lang="es-CO" sz="900" b="1" kern="0" dirty="0" smtClean="0">
                <a:solidFill>
                  <a:srgbClr val="C00000"/>
                </a:solidFill>
              </a:rPr>
              <a:t>: 20% - 80%</a:t>
            </a:r>
            <a:endParaRPr lang="es-ES" sz="9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07796" y="121230"/>
            <a:ext cx="486950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Información y </a:t>
            </a: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de Distribuciones  “SICODIS”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180" y="1038930"/>
            <a:ext cx="885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es?: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Sistema de Información desarrollado por el Grupo de Financiamiento Territorial de la Dirección de Inversiones y Finanzas Públicas, que permite la validación, consolidación, administración y consulta de información de las distribuciones de Recursos del SGR y SGP entre sus beneficiarios y fondos.</a:t>
            </a:r>
            <a:endParaRPr lang="es-CO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0" y="1897751"/>
            <a:ext cx="6552363" cy="4424282"/>
          </a:xfrm>
          <a:prstGeom prst="rect">
            <a:avLst/>
          </a:prstGeom>
        </p:spPr>
      </p:pic>
      <p:sp>
        <p:nvSpPr>
          <p:cNvPr id="17" name="Flecha izquierda 16"/>
          <p:cNvSpPr/>
          <p:nvPr/>
        </p:nvSpPr>
        <p:spPr>
          <a:xfrm>
            <a:off x="6654420" y="3699462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6955277" y="3382394"/>
            <a:ext cx="224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Consultas y reportes SGR (Listados, comparativos, estado presupuestal, IAC, etc.).</a:t>
            </a:r>
            <a:endParaRPr lang="es-CO" sz="1600" b="1" dirty="0"/>
          </a:p>
        </p:txBody>
      </p:sp>
      <p:sp>
        <p:nvSpPr>
          <p:cNvPr id="19" name="Flecha izquierda 18"/>
          <p:cNvSpPr/>
          <p:nvPr/>
        </p:nvSpPr>
        <p:spPr>
          <a:xfrm>
            <a:off x="6695504" y="5265497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6955277" y="5148124"/>
            <a:ext cx="2115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Consultas y reportes SGP (Ficha por Entidad, Históricos entidades).</a:t>
            </a:r>
            <a:endParaRPr lang="es-CO" sz="1600" b="1" dirty="0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-90449" y="1862558"/>
            <a:ext cx="3821820" cy="338883"/>
          </a:xfrm>
          <a:prstGeom prst="ellipse">
            <a:avLst/>
          </a:prstGeom>
          <a:noFill/>
          <a:ln w="15875">
            <a:solidFill>
              <a:srgbClr val="B3272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7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0675" y="71402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AF2626"/>
                </a:solidFill>
              </a:rPr>
              <a:t>CONTENIDO</a:t>
            </a:r>
            <a:endParaRPr lang="es-MX" b="1" dirty="0">
              <a:solidFill>
                <a:srgbClr val="AF2626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57200" y="35244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s-MX" dirty="0" smtClean="0"/>
              <a:t>Distribución Sistema General de Participaciones (SGP).</a:t>
            </a:r>
          </a:p>
          <a:p>
            <a:pPr marL="742950" indent="-742950" algn="l">
              <a:buFont typeface="+mj-lt"/>
              <a:buAutoNum type="arabicPeriod"/>
            </a:pPr>
            <a:endParaRPr lang="es-MX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s-MX" dirty="0"/>
              <a:t>Distribución Sistema General </a:t>
            </a:r>
            <a:r>
              <a:rPr lang="es-MX" dirty="0" smtClean="0"/>
              <a:t>de Regalías (SGR).</a:t>
            </a:r>
          </a:p>
          <a:p>
            <a:pPr algn="l"/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izquierda 7"/>
          <p:cNvSpPr/>
          <p:nvPr/>
        </p:nvSpPr>
        <p:spPr>
          <a:xfrm>
            <a:off x="6993081" y="3036451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7252854" y="2707654"/>
            <a:ext cx="1889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Apropiación Presupuestal ajustada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Aplazamiento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Compensaciones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Rendimientos Financieros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Saldos Anteriores</a:t>
            </a:r>
            <a:endParaRPr lang="es-CO" sz="1100" dirty="0"/>
          </a:p>
        </p:txBody>
      </p:sp>
      <p:sp>
        <p:nvSpPr>
          <p:cNvPr id="10" name="Flecha izquierda 9"/>
          <p:cNvSpPr/>
          <p:nvPr/>
        </p:nvSpPr>
        <p:spPr>
          <a:xfrm>
            <a:off x="6994813" y="4601545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7254586" y="4474475"/>
            <a:ext cx="18894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Total Proyectos Aprobados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Aprobaciones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Devoluciones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Desaprobaciones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Inflexibilidades</a:t>
            </a:r>
            <a:endParaRPr lang="es-CO" sz="1100" dirty="0"/>
          </a:p>
        </p:txBody>
      </p:sp>
      <p:sp>
        <p:nvSpPr>
          <p:cNvPr id="12" name="Flecha izquierda 11"/>
          <p:cNvSpPr/>
          <p:nvPr/>
        </p:nvSpPr>
        <p:spPr>
          <a:xfrm>
            <a:off x="6994813" y="5667334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7254586" y="5540264"/>
            <a:ext cx="18894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Comportamiento de Recaudo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Total I.A.C.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Acumulado P.B.C.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% de Avance frente al PBC</a:t>
            </a:r>
          </a:p>
          <a:p>
            <a:pPr marL="87313" indent="-87313">
              <a:buFontTx/>
              <a:buChar char="-"/>
            </a:pPr>
            <a:r>
              <a:rPr lang="es-CO" sz="1100" dirty="0" smtClean="0"/>
              <a:t>Indicador de Estado.</a:t>
            </a:r>
            <a:endParaRPr lang="es-CO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1" y="1011901"/>
            <a:ext cx="6795137" cy="5362015"/>
          </a:xfrm>
          <a:prstGeom prst="rect">
            <a:avLst/>
          </a:prstGeom>
        </p:spPr>
      </p:pic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095345" y="121230"/>
            <a:ext cx="478195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Estado Presupuestal SGR</a:t>
            </a:r>
          </a:p>
        </p:txBody>
      </p:sp>
    </p:spTree>
    <p:extLst>
      <p:ext uri="{BB962C8B-B14F-4D97-AF65-F5344CB8AC3E}">
        <p14:creationId xmlns:p14="http://schemas.microsoft.com/office/powerpoint/2010/main" val="25558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3" y="1440695"/>
            <a:ext cx="7006529" cy="4531139"/>
          </a:xfrm>
          <a:prstGeom prst="rect">
            <a:avLst/>
          </a:prstGeom>
        </p:spPr>
      </p:pic>
      <p:sp>
        <p:nvSpPr>
          <p:cNvPr id="10" name="Flecha izquierda 9"/>
          <p:cNvSpPr/>
          <p:nvPr/>
        </p:nvSpPr>
        <p:spPr>
          <a:xfrm>
            <a:off x="7359605" y="3245688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7675124" y="2979432"/>
            <a:ext cx="1364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Composición de la apropiación ajustada, de acuerdo a Decreto de Cierre.</a:t>
            </a:r>
            <a:endParaRPr lang="es-CO" sz="1400" b="1" dirty="0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95345" y="121230"/>
            <a:ext cx="478195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Estado Presupuestal SGR</a:t>
            </a:r>
          </a:p>
        </p:txBody>
      </p:sp>
    </p:spTree>
    <p:extLst>
      <p:ext uri="{BB962C8B-B14F-4D97-AF65-F5344CB8AC3E}">
        <p14:creationId xmlns:p14="http://schemas.microsoft.com/office/powerpoint/2010/main" val="747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izquierda 7"/>
          <p:cNvSpPr/>
          <p:nvPr/>
        </p:nvSpPr>
        <p:spPr>
          <a:xfrm>
            <a:off x="6419409" y="2067046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6735038" y="1820172"/>
            <a:ext cx="200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Comportamiento de Recaudo Mensual frente a valores estimados en el Plan Bienal de Caja, calculado para el presupuesto del Bienio 2015-2016</a:t>
            </a:r>
            <a:endParaRPr lang="es-CO" sz="1200" dirty="0"/>
          </a:p>
        </p:txBody>
      </p:sp>
      <p:sp>
        <p:nvSpPr>
          <p:cNvPr id="10" name="Flecha izquierda 9"/>
          <p:cNvSpPr/>
          <p:nvPr/>
        </p:nvSpPr>
        <p:spPr>
          <a:xfrm>
            <a:off x="6477269" y="4484332"/>
            <a:ext cx="259773" cy="7065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6831699" y="4368263"/>
            <a:ext cx="20064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Comparativo Acumulado del Plan Bienal de Caja frente a valores de Instrucciones de Abono a Cuenta, al periodo en el cual se realiza la consulta.</a:t>
            </a:r>
            <a:endParaRPr lang="es-CO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0" y="1191976"/>
            <a:ext cx="5841433" cy="5102114"/>
          </a:xfrm>
          <a:prstGeom prst="rect">
            <a:avLst/>
          </a:prstGeom>
        </p:spPr>
      </p:pic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95345" y="121230"/>
            <a:ext cx="478195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</a:t>
            </a:r>
            <a:r>
              <a:rPr lang="es-ES" alt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Estado Presupuestal SGR</a:t>
            </a:r>
          </a:p>
        </p:txBody>
      </p:sp>
    </p:spTree>
    <p:extLst>
      <p:ext uri="{BB962C8B-B14F-4D97-AF65-F5344CB8AC3E}">
        <p14:creationId xmlns:p14="http://schemas.microsoft.com/office/powerpoint/2010/main" val="41443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24529" y="112205"/>
            <a:ext cx="475277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defTabSz="9144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de Avance de Instrucciones de Abono a Cuenta frente a presupuesto </a:t>
            </a:r>
            <a:endParaRPr lang="es-ES" alt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4" y="1356805"/>
            <a:ext cx="8435343" cy="4887678"/>
          </a:xfrm>
          <a:prstGeom prst="rect">
            <a:avLst/>
          </a:prstGeom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35114" y="132991"/>
            <a:ext cx="45720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CO" sz="2000" b="1" dirty="0">
                <a:solidFill>
                  <a:schemeClr val="bg1"/>
                </a:solidFill>
                <a:latin typeface="+mj-lt"/>
                <a:cs typeface="ＭＳ Ｐゴシック" charset="0"/>
              </a:rPr>
              <a:t>¿Dónde y cómo gestionar recursos para mi entidad?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15131183"/>
              </p:ext>
            </p:extLst>
          </p:nvPr>
        </p:nvGraphicFramePr>
        <p:xfrm>
          <a:off x="267264" y="1221739"/>
          <a:ext cx="8542199" cy="482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67264" y="972024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C00000"/>
                </a:solidFill>
              </a:rPr>
              <a:t>Contenido</a:t>
            </a:r>
            <a:endParaRPr lang="es-CO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0" y="3378200"/>
            <a:ext cx="9156700" cy="19431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628649" y="4222750"/>
            <a:ext cx="5826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O" altLang="es-ES" sz="1600" noProof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(+57 1) </a:t>
            </a:r>
            <a:r>
              <a:rPr lang="es-CO" altLang="es-ES" sz="1600" noProof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3815000, ext. 2210, 2225, 2236.  </a:t>
            </a:r>
            <a:endParaRPr lang="es-CO" altLang="es-ES" sz="1600" noProof="1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O" altLang="es-ES" sz="1600" noProof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 26  13-19 Piso </a:t>
            </a:r>
            <a:r>
              <a:rPr lang="es-CO" altLang="es-ES" sz="1600" noProof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CO" altLang="es-ES" sz="1600" noProof="1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O" altLang="es-ES" sz="1600" noProof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Colombia</a:t>
            </a:r>
          </a:p>
        </p:txBody>
      </p:sp>
      <p:sp>
        <p:nvSpPr>
          <p:cNvPr id="21511" name="Rectángulo 1"/>
          <p:cNvSpPr>
            <a:spLocks noChangeArrowheads="1"/>
          </p:cNvSpPr>
          <p:nvPr/>
        </p:nvSpPr>
        <p:spPr bwMode="auto">
          <a:xfrm>
            <a:off x="3575050" y="5862638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www.dnp.gov.co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28649" y="3511200"/>
            <a:ext cx="645923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Datos de </a:t>
            </a:r>
            <a:r>
              <a:rPr sz="160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Contacto</a:t>
            </a:r>
            <a:r>
              <a:rPr lang="es-CO" sz="160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800" b="1" noProof="1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Financiación Territorial 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(GFT). </a:t>
            </a:r>
            <a:endParaRPr sz="1600" b="1" noProof="1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Imagen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9560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0675" y="71402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AF2626"/>
                </a:solidFill>
              </a:rPr>
              <a:t>CONTENIDO</a:t>
            </a:r>
            <a:endParaRPr lang="es-MX" b="1" dirty="0">
              <a:solidFill>
                <a:srgbClr val="AF2626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57200" y="35244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s-MX" dirty="0" smtClean="0"/>
              <a:t>Distribución Sistema General de Participaciones (SGP).</a:t>
            </a:r>
          </a:p>
          <a:p>
            <a:pPr marL="742950" indent="-742950" algn="l">
              <a:buFont typeface="+mj-lt"/>
              <a:buAutoNum type="arabicPeriod"/>
            </a:pPr>
            <a:endParaRPr lang="es-MX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Distribución Sistema General 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de Regalías (SGR).</a:t>
            </a:r>
          </a:p>
          <a:p>
            <a:pPr algn="l"/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pic>
        <p:nvPicPr>
          <p:cNvPr id="35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/>
          <p:nvPr/>
        </p:nvSpPr>
        <p:spPr>
          <a:xfrm rot="16200000">
            <a:off x="-672255" y="1291954"/>
            <a:ext cx="184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Desarrollos normativos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 rot="16200000">
            <a:off x="-564190" y="3237300"/>
            <a:ext cx="165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58 CuadroTexto"/>
          <p:cNvSpPr txBox="1"/>
          <p:nvPr/>
        </p:nvSpPr>
        <p:spPr>
          <a:xfrm rot="16200000">
            <a:off x="-1056449" y="5113047"/>
            <a:ext cx="237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Efecto distribución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6156" y="2207847"/>
            <a:ext cx="8944181" cy="603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CuadroTexto"/>
          <p:cNvSpPr txBox="1"/>
          <p:nvPr/>
        </p:nvSpPr>
        <p:spPr>
          <a:xfrm>
            <a:off x="204954" y="22078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3077525" y="219110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6520388" y="219110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8186105" y="247305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4870378" y="219597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477023" y="4200442"/>
            <a:ext cx="0" cy="2058425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757105" y="4200442"/>
            <a:ext cx="0" cy="2058425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endCxn id="55" idx="0"/>
          </p:cNvCxnSpPr>
          <p:nvPr/>
        </p:nvCxnSpPr>
        <p:spPr>
          <a:xfrm>
            <a:off x="582621" y="1414984"/>
            <a:ext cx="1" cy="792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Extracto"/>
          <p:cNvSpPr/>
          <p:nvPr/>
        </p:nvSpPr>
        <p:spPr>
          <a:xfrm rot="5400000">
            <a:off x="552886" y="1362831"/>
            <a:ext cx="203623" cy="17145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CuadroTexto"/>
          <p:cNvSpPr txBox="1"/>
          <p:nvPr/>
        </p:nvSpPr>
        <p:spPr>
          <a:xfrm>
            <a:off x="690489" y="1186946"/>
            <a:ext cx="198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Acto Legislativo 01</a:t>
            </a:r>
          </a:p>
          <a:p>
            <a:endParaRPr lang="es-MX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924291" y="1503519"/>
            <a:ext cx="114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b="1" dirty="0" smtClean="0"/>
          </a:p>
          <a:p>
            <a:r>
              <a:rPr lang="es-MX" b="1" dirty="0" smtClean="0"/>
              <a:t>Ley 715</a:t>
            </a:r>
            <a:endParaRPr lang="es-MX" b="1" dirty="0"/>
          </a:p>
        </p:txBody>
      </p:sp>
      <p:cxnSp>
        <p:nvCxnSpPr>
          <p:cNvPr id="71" name="70 Conector recto"/>
          <p:cNvCxnSpPr/>
          <p:nvPr/>
        </p:nvCxnSpPr>
        <p:spPr>
          <a:xfrm>
            <a:off x="922334" y="1631682"/>
            <a:ext cx="0" cy="5580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71 Extracto"/>
          <p:cNvSpPr/>
          <p:nvPr/>
        </p:nvSpPr>
        <p:spPr>
          <a:xfrm rot="5400000">
            <a:off x="898777" y="1545957"/>
            <a:ext cx="203623" cy="17145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3" name="72 Conector recto"/>
          <p:cNvCxnSpPr/>
          <p:nvPr/>
        </p:nvCxnSpPr>
        <p:spPr>
          <a:xfrm>
            <a:off x="3077525" y="1324515"/>
            <a:ext cx="0" cy="91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73 Extracto"/>
          <p:cNvSpPr/>
          <p:nvPr/>
        </p:nvSpPr>
        <p:spPr>
          <a:xfrm rot="5400000">
            <a:off x="3070221" y="1329259"/>
            <a:ext cx="203623" cy="17145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5" name="74 Conector recto"/>
          <p:cNvCxnSpPr/>
          <p:nvPr/>
        </p:nvCxnSpPr>
        <p:spPr>
          <a:xfrm>
            <a:off x="3457155" y="1630355"/>
            <a:ext cx="0" cy="5580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6" name="75 Extracto"/>
          <p:cNvSpPr/>
          <p:nvPr/>
        </p:nvSpPr>
        <p:spPr>
          <a:xfrm rot="5400000">
            <a:off x="3433598" y="1544630"/>
            <a:ext cx="203623" cy="17145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76 CuadroTexto"/>
          <p:cNvSpPr txBox="1"/>
          <p:nvPr/>
        </p:nvSpPr>
        <p:spPr>
          <a:xfrm>
            <a:off x="1463542" y="879169"/>
            <a:ext cx="473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Documento CONPES distribución SGP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3415836" y="1726561"/>
            <a:ext cx="114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Ley </a:t>
            </a:r>
            <a:r>
              <a:rPr lang="es-MX" b="1" dirty="0"/>
              <a:t>1176</a:t>
            </a:r>
          </a:p>
        </p:txBody>
      </p:sp>
      <p:cxnSp>
        <p:nvCxnSpPr>
          <p:cNvPr id="79" name="78 Conector recto"/>
          <p:cNvCxnSpPr>
            <a:stCxn id="80" idx="2"/>
          </p:cNvCxnSpPr>
          <p:nvPr/>
        </p:nvCxnSpPr>
        <p:spPr>
          <a:xfrm>
            <a:off x="6585655" y="1464032"/>
            <a:ext cx="7436" cy="772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79 Extracto"/>
          <p:cNvSpPr/>
          <p:nvPr/>
        </p:nvSpPr>
        <p:spPr>
          <a:xfrm rot="5400000">
            <a:off x="6569568" y="1378306"/>
            <a:ext cx="203623" cy="17145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1" name="80 Conector recto"/>
          <p:cNvCxnSpPr/>
          <p:nvPr/>
        </p:nvCxnSpPr>
        <p:spPr>
          <a:xfrm>
            <a:off x="6963053" y="1632630"/>
            <a:ext cx="0" cy="5580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2" name="81 Extracto"/>
          <p:cNvSpPr/>
          <p:nvPr/>
        </p:nvSpPr>
        <p:spPr>
          <a:xfrm rot="5400000">
            <a:off x="6939496" y="1546905"/>
            <a:ext cx="203623" cy="17145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82 CuadroTexto"/>
          <p:cNvSpPr txBox="1"/>
          <p:nvPr/>
        </p:nvSpPr>
        <p:spPr>
          <a:xfrm>
            <a:off x="6746358" y="1238208"/>
            <a:ext cx="159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Ley 1753 PND</a:t>
            </a:r>
          </a:p>
        </p:txBody>
      </p:sp>
      <p:sp>
        <p:nvSpPr>
          <p:cNvPr id="84" name="83 CuadroTexto"/>
          <p:cNvSpPr txBox="1"/>
          <p:nvPr/>
        </p:nvSpPr>
        <p:spPr>
          <a:xfrm>
            <a:off x="7041307" y="1662156"/>
            <a:ext cx="114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Decreto 1082</a:t>
            </a:r>
            <a:endParaRPr lang="es-MX" b="1" dirty="0"/>
          </a:p>
        </p:txBody>
      </p:sp>
      <p:cxnSp>
        <p:nvCxnSpPr>
          <p:cNvPr id="85" name="84 Conector recto"/>
          <p:cNvCxnSpPr/>
          <p:nvPr/>
        </p:nvCxnSpPr>
        <p:spPr>
          <a:xfrm>
            <a:off x="5073319" y="1627363"/>
            <a:ext cx="0" cy="5580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85 Extracto"/>
          <p:cNvSpPr/>
          <p:nvPr/>
        </p:nvSpPr>
        <p:spPr>
          <a:xfrm rot="5400000">
            <a:off x="5049762" y="1541638"/>
            <a:ext cx="203623" cy="171450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CuadroTexto"/>
          <p:cNvSpPr txBox="1"/>
          <p:nvPr/>
        </p:nvSpPr>
        <p:spPr>
          <a:xfrm>
            <a:off x="5151573" y="1650904"/>
            <a:ext cx="114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Decreto 1953</a:t>
            </a:r>
            <a:endParaRPr lang="es-MX" b="1" dirty="0"/>
          </a:p>
        </p:txBody>
      </p:sp>
      <p:sp>
        <p:nvSpPr>
          <p:cNvPr id="103" name="102 Cerrar llave"/>
          <p:cNvSpPr/>
          <p:nvPr/>
        </p:nvSpPr>
        <p:spPr>
          <a:xfrm rot="16200000" flipV="1">
            <a:off x="3308564" y="-2130635"/>
            <a:ext cx="485878" cy="59377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CuadroTexto"/>
          <p:cNvSpPr txBox="1"/>
          <p:nvPr/>
        </p:nvSpPr>
        <p:spPr>
          <a:xfrm>
            <a:off x="3221293" y="1310142"/>
            <a:ext cx="189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/>
              <a:t>Acto Legislativo 04</a:t>
            </a:r>
          </a:p>
        </p:txBody>
      </p:sp>
      <p:sp>
        <p:nvSpPr>
          <p:cNvPr id="105" name="104 Cerrar llave"/>
          <p:cNvSpPr/>
          <p:nvPr/>
        </p:nvSpPr>
        <p:spPr>
          <a:xfrm rot="16200000" flipV="1">
            <a:off x="7649114" y="-241391"/>
            <a:ext cx="312945" cy="22411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105 CuadroTexto"/>
          <p:cNvSpPr txBox="1"/>
          <p:nvPr/>
        </p:nvSpPr>
        <p:spPr>
          <a:xfrm>
            <a:off x="6660426" y="927300"/>
            <a:ext cx="288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 smtClean="0">
                <a:solidFill>
                  <a:srgbClr val="AF2626"/>
                </a:solidFill>
              </a:rPr>
              <a:t>Documento Distribución**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-41362" y="6113443"/>
            <a:ext cx="4531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000" dirty="0" smtClean="0"/>
              <a:t>** Excepto para </a:t>
            </a:r>
            <a:r>
              <a:rPr lang="es-MX" sz="1000" dirty="0"/>
              <a:t>p</a:t>
            </a:r>
            <a:r>
              <a:rPr lang="es-MX" sz="1000" dirty="0" smtClean="0"/>
              <a:t>rimera infancia (PI)</a:t>
            </a:r>
          </a:p>
          <a:p>
            <a:r>
              <a:rPr lang="es-MX" sz="1000" dirty="0" smtClean="0"/>
              <a:t>AE: Asignación especial. </a:t>
            </a:r>
          </a:p>
          <a:p>
            <a:endParaRPr lang="es-MX" sz="1000" dirty="0"/>
          </a:p>
        </p:txBody>
      </p:sp>
      <p:sp>
        <p:nvSpPr>
          <p:cNvPr id="108" name="Text Box 18"/>
          <p:cNvSpPr txBox="1">
            <a:spLocks noChangeArrowheads="1"/>
          </p:cNvSpPr>
          <p:nvPr/>
        </p:nvSpPr>
        <p:spPr bwMode="gray">
          <a:xfrm>
            <a:off x="4298984" y="3232718"/>
            <a:ext cx="3244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s-CO" sz="1400" b="1" dirty="0" smtClean="0"/>
              <a:t>Inflación + 3% + 1.8% para educación*/.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3890387" y="2479117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7335293" y="24791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114 Cerrar llave"/>
          <p:cNvSpPr/>
          <p:nvPr/>
        </p:nvSpPr>
        <p:spPr>
          <a:xfrm rot="5400000" flipV="1">
            <a:off x="5744239" y="1181381"/>
            <a:ext cx="485877" cy="3636817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gray">
          <a:xfrm>
            <a:off x="7456552" y="3112778"/>
            <a:ext cx="160378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CO" altLang="es-CO" sz="1400" b="1" dirty="0"/>
              <a:t>Promedio </a:t>
            </a:r>
            <a:r>
              <a:rPr lang="es-CO" altLang="es-CO" sz="1400" b="1" dirty="0">
                <a:sym typeface="Symbol" pitchFamily="18" charset="2"/>
              </a:rPr>
              <a:t>% </a:t>
            </a:r>
            <a:r>
              <a:rPr lang="es-CO" altLang="es-CO" sz="1400" b="1" dirty="0"/>
              <a:t>de los ingresos corrientes de la Nación durante los 4 años </a:t>
            </a:r>
            <a:r>
              <a:rPr lang="es-CO" altLang="es-CO" sz="1400" b="1" dirty="0" smtClean="0"/>
              <a:t>anteriores.</a:t>
            </a:r>
            <a:endParaRPr lang="en-US" altLang="es-CO" sz="1400" b="1" dirty="0"/>
          </a:p>
        </p:txBody>
      </p:sp>
      <p:sp>
        <p:nvSpPr>
          <p:cNvPr id="118" name="117 Flecha abajo"/>
          <p:cNvSpPr/>
          <p:nvPr/>
        </p:nvSpPr>
        <p:spPr>
          <a:xfrm>
            <a:off x="8337157" y="2926279"/>
            <a:ext cx="397410" cy="18649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8" name="127 Conector recto"/>
          <p:cNvCxnSpPr/>
          <p:nvPr/>
        </p:nvCxnSpPr>
        <p:spPr>
          <a:xfrm>
            <a:off x="40180" y="4200442"/>
            <a:ext cx="8947686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>
            <a:off x="4728764" y="4200442"/>
            <a:ext cx="0" cy="2058425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138 CuadroTexto"/>
          <p:cNvSpPr txBox="1"/>
          <p:nvPr/>
        </p:nvSpPr>
        <p:spPr>
          <a:xfrm>
            <a:off x="296435" y="4204293"/>
            <a:ext cx="2066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MX" sz="1200" b="1" dirty="0" smtClean="0">
                <a:solidFill>
                  <a:srgbClr val="AF2626"/>
                </a:solidFill>
              </a:rPr>
              <a:t>Acto Legislativo 01 2001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Modificó art. 356 y 357 de la CP y crea el SGP.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algn="just"/>
            <a:r>
              <a:rPr lang="es-MX" sz="1200" b="1" dirty="0" smtClean="0">
                <a:solidFill>
                  <a:srgbClr val="AF2626"/>
                </a:solidFill>
              </a:rPr>
              <a:t>Ley 715 de 2001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Reglamentó A L 01 y dictó disposiciones prestación servicios básicos.(salud, educación, entre otros).</a:t>
            </a:r>
            <a:endParaRPr lang="es-MX" sz="1200" dirty="0"/>
          </a:p>
        </p:txBody>
      </p:sp>
      <p:sp>
        <p:nvSpPr>
          <p:cNvPr id="140" name="139 Rectángulo"/>
          <p:cNvSpPr/>
          <p:nvPr/>
        </p:nvSpPr>
        <p:spPr>
          <a:xfrm>
            <a:off x="2477022" y="4204293"/>
            <a:ext cx="22517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rgbClr val="AF2626"/>
                </a:solidFill>
              </a:rPr>
              <a:t>Acto Legislativo 04 2007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Modificó art. 356 y 357 de la CP.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Crea asignación para PI (cuando el PIB crezca más del 4%).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Definió crecimiento del SGP hasta 2016*/.</a:t>
            </a:r>
          </a:p>
          <a:p>
            <a:pPr algn="just"/>
            <a:r>
              <a:rPr lang="es-MX" sz="1200" b="1" dirty="0">
                <a:solidFill>
                  <a:srgbClr val="AF2626"/>
                </a:solidFill>
              </a:rPr>
              <a:t>Ley </a:t>
            </a:r>
            <a:r>
              <a:rPr lang="es-MX" sz="1200" b="1" dirty="0" smtClean="0">
                <a:solidFill>
                  <a:srgbClr val="AF2626"/>
                </a:solidFill>
              </a:rPr>
              <a:t>1176 </a:t>
            </a:r>
            <a:r>
              <a:rPr lang="es-MX" sz="1200" b="1" dirty="0">
                <a:solidFill>
                  <a:srgbClr val="AF2626"/>
                </a:solidFill>
              </a:rPr>
              <a:t>de </a:t>
            </a:r>
            <a:r>
              <a:rPr lang="es-MX" sz="1200" b="1" dirty="0" smtClean="0">
                <a:solidFill>
                  <a:srgbClr val="AF2626"/>
                </a:solidFill>
              </a:rPr>
              <a:t>2007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Reglamentó A L 04 2007.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Realizó distribución sectorial  (APSB independiente de PG)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algn="just"/>
            <a:endParaRPr lang="es-MX" sz="1200" b="1" dirty="0" smtClean="0">
              <a:solidFill>
                <a:srgbClr val="AF2626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b="1" dirty="0" smtClean="0">
              <a:solidFill>
                <a:srgbClr val="AF2626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b="1" dirty="0">
              <a:solidFill>
                <a:srgbClr val="AF2626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/>
          </a:p>
        </p:txBody>
      </p:sp>
      <p:sp>
        <p:nvSpPr>
          <p:cNvPr id="141" name="140 Rectángulo"/>
          <p:cNvSpPr/>
          <p:nvPr/>
        </p:nvSpPr>
        <p:spPr>
          <a:xfrm>
            <a:off x="4803326" y="4225352"/>
            <a:ext cx="1943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rgbClr val="AF2626"/>
                </a:solidFill>
              </a:rPr>
              <a:t>Decreto 1953 de 2014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Facultó a los resguardos indígenas para la administración directa AE para resguardos. </a:t>
            </a:r>
          </a:p>
          <a:p>
            <a:pPr algn="just"/>
            <a:r>
              <a:rPr lang="es-MX" sz="1200" dirty="0" smtClean="0">
                <a:solidFill>
                  <a:srgbClr val="BC2A0A"/>
                </a:solidFill>
              </a:rPr>
              <a:t>(CUMPLIENDO REQUISITOS</a:t>
            </a:r>
            <a:r>
              <a:rPr lang="es-MX" sz="1200" dirty="0" smtClean="0"/>
              <a:t>)</a:t>
            </a:r>
            <a:endParaRPr lang="es-MX" sz="1200" dirty="0"/>
          </a:p>
        </p:txBody>
      </p:sp>
      <p:sp>
        <p:nvSpPr>
          <p:cNvPr id="142" name="141 Rectángulo"/>
          <p:cNvSpPr/>
          <p:nvPr/>
        </p:nvSpPr>
        <p:spPr>
          <a:xfrm>
            <a:off x="6896357" y="4225352"/>
            <a:ext cx="1608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1200" b="1" dirty="0" smtClean="0">
                <a:solidFill>
                  <a:srgbClr val="AF2626"/>
                </a:solidFill>
              </a:rPr>
              <a:t>Ley 1753 de 2015 PND</a:t>
            </a:r>
            <a:endParaRPr lang="es-MX" sz="1200" b="1" dirty="0">
              <a:solidFill>
                <a:srgbClr val="AF2626"/>
              </a:solidFill>
            </a:endParaRPr>
          </a:p>
        </p:txBody>
      </p:sp>
      <p:sp>
        <p:nvSpPr>
          <p:cNvPr id="143" name="142 Rectángulo"/>
          <p:cNvSpPr/>
          <p:nvPr/>
        </p:nvSpPr>
        <p:spPr>
          <a:xfrm>
            <a:off x="6796369" y="4453963"/>
            <a:ext cx="2079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Numeral 2° </a:t>
            </a:r>
            <a:r>
              <a:rPr lang="es-MX" sz="1200" dirty="0" smtClean="0"/>
              <a:t>art. 165 eliminó </a:t>
            </a:r>
            <a:r>
              <a:rPr lang="es-MX" sz="1200" dirty="0"/>
              <a:t>competencia al </a:t>
            </a:r>
            <a:r>
              <a:rPr lang="es-MX" sz="1200" dirty="0" smtClean="0"/>
              <a:t>CONPES aprobar distribución SGP. </a:t>
            </a:r>
            <a:r>
              <a:rPr lang="es-MX" sz="1200" dirty="0" smtClean="0">
                <a:solidFill>
                  <a:srgbClr val="BC2A0A"/>
                </a:solidFill>
              </a:rPr>
              <a:t>YA NO HAY DOCUMENTO CONPES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BC2A0A"/>
              </a:solidFill>
            </a:endParaRPr>
          </a:p>
          <a:p>
            <a:r>
              <a:rPr lang="es-MX" sz="1200" b="1" dirty="0">
                <a:solidFill>
                  <a:srgbClr val="AF2626"/>
                </a:solidFill>
              </a:rPr>
              <a:t>Decreto </a:t>
            </a:r>
            <a:r>
              <a:rPr lang="es-MX" sz="1200" b="1" dirty="0" smtClean="0">
                <a:solidFill>
                  <a:srgbClr val="AF2626"/>
                </a:solidFill>
              </a:rPr>
              <a:t>1082 </a:t>
            </a:r>
            <a:r>
              <a:rPr lang="es-MX" sz="1200" b="1" dirty="0">
                <a:solidFill>
                  <a:srgbClr val="AF2626"/>
                </a:solidFill>
              </a:rPr>
              <a:t>de </a:t>
            </a:r>
            <a:r>
              <a:rPr lang="es-MX" sz="1200" b="1" dirty="0" smtClean="0">
                <a:solidFill>
                  <a:srgbClr val="AF2626"/>
                </a:solidFill>
              </a:rPr>
              <a:t>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Compiló decretos reglamentarios distribución recursos SGP [entre otros temas].</a:t>
            </a:r>
            <a:endParaRPr lang="es-MX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BC2A0A"/>
              </a:solidFill>
            </a:endParaRPr>
          </a:p>
        </p:txBody>
      </p:sp>
      <p:sp>
        <p:nvSpPr>
          <p:cNvPr id="144" name="143 Elipse"/>
          <p:cNvSpPr/>
          <p:nvPr/>
        </p:nvSpPr>
        <p:spPr>
          <a:xfrm>
            <a:off x="6723897" y="4436613"/>
            <a:ext cx="2336439" cy="1085045"/>
          </a:xfrm>
          <a:prstGeom prst="ellipse">
            <a:avLst/>
          </a:prstGeom>
          <a:noFill/>
          <a:ln w="19050">
            <a:solidFill>
              <a:srgbClr val="AF272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6" name="Rectángulo 15"/>
          <p:cNvSpPr/>
          <p:nvPr/>
        </p:nvSpPr>
        <p:spPr>
          <a:xfrm>
            <a:off x="7041307" y="76903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52388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69818" y="812337"/>
            <a:ext cx="7401238" cy="759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altLang="es-CO" sz="3200" b="1" u="sng" dirty="0" smtClean="0">
                <a:solidFill>
                  <a:schemeClr val="accent2">
                    <a:lumMod val="75000"/>
                  </a:schemeClr>
                </a:solidFill>
              </a:rPr>
              <a:t>Características de los recursos:</a:t>
            </a:r>
            <a:endParaRPr lang="es-MX" altLang="es-CO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MX" altLang="es-C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es-C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MX" altLang="es-CO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ES" altLang="es-C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ángulo 2"/>
          <p:cNvSpPr/>
          <p:nvPr/>
        </p:nvSpPr>
        <p:spPr>
          <a:xfrm>
            <a:off x="169818" y="1776092"/>
            <a:ext cx="8687579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altLang="es-CO" sz="2400" dirty="0" smtClean="0"/>
              <a:t>Provienen de los ingresos corrientes de la Nación.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altLang="es-CO" sz="2400" dirty="0" smtClean="0"/>
              <a:t>Se </a:t>
            </a:r>
            <a:r>
              <a:rPr lang="es-CO" altLang="es-CO" sz="2400" dirty="0"/>
              <a:t>transfieren  a los departamentos, distritos, municipios y resguardos indígenas en cumplimiento de los art. 356 y </a:t>
            </a:r>
            <a:r>
              <a:rPr lang="es-CO" altLang="es-CO" sz="2400" dirty="0" smtClean="0"/>
              <a:t>357 </a:t>
            </a:r>
            <a:r>
              <a:rPr lang="es-CO" altLang="es-CO" sz="2400" dirty="0"/>
              <a:t>de la </a:t>
            </a:r>
            <a:r>
              <a:rPr lang="es-CO" altLang="es-CO" sz="2400" dirty="0" smtClean="0"/>
              <a:t>Constitución Política.</a:t>
            </a:r>
            <a:endParaRPr lang="es-MX" altLang="es-CO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altLang="es-CO" sz="2400" dirty="0"/>
              <a:t>Recursos con destinación específica.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altLang="es-CO" sz="2400" dirty="0"/>
              <a:t>Se distribuyen atendiendo variables sectoriales y </a:t>
            </a:r>
            <a:r>
              <a:rPr lang="es-MX" altLang="es-CO" sz="2400" dirty="0" smtClean="0"/>
              <a:t>presupuestales.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altLang="es-CO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altLang="es-CO" sz="24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63768" y="3980990"/>
            <a:ext cx="6855884" cy="108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O" sz="2400" dirty="0" smtClean="0"/>
              <a:t> Se destinan a nivel territorial a la financiación de:</a:t>
            </a:r>
          </a:p>
          <a:p>
            <a:pPr algn="just"/>
            <a:endParaRPr lang="es-MX" altLang="es-CO" sz="2400" b="1" dirty="0" smtClean="0">
              <a:solidFill>
                <a:srgbClr val="BC2A0A"/>
              </a:solidFill>
            </a:endParaRPr>
          </a:p>
          <a:p>
            <a:pPr algn="just"/>
            <a:r>
              <a:rPr lang="es-MX" altLang="es-CO" sz="2400" dirty="0" smtClean="0"/>
              <a:t> </a:t>
            </a:r>
            <a:endParaRPr lang="es-MX" altLang="es-CO" sz="2400" dirty="0"/>
          </a:p>
          <a:p>
            <a:endParaRPr lang="es-MX" altLang="es-CO" sz="2400" dirty="0" smtClean="0"/>
          </a:p>
          <a:p>
            <a:endParaRPr lang="es-MX" altLang="es-CO" sz="2400" dirty="0" smtClean="0"/>
          </a:p>
          <a:p>
            <a:endParaRPr lang="es-MX" altLang="es-CO" sz="2400" dirty="0">
              <a:solidFill>
                <a:srgbClr val="C00000"/>
              </a:solidFill>
            </a:endParaRPr>
          </a:p>
          <a:p>
            <a:endParaRPr lang="es-ES" altLang="es-CO" sz="2400" dirty="0">
              <a:solidFill>
                <a:srgbClr val="C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07072" y="4961677"/>
            <a:ext cx="2743200" cy="108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endParaRPr lang="es-MX" altLang="es-CO" sz="2200" b="1" dirty="0" smtClean="0">
              <a:solidFill>
                <a:srgbClr val="BC2A0A"/>
              </a:solidFill>
            </a:endParaRPr>
          </a:p>
          <a:p>
            <a:pPr algn="just"/>
            <a:r>
              <a:rPr lang="es-MX" altLang="es-CO" sz="2200" dirty="0" smtClean="0"/>
              <a:t> </a:t>
            </a:r>
            <a:endParaRPr lang="es-MX" altLang="es-CO" sz="2200" dirty="0"/>
          </a:p>
          <a:p>
            <a:endParaRPr lang="es-MX" altLang="es-CO" sz="2200" dirty="0" smtClean="0"/>
          </a:p>
          <a:p>
            <a:endParaRPr lang="es-MX" altLang="es-CO" sz="2200" dirty="0" smtClean="0"/>
          </a:p>
          <a:p>
            <a:endParaRPr lang="es-MX" altLang="es-CO" sz="2200" dirty="0">
              <a:solidFill>
                <a:srgbClr val="C00000"/>
              </a:solidFill>
            </a:endParaRPr>
          </a:p>
          <a:p>
            <a:endParaRPr lang="es-ES" altLang="es-CO" sz="2200" dirty="0">
              <a:solidFill>
                <a:srgbClr val="C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245888" y="4976843"/>
            <a:ext cx="2743200" cy="108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endParaRPr lang="es-MX" altLang="es-CO" sz="2200" b="1" dirty="0" smtClean="0">
              <a:solidFill>
                <a:srgbClr val="BC2A0A"/>
              </a:solidFill>
            </a:endParaRPr>
          </a:p>
          <a:p>
            <a:pPr algn="just"/>
            <a:r>
              <a:rPr lang="es-MX" altLang="es-CO" sz="2200" dirty="0" smtClean="0"/>
              <a:t> </a:t>
            </a:r>
            <a:endParaRPr lang="es-MX" altLang="es-CO" sz="2200" dirty="0"/>
          </a:p>
          <a:p>
            <a:endParaRPr lang="es-MX" altLang="es-CO" sz="2200" dirty="0" smtClean="0"/>
          </a:p>
          <a:p>
            <a:endParaRPr lang="es-MX" altLang="es-CO" sz="2200" dirty="0" smtClean="0"/>
          </a:p>
          <a:p>
            <a:endParaRPr lang="es-MX" altLang="es-CO" sz="2200" dirty="0">
              <a:solidFill>
                <a:srgbClr val="C00000"/>
              </a:solidFill>
            </a:endParaRPr>
          </a:p>
          <a:p>
            <a:endParaRPr lang="es-ES" altLang="es-CO" sz="2200" dirty="0">
              <a:solidFill>
                <a:srgbClr val="C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209728" y="4961677"/>
            <a:ext cx="2743200" cy="1087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endParaRPr lang="es-MX" altLang="es-CO" sz="2200" b="1" dirty="0" smtClean="0">
              <a:solidFill>
                <a:srgbClr val="BC2A0A"/>
              </a:solidFill>
            </a:endParaRPr>
          </a:p>
          <a:p>
            <a:pPr algn="just"/>
            <a:r>
              <a:rPr lang="es-MX" altLang="es-CO" sz="2200" dirty="0" smtClean="0"/>
              <a:t> </a:t>
            </a:r>
            <a:endParaRPr lang="es-MX" altLang="es-CO" sz="2200" dirty="0"/>
          </a:p>
          <a:p>
            <a:endParaRPr lang="es-MX" altLang="es-CO" sz="2200" dirty="0" smtClean="0"/>
          </a:p>
          <a:p>
            <a:endParaRPr lang="es-MX" altLang="es-CO" sz="2200" dirty="0" smtClean="0"/>
          </a:p>
          <a:p>
            <a:endParaRPr lang="es-MX" altLang="es-CO" sz="2200" dirty="0">
              <a:solidFill>
                <a:srgbClr val="C00000"/>
              </a:solidFill>
            </a:endParaRPr>
          </a:p>
          <a:p>
            <a:endParaRPr lang="es-ES" altLang="es-CO" sz="2200" dirty="0">
              <a:solidFill>
                <a:srgbClr val="C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376110" y="4994764"/>
            <a:ext cx="2612978" cy="6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altLang="es-CO" sz="1700" b="1" dirty="0" smtClean="0"/>
              <a:t>Gastos de funcionamiento </a:t>
            </a:r>
          </a:p>
          <a:p>
            <a:pPr algn="just"/>
            <a:r>
              <a:rPr lang="es-MX" altLang="es-CO" sz="1700" b="1" dirty="0" smtClean="0"/>
              <a:t>en los municipios de 4a, 5a y 6a categoría con cargo al 42% PG</a:t>
            </a:r>
          </a:p>
          <a:p>
            <a:pPr algn="just"/>
            <a:endParaRPr lang="es-MX" altLang="es-CO" sz="1700" b="1" dirty="0" smtClean="0"/>
          </a:p>
          <a:p>
            <a:pPr algn="just"/>
            <a:r>
              <a:rPr lang="es-MX" altLang="es-CO" sz="1700" b="1" dirty="0" smtClean="0"/>
              <a:t> </a:t>
            </a:r>
            <a:endParaRPr lang="es-MX" altLang="es-CO" sz="1700" b="1" dirty="0"/>
          </a:p>
          <a:p>
            <a:pPr algn="just"/>
            <a:endParaRPr lang="es-MX" altLang="es-CO" sz="1700" b="1" dirty="0" smtClean="0"/>
          </a:p>
          <a:p>
            <a:pPr algn="just"/>
            <a:endParaRPr lang="es-MX" altLang="es-CO" sz="1700" b="1" dirty="0" smtClean="0"/>
          </a:p>
          <a:p>
            <a:pPr algn="just"/>
            <a:endParaRPr lang="es-MX" altLang="es-CO" sz="1700" b="1" dirty="0"/>
          </a:p>
          <a:p>
            <a:pPr algn="just"/>
            <a:endParaRPr lang="es-ES" altLang="es-CO" sz="1700" b="1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443521" y="5012685"/>
            <a:ext cx="2413876" cy="6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altLang="es-CO" b="1" dirty="0" smtClean="0"/>
              <a:t>Pago servicio de la deuda en los casos permitidos por la Ley</a:t>
            </a:r>
          </a:p>
          <a:p>
            <a:pPr algn="just"/>
            <a:endParaRPr lang="es-MX" altLang="es-CO" sz="1600" b="1" dirty="0" smtClean="0"/>
          </a:p>
          <a:p>
            <a:pPr algn="just"/>
            <a:r>
              <a:rPr lang="es-MX" altLang="es-CO" sz="1600" b="1" dirty="0" smtClean="0"/>
              <a:t> </a:t>
            </a:r>
            <a:endParaRPr lang="es-MX" altLang="es-CO" sz="1600" b="1" dirty="0"/>
          </a:p>
          <a:p>
            <a:pPr algn="just"/>
            <a:endParaRPr lang="es-MX" altLang="es-CO" sz="1600" b="1" dirty="0" smtClean="0"/>
          </a:p>
          <a:p>
            <a:pPr algn="just"/>
            <a:endParaRPr lang="es-MX" altLang="es-CO" sz="1600" b="1" dirty="0" smtClean="0"/>
          </a:p>
          <a:p>
            <a:pPr algn="just"/>
            <a:endParaRPr lang="es-MX" altLang="es-CO" sz="1600" b="1" dirty="0"/>
          </a:p>
          <a:p>
            <a:pPr algn="just"/>
            <a:endParaRPr lang="es-ES" altLang="es-CO" sz="1600" b="1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89912" y="5161642"/>
            <a:ext cx="1820575" cy="7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CO" b="1" dirty="0" smtClean="0"/>
              <a:t>Proyectos de inversión</a:t>
            </a:r>
          </a:p>
          <a:p>
            <a:pPr algn="just"/>
            <a:endParaRPr lang="es-MX" altLang="es-CO" b="1" dirty="0" smtClean="0"/>
          </a:p>
          <a:p>
            <a:pPr algn="just"/>
            <a:r>
              <a:rPr lang="es-MX" altLang="es-CO" b="1" dirty="0" smtClean="0"/>
              <a:t> </a:t>
            </a:r>
            <a:endParaRPr lang="es-MX" altLang="es-CO" b="1" dirty="0"/>
          </a:p>
          <a:p>
            <a:endParaRPr lang="es-MX" altLang="es-CO" b="1" dirty="0" smtClean="0"/>
          </a:p>
          <a:p>
            <a:endParaRPr lang="es-MX" altLang="es-CO" b="1" dirty="0" smtClean="0"/>
          </a:p>
          <a:p>
            <a:endParaRPr lang="es-MX" altLang="es-CO" b="1" dirty="0"/>
          </a:p>
          <a:p>
            <a:endParaRPr lang="es-ES" altLang="es-CO" b="1" dirty="0"/>
          </a:p>
        </p:txBody>
      </p:sp>
      <p:cxnSp>
        <p:nvCxnSpPr>
          <p:cNvPr id="31" name="30 Conector recto"/>
          <p:cNvCxnSpPr>
            <a:stCxn id="32" idx="4"/>
            <a:endCxn id="25" idx="0"/>
          </p:cNvCxnSpPr>
          <p:nvPr/>
        </p:nvCxnSpPr>
        <p:spPr>
          <a:xfrm flipH="1">
            <a:off x="1678672" y="4462101"/>
            <a:ext cx="10107" cy="499576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31 Elipse"/>
          <p:cNvSpPr/>
          <p:nvPr/>
        </p:nvSpPr>
        <p:spPr>
          <a:xfrm>
            <a:off x="1625691" y="4352909"/>
            <a:ext cx="126176" cy="109192"/>
          </a:xfrm>
          <a:prstGeom prst="ellipse">
            <a:avLst/>
          </a:prstGeom>
          <a:solidFill>
            <a:srgbClr val="BD2B0B"/>
          </a:solidFill>
          <a:ln>
            <a:solidFill>
              <a:srgbClr val="B327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3" name="32 Conector recto"/>
          <p:cNvCxnSpPr/>
          <p:nvPr/>
        </p:nvCxnSpPr>
        <p:spPr>
          <a:xfrm>
            <a:off x="4617488" y="4339988"/>
            <a:ext cx="0" cy="636855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35 Elipse"/>
          <p:cNvSpPr/>
          <p:nvPr/>
        </p:nvSpPr>
        <p:spPr>
          <a:xfrm>
            <a:off x="4548635" y="4355181"/>
            <a:ext cx="126176" cy="109192"/>
          </a:xfrm>
          <a:prstGeom prst="ellipse">
            <a:avLst/>
          </a:prstGeom>
          <a:solidFill>
            <a:srgbClr val="BD2B0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3" name="42 Conector recto"/>
          <p:cNvCxnSpPr/>
          <p:nvPr/>
        </p:nvCxnSpPr>
        <p:spPr>
          <a:xfrm>
            <a:off x="6690288" y="4355181"/>
            <a:ext cx="0" cy="636855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6649344" y="4326332"/>
            <a:ext cx="126176" cy="109192"/>
          </a:xfrm>
          <a:prstGeom prst="ellipse">
            <a:avLst/>
          </a:prstGeom>
          <a:solidFill>
            <a:srgbClr val="BD2B0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Rectángulo 15"/>
          <p:cNvSpPr/>
          <p:nvPr/>
        </p:nvSpPr>
        <p:spPr>
          <a:xfrm>
            <a:off x="6853505" y="52388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0" y="6186658"/>
            <a:ext cx="8271310" cy="6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CO" sz="1200" dirty="0" smtClean="0"/>
              <a:t>PG: Propósito General</a:t>
            </a:r>
          </a:p>
          <a:p>
            <a:endParaRPr lang="es-MX" altLang="es-CO" sz="1200" dirty="0" smtClean="0"/>
          </a:p>
          <a:p>
            <a:pPr algn="just"/>
            <a:r>
              <a:rPr lang="es-MX" altLang="es-CO" sz="1200" dirty="0" smtClean="0"/>
              <a:t> </a:t>
            </a:r>
            <a:endParaRPr lang="es-MX" altLang="es-CO" sz="1200" dirty="0"/>
          </a:p>
          <a:p>
            <a:endParaRPr lang="es-MX" altLang="es-CO" sz="1200" dirty="0" smtClean="0"/>
          </a:p>
          <a:p>
            <a:endParaRPr lang="es-MX" altLang="es-CO" sz="1200" dirty="0" smtClean="0"/>
          </a:p>
          <a:p>
            <a:endParaRPr lang="es-MX" altLang="es-CO" sz="1200" dirty="0"/>
          </a:p>
          <a:p>
            <a:endParaRPr lang="es-ES" altLang="es-CO" sz="1200" dirty="0"/>
          </a:p>
        </p:txBody>
      </p:sp>
    </p:spTree>
    <p:extLst>
      <p:ext uri="{BB962C8B-B14F-4D97-AF65-F5344CB8AC3E}">
        <p14:creationId xmlns:p14="http://schemas.microsoft.com/office/powerpoint/2010/main" val="41303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67 Conector recto de flecha"/>
          <p:cNvCxnSpPr/>
          <p:nvPr/>
        </p:nvCxnSpPr>
        <p:spPr>
          <a:xfrm flipH="1" flipV="1">
            <a:off x="7158872" y="2221830"/>
            <a:ext cx="762341" cy="18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1" name="Freeform 9"/>
          <p:cNvSpPr>
            <a:spLocks/>
          </p:cNvSpPr>
          <p:nvPr/>
        </p:nvSpPr>
        <p:spPr bwMode="auto">
          <a:xfrm>
            <a:off x="6286705" y="6564143"/>
            <a:ext cx="17462" cy="1587"/>
          </a:xfrm>
          <a:custGeom>
            <a:avLst/>
            <a:gdLst>
              <a:gd name="T0" fmla="*/ 0 w 45"/>
              <a:gd name="T1" fmla="*/ 0 h 5"/>
              <a:gd name="T2" fmla="*/ 2147483647 w 45"/>
              <a:gd name="T3" fmla="*/ 2147483647 h 5"/>
              <a:gd name="T4" fmla="*/ 0 w 45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5">
                <a:moveTo>
                  <a:pt x="0" y="0"/>
                </a:moveTo>
                <a:lnTo>
                  <a:pt x="45" y="5"/>
                </a:lnTo>
                <a:lnTo>
                  <a:pt x="0" y="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" name="47 CuadroTexto"/>
          <p:cNvSpPr txBox="1"/>
          <p:nvPr/>
        </p:nvSpPr>
        <p:spPr>
          <a:xfrm>
            <a:off x="124903" y="773401"/>
            <a:ext cx="4638166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Distribución SGP y beneficiarios</a:t>
            </a:r>
            <a:endParaRPr lang="es-ES" sz="2500" b="1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6 CuadroTexto"/>
          <p:cNvSpPr txBox="1"/>
          <p:nvPr/>
        </p:nvSpPr>
        <p:spPr bwMode="auto">
          <a:xfrm>
            <a:off x="532263" y="3155952"/>
            <a:ext cx="6403563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kern="0" dirty="0" smtClean="0">
                <a:solidFill>
                  <a:srgbClr val="C00000"/>
                </a:solidFill>
                <a:ea typeface="+mj-ea"/>
                <a:cs typeface="+mj-cs"/>
              </a:rPr>
              <a:t>(58.5%) </a:t>
            </a:r>
            <a:r>
              <a:rPr lang="es-MX" sz="1600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Educación (departamentos, distritos y municipios)</a:t>
            </a:r>
            <a:r>
              <a:rPr lang="es-CO" sz="1600" b="1" i="1" dirty="0" smtClean="0">
                <a:solidFill>
                  <a:srgbClr val="102C34"/>
                </a:solidFill>
                <a:cs typeface="Arial" pitchFamily="34" charset="0"/>
              </a:rPr>
              <a:t>.</a:t>
            </a:r>
            <a:r>
              <a:rPr lang="es-CO" sz="1600" b="1" kern="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endParaRPr lang="es-CO" sz="1600" b="1" kern="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24" name="13 CuadroTexto"/>
          <p:cNvSpPr txBox="1"/>
          <p:nvPr/>
        </p:nvSpPr>
        <p:spPr bwMode="auto">
          <a:xfrm>
            <a:off x="7308815" y="5335729"/>
            <a:ext cx="168318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sz="1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(17%)</a:t>
            </a:r>
            <a:r>
              <a:rPr lang="es-MX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cs typeface="Arial" pitchFamily="34" charset="0"/>
              </a:rPr>
              <a:t>Menores 25 mil hab.</a:t>
            </a:r>
            <a:endParaRPr lang="es-ES" sz="1200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14 CuadroTexto"/>
          <p:cNvSpPr txBox="1"/>
          <p:nvPr/>
        </p:nvSpPr>
        <p:spPr bwMode="auto">
          <a:xfrm>
            <a:off x="7340780" y="5951362"/>
            <a:ext cx="168319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(83%) </a:t>
            </a:r>
            <a:r>
              <a:rPr lang="es-CO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municipios</a:t>
            </a:r>
            <a:endParaRPr lang="es-ES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74774" name="61 Forma"/>
          <p:cNvCxnSpPr>
            <a:cxnSpLocks noChangeShapeType="1"/>
          </p:cNvCxnSpPr>
          <p:nvPr/>
        </p:nvCxnSpPr>
        <p:spPr bwMode="auto">
          <a:xfrm>
            <a:off x="6044094" y="5824830"/>
            <a:ext cx="1296686" cy="49092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5" name="62 Forma"/>
          <p:cNvCxnSpPr>
            <a:cxnSpLocks noChangeShapeType="1"/>
            <a:endCxn id="24" idx="1"/>
          </p:cNvCxnSpPr>
          <p:nvPr/>
        </p:nvCxnSpPr>
        <p:spPr bwMode="auto">
          <a:xfrm flipV="1">
            <a:off x="6012129" y="5597339"/>
            <a:ext cx="1296686" cy="22649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29 CuadroTexto"/>
          <p:cNvSpPr txBox="1"/>
          <p:nvPr/>
        </p:nvSpPr>
        <p:spPr bwMode="auto">
          <a:xfrm>
            <a:off x="532264" y="4064305"/>
            <a:ext cx="640356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kern="0" dirty="0" smtClean="0">
                <a:solidFill>
                  <a:srgbClr val="C00000"/>
                </a:solidFill>
                <a:ea typeface="+mj-ea"/>
                <a:cs typeface="+mj-cs"/>
              </a:rPr>
              <a:t>(24.5%) </a:t>
            </a:r>
            <a:r>
              <a:rPr lang="es-CO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Salud (</a:t>
            </a:r>
            <a:r>
              <a:rPr lang="es-MX" sz="1600" b="1" u="sng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departamentos</a:t>
            </a:r>
            <a:r>
              <a:rPr lang="es-MX" sz="1600" b="1" u="sng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distritos y municipios)</a:t>
            </a:r>
            <a:r>
              <a:rPr lang="es-CO" sz="1400" b="1" i="1" dirty="0">
                <a:solidFill>
                  <a:srgbClr val="102C34"/>
                </a:solidFill>
                <a:cs typeface="Arial" pitchFamily="34" charset="0"/>
              </a:rPr>
              <a:t>.</a:t>
            </a:r>
            <a:r>
              <a:rPr lang="es-CO" sz="1400" b="1" kern="0" dirty="0">
                <a:solidFill>
                  <a:srgbClr val="C00000"/>
                </a:solidFill>
              </a:rPr>
              <a:t> </a:t>
            </a:r>
            <a:endParaRPr lang="es-CO" sz="160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cxnSp>
        <p:nvCxnSpPr>
          <p:cNvPr id="74790" name="86 Conector recto de flecha"/>
          <p:cNvCxnSpPr>
            <a:cxnSpLocks noChangeShapeType="1"/>
          </p:cNvCxnSpPr>
          <p:nvPr/>
        </p:nvCxnSpPr>
        <p:spPr bwMode="auto">
          <a:xfrm rot="5400000">
            <a:off x="2895914" y="-760650"/>
            <a:ext cx="287338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3" name="89 Conector recto de flecha"/>
          <p:cNvCxnSpPr>
            <a:cxnSpLocks noChangeShapeType="1"/>
          </p:cNvCxnSpPr>
          <p:nvPr/>
        </p:nvCxnSpPr>
        <p:spPr bwMode="auto">
          <a:xfrm rot="5400000">
            <a:off x="1483516" y="-760649"/>
            <a:ext cx="287338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48 CuadroTexto"/>
          <p:cNvSpPr txBox="1"/>
          <p:nvPr/>
        </p:nvSpPr>
        <p:spPr bwMode="auto">
          <a:xfrm>
            <a:off x="532263" y="1538367"/>
            <a:ext cx="6626608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rgbClr val="C00000"/>
                </a:solidFill>
                <a:latin typeface="Calibri"/>
              </a:rPr>
              <a:t>(0.52%) </a:t>
            </a:r>
            <a:r>
              <a:rPr lang="es-ES" sz="1400" b="1" kern="0" dirty="0" smtClean="0">
                <a:solidFill>
                  <a:prstClr val="black"/>
                </a:solidFill>
                <a:latin typeface="Arial" pitchFamily="34" charset="0"/>
              </a:rPr>
              <a:t>Resguardos indígenas (población indígena en resguardo).</a:t>
            </a:r>
            <a:endParaRPr lang="es-CO" sz="1400" b="1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rgbClr val="C00000"/>
                </a:solidFill>
                <a:latin typeface="Calibri"/>
              </a:rPr>
              <a:t>(0.5%)   </a:t>
            </a:r>
            <a:r>
              <a:rPr lang="es-CO" sz="1400" b="1" kern="0" dirty="0" smtClean="0">
                <a:solidFill>
                  <a:prstClr val="black"/>
                </a:solidFill>
                <a:latin typeface="Arial" pitchFamily="34" charset="0"/>
              </a:rPr>
              <a:t>Alimentación escolar (municipios y distritos).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rgbClr val="C00000"/>
                </a:solidFill>
                <a:latin typeface="Calibri"/>
              </a:rPr>
              <a:t>(0.08%) </a:t>
            </a:r>
            <a:r>
              <a:rPr lang="es-CO" sz="1400" b="1" kern="0" dirty="0" smtClean="0">
                <a:solidFill>
                  <a:prstClr val="black"/>
                </a:solidFill>
                <a:latin typeface="Arial" pitchFamily="34" charset="0"/>
              </a:rPr>
              <a:t>Municipios ribereños del Río Magdalena (municipios con ribera en el   Magdalena).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rgbClr val="C00000"/>
                </a:solidFill>
                <a:latin typeface="Calibri"/>
              </a:rPr>
              <a:t>(2.9%)   </a:t>
            </a:r>
            <a:r>
              <a:rPr lang="es-CO" sz="1400" b="1" kern="0" dirty="0" smtClean="0">
                <a:solidFill>
                  <a:prstClr val="black"/>
                </a:solidFill>
                <a:latin typeface="Arial" pitchFamily="34" charset="0"/>
              </a:rPr>
              <a:t>Fondo de pensiones territoriales (todos departamentos, distritos y municipios)</a:t>
            </a:r>
            <a:endParaRPr lang="es-ES" sz="14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5" name="52 CuadroTexto"/>
          <p:cNvSpPr txBox="1"/>
          <p:nvPr/>
        </p:nvSpPr>
        <p:spPr bwMode="auto">
          <a:xfrm>
            <a:off x="7158872" y="4413368"/>
            <a:ext cx="1874076" cy="276999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s-CO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es-CO" sz="1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Oferta (PPNA)</a:t>
            </a:r>
            <a:endParaRPr lang="es-ES" sz="12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7" name="60 CuadroTexto"/>
          <p:cNvSpPr txBox="1"/>
          <p:nvPr/>
        </p:nvSpPr>
        <p:spPr bwMode="auto">
          <a:xfrm>
            <a:off x="7158871" y="4053842"/>
            <a:ext cx="1874076" cy="26161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(10%) </a:t>
            </a:r>
            <a:r>
              <a:rPr lang="es-CO" sz="11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Salud pública</a:t>
            </a:r>
            <a:endParaRPr lang="es-ES" sz="110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cxnSp>
        <p:nvCxnSpPr>
          <p:cNvPr id="74805" name="73 Conector recto de flecha"/>
          <p:cNvCxnSpPr>
            <a:cxnSpLocks noChangeShapeType="1"/>
            <a:stCxn id="39" idx="3"/>
          </p:cNvCxnSpPr>
          <p:nvPr/>
        </p:nvCxnSpPr>
        <p:spPr bwMode="auto">
          <a:xfrm>
            <a:off x="6935826" y="4248971"/>
            <a:ext cx="192364" cy="148101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06" name="89 Conector recto de flecha"/>
          <p:cNvCxnSpPr>
            <a:cxnSpLocks noChangeShapeType="1"/>
          </p:cNvCxnSpPr>
          <p:nvPr/>
        </p:nvCxnSpPr>
        <p:spPr bwMode="auto">
          <a:xfrm>
            <a:off x="2244925" y="-1001950"/>
            <a:ext cx="0" cy="48418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293050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60 CuadroTexto"/>
          <p:cNvSpPr txBox="1"/>
          <p:nvPr/>
        </p:nvSpPr>
        <p:spPr bwMode="auto">
          <a:xfrm>
            <a:off x="7158872" y="3497665"/>
            <a:ext cx="1874076" cy="46166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kern="0" dirty="0" smtClean="0">
                <a:solidFill>
                  <a:srgbClr val="BC2A0A"/>
                </a:solidFill>
                <a:latin typeface="Arial" pitchFamily="34" charset="0"/>
                <a:cs typeface="Arial" pitchFamily="34" charset="0"/>
              </a:rPr>
              <a:t>(80%) </a:t>
            </a:r>
            <a:r>
              <a:rPr lang="es-CO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Régimen subsidiado </a:t>
            </a:r>
            <a:endParaRPr lang="es-ES" sz="1200" i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4" name="73 Conector recto de flecha"/>
          <p:cNvCxnSpPr>
            <a:cxnSpLocks noChangeShapeType="1"/>
            <a:stCxn id="39" idx="3"/>
          </p:cNvCxnSpPr>
          <p:nvPr/>
        </p:nvCxnSpPr>
        <p:spPr bwMode="auto">
          <a:xfrm flipV="1">
            <a:off x="6935826" y="3751584"/>
            <a:ext cx="223046" cy="497387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41 CuadroTexto"/>
          <p:cNvSpPr txBox="1"/>
          <p:nvPr/>
        </p:nvSpPr>
        <p:spPr bwMode="auto">
          <a:xfrm>
            <a:off x="7409020" y="1861532"/>
            <a:ext cx="1373778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latin typeface="Calibri"/>
              </a:rPr>
              <a:t>(4%) Asignaciones especiales </a:t>
            </a:r>
            <a:endParaRPr lang="es-ES" sz="1400" b="1" kern="0" dirty="0">
              <a:latin typeface="Calibri"/>
            </a:endParaRPr>
          </a:p>
        </p:txBody>
      </p:sp>
      <p:sp>
        <p:nvSpPr>
          <p:cNvPr id="41" name="29 CuadroTexto"/>
          <p:cNvSpPr txBox="1"/>
          <p:nvPr/>
        </p:nvSpPr>
        <p:spPr bwMode="auto">
          <a:xfrm>
            <a:off x="532263" y="4787537"/>
            <a:ext cx="6395071" cy="61555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kern="0" dirty="0" smtClean="0">
                <a:solidFill>
                  <a:srgbClr val="C00000"/>
                </a:solidFill>
                <a:ea typeface="+mj-ea"/>
                <a:cs typeface="+mj-cs"/>
              </a:rPr>
              <a:t>(5.4%) </a:t>
            </a:r>
            <a:r>
              <a:rPr lang="es-CO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Agua potable y saneamiento básico (</a:t>
            </a:r>
            <a:r>
              <a:rPr lang="es-MX" sz="1600" b="1" u="sng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departamentos</a:t>
            </a:r>
            <a:r>
              <a:rPr lang="es-MX" sz="1600" b="1" u="sng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distritos y municipios)</a:t>
            </a:r>
            <a:r>
              <a:rPr lang="es-CO" sz="1400" b="1" i="1" dirty="0">
                <a:solidFill>
                  <a:srgbClr val="102C34"/>
                </a:solidFill>
                <a:cs typeface="Arial" pitchFamily="34" charset="0"/>
              </a:rPr>
              <a:t>.</a:t>
            </a:r>
            <a:r>
              <a:rPr lang="es-CO" sz="1400" b="1" kern="0" dirty="0">
                <a:solidFill>
                  <a:srgbClr val="C00000"/>
                </a:solidFill>
              </a:rPr>
              <a:t> </a:t>
            </a:r>
            <a:endParaRPr lang="es-CO" sz="160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sp>
        <p:nvSpPr>
          <p:cNvPr id="42" name="29 CuadroTexto"/>
          <p:cNvSpPr txBox="1"/>
          <p:nvPr/>
        </p:nvSpPr>
        <p:spPr bwMode="auto">
          <a:xfrm>
            <a:off x="532264" y="5752083"/>
            <a:ext cx="639121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kern="0" dirty="0" smtClean="0">
                <a:solidFill>
                  <a:srgbClr val="C00000"/>
                </a:solidFill>
                <a:ea typeface="+mj-ea"/>
                <a:cs typeface="+mj-cs"/>
              </a:rPr>
              <a:t>(11.6%) </a:t>
            </a:r>
            <a:r>
              <a:rPr lang="es-CO" b="1" u="sng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Propósito General (</a:t>
            </a:r>
            <a:r>
              <a:rPr lang="es-MX" sz="1600" b="1" u="sng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distritos </a:t>
            </a:r>
            <a:r>
              <a:rPr lang="es-MX" sz="1600" b="1" u="sng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municipios)</a:t>
            </a:r>
            <a:r>
              <a:rPr lang="es-CO" sz="1400" b="1" i="1" dirty="0">
                <a:solidFill>
                  <a:srgbClr val="102C34"/>
                </a:solidFill>
                <a:cs typeface="Arial" pitchFamily="34" charset="0"/>
              </a:rPr>
              <a:t>.</a:t>
            </a:r>
            <a:r>
              <a:rPr lang="es-CO" sz="1400" b="1" kern="0" dirty="0">
                <a:solidFill>
                  <a:srgbClr val="C00000"/>
                </a:solidFill>
              </a:rPr>
              <a:t> </a:t>
            </a:r>
            <a:endParaRPr lang="es-CO" sz="1600" b="1" i="1" dirty="0">
              <a:solidFill>
                <a:srgbClr val="102C34"/>
              </a:solidFill>
              <a:cs typeface="Arial" pitchFamily="34" charset="0"/>
            </a:endParaRPr>
          </a:p>
        </p:txBody>
      </p:sp>
      <p:cxnSp>
        <p:nvCxnSpPr>
          <p:cNvPr id="44" name="73 Conector recto de flecha"/>
          <p:cNvCxnSpPr>
            <a:cxnSpLocks noChangeShapeType="1"/>
            <a:stCxn id="39" idx="3"/>
            <a:endCxn id="57" idx="1"/>
          </p:cNvCxnSpPr>
          <p:nvPr/>
        </p:nvCxnSpPr>
        <p:spPr bwMode="auto">
          <a:xfrm flipV="1">
            <a:off x="6935826" y="4184647"/>
            <a:ext cx="223045" cy="643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endCxn id="40" idx="0"/>
          </p:cNvCxnSpPr>
          <p:nvPr/>
        </p:nvCxnSpPr>
        <p:spPr>
          <a:xfrm>
            <a:off x="8095909" y="1181658"/>
            <a:ext cx="0" cy="679874"/>
          </a:xfrm>
          <a:prstGeom prst="straightConnector1">
            <a:avLst/>
          </a:prstGeom>
          <a:ln>
            <a:solidFill>
              <a:srgbClr val="B327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4763069" y="1181658"/>
            <a:ext cx="3332840" cy="0"/>
          </a:xfrm>
          <a:prstGeom prst="line">
            <a:avLst/>
          </a:prstGeom>
          <a:ln>
            <a:solidFill>
              <a:srgbClr val="B327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60 CuadroTexto"/>
          <p:cNvSpPr txBox="1"/>
          <p:nvPr/>
        </p:nvSpPr>
        <p:spPr bwMode="auto">
          <a:xfrm rot="16200000">
            <a:off x="-1188551" y="4469406"/>
            <a:ext cx="2965463" cy="338554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kern="0" dirty="0" smtClean="0">
                <a:solidFill>
                  <a:srgbClr val="BC2A0A"/>
                </a:solidFill>
                <a:latin typeface="Arial" pitchFamily="34" charset="0"/>
                <a:cs typeface="Arial" pitchFamily="34" charset="0"/>
              </a:rPr>
              <a:t>(96%) </a:t>
            </a:r>
            <a:r>
              <a:rPr lang="es-CO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Sectorial</a:t>
            </a:r>
            <a:r>
              <a:rPr lang="es-CO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600" i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5" name="64 Conector recto de flecha"/>
          <p:cNvCxnSpPr>
            <a:endCxn id="73" idx="3"/>
          </p:cNvCxnSpPr>
          <p:nvPr/>
        </p:nvCxnSpPr>
        <p:spPr>
          <a:xfrm>
            <a:off x="294180" y="1250455"/>
            <a:ext cx="0" cy="1905497"/>
          </a:xfrm>
          <a:prstGeom prst="straightConnector1">
            <a:avLst/>
          </a:prstGeom>
          <a:ln>
            <a:solidFill>
              <a:srgbClr val="B327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4771440" y="939167"/>
            <a:ext cx="1272654" cy="0"/>
          </a:xfrm>
          <a:prstGeom prst="straightConnector1">
            <a:avLst/>
          </a:prstGeom>
          <a:ln>
            <a:solidFill>
              <a:srgbClr val="B3272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41 CuadroTexto"/>
          <p:cNvSpPr txBox="1"/>
          <p:nvPr/>
        </p:nvSpPr>
        <p:spPr bwMode="auto">
          <a:xfrm>
            <a:off x="6049128" y="785278"/>
            <a:ext cx="179081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latin typeface="Calibri"/>
              </a:rPr>
              <a:t>Primera infancia*</a:t>
            </a:r>
            <a:endParaRPr lang="es-ES" sz="1400" b="1" kern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9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26407" y="586209"/>
            <a:ext cx="583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es-ES" altLang="es-CO" sz="3200" dirty="0">
              <a:solidFill>
                <a:srgbClr val="C00000"/>
              </a:solidFill>
            </a:endParaRPr>
          </a:p>
        </p:txBody>
      </p:sp>
      <p:pic>
        <p:nvPicPr>
          <p:cNvPr id="112" name="Imagen 1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ángulo 113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5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16" name="Rectángulo 115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8" name="Rectángulo 117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-629972" y="608458"/>
            <a:ext cx="9605360" cy="108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MX" altLang="es-CO" sz="2400" b="1" dirty="0" smtClean="0">
                <a:solidFill>
                  <a:schemeClr val="accent2">
                    <a:lumMod val="75000"/>
                  </a:schemeClr>
                </a:solidFill>
              </a:rPr>
              <a:t>¿Por qué pueden variar los recursos asignados de una vigencia a otra?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CO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CO" sz="2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altLang="es-CO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CO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CO" sz="2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altLang="es-CO" sz="2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altLang="es-CO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10624"/>
              </p:ext>
            </p:extLst>
          </p:nvPr>
        </p:nvGraphicFramePr>
        <p:xfrm>
          <a:off x="163971" y="1053633"/>
          <a:ext cx="8713329" cy="536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0787"/>
                <a:gridCol w="208280"/>
                <a:gridCol w="2537555"/>
                <a:gridCol w="208280"/>
                <a:gridCol w="2808427"/>
              </a:tblGrid>
              <a:tr h="63916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Causas</a:t>
                      </a:r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Algunos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jemplos</a:t>
                      </a:r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Efecto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en la asignación de recursos</a:t>
                      </a:r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82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altLang="es-CO" sz="1600" dirty="0" smtClean="0"/>
                        <a:t>No reporte de información en el plazo establecido.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No reporte oportuno </a:t>
                      </a:r>
                      <a:r>
                        <a:rPr lang="es-MX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ingresos</a:t>
                      </a:r>
                      <a:r>
                        <a:rPr lang="es-MX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tributarios.</a:t>
                      </a:r>
                      <a:endParaRPr lang="es-MX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No participa en</a:t>
                      </a:r>
                      <a:r>
                        <a:rPr lang="es-MX" sz="1600" baseline="0" dirty="0" smtClean="0"/>
                        <a:t> eficiencia fiscal de PG. Afecta total de PG.</a:t>
                      </a:r>
                      <a:endParaRPr lang="es-MX" sz="1600" dirty="0"/>
                    </a:p>
                  </a:txBody>
                  <a:tcPr/>
                </a:tc>
              </a:tr>
              <a:tr h="57829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 smtClean="0"/>
                        <a:t>Inconsistencia</a:t>
                      </a:r>
                      <a:r>
                        <a:rPr lang="es-MX" sz="1600" baseline="0" dirty="0" smtClean="0"/>
                        <a:t> en la información  reportada.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Reporte inconsistente </a:t>
                      </a:r>
                      <a:r>
                        <a:rPr lang="es-MX" sz="1600" dirty="0" smtClean="0"/>
                        <a:t>ingresos</a:t>
                      </a:r>
                      <a:r>
                        <a:rPr lang="es-MX" sz="1600" baseline="0" dirty="0" smtClean="0"/>
                        <a:t> tributarios.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Menor asignación recursos eficiencia</a:t>
                      </a:r>
                      <a:r>
                        <a:rPr lang="es-MX" sz="1600" baseline="0" dirty="0" smtClean="0"/>
                        <a:t> fiscal PG .</a:t>
                      </a:r>
                      <a:endParaRPr lang="es-MX" sz="1600" dirty="0"/>
                    </a:p>
                  </a:txBody>
                  <a:tcPr/>
                </a:tc>
              </a:tr>
              <a:tr h="57829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Cambios</a:t>
                      </a:r>
                      <a:r>
                        <a:rPr lang="es-MX" sz="1600" baseline="0" dirty="0" smtClean="0"/>
                        <a:t> normativos.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aseline="0" dirty="0" smtClean="0"/>
                        <a:t>Mayores recursos para </a:t>
                      </a:r>
                      <a:r>
                        <a:rPr lang="es-MX" sz="1600" b="1" baseline="0" dirty="0" smtClean="0"/>
                        <a:t>régimen subsidiado</a:t>
                      </a:r>
                      <a:r>
                        <a:rPr lang="es-MX" sz="1600" b="1" dirty="0" smtClean="0"/>
                        <a:t>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Menores recursos del componente  salud </a:t>
                      </a:r>
                      <a:r>
                        <a:rPr lang="es-MX" sz="1600" baseline="0" dirty="0" smtClean="0"/>
                        <a:t> (</a:t>
                      </a:r>
                      <a:r>
                        <a:rPr lang="es-MX" sz="1600" dirty="0" smtClean="0"/>
                        <a:t>oferta).</a:t>
                      </a:r>
                      <a:endParaRPr lang="es-MX" sz="1600" dirty="0"/>
                    </a:p>
                  </a:txBody>
                  <a:tcPr/>
                </a:tc>
              </a:tr>
              <a:tr h="57829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Cambios</a:t>
                      </a:r>
                      <a:r>
                        <a:rPr lang="es-MX" sz="1600" baseline="0" dirty="0" smtClean="0"/>
                        <a:t> en las variables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Población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mayor a 25 mil hab.</a:t>
                      </a:r>
                      <a:endParaRPr lang="es-MX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No participa en asignación</a:t>
                      </a:r>
                      <a:r>
                        <a:rPr lang="es-MX" sz="1600" baseline="0" dirty="0" smtClean="0"/>
                        <a:t>  menos 25 mil hab. de PG.</a:t>
                      </a:r>
                      <a:endParaRPr lang="es-MX" sz="1600" dirty="0" smtClean="0"/>
                    </a:p>
                  </a:txBody>
                  <a:tcPr/>
                </a:tc>
              </a:tr>
              <a:tr h="821781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altLang="es-CO" sz="1600" dirty="0" smtClean="0"/>
                        <a:t>No avance en las variables sectoriales.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Aumento </a:t>
                      </a:r>
                      <a:r>
                        <a:rPr lang="es-MX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deserción escolar; no avance cobertura en APSB, etc.</a:t>
                      </a:r>
                      <a:endParaRPr lang="es-MX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Menor</a:t>
                      </a:r>
                      <a:r>
                        <a:rPr lang="es-MX" sz="1600" baseline="0" dirty="0" smtClean="0"/>
                        <a:t> asignación recursos: AE alimentación escolar;  APSB, etc.</a:t>
                      </a:r>
                      <a:endParaRPr lang="es-MX" sz="1600" dirty="0"/>
                    </a:p>
                  </a:txBody>
                  <a:tcPr/>
                </a:tc>
              </a:tr>
              <a:tr h="675037">
                <a:tc>
                  <a:txBody>
                    <a:bodyPr/>
                    <a:lstStyle/>
                    <a:p>
                      <a:pPr algn="just"/>
                      <a:r>
                        <a:rPr lang="es-MX" altLang="es-CO" sz="1600" dirty="0" smtClean="0"/>
                        <a:t>No reporte de información.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No reporte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ingresos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 tributarios.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No reporte información eficiencia en APSB</a:t>
                      </a:r>
                      <a:endParaRPr lang="es-MX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No participa en</a:t>
                      </a:r>
                      <a:r>
                        <a:rPr lang="es-MX" sz="1600" baseline="0" dirty="0" smtClean="0"/>
                        <a:t> eficiencia fiscal de PG. </a:t>
                      </a:r>
                      <a:endParaRPr lang="es-MX" sz="1600" dirty="0" smtClean="0"/>
                    </a:p>
                  </a:txBody>
                  <a:tcPr/>
                </a:tc>
              </a:tr>
              <a:tr h="57829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/>
                        <a:t>No cumplimiento de criterios</a:t>
                      </a:r>
                      <a:r>
                        <a:rPr lang="es-MX" sz="1600" baseline="0" dirty="0" smtClean="0"/>
                        <a:t> distribución.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Exceder límite gastos </a:t>
                      </a:r>
                      <a:r>
                        <a:rPr lang="es-MX" sz="1600" dirty="0" smtClean="0"/>
                        <a:t>funcionamiento Ley 617/00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No participa en</a:t>
                      </a:r>
                      <a:r>
                        <a:rPr lang="es-MX" sz="1600" baseline="0" dirty="0" smtClean="0"/>
                        <a:t> eficiencia administrativa de PG. Afecta total de PG.</a:t>
                      </a:r>
                      <a:endParaRPr lang="es-MX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3971" y="6182811"/>
            <a:ext cx="9103823" cy="6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CO" sz="1200" dirty="0"/>
              <a:t>PG: Propósito </a:t>
            </a:r>
            <a:r>
              <a:rPr lang="es-MX" altLang="es-CO" sz="1200" dirty="0" smtClean="0"/>
              <a:t>General.</a:t>
            </a:r>
            <a:r>
              <a:rPr lang="es-MX" altLang="es-CO" sz="1200" dirty="0"/>
              <a:t> </a:t>
            </a:r>
            <a:r>
              <a:rPr lang="es-MX" altLang="es-CO" sz="1200" dirty="0" smtClean="0"/>
              <a:t>     APSB</a:t>
            </a:r>
            <a:r>
              <a:rPr lang="es-MX" altLang="es-CO" sz="1200" dirty="0"/>
              <a:t>: Agua potable y saneamiento básico</a:t>
            </a:r>
            <a:endParaRPr lang="es-MX" altLang="es-CO" sz="1200" dirty="0" smtClean="0"/>
          </a:p>
          <a:p>
            <a:r>
              <a:rPr lang="es-MX" altLang="es-CO" sz="1200" dirty="0" smtClean="0"/>
              <a:t>                                             </a:t>
            </a:r>
          </a:p>
          <a:p>
            <a:pPr algn="just"/>
            <a:r>
              <a:rPr lang="es-MX" altLang="es-CO" sz="1200" dirty="0" smtClean="0"/>
              <a:t> </a:t>
            </a:r>
            <a:endParaRPr lang="es-MX" altLang="es-CO" sz="1200" dirty="0"/>
          </a:p>
          <a:p>
            <a:endParaRPr lang="es-MX" altLang="es-CO" sz="1200" dirty="0" smtClean="0"/>
          </a:p>
          <a:p>
            <a:endParaRPr lang="es-MX" altLang="es-CO" sz="1200" dirty="0" smtClean="0"/>
          </a:p>
          <a:p>
            <a:endParaRPr lang="es-MX" altLang="es-CO" sz="1200" dirty="0"/>
          </a:p>
          <a:p>
            <a:endParaRPr lang="es-ES" altLang="es-CO" sz="1200" dirty="0"/>
          </a:p>
        </p:txBody>
      </p:sp>
      <p:sp>
        <p:nvSpPr>
          <p:cNvPr id="14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860332" y="41510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2191922" y="581961"/>
            <a:ext cx="647836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MX" altLang="es-CO" sz="3600" b="1" dirty="0" smtClean="0">
                <a:solidFill>
                  <a:srgbClr val="B3272D"/>
                </a:solidFill>
              </a:rPr>
              <a:t>Propósito General (11,6%)</a:t>
            </a:r>
            <a:endParaRPr lang="es-ES" altLang="es-CO" sz="3200" b="1" dirty="0">
              <a:solidFill>
                <a:srgbClr val="B3272D"/>
              </a:solidFill>
            </a:endParaRP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354012" y="1076718"/>
            <a:ext cx="8162925" cy="1474787"/>
            <a:chOff x="724" y="2736"/>
            <a:chExt cx="4227" cy="1220"/>
          </a:xfrm>
        </p:grpSpPr>
        <p:sp>
          <p:nvSpPr>
            <p:cNvPr id="17" name="AutoShape 2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CO" sz="1200"/>
            </a:p>
          </p:txBody>
        </p:sp>
        <p:sp>
          <p:nvSpPr>
            <p:cNvPr id="24583" name="Rectangle 19"/>
            <p:cNvSpPr>
              <a:spLocks noChangeArrowheads="1"/>
            </p:cNvSpPr>
            <p:nvPr/>
          </p:nvSpPr>
          <p:spPr bwMode="auto">
            <a:xfrm>
              <a:off x="1602" y="3057"/>
              <a:ext cx="3203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just">
                <a:buClr>
                  <a:srgbClr val="D7181F"/>
                </a:buClr>
                <a:defRPr/>
              </a:pPr>
              <a:r>
                <a:rPr lang="es-CO" altLang="es-CO" sz="1400" b="1" dirty="0" smtClean="0">
                  <a:latin typeface="Arial" pitchFamily="34" charset="0"/>
                </a:rPr>
                <a:t>Se destinan a financiar la prestación de los servicios públicos que demande la entidad territorial según las competencias asignadas en los diferentes sectores de inversión, financia alrededor de 17 sectores</a:t>
              </a:r>
              <a:endParaRPr lang="en-US" altLang="es-CO" sz="1400" b="1" dirty="0" smtClean="0">
                <a:latin typeface="Arial" pitchFamily="34" charset="0"/>
              </a:endParaRPr>
            </a:p>
          </p:txBody>
        </p:sp>
        <p:pic>
          <p:nvPicPr>
            <p:cNvPr id="28679" name="Picture 21" descr="YG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2736"/>
              <a:ext cx="827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22"/>
            <p:cNvSpPr txBox="1">
              <a:spLocks noChangeArrowheads="1"/>
            </p:cNvSpPr>
            <p:nvPr/>
          </p:nvSpPr>
          <p:spPr bwMode="gray">
            <a:xfrm>
              <a:off x="788" y="3117"/>
              <a:ext cx="699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s-CO" sz="1400" b="1">
                  <a:latin typeface="Arial" pitchFamily="34" charset="0"/>
                </a:rPr>
                <a:t>¿Qué financia?</a:t>
              </a:r>
            </a:p>
          </p:txBody>
        </p:sp>
      </p:grpSp>
      <p:pic>
        <p:nvPicPr>
          <p:cNvPr id="9" name="Imagen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ángulo 30"/>
          <p:cNvSpPr/>
          <p:nvPr/>
        </p:nvSpPr>
        <p:spPr>
          <a:xfrm>
            <a:off x="6859403" y="50185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573360" y="2846185"/>
            <a:ext cx="974217" cy="844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/>
          <p:nvPr/>
        </p:nvSpPr>
        <p:spPr>
          <a:xfrm>
            <a:off x="2352319" y="2846185"/>
            <a:ext cx="974216" cy="844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4015141" y="2846185"/>
            <a:ext cx="974217" cy="844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2"/>
          <p:cNvSpPr/>
          <p:nvPr/>
        </p:nvSpPr>
        <p:spPr>
          <a:xfrm>
            <a:off x="5595555" y="2815083"/>
            <a:ext cx="887105" cy="844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/>
          <p:cNvSpPr/>
          <p:nvPr/>
        </p:nvSpPr>
        <p:spPr>
          <a:xfrm>
            <a:off x="7199746" y="2817922"/>
            <a:ext cx="974217" cy="844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565787" y="4169686"/>
            <a:ext cx="1281556" cy="8830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30 Grupo"/>
          <p:cNvGrpSpPr/>
          <p:nvPr/>
        </p:nvGrpSpPr>
        <p:grpSpPr>
          <a:xfrm>
            <a:off x="6448527" y="5739349"/>
            <a:ext cx="1390301" cy="434300"/>
            <a:chOff x="347342" y="152"/>
            <a:chExt cx="1216007" cy="729604"/>
          </a:xfrm>
        </p:grpSpPr>
        <p:sp>
          <p:nvSpPr>
            <p:cNvPr id="32" name="31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err="1" smtClean="0"/>
                <a:t>Dllo</a:t>
              </a:r>
              <a:r>
                <a:rPr lang="es-ES" altLang="es-CO" sz="1200" kern="1200" dirty="0" smtClean="0"/>
                <a:t> comunitario</a:t>
              </a:r>
              <a:endParaRPr lang="es-CO" sz="1200" kern="12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5431103" y="3774105"/>
            <a:ext cx="1216007" cy="311510"/>
            <a:chOff x="347342" y="152"/>
            <a:chExt cx="1216007" cy="729604"/>
          </a:xfrm>
        </p:grpSpPr>
        <p:sp>
          <p:nvSpPr>
            <p:cNvPr id="35" name="34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Justicia</a:t>
              </a:r>
              <a:endParaRPr lang="es-CO" sz="1200" kern="1200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2289655" y="3756796"/>
            <a:ext cx="1216007" cy="311510"/>
            <a:chOff x="347342" y="152"/>
            <a:chExt cx="1216007" cy="729604"/>
          </a:xfrm>
        </p:grpSpPr>
        <p:sp>
          <p:nvSpPr>
            <p:cNvPr id="38" name="37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Ambiental</a:t>
              </a:r>
              <a:endParaRPr lang="es-CO" sz="1200" kern="1200" dirty="0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98561" y="5052717"/>
            <a:ext cx="1216007" cy="311510"/>
            <a:chOff x="347342" y="152"/>
            <a:chExt cx="1216007" cy="729604"/>
          </a:xfrm>
        </p:grpSpPr>
        <p:sp>
          <p:nvSpPr>
            <p:cNvPr id="41" name="40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Agropecuario</a:t>
              </a:r>
              <a:endParaRPr lang="es-CO" sz="1200" kern="1200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3942857" y="3781428"/>
            <a:ext cx="1216007" cy="311510"/>
            <a:chOff x="347342" y="152"/>
            <a:chExt cx="1216007" cy="729604"/>
          </a:xfrm>
        </p:grpSpPr>
        <p:sp>
          <p:nvSpPr>
            <p:cNvPr id="44" name="43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/>
                <a:t>Cultura</a:t>
              </a:r>
              <a:endParaRPr lang="es-CO" sz="1200" kern="1200" dirty="0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6917406" y="3679478"/>
            <a:ext cx="1380433" cy="490208"/>
            <a:chOff x="347342" y="152"/>
            <a:chExt cx="1216007" cy="729604"/>
          </a:xfrm>
        </p:grpSpPr>
        <p:sp>
          <p:nvSpPr>
            <p:cNvPr id="47" name="46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47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/>
                <a:t>Atención grupos vulnerables</a:t>
              </a:r>
              <a:endParaRPr lang="es-CO" sz="1200" kern="1200" dirty="0"/>
            </a:p>
          </p:txBody>
        </p:sp>
      </p:grpSp>
      <p:sp>
        <p:nvSpPr>
          <p:cNvPr id="3" name="2 Más"/>
          <p:cNvSpPr/>
          <p:nvPr/>
        </p:nvSpPr>
        <p:spPr>
          <a:xfrm>
            <a:off x="2114524" y="5045501"/>
            <a:ext cx="921751" cy="861551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9" name="48 Grupo"/>
          <p:cNvGrpSpPr/>
          <p:nvPr/>
        </p:nvGrpSpPr>
        <p:grpSpPr>
          <a:xfrm>
            <a:off x="3180545" y="4621941"/>
            <a:ext cx="1390301" cy="434300"/>
            <a:chOff x="347342" y="152"/>
            <a:chExt cx="1216007" cy="729604"/>
          </a:xfrm>
        </p:grpSpPr>
        <p:sp>
          <p:nvSpPr>
            <p:cNvPr id="50" name="49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Servicios públicos</a:t>
              </a:r>
              <a:endParaRPr lang="es-CO" sz="1200" kern="1200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4794121" y="4611201"/>
            <a:ext cx="1390301" cy="434300"/>
            <a:chOff x="347342" y="152"/>
            <a:chExt cx="1216007" cy="729604"/>
          </a:xfrm>
        </p:grpSpPr>
        <p:sp>
          <p:nvSpPr>
            <p:cNvPr id="53" name="52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Transporte</a:t>
              </a:r>
              <a:endParaRPr lang="es-CO" sz="1200" kern="1200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6381609" y="4621941"/>
            <a:ext cx="1390301" cy="434300"/>
            <a:chOff x="347342" y="152"/>
            <a:chExt cx="1216007" cy="729604"/>
          </a:xfrm>
        </p:grpSpPr>
        <p:sp>
          <p:nvSpPr>
            <p:cNvPr id="56" name="55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Centros reclusión</a:t>
              </a:r>
              <a:endParaRPr lang="es-CO" sz="1200" kern="1200" dirty="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3200399" y="5208472"/>
            <a:ext cx="1390301" cy="434300"/>
            <a:chOff x="347342" y="152"/>
            <a:chExt cx="1216007" cy="729604"/>
          </a:xfrm>
        </p:grpSpPr>
        <p:sp>
          <p:nvSpPr>
            <p:cNvPr id="59" name="58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59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/>
                <a:t>Promoción </a:t>
              </a:r>
              <a:r>
                <a:rPr lang="es-ES" sz="1200" dirty="0" err="1" smtClean="0"/>
                <a:t>Dllo</a:t>
              </a:r>
              <a:endParaRPr lang="es-CO" sz="1200" kern="1200" dirty="0"/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4786680" y="5208472"/>
            <a:ext cx="1390301" cy="434300"/>
            <a:chOff x="347342" y="152"/>
            <a:chExt cx="1216007" cy="729604"/>
          </a:xfrm>
        </p:grpSpPr>
        <p:sp>
          <p:nvSpPr>
            <p:cNvPr id="62" name="61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62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Prevención desastres</a:t>
              </a:r>
              <a:endParaRPr lang="es-CO" sz="1200" kern="1200" dirty="0"/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6381608" y="5182175"/>
            <a:ext cx="1390301" cy="434300"/>
            <a:chOff x="347342" y="152"/>
            <a:chExt cx="1216007" cy="729604"/>
          </a:xfrm>
        </p:grpSpPr>
        <p:sp>
          <p:nvSpPr>
            <p:cNvPr id="65" name="64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65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Empleo</a:t>
              </a:r>
              <a:endParaRPr lang="es-CO" sz="1200" kern="1200" dirty="0"/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3219468" y="5765292"/>
            <a:ext cx="1390301" cy="434300"/>
            <a:chOff x="347342" y="152"/>
            <a:chExt cx="1216007" cy="729604"/>
          </a:xfrm>
        </p:grpSpPr>
        <p:sp>
          <p:nvSpPr>
            <p:cNvPr id="68" name="67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68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Restaurantes escolares</a:t>
              </a:r>
              <a:endParaRPr lang="es-CO" sz="1200" kern="1200" dirty="0"/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4786679" y="5765292"/>
            <a:ext cx="1390301" cy="434300"/>
            <a:chOff x="347342" y="152"/>
            <a:chExt cx="1216007" cy="729604"/>
          </a:xfrm>
        </p:grpSpPr>
        <p:sp>
          <p:nvSpPr>
            <p:cNvPr id="71" name="70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71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dirty="0" smtClean="0"/>
                <a:t>Fortalecimiento </a:t>
              </a:r>
              <a:r>
                <a:rPr lang="es-ES" altLang="es-CO" sz="1200" dirty="0" err="1" smtClean="0"/>
                <a:t>inst.</a:t>
              </a:r>
              <a:endParaRPr lang="es-CO" sz="1200" kern="1200" dirty="0"/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7810029" y="5141231"/>
            <a:ext cx="1333971" cy="598118"/>
            <a:chOff x="347342" y="152"/>
            <a:chExt cx="1216007" cy="867172"/>
          </a:xfrm>
        </p:grpSpPr>
        <p:sp>
          <p:nvSpPr>
            <p:cNvPr id="77" name="76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77 Rectángulo"/>
            <p:cNvSpPr/>
            <p:nvPr/>
          </p:nvSpPr>
          <p:spPr>
            <a:xfrm>
              <a:off x="347342" y="137720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Equipamientos</a:t>
              </a:r>
              <a:endParaRPr lang="es-CO" sz="1200" kern="120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534548" y="3734159"/>
            <a:ext cx="1216007" cy="311510"/>
            <a:chOff x="347342" y="152"/>
            <a:chExt cx="1216007" cy="729604"/>
          </a:xfrm>
        </p:grpSpPr>
        <p:sp>
          <p:nvSpPr>
            <p:cNvPr id="80" name="79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CO" sz="1200" kern="1200" dirty="0" smtClean="0"/>
                <a:t>Vivienda</a:t>
              </a:r>
              <a:endParaRPr lang="es-CO" sz="1200" kern="1200" dirty="0"/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534547" y="6036857"/>
            <a:ext cx="1216007" cy="338806"/>
            <a:chOff x="347342" y="152"/>
            <a:chExt cx="1216007" cy="793535"/>
          </a:xfrm>
        </p:grpSpPr>
        <p:sp>
          <p:nvSpPr>
            <p:cNvPr id="83" name="82 Rectángulo"/>
            <p:cNvSpPr/>
            <p:nvPr/>
          </p:nvSpPr>
          <p:spPr>
            <a:xfrm>
              <a:off x="347342" y="64083"/>
              <a:ext cx="1216007" cy="7296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83 Rectángulo"/>
            <p:cNvSpPr/>
            <p:nvPr/>
          </p:nvSpPr>
          <p:spPr>
            <a:xfrm>
              <a:off x="347342" y="152"/>
              <a:ext cx="1216007" cy="729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/>
                <a:t>Recreación y deporte</a:t>
              </a:r>
              <a:endParaRPr lang="es-CO" sz="12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649" r="56994" b="55320"/>
          <a:stretch/>
        </p:blipFill>
        <p:spPr bwMode="auto">
          <a:xfrm>
            <a:off x="914413" y="5422343"/>
            <a:ext cx="584301" cy="63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7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905921" y="481072"/>
            <a:ext cx="57610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CO" altLang="es-CO" sz="3600" dirty="0" smtClean="0">
                <a:solidFill>
                  <a:srgbClr val="C00000"/>
                </a:solidFill>
              </a:rPr>
              <a:t>Propósito General</a:t>
            </a:r>
            <a:endParaRPr lang="es-CO" altLang="es-CO" sz="3600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7139" r="3768" b="9852"/>
          <a:stretch/>
        </p:blipFill>
        <p:spPr bwMode="auto">
          <a:xfrm>
            <a:off x="40180" y="52388"/>
            <a:ext cx="220474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6157" r="3797" b="5152"/>
          <a:stretch/>
        </p:blipFill>
        <p:spPr bwMode="auto">
          <a:xfrm>
            <a:off x="2301487" y="46494"/>
            <a:ext cx="1568950" cy="5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CuadroTexto 30"/>
          <p:cNvSpPr txBox="1">
            <a:spLocks noChangeArrowheads="1"/>
          </p:cNvSpPr>
          <p:nvPr/>
        </p:nvSpPr>
        <p:spPr bwMode="auto">
          <a:xfrm>
            <a:off x="3505200" y="64531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www.dnp.gov.co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0" y="6453188"/>
            <a:ext cx="3200400" cy="44450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3200400" y="6453188"/>
            <a:ext cx="5943600" cy="4445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ángulo 30"/>
          <p:cNvSpPr/>
          <p:nvPr/>
        </p:nvSpPr>
        <p:spPr>
          <a:xfrm>
            <a:off x="6859403" y="50185"/>
            <a:ext cx="201696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r" defTabSz="9144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endParaRPr lang="es-ES" alt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8"/>
          <p:cNvSpPr>
            <a:spLocks noChangeArrowheads="1"/>
          </p:cNvSpPr>
          <p:nvPr/>
        </p:nvSpPr>
        <p:spPr bwMode="auto">
          <a:xfrm>
            <a:off x="8877300" y="0"/>
            <a:ext cx="266700" cy="2032000"/>
          </a:xfrm>
          <a:prstGeom prst="rect">
            <a:avLst/>
          </a:prstGeom>
          <a:solidFill>
            <a:srgbClr val="AF27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-49985" y="1421060"/>
            <a:ext cx="8924925" cy="0"/>
          </a:xfrm>
          <a:custGeom>
            <a:avLst/>
            <a:gdLst/>
            <a:ahLst/>
            <a:cxnLst/>
            <a:rect l="l" t="t" r="r" b="b"/>
            <a:pathLst>
              <a:path w="8924925">
                <a:moveTo>
                  <a:pt x="0" y="0"/>
                </a:moveTo>
                <a:lnTo>
                  <a:pt x="8924523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662247" y="2032000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/>
          <p:nvPr/>
        </p:nvSpPr>
        <p:spPr>
          <a:xfrm>
            <a:off x="1662247" y="3554552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72955" y="2032000"/>
            <a:ext cx="1146412" cy="6020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CO" altLang="es-CO" sz="2700" b="1" spc="-5" dirty="0" smtClean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17%</a:t>
            </a:r>
            <a:endParaRPr lang="es-CO" altLang="es-CO" sz="2700" b="1" spc="-5" dirty="0">
              <a:solidFill>
                <a:srgbClr val="17375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04700" y="1419142"/>
            <a:ext cx="6832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CO" sz="2400" b="1" dirty="0" smtClean="0">
                <a:cs typeface="Arial" pitchFamily="34" charset="0"/>
              </a:rPr>
              <a:t>Para </a:t>
            </a:r>
            <a:r>
              <a:rPr lang="en-US" altLang="es-CO" sz="2400" b="1" dirty="0" err="1">
                <a:cs typeface="Arial" pitchFamily="34" charset="0"/>
              </a:rPr>
              <a:t>municipios</a:t>
            </a:r>
            <a:r>
              <a:rPr lang="en-US" altLang="es-CO" sz="2400" b="1" dirty="0">
                <a:cs typeface="Arial" pitchFamily="34" charset="0"/>
              </a:rPr>
              <a:t> </a:t>
            </a:r>
            <a:r>
              <a:rPr lang="en-US" altLang="es-CO" sz="2400" b="1" dirty="0" err="1">
                <a:cs typeface="Arial" pitchFamily="34" charset="0"/>
              </a:rPr>
              <a:t>menores</a:t>
            </a:r>
            <a:r>
              <a:rPr lang="en-US" altLang="es-CO" sz="2400" b="1" dirty="0">
                <a:cs typeface="Arial" pitchFamily="34" charset="0"/>
              </a:rPr>
              <a:t> de 25.000 </a:t>
            </a:r>
            <a:r>
              <a:rPr lang="en-US" altLang="es-CO" sz="2400" b="1" dirty="0" err="1">
                <a:cs typeface="Arial" pitchFamily="34" charset="0"/>
              </a:rPr>
              <a:t>habitantes</a:t>
            </a:r>
            <a:endParaRPr lang="en-US" altLang="es-CO" sz="2400" b="1" dirty="0">
              <a:cs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72956" y="4377082"/>
            <a:ext cx="1146412" cy="57705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CO" altLang="es-CO" sz="2700" b="1" spc="-5" dirty="0" smtClean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83%</a:t>
            </a:r>
            <a:endParaRPr lang="es-CO" altLang="es-CO" sz="2700" b="1" spc="-5" dirty="0">
              <a:solidFill>
                <a:srgbClr val="17375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1905921" y="5835544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gray">
          <a:xfrm>
            <a:off x="2399503" y="2018512"/>
            <a:ext cx="592111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 indent="-920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82563" indent="-9048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CO" altLang="es-CO" sz="2400" dirty="0" smtClean="0">
                <a:cs typeface="Arial" pitchFamily="34" charset="0"/>
              </a:rPr>
              <a:t>  60% se distribuyen por pobreza relativa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CO" altLang="es-CO" sz="2400" dirty="0" smtClean="0">
                <a:cs typeface="Arial" pitchFamily="34" charset="0"/>
              </a:rPr>
              <a:t>  40% por población. </a:t>
            </a:r>
          </a:p>
          <a:p>
            <a:pPr marL="0" indent="0">
              <a:spcBef>
                <a:spcPct val="50000"/>
              </a:spcBef>
              <a:defRPr/>
            </a:pPr>
            <a:endParaRPr lang="es-ES" altLang="es-CO" sz="2800" dirty="0" smtClean="0"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9975" y="3554552"/>
            <a:ext cx="589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altLang="es-CO" sz="2400" b="1" dirty="0" smtClean="0">
                <a:cs typeface="Arial" pitchFamily="34" charset="0"/>
              </a:rPr>
              <a:t>Para </a:t>
            </a:r>
            <a:r>
              <a:rPr lang="es-CO" altLang="es-CO" sz="2400" b="1" dirty="0">
                <a:cs typeface="Arial" pitchFamily="34" charset="0"/>
              </a:rPr>
              <a:t>todos los municipios y distritos del país.</a:t>
            </a:r>
          </a:p>
        </p:txBody>
      </p:sp>
      <p:sp>
        <p:nvSpPr>
          <p:cNvPr id="25" name="object 21"/>
          <p:cNvSpPr/>
          <p:nvPr/>
        </p:nvSpPr>
        <p:spPr>
          <a:xfrm>
            <a:off x="1662247" y="4132466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>
                <a:moveTo>
                  <a:pt x="0" y="0"/>
                </a:moveTo>
                <a:lnTo>
                  <a:pt x="713955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13 Rectángulo"/>
          <p:cNvSpPr/>
          <p:nvPr/>
        </p:nvSpPr>
        <p:spPr>
          <a:xfrm>
            <a:off x="2263496" y="4266395"/>
            <a:ext cx="5914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7" lvl="1" indent="-342900" algn="just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cs typeface="Arial" pitchFamily="34" charset="0"/>
              </a:rPr>
              <a:t>40% por pobreza relativa</a:t>
            </a:r>
          </a:p>
          <a:p>
            <a:pPr marL="522287" lvl="1" indent="-342900" algn="just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cs typeface="Arial" pitchFamily="34" charset="0"/>
              </a:rPr>
              <a:t>40% por población </a:t>
            </a:r>
          </a:p>
          <a:p>
            <a:pPr marL="522287" lvl="1" indent="-342900" algn="just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cs typeface="Arial" pitchFamily="34" charset="0"/>
              </a:rPr>
              <a:t>10% por eficiencia fiscal* </a:t>
            </a:r>
          </a:p>
          <a:p>
            <a:pPr marL="522287" lvl="1" indent="-342900" algn="just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cs typeface="Arial" pitchFamily="34" charset="0"/>
              </a:rPr>
              <a:t>10% por eficiencia administrativa*. </a:t>
            </a:r>
          </a:p>
        </p:txBody>
      </p:sp>
    </p:spTree>
    <p:extLst>
      <p:ext uri="{BB962C8B-B14F-4D97-AF65-F5344CB8AC3E}">
        <p14:creationId xmlns:p14="http://schemas.microsoft.com/office/powerpoint/2010/main" val="3727497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9510</TotalTime>
  <Words>1803</Words>
  <Application>Microsoft Office PowerPoint</Application>
  <PresentationFormat>Presentación en pantalla (4:3)</PresentationFormat>
  <Paragraphs>345</Paragraphs>
  <Slides>25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1_Tema de Office</vt:lpstr>
      <vt:lpstr>Presentación de PowerPoint</vt:lpstr>
      <vt:lpstr>CONTENIDO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Mateo</dc:creator>
  <cp:lastModifiedBy>JURIDICA 2</cp:lastModifiedBy>
  <cp:revision>1329</cp:revision>
  <dcterms:created xsi:type="dcterms:W3CDTF">2013-10-02T11:32:45Z</dcterms:created>
  <dcterms:modified xsi:type="dcterms:W3CDTF">2016-10-26T18:29:02Z</dcterms:modified>
</cp:coreProperties>
</file>