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28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437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223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249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722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77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260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000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417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145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890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7637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8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84D9D-63CE-4B1A-BFD0-5517DC4F422E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7290A-D7AA-4C18-90A8-F5C6C7E94E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220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187624" y="1155274"/>
            <a:ext cx="662473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REFORMA TRIBUTARIA ESTRUCTURAL, 2016: INCONSTITUCIONAL</a:t>
            </a:r>
            <a:endParaRPr lang="es-ES" sz="6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339752" y="4077072"/>
            <a:ext cx="469199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Por Libardo Sarmiento anzola</a:t>
            </a:r>
          </a:p>
          <a:p>
            <a:pPr algn="ctr"/>
            <a:r>
              <a:rPr lang="es-E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Democracia en la red</a:t>
            </a:r>
          </a:p>
          <a:p>
            <a:pPr algn="ctr"/>
            <a:endParaRPr lang="es-E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E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2016</a:t>
            </a:r>
            <a:endParaRPr lang="es-E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214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472514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1"/>
              </a:buClr>
              <a:buFont typeface="Wingdings" pitchFamily="2" charset="2"/>
              <a:buChar char="Ø"/>
            </a:pPr>
            <a:r>
              <a:rPr lang="es-CO" dirty="0" smtClean="0"/>
              <a:t>Reducción de tarifa de renta de las empresas.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55576" y="113403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CO" dirty="0" smtClean="0"/>
              <a:t>440.000 nuevos declarantes, principalmente de la clase trabajadora.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55576" y="1530768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CO" dirty="0" smtClean="0"/>
              <a:t>14,6 billones de recaudo proveniente del IVA.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755576" y="1926124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CO" dirty="0" smtClean="0"/>
              <a:t>Porcentaje impositivo pasará del 5% al 6% del gasto de los hogares. </a:t>
            </a:r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755576" y="326674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1"/>
              </a:buClr>
              <a:buFont typeface="Wingdings" pitchFamily="2" charset="2"/>
              <a:buChar char="Ø"/>
            </a:pPr>
            <a:r>
              <a:rPr lang="es-CO" dirty="0" smtClean="0"/>
              <a:t>Efecto de IVA y ajustes salariales: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955185" y="22954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1"/>
              </a:buClr>
              <a:buFont typeface="Wingdings" pitchFamily="2" charset="2"/>
              <a:buChar char="§"/>
            </a:pPr>
            <a:r>
              <a:rPr lang="es-CO" dirty="0" smtClean="0"/>
              <a:t>Caída del salario real.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955185" y="2664788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1"/>
              </a:buClr>
              <a:buFont typeface="Wingdings" pitchFamily="2" charset="2"/>
              <a:buChar char="§"/>
            </a:pPr>
            <a:r>
              <a:rPr lang="es-CO" dirty="0" smtClean="0"/>
              <a:t>Reducción del consumo básico familiar.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955185" y="3311119"/>
            <a:ext cx="2934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1"/>
              </a:buClr>
              <a:buFont typeface="Wingdings" pitchFamily="2" charset="2"/>
              <a:buChar char="§"/>
            </a:pPr>
            <a:r>
              <a:rPr lang="es-CO" dirty="0" smtClean="0"/>
              <a:t>Aumento relativo de la pobreza por ingresos.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955185" y="3957450"/>
            <a:ext cx="34332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1"/>
              </a:buClr>
              <a:buFont typeface="Wingdings" pitchFamily="2" charset="2"/>
              <a:buChar char="§"/>
            </a:pPr>
            <a:r>
              <a:rPr lang="es-CO" dirty="0" smtClean="0"/>
              <a:t>Efecto en la inflación de 0,8% anual.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5933640" y="4509700"/>
            <a:ext cx="245478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 smtClean="0"/>
              <a:t>De    </a:t>
            </a:r>
            <a:r>
              <a:rPr lang="es-CO" sz="2800" dirty="0" smtClean="0"/>
              <a:t>43%</a:t>
            </a:r>
            <a:r>
              <a:rPr lang="es-CO" dirty="0" smtClean="0"/>
              <a:t>   a   </a:t>
            </a:r>
            <a:r>
              <a:rPr lang="es-CO" sz="2800" dirty="0" smtClean="0"/>
              <a:t>32%</a:t>
            </a:r>
            <a:r>
              <a:rPr lang="es-CO" dirty="0" smtClean="0"/>
              <a:t> para el 2019.</a:t>
            </a:r>
            <a:endParaRPr lang="es-CO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116787" y="5377535"/>
            <a:ext cx="23042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/>
              <a:t>«La Reforma es inconstitucional, clasista y regresiva.»</a:t>
            </a:r>
            <a:endParaRPr lang="es-CO" sz="20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850851" y="5151229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/>
              </a:buClr>
            </a:pPr>
            <a:r>
              <a:rPr lang="es-CO" dirty="0" smtClean="0"/>
              <a:t>Estado sacará $ 9 billones adicionales del bolsillo de la clase media. 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332786" y="5387229"/>
            <a:ext cx="24781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tx1"/>
              </a:buClr>
            </a:pPr>
            <a:r>
              <a:rPr lang="es-CO" dirty="0" smtClean="0"/>
              <a:t>Estado rebajará $ 2 billones a los dueños del capital.</a:t>
            </a:r>
          </a:p>
        </p:txBody>
      </p:sp>
      <p:sp>
        <p:nvSpPr>
          <p:cNvPr id="17" name="16 Abrir llave"/>
          <p:cNvSpPr/>
          <p:nvPr/>
        </p:nvSpPr>
        <p:spPr>
          <a:xfrm rot="16200000">
            <a:off x="3254508" y="3963552"/>
            <a:ext cx="336773" cy="477601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CuadroTexto"/>
          <p:cNvSpPr txBox="1"/>
          <p:nvPr/>
        </p:nvSpPr>
        <p:spPr>
          <a:xfrm>
            <a:off x="3083752" y="6519945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2017</a:t>
            </a:r>
            <a:endParaRPr lang="es-CO" dirty="0"/>
          </a:p>
        </p:txBody>
      </p:sp>
      <p:sp>
        <p:nvSpPr>
          <p:cNvPr id="19" name="18 Más"/>
          <p:cNvSpPr/>
          <p:nvPr/>
        </p:nvSpPr>
        <p:spPr>
          <a:xfrm>
            <a:off x="2784012" y="5517232"/>
            <a:ext cx="599480" cy="52202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Igual que"/>
          <p:cNvSpPr/>
          <p:nvPr/>
        </p:nvSpPr>
        <p:spPr>
          <a:xfrm>
            <a:off x="5810899" y="5607476"/>
            <a:ext cx="440430" cy="43177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1" name="20 Abrir llave"/>
          <p:cNvSpPr/>
          <p:nvPr/>
        </p:nvSpPr>
        <p:spPr>
          <a:xfrm>
            <a:off x="4572000" y="2420888"/>
            <a:ext cx="432048" cy="188498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Flecha derecha"/>
          <p:cNvSpPr/>
          <p:nvPr/>
        </p:nvSpPr>
        <p:spPr>
          <a:xfrm>
            <a:off x="5436096" y="4909810"/>
            <a:ext cx="595018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Rectángulo"/>
          <p:cNvSpPr/>
          <p:nvPr/>
        </p:nvSpPr>
        <p:spPr>
          <a:xfrm>
            <a:off x="435957" y="441538"/>
            <a:ext cx="53515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Esquilmando clase media y pobres:</a:t>
            </a:r>
            <a:endParaRPr lang="es-E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2525" y="2480990"/>
            <a:ext cx="438950" cy="189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07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2320216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es-CO" dirty="0" smtClean="0"/>
              <a:t>Reforma tributaria estructural responde a:</a:t>
            </a:r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4860032" y="163488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Wingdings" pitchFamily="2" charset="2"/>
              <a:buChar char="§"/>
            </a:pPr>
            <a:r>
              <a:rPr lang="es-CO" dirty="0" smtClean="0"/>
              <a:t>Exigencias de la OCDE.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860032" y="2064533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Wingdings" pitchFamily="2" charset="2"/>
              <a:buChar char="§"/>
            </a:pPr>
            <a:r>
              <a:rPr lang="es-CO" dirty="0" smtClean="0"/>
              <a:t>Desde el 2010, los egresos públicos vienen creciendo a un ritmo que duplica la inflación.</a:t>
            </a:r>
          </a:p>
          <a:p>
            <a:pPr marL="285750" lvl="1" indent="-285750">
              <a:buFont typeface="Wingdings" pitchFamily="2" charset="2"/>
              <a:buChar char="§"/>
            </a:pPr>
            <a:endParaRPr lang="es-CO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4860032" y="2918554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CO" dirty="0" smtClean="0"/>
              <a:t>Deuda neta del gobierno viene aumentando sostenidamente desde 2012.</a:t>
            </a:r>
            <a:endParaRPr lang="es-CO" dirty="0"/>
          </a:p>
        </p:txBody>
      </p:sp>
      <p:sp>
        <p:nvSpPr>
          <p:cNvPr id="9" name="8 Rectángulo"/>
          <p:cNvSpPr/>
          <p:nvPr/>
        </p:nvSpPr>
        <p:spPr>
          <a:xfrm>
            <a:off x="315596" y="254338"/>
            <a:ext cx="708357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OCDE, crisis fiscal, deuda pública y calificadoras de riesgo</a:t>
            </a: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es-E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9 Abrir llave"/>
          <p:cNvSpPr/>
          <p:nvPr/>
        </p:nvSpPr>
        <p:spPr>
          <a:xfrm>
            <a:off x="4451653" y="1557616"/>
            <a:ext cx="361594" cy="22141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CuadroTexto"/>
          <p:cNvSpPr txBox="1"/>
          <p:nvPr/>
        </p:nvSpPr>
        <p:spPr>
          <a:xfrm>
            <a:off x="5148064" y="384188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FF0000"/>
                </a:solidFill>
              </a:rPr>
              <a:t>31,5%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912260" y="382736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FF0000"/>
                </a:solidFill>
              </a:rPr>
              <a:t>41,3%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13" name="12 Flecha a la derecha con bandas"/>
          <p:cNvSpPr/>
          <p:nvPr/>
        </p:nvSpPr>
        <p:spPr>
          <a:xfrm>
            <a:off x="6228184" y="4016971"/>
            <a:ext cx="612068" cy="1704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CuadroTexto"/>
          <p:cNvSpPr txBox="1"/>
          <p:nvPr/>
        </p:nvSpPr>
        <p:spPr>
          <a:xfrm>
            <a:off x="755576" y="472514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CO" dirty="0" smtClean="0"/>
              <a:t>Reformas de los últimos años:</a:t>
            </a:r>
            <a:endParaRPr lang="es-CO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860032" y="472514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Recaudo de impuestos</a:t>
            </a:r>
            <a:endParaRPr lang="es-CO" dirty="0"/>
          </a:p>
        </p:txBody>
      </p:sp>
      <p:sp>
        <p:nvSpPr>
          <p:cNvPr id="16" name="15 Flecha derecha"/>
          <p:cNvSpPr/>
          <p:nvPr/>
        </p:nvSpPr>
        <p:spPr>
          <a:xfrm rot="16200000">
            <a:off x="4658601" y="5004101"/>
            <a:ext cx="552395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CuadroTexto"/>
          <p:cNvSpPr txBox="1"/>
          <p:nvPr/>
        </p:nvSpPr>
        <p:spPr>
          <a:xfrm>
            <a:off x="6319283" y="477798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FF0000"/>
                </a:solidFill>
              </a:rPr>
              <a:t>10%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7884368" y="4763473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FF0000"/>
                </a:solidFill>
              </a:rPr>
              <a:t>15,5%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21" name="20 Flecha a la derecha con bandas"/>
          <p:cNvSpPr/>
          <p:nvPr/>
        </p:nvSpPr>
        <p:spPr>
          <a:xfrm>
            <a:off x="7200292" y="4953075"/>
            <a:ext cx="612068" cy="1704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755576" y="57332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CO" dirty="0" smtClean="0"/>
              <a:t>Con esta Reforma:</a:t>
            </a:r>
            <a:endParaRPr lang="es-CO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890682" y="5456257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Ampliación de la apropiación tributaria del PIB.</a:t>
            </a:r>
            <a:endParaRPr lang="es-CO" dirty="0"/>
          </a:p>
        </p:txBody>
      </p:sp>
      <p:sp>
        <p:nvSpPr>
          <p:cNvPr id="24" name="23 CuadroTexto"/>
          <p:cNvSpPr txBox="1"/>
          <p:nvPr/>
        </p:nvSpPr>
        <p:spPr>
          <a:xfrm>
            <a:off x="6048164" y="564208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FF0000"/>
                </a:solidFill>
              </a:rPr>
              <a:t>16,8%</a:t>
            </a:r>
            <a:endParaRPr lang="es-CO" dirty="0">
              <a:solidFill>
                <a:srgbClr val="FF0000"/>
              </a:solidFill>
            </a:endParaRPr>
          </a:p>
        </p:txBody>
      </p:sp>
      <p:cxnSp>
        <p:nvCxnSpPr>
          <p:cNvPr id="27" name="26 Conector recto de flecha"/>
          <p:cNvCxnSpPr>
            <a:stCxn id="22" idx="3"/>
          </p:cNvCxnSpPr>
          <p:nvPr/>
        </p:nvCxnSpPr>
        <p:spPr>
          <a:xfrm>
            <a:off x="3131840" y="591792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3995936" y="4909810"/>
            <a:ext cx="5609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Flecha doblada"/>
          <p:cNvSpPr/>
          <p:nvPr/>
        </p:nvSpPr>
        <p:spPr>
          <a:xfrm rot="10800000">
            <a:off x="7193914" y="5466140"/>
            <a:ext cx="1205275" cy="49476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08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 animBg="1"/>
      <p:bldP spid="11" grpId="0"/>
      <p:bldP spid="12" grpId="0"/>
      <p:bldP spid="13" grpId="0" animBg="1"/>
      <p:bldP spid="14" grpId="0"/>
      <p:bldP spid="15" grpId="0"/>
      <p:bldP spid="16" grpId="0" animBg="1"/>
      <p:bldP spid="19" grpId="0"/>
      <p:bldP spid="20" grpId="0"/>
      <p:bldP spid="21" grpId="0" animBg="1"/>
      <p:bldP spid="22" grpId="0"/>
      <p:bldP spid="23" grpId="0"/>
      <p:bldP spid="2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296119"/>
            <a:ext cx="8039100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15596" y="254338"/>
            <a:ext cx="708357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ESTRUCTURA DE LOS GASTOS 1947-2017</a:t>
            </a: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es-E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441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124744"/>
            <a:ext cx="8010525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15596" y="254338"/>
            <a:ext cx="708357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ESTRUCTURA DE LOS GASTOS 1947-2017</a:t>
            </a: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es-E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4112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15596" y="254338"/>
            <a:ext cx="708357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ESTRUCTURA DE LOS ingresos 1947-2017</a:t>
            </a: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es-E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47734" y="1268760"/>
            <a:ext cx="3518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CO" dirty="0" smtClean="0"/>
              <a:t>Historia fiscal caracterizada por:</a:t>
            </a:r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4860032" y="908720"/>
            <a:ext cx="3548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CO" dirty="0" smtClean="0"/>
              <a:t>Evasión y elusión de las clases dominantes.</a:t>
            </a:r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4860032" y="1449650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CO" dirty="0" smtClean="0"/>
              <a:t>Tributación excesiva de las clases pobres.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880497" y="2261225"/>
            <a:ext cx="1027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1947</a:t>
            </a:r>
            <a:endParaRPr lang="es-CO" sz="28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481737" y="2261225"/>
            <a:ext cx="4917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CO" dirty="0" smtClean="0"/>
              <a:t>90% de las declaraciones solo equivalían al 20% del producto total.</a:t>
            </a:r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880497" y="3429000"/>
            <a:ext cx="1027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1959</a:t>
            </a:r>
            <a:endParaRPr lang="es-CO" sz="28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534884" y="2998693"/>
            <a:ext cx="4917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CO" dirty="0" smtClean="0"/>
              <a:t>Solo eran gravadas 240.000 declaraciones de renta de un total de 950.000.</a:t>
            </a:r>
            <a:endParaRPr lang="es-CO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534884" y="3646765"/>
            <a:ext cx="4917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CO" dirty="0" smtClean="0"/>
              <a:t>70% del rendimiento del impuesto lo producían unos 36.000 contribuyentes de escaso significado.</a:t>
            </a:r>
            <a:endParaRPr lang="es-CO" dirty="0"/>
          </a:p>
        </p:txBody>
      </p:sp>
      <p:sp>
        <p:nvSpPr>
          <p:cNvPr id="13" name="12 CuadroTexto"/>
          <p:cNvSpPr txBox="1"/>
          <p:nvPr/>
        </p:nvSpPr>
        <p:spPr>
          <a:xfrm>
            <a:off x="899592" y="4670284"/>
            <a:ext cx="1027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2016</a:t>
            </a:r>
            <a:endParaRPr lang="es-CO" sz="28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169990" y="4663588"/>
            <a:ext cx="2829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Ingresos fiscales del Gobierno </a:t>
            </a:r>
            <a:r>
              <a:rPr lang="es-CO" dirty="0"/>
              <a:t>N</a:t>
            </a:r>
            <a:r>
              <a:rPr lang="es-CO" dirty="0" smtClean="0"/>
              <a:t>acional Central</a:t>
            </a:r>
            <a:endParaRPr lang="es-CO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617289" y="4607550"/>
            <a:ext cx="2611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$127, 8 billones</a:t>
            </a:r>
            <a:endParaRPr lang="es-CO" sz="28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326972" y="5301208"/>
            <a:ext cx="4413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es-CO" dirty="0" smtClean="0"/>
              <a:t>$120,6 billones son de origen tributario</a:t>
            </a:r>
            <a:endParaRPr lang="es-CO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326972" y="5587499"/>
            <a:ext cx="4413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es-CO" dirty="0" smtClean="0"/>
              <a:t>$0,7 billones son de origen no tributario</a:t>
            </a:r>
            <a:endParaRPr lang="es-CO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318622" y="5866239"/>
            <a:ext cx="4413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es-CO" dirty="0" smtClean="0"/>
              <a:t>$1,9 billones son de fondos especiales</a:t>
            </a:r>
            <a:endParaRPr lang="es-CO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318622" y="6156012"/>
            <a:ext cx="4413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es-CO" dirty="0" smtClean="0"/>
              <a:t>$4,5 billones son de rendimientos y excedentes financieros</a:t>
            </a:r>
            <a:endParaRPr lang="es-CO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788146" y="5301208"/>
            <a:ext cx="872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94,4%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7804010" y="5579948"/>
            <a:ext cx="872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0,5%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7812360" y="5877272"/>
            <a:ext cx="872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1,6%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812360" y="6300028"/>
            <a:ext cx="872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3,5%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25" name="24 Abrir llave"/>
          <p:cNvSpPr/>
          <p:nvPr/>
        </p:nvSpPr>
        <p:spPr>
          <a:xfrm>
            <a:off x="4499992" y="908720"/>
            <a:ext cx="360040" cy="118726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25 Flecha derecha"/>
          <p:cNvSpPr/>
          <p:nvPr/>
        </p:nvSpPr>
        <p:spPr>
          <a:xfrm>
            <a:off x="1889645" y="2522835"/>
            <a:ext cx="592092" cy="125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26 Flecha derecha"/>
          <p:cNvSpPr/>
          <p:nvPr/>
        </p:nvSpPr>
        <p:spPr>
          <a:xfrm>
            <a:off x="1835696" y="4869160"/>
            <a:ext cx="592092" cy="125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27 Flecha derecha"/>
          <p:cNvSpPr/>
          <p:nvPr/>
        </p:nvSpPr>
        <p:spPr>
          <a:xfrm>
            <a:off x="4844004" y="4869160"/>
            <a:ext cx="592092" cy="125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32" name="31 Conector recto"/>
          <p:cNvCxnSpPr/>
          <p:nvPr/>
        </p:nvCxnSpPr>
        <p:spPr>
          <a:xfrm>
            <a:off x="2606892" y="5301208"/>
            <a:ext cx="0" cy="1177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endCxn id="20" idx="1"/>
          </p:cNvCxnSpPr>
          <p:nvPr/>
        </p:nvCxnSpPr>
        <p:spPr>
          <a:xfrm>
            <a:off x="2606892" y="6479177"/>
            <a:ext cx="71173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2636134" y="6093295"/>
            <a:ext cx="71173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2627784" y="5805264"/>
            <a:ext cx="71173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2627784" y="5517232"/>
            <a:ext cx="71173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Abrir llave"/>
          <p:cNvSpPr/>
          <p:nvPr/>
        </p:nvSpPr>
        <p:spPr>
          <a:xfrm>
            <a:off x="2185691" y="2998693"/>
            <a:ext cx="296046" cy="136641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48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 animBg="1"/>
      <p:bldP spid="3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358</Words>
  <Application>Microsoft Office PowerPoint</Application>
  <PresentationFormat>Presentación en pantalla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JOSE LUIS MOJICA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 MOJICA</dc:creator>
  <cp:lastModifiedBy>Full name</cp:lastModifiedBy>
  <cp:revision>41</cp:revision>
  <dcterms:created xsi:type="dcterms:W3CDTF">2016-11-06T20:14:35Z</dcterms:created>
  <dcterms:modified xsi:type="dcterms:W3CDTF">2016-11-09T22:17:18Z</dcterms:modified>
</cp:coreProperties>
</file>