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22"/>
  </p:notesMasterIdLst>
  <p:handoutMasterIdLst>
    <p:handoutMasterId r:id="rId23"/>
  </p:handoutMasterIdLst>
  <p:sldIdLst>
    <p:sldId id="263" r:id="rId4"/>
    <p:sldId id="373" r:id="rId5"/>
    <p:sldId id="385" r:id="rId6"/>
    <p:sldId id="383" r:id="rId7"/>
    <p:sldId id="377" r:id="rId8"/>
    <p:sldId id="376" r:id="rId9"/>
    <p:sldId id="386" r:id="rId10"/>
    <p:sldId id="382" r:id="rId11"/>
    <p:sldId id="388" r:id="rId12"/>
    <p:sldId id="389" r:id="rId13"/>
    <p:sldId id="378" r:id="rId14"/>
    <p:sldId id="379" r:id="rId15"/>
    <p:sldId id="380" r:id="rId16"/>
    <p:sldId id="390" r:id="rId17"/>
    <p:sldId id="387" r:id="rId18"/>
    <p:sldId id="374" r:id="rId19"/>
    <p:sldId id="384" r:id="rId20"/>
    <p:sldId id="381" r:id="rId2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B5B"/>
    <a:srgbClr val="F60000"/>
    <a:srgbClr val="C9A4E4"/>
    <a:srgbClr val="A40000"/>
    <a:srgbClr val="669900"/>
    <a:srgbClr val="336600"/>
    <a:srgbClr val="461E64"/>
    <a:srgbClr val="CC99FF"/>
    <a:srgbClr val="FFCC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2" autoAdjust="0"/>
    <p:restoredTop sz="94462" autoAdjust="0"/>
  </p:normalViewPr>
  <p:slideViewPr>
    <p:cSldViewPr snapToGrid="0" showGuides="1">
      <p:cViewPr varScale="1">
        <p:scale>
          <a:sx n="52" d="100"/>
          <a:sy n="52" d="100"/>
        </p:scale>
        <p:origin x="133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s-CO" smtClean="0"/>
              <a:t>Ajuste al Modelo de salud del FOMAG</a:t>
            </a:r>
            <a:endParaRPr lang="es-CO"/>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C12A0A4-11DC-4CF8-9290-1623118F17FB}" type="datetimeFigureOut">
              <a:rPr lang="es-CO" smtClean="0"/>
              <a:t>2/09/2016</a:t>
            </a:fld>
            <a:endParaRPr lang="es-CO"/>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B25C88C-BC36-46B5-9BFA-E1B6CB644B74}" type="slidenum">
              <a:rPr lang="es-CO" smtClean="0"/>
              <a:t>‹Nº›</a:t>
            </a:fld>
            <a:endParaRPr lang="es-CO"/>
          </a:p>
        </p:txBody>
      </p:sp>
    </p:spTree>
    <p:extLst>
      <p:ext uri="{BB962C8B-B14F-4D97-AF65-F5344CB8AC3E}">
        <p14:creationId xmlns:p14="http://schemas.microsoft.com/office/powerpoint/2010/main" val="332084463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CO" smtClean="0"/>
              <a:t>Ajuste al Modelo de salud del FOMAG</a:t>
            </a:r>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F445E2-0FF5-4557-ACC4-D2371C6DADB3}" type="datetimeFigureOut">
              <a:rPr lang="es-ES" smtClean="0"/>
              <a:t>02/09/2016</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A3060B-23FA-410E-8CB5-82E813D424E7}" type="slidenum">
              <a:rPr lang="es-ES" smtClean="0"/>
              <a:t>‹Nº›</a:t>
            </a:fld>
            <a:endParaRPr lang="es-ES" dirty="0"/>
          </a:p>
        </p:txBody>
      </p:sp>
    </p:spTree>
    <p:extLst>
      <p:ext uri="{BB962C8B-B14F-4D97-AF65-F5344CB8AC3E}">
        <p14:creationId xmlns:p14="http://schemas.microsoft.com/office/powerpoint/2010/main" val="1354919190"/>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49EF296B-06DA-4D0D-A4F1-2859E976C811}" type="datetimeFigureOut">
              <a:rPr lang="es-CO" smtClean="0"/>
              <a:t>2/09/2016</a:t>
            </a:fld>
            <a:endParaRPr lang="es-CO"/>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s-CO"/>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25B7C9E-4E5F-437C-B846-6CC7A28953E5}" type="slidenum">
              <a:rPr lang="es-CO" smtClean="0"/>
              <a:t>‹Nº›</a:t>
            </a:fld>
            <a:endParaRPr lang="es-CO"/>
          </a:p>
        </p:txBody>
      </p:sp>
    </p:spTree>
    <p:extLst>
      <p:ext uri="{BB962C8B-B14F-4D97-AF65-F5344CB8AC3E}">
        <p14:creationId xmlns:p14="http://schemas.microsoft.com/office/powerpoint/2010/main" val="4186615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49EF296B-06DA-4D0D-A4F1-2859E976C811}" type="datetimeFigureOut">
              <a:rPr lang="es-CO" smtClean="0"/>
              <a:t>2/09/2016</a:t>
            </a:fld>
            <a:endParaRPr lang="es-CO"/>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s-CO"/>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25B7C9E-4E5F-437C-B846-6CC7A28953E5}" type="slidenum">
              <a:rPr lang="es-CO" smtClean="0"/>
              <a:t>‹Nº›</a:t>
            </a:fld>
            <a:endParaRPr lang="es-CO"/>
          </a:p>
        </p:txBody>
      </p:sp>
    </p:spTree>
    <p:extLst>
      <p:ext uri="{BB962C8B-B14F-4D97-AF65-F5344CB8AC3E}">
        <p14:creationId xmlns:p14="http://schemas.microsoft.com/office/powerpoint/2010/main" val="253670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49EF296B-06DA-4D0D-A4F1-2859E976C811}" type="datetimeFigureOut">
              <a:rPr lang="es-CO" smtClean="0"/>
              <a:t>2/09/2016</a:t>
            </a:fld>
            <a:endParaRPr lang="es-CO"/>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s-CO"/>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25B7C9E-4E5F-437C-B846-6CC7A28953E5}" type="slidenum">
              <a:rPr lang="es-CO" smtClean="0"/>
              <a:t>‹Nº›</a:t>
            </a:fld>
            <a:endParaRPr lang="es-CO"/>
          </a:p>
        </p:txBody>
      </p:sp>
    </p:spTree>
    <p:extLst>
      <p:ext uri="{BB962C8B-B14F-4D97-AF65-F5344CB8AC3E}">
        <p14:creationId xmlns:p14="http://schemas.microsoft.com/office/powerpoint/2010/main" val="8229636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a:xfrm>
            <a:off x="628650" y="6356350"/>
            <a:ext cx="2057400" cy="365125"/>
          </a:xfrm>
          <a:prstGeom prst="rect">
            <a:avLst/>
          </a:prstGeom>
        </p:spPr>
        <p:txBody>
          <a:bodyPr/>
          <a:lstStyle/>
          <a:p>
            <a:fld id="{A9737B13-DD63-4A7E-AC1E-6FD38AE826EE}" type="datetimeFigureOut">
              <a:rPr lang="en-US" smtClean="0"/>
              <a:t>9/2/2016</a:t>
            </a:fld>
            <a:endParaRPr lang="en-US" dirty="0"/>
          </a:p>
        </p:txBody>
      </p:sp>
      <p:sp>
        <p:nvSpPr>
          <p:cNvPr id="5" name="Marcador de pie de página 4"/>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6" name="Marcador de número de diapositiva 5"/>
          <p:cNvSpPr>
            <a:spLocks noGrp="1"/>
          </p:cNvSpPr>
          <p:nvPr>
            <p:ph type="sldNum" sz="quarter" idx="12"/>
          </p:nvPr>
        </p:nvSpPr>
        <p:spPr>
          <a:xfrm>
            <a:off x="6457950" y="6356350"/>
            <a:ext cx="2057400" cy="365125"/>
          </a:xfrm>
          <a:prstGeom prst="rect">
            <a:avLst/>
          </a:prstGeom>
        </p:spPr>
        <p:txBody>
          <a:bodyPr/>
          <a:lstStyle/>
          <a:p>
            <a:fld id="{6FA1B763-CD4A-4858-8287-0CCF6E2A1B94}" type="slidenum">
              <a:rPr lang="en-US" smtClean="0"/>
              <a:t>‹Nº›</a:t>
            </a:fld>
            <a:endParaRPr lang="en-US" dirty="0"/>
          </a:p>
        </p:txBody>
      </p:sp>
    </p:spTree>
    <p:extLst>
      <p:ext uri="{BB962C8B-B14F-4D97-AF65-F5344CB8AC3E}">
        <p14:creationId xmlns:p14="http://schemas.microsoft.com/office/powerpoint/2010/main" val="3027403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628650" y="365125"/>
            <a:ext cx="7886700" cy="1325563"/>
          </a:xfrm>
          <a:prstGeom prst="rect">
            <a:avLst/>
          </a:prstGeom>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a:xfrm>
            <a:off x="628650" y="1825625"/>
            <a:ext cx="7886700" cy="435133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a:xfrm>
            <a:off x="628650" y="6356350"/>
            <a:ext cx="2057400" cy="365125"/>
          </a:xfrm>
          <a:prstGeom prst="rect">
            <a:avLst/>
          </a:prstGeom>
        </p:spPr>
        <p:txBody>
          <a:bodyPr/>
          <a:lstStyle/>
          <a:p>
            <a:fld id="{A9737B13-DD63-4A7E-AC1E-6FD38AE826EE}" type="datetimeFigureOut">
              <a:rPr lang="en-US" smtClean="0"/>
              <a:t>9/2/2016</a:t>
            </a:fld>
            <a:endParaRPr lang="en-US" dirty="0"/>
          </a:p>
        </p:txBody>
      </p:sp>
      <p:sp>
        <p:nvSpPr>
          <p:cNvPr id="5" name="Marcador de pie de página 4"/>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6" name="Marcador de número de diapositiva 5"/>
          <p:cNvSpPr>
            <a:spLocks noGrp="1"/>
          </p:cNvSpPr>
          <p:nvPr>
            <p:ph type="sldNum" sz="quarter" idx="12"/>
          </p:nvPr>
        </p:nvSpPr>
        <p:spPr>
          <a:xfrm>
            <a:off x="6457950" y="6356350"/>
            <a:ext cx="2057400" cy="365125"/>
          </a:xfrm>
          <a:prstGeom prst="rect">
            <a:avLst/>
          </a:prstGeom>
        </p:spPr>
        <p:txBody>
          <a:bodyPr/>
          <a:lstStyle/>
          <a:p>
            <a:fld id="{6FA1B763-CD4A-4858-8287-0CCF6E2A1B94}" type="slidenum">
              <a:rPr lang="en-US" smtClean="0"/>
              <a:t>‹Nº›</a:t>
            </a:fld>
            <a:endParaRPr lang="en-US" dirty="0"/>
          </a:p>
        </p:txBody>
      </p:sp>
    </p:spTree>
    <p:extLst>
      <p:ext uri="{BB962C8B-B14F-4D97-AF65-F5344CB8AC3E}">
        <p14:creationId xmlns:p14="http://schemas.microsoft.com/office/powerpoint/2010/main" val="3849047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a:prstGeom prst="rect">
            <a:avLst/>
          </a:prstGeo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623888" y="4589463"/>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a:xfrm>
            <a:off x="628650" y="6356350"/>
            <a:ext cx="2057400" cy="365125"/>
          </a:xfrm>
          <a:prstGeom prst="rect">
            <a:avLst/>
          </a:prstGeom>
        </p:spPr>
        <p:txBody>
          <a:bodyPr/>
          <a:lstStyle/>
          <a:p>
            <a:fld id="{A9737B13-DD63-4A7E-AC1E-6FD38AE826EE}" type="datetimeFigureOut">
              <a:rPr lang="en-US" smtClean="0"/>
              <a:t>9/2/2016</a:t>
            </a:fld>
            <a:endParaRPr lang="en-US" dirty="0"/>
          </a:p>
        </p:txBody>
      </p:sp>
      <p:sp>
        <p:nvSpPr>
          <p:cNvPr id="5" name="Marcador de pie de página 4"/>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6" name="Marcador de número de diapositiva 5"/>
          <p:cNvSpPr>
            <a:spLocks noGrp="1"/>
          </p:cNvSpPr>
          <p:nvPr>
            <p:ph type="sldNum" sz="quarter" idx="12"/>
          </p:nvPr>
        </p:nvSpPr>
        <p:spPr>
          <a:xfrm>
            <a:off x="6457950" y="6356350"/>
            <a:ext cx="2057400" cy="365125"/>
          </a:xfrm>
          <a:prstGeom prst="rect">
            <a:avLst/>
          </a:prstGeom>
        </p:spPr>
        <p:txBody>
          <a:bodyPr/>
          <a:lstStyle/>
          <a:p>
            <a:fld id="{6FA1B763-CD4A-4858-8287-0CCF6E2A1B94}" type="slidenum">
              <a:rPr lang="en-US" smtClean="0"/>
              <a:t>‹Nº›</a:t>
            </a:fld>
            <a:endParaRPr lang="en-US" dirty="0"/>
          </a:p>
        </p:txBody>
      </p:sp>
    </p:spTree>
    <p:extLst>
      <p:ext uri="{BB962C8B-B14F-4D97-AF65-F5344CB8AC3E}">
        <p14:creationId xmlns:p14="http://schemas.microsoft.com/office/powerpoint/2010/main" val="26978452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628650" y="365125"/>
            <a:ext cx="7886700" cy="1325563"/>
          </a:xfrm>
          <a:prstGeom prst="rect">
            <a:avLst/>
          </a:prstGeom>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628650" y="1825625"/>
            <a:ext cx="3867150" cy="435133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4648200" y="1825625"/>
            <a:ext cx="3867150" cy="435133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a:xfrm>
            <a:off x="628650" y="6356350"/>
            <a:ext cx="2057400" cy="365125"/>
          </a:xfrm>
          <a:prstGeom prst="rect">
            <a:avLst/>
          </a:prstGeom>
        </p:spPr>
        <p:txBody>
          <a:bodyPr/>
          <a:lstStyle/>
          <a:p>
            <a:fld id="{A9737B13-DD63-4A7E-AC1E-6FD38AE826EE}" type="datetimeFigureOut">
              <a:rPr lang="en-US" smtClean="0"/>
              <a:t>9/2/2016</a:t>
            </a:fld>
            <a:endParaRPr lang="en-US" dirty="0"/>
          </a:p>
        </p:txBody>
      </p:sp>
      <p:sp>
        <p:nvSpPr>
          <p:cNvPr id="6" name="Marcador de pie de página 5"/>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7" name="Marcador de número de diapositiva 6"/>
          <p:cNvSpPr>
            <a:spLocks noGrp="1"/>
          </p:cNvSpPr>
          <p:nvPr>
            <p:ph type="sldNum" sz="quarter" idx="12"/>
          </p:nvPr>
        </p:nvSpPr>
        <p:spPr>
          <a:xfrm>
            <a:off x="6457950" y="6356350"/>
            <a:ext cx="2057400" cy="365125"/>
          </a:xfrm>
          <a:prstGeom prst="rect">
            <a:avLst/>
          </a:prstGeom>
        </p:spPr>
        <p:txBody>
          <a:bodyPr/>
          <a:lstStyle/>
          <a:p>
            <a:fld id="{6FA1B763-CD4A-4858-8287-0CCF6E2A1B94}" type="slidenum">
              <a:rPr lang="en-US" smtClean="0"/>
              <a:t>‹Nº›</a:t>
            </a:fld>
            <a:endParaRPr lang="en-US" dirty="0"/>
          </a:p>
        </p:txBody>
      </p:sp>
    </p:spTree>
    <p:extLst>
      <p:ext uri="{BB962C8B-B14F-4D97-AF65-F5344CB8AC3E}">
        <p14:creationId xmlns:p14="http://schemas.microsoft.com/office/powerpoint/2010/main" val="28927202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a:prstGeom prst="rect">
            <a:avLst/>
          </a:prstGeo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30238" y="2505075"/>
            <a:ext cx="3868737" cy="368458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788" cy="368458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a:xfrm>
            <a:off x="628650" y="6356350"/>
            <a:ext cx="2057400" cy="365125"/>
          </a:xfrm>
          <a:prstGeom prst="rect">
            <a:avLst/>
          </a:prstGeom>
        </p:spPr>
        <p:txBody>
          <a:bodyPr/>
          <a:lstStyle/>
          <a:p>
            <a:fld id="{A9737B13-DD63-4A7E-AC1E-6FD38AE826EE}" type="datetimeFigureOut">
              <a:rPr lang="en-US" smtClean="0"/>
              <a:t>9/2/2016</a:t>
            </a:fld>
            <a:endParaRPr lang="en-US" dirty="0"/>
          </a:p>
        </p:txBody>
      </p:sp>
      <p:sp>
        <p:nvSpPr>
          <p:cNvPr id="8" name="Marcador de pie de página 7"/>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9" name="Marcador de número de diapositiva 8"/>
          <p:cNvSpPr>
            <a:spLocks noGrp="1"/>
          </p:cNvSpPr>
          <p:nvPr>
            <p:ph type="sldNum" sz="quarter" idx="12"/>
          </p:nvPr>
        </p:nvSpPr>
        <p:spPr>
          <a:xfrm>
            <a:off x="6457950" y="6356350"/>
            <a:ext cx="2057400" cy="365125"/>
          </a:xfrm>
          <a:prstGeom prst="rect">
            <a:avLst/>
          </a:prstGeom>
        </p:spPr>
        <p:txBody>
          <a:bodyPr/>
          <a:lstStyle/>
          <a:p>
            <a:fld id="{6FA1B763-CD4A-4858-8287-0CCF6E2A1B94}" type="slidenum">
              <a:rPr lang="en-US" smtClean="0"/>
              <a:t>‹Nº›</a:t>
            </a:fld>
            <a:endParaRPr lang="en-US" dirty="0"/>
          </a:p>
        </p:txBody>
      </p:sp>
    </p:spTree>
    <p:extLst>
      <p:ext uri="{BB962C8B-B14F-4D97-AF65-F5344CB8AC3E}">
        <p14:creationId xmlns:p14="http://schemas.microsoft.com/office/powerpoint/2010/main" val="3276798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8650" y="365125"/>
            <a:ext cx="7886700" cy="1325563"/>
          </a:xfrm>
          <a:prstGeom prst="rect">
            <a:avLst/>
          </a:prstGeom>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a:xfrm>
            <a:off x="628650" y="6356350"/>
            <a:ext cx="2057400" cy="365125"/>
          </a:xfrm>
          <a:prstGeom prst="rect">
            <a:avLst/>
          </a:prstGeom>
        </p:spPr>
        <p:txBody>
          <a:bodyPr/>
          <a:lstStyle/>
          <a:p>
            <a:fld id="{A9737B13-DD63-4A7E-AC1E-6FD38AE826EE}" type="datetimeFigureOut">
              <a:rPr lang="en-US" smtClean="0"/>
              <a:t>9/2/2016</a:t>
            </a:fld>
            <a:endParaRPr lang="en-US" dirty="0"/>
          </a:p>
        </p:txBody>
      </p:sp>
      <p:sp>
        <p:nvSpPr>
          <p:cNvPr id="4" name="Marcador de pie de página 3"/>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5" name="Marcador de número de diapositiva 4"/>
          <p:cNvSpPr>
            <a:spLocks noGrp="1"/>
          </p:cNvSpPr>
          <p:nvPr>
            <p:ph type="sldNum" sz="quarter" idx="12"/>
          </p:nvPr>
        </p:nvSpPr>
        <p:spPr>
          <a:xfrm>
            <a:off x="6457950" y="6356350"/>
            <a:ext cx="2057400" cy="365125"/>
          </a:xfrm>
          <a:prstGeom prst="rect">
            <a:avLst/>
          </a:prstGeom>
        </p:spPr>
        <p:txBody>
          <a:bodyPr/>
          <a:lstStyle/>
          <a:p>
            <a:fld id="{6FA1B763-CD4A-4858-8287-0CCF6E2A1B94}" type="slidenum">
              <a:rPr lang="en-US" smtClean="0"/>
              <a:t>‹Nº›</a:t>
            </a:fld>
            <a:endParaRPr lang="en-US" dirty="0"/>
          </a:p>
        </p:txBody>
      </p:sp>
    </p:spTree>
    <p:extLst>
      <p:ext uri="{BB962C8B-B14F-4D97-AF65-F5344CB8AC3E}">
        <p14:creationId xmlns:p14="http://schemas.microsoft.com/office/powerpoint/2010/main" val="27983758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a:xfrm>
            <a:off x="628650" y="6356350"/>
            <a:ext cx="2057400" cy="365125"/>
          </a:xfrm>
          <a:prstGeom prst="rect">
            <a:avLst/>
          </a:prstGeom>
        </p:spPr>
        <p:txBody>
          <a:bodyPr/>
          <a:lstStyle/>
          <a:p>
            <a:fld id="{A9737B13-DD63-4A7E-AC1E-6FD38AE826EE}" type="datetimeFigureOut">
              <a:rPr lang="en-US" smtClean="0"/>
              <a:t>9/2/2016</a:t>
            </a:fld>
            <a:endParaRPr lang="en-US" dirty="0"/>
          </a:p>
        </p:txBody>
      </p:sp>
      <p:sp>
        <p:nvSpPr>
          <p:cNvPr id="3" name="Marcador de pie de página 2"/>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4" name="Marcador de número de diapositiva 3"/>
          <p:cNvSpPr>
            <a:spLocks noGrp="1"/>
          </p:cNvSpPr>
          <p:nvPr>
            <p:ph type="sldNum" sz="quarter" idx="12"/>
          </p:nvPr>
        </p:nvSpPr>
        <p:spPr>
          <a:xfrm>
            <a:off x="6457950" y="6356350"/>
            <a:ext cx="2057400" cy="365125"/>
          </a:xfrm>
          <a:prstGeom prst="rect">
            <a:avLst/>
          </a:prstGeom>
        </p:spPr>
        <p:txBody>
          <a:bodyPr/>
          <a:lstStyle/>
          <a:p>
            <a:fld id="{6FA1B763-CD4A-4858-8287-0CCF6E2A1B94}" type="slidenum">
              <a:rPr lang="en-US" smtClean="0"/>
              <a:t>‹Nº›</a:t>
            </a:fld>
            <a:endParaRPr lang="en-US" dirty="0"/>
          </a:p>
        </p:txBody>
      </p:sp>
    </p:spTree>
    <p:extLst>
      <p:ext uri="{BB962C8B-B14F-4D97-AF65-F5344CB8AC3E}">
        <p14:creationId xmlns:p14="http://schemas.microsoft.com/office/powerpoint/2010/main" val="23602257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a:prstGeom prst="rect">
            <a:avLst/>
          </a:prstGeo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a:xfrm>
            <a:off x="628650" y="6356350"/>
            <a:ext cx="2057400" cy="365125"/>
          </a:xfrm>
          <a:prstGeom prst="rect">
            <a:avLst/>
          </a:prstGeom>
        </p:spPr>
        <p:txBody>
          <a:bodyPr/>
          <a:lstStyle/>
          <a:p>
            <a:fld id="{A9737B13-DD63-4A7E-AC1E-6FD38AE826EE}" type="datetimeFigureOut">
              <a:rPr lang="en-US" smtClean="0"/>
              <a:t>9/2/2016</a:t>
            </a:fld>
            <a:endParaRPr lang="en-US" dirty="0"/>
          </a:p>
        </p:txBody>
      </p:sp>
      <p:sp>
        <p:nvSpPr>
          <p:cNvPr id="6" name="Marcador de pie de página 5"/>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7" name="Marcador de número de diapositiva 6"/>
          <p:cNvSpPr>
            <a:spLocks noGrp="1"/>
          </p:cNvSpPr>
          <p:nvPr>
            <p:ph type="sldNum" sz="quarter" idx="12"/>
          </p:nvPr>
        </p:nvSpPr>
        <p:spPr>
          <a:xfrm>
            <a:off x="6457950" y="6356350"/>
            <a:ext cx="2057400" cy="365125"/>
          </a:xfrm>
          <a:prstGeom prst="rect">
            <a:avLst/>
          </a:prstGeom>
        </p:spPr>
        <p:txBody>
          <a:bodyPr/>
          <a:lstStyle/>
          <a:p>
            <a:fld id="{6FA1B763-CD4A-4858-8287-0CCF6E2A1B94}" type="slidenum">
              <a:rPr lang="en-US" smtClean="0"/>
              <a:t>‹Nº›</a:t>
            </a:fld>
            <a:endParaRPr lang="en-US" dirty="0"/>
          </a:p>
        </p:txBody>
      </p:sp>
    </p:spTree>
    <p:extLst>
      <p:ext uri="{BB962C8B-B14F-4D97-AF65-F5344CB8AC3E}">
        <p14:creationId xmlns:p14="http://schemas.microsoft.com/office/powerpoint/2010/main" val="2753773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49EF296B-06DA-4D0D-A4F1-2859E976C811}" type="datetimeFigureOut">
              <a:rPr lang="es-CO" smtClean="0"/>
              <a:t>2/09/2016</a:t>
            </a:fld>
            <a:endParaRPr lang="es-CO"/>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s-CO"/>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25B7C9E-4E5F-437C-B846-6CC7A28953E5}" type="slidenum">
              <a:rPr lang="es-CO" smtClean="0"/>
              <a:t>‹Nº›</a:t>
            </a:fld>
            <a:endParaRPr lang="es-CO"/>
          </a:p>
        </p:txBody>
      </p:sp>
    </p:spTree>
    <p:extLst>
      <p:ext uri="{BB962C8B-B14F-4D97-AF65-F5344CB8AC3E}">
        <p14:creationId xmlns:p14="http://schemas.microsoft.com/office/powerpoint/2010/main" val="16109450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a:prstGeom prst="rect">
            <a:avLst/>
          </a:prstGeo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Marcador de texto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a:xfrm>
            <a:off x="628650" y="6356350"/>
            <a:ext cx="2057400" cy="365125"/>
          </a:xfrm>
          <a:prstGeom prst="rect">
            <a:avLst/>
          </a:prstGeom>
        </p:spPr>
        <p:txBody>
          <a:bodyPr/>
          <a:lstStyle/>
          <a:p>
            <a:fld id="{A9737B13-DD63-4A7E-AC1E-6FD38AE826EE}" type="datetimeFigureOut">
              <a:rPr lang="en-US" smtClean="0"/>
              <a:t>9/2/2016</a:t>
            </a:fld>
            <a:endParaRPr lang="en-US" dirty="0"/>
          </a:p>
        </p:txBody>
      </p:sp>
      <p:sp>
        <p:nvSpPr>
          <p:cNvPr id="6" name="Marcador de pie de página 5"/>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7" name="Marcador de número de diapositiva 6"/>
          <p:cNvSpPr>
            <a:spLocks noGrp="1"/>
          </p:cNvSpPr>
          <p:nvPr>
            <p:ph type="sldNum" sz="quarter" idx="12"/>
          </p:nvPr>
        </p:nvSpPr>
        <p:spPr>
          <a:xfrm>
            <a:off x="6457950" y="6356350"/>
            <a:ext cx="2057400" cy="365125"/>
          </a:xfrm>
          <a:prstGeom prst="rect">
            <a:avLst/>
          </a:prstGeom>
        </p:spPr>
        <p:txBody>
          <a:bodyPr/>
          <a:lstStyle/>
          <a:p>
            <a:fld id="{6FA1B763-CD4A-4858-8287-0CCF6E2A1B94}" type="slidenum">
              <a:rPr lang="en-US" smtClean="0"/>
              <a:t>‹Nº›</a:t>
            </a:fld>
            <a:endParaRPr lang="en-US" dirty="0"/>
          </a:p>
        </p:txBody>
      </p:sp>
    </p:spTree>
    <p:extLst>
      <p:ext uri="{BB962C8B-B14F-4D97-AF65-F5344CB8AC3E}">
        <p14:creationId xmlns:p14="http://schemas.microsoft.com/office/powerpoint/2010/main" val="18141057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628650" y="365125"/>
            <a:ext cx="7886700" cy="1325563"/>
          </a:xfrm>
          <a:prstGeom prst="rect">
            <a:avLst/>
          </a:prstGeom>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628650" y="1825625"/>
            <a:ext cx="7886700" cy="4351338"/>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a:xfrm>
            <a:off x="628650" y="6356350"/>
            <a:ext cx="2057400" cy="365125"/>
          </a:xfrm>
          <a:prstGeom prst="rect">
            <a:avLst/>
          </a:prstGeom>
        </p:spPr>
        <p:txBody>
          <a:bodyPr/>
          <a:lstStyle/>
          <a:p>
            <a:fld id="{A9737B13-DD63-4A7E-AC1E-6FD38AE826EE}" type="datetimeFigureOut">
              <a:rPr lang="en-US" smtClean="0"/>
              <a:t>9/2/2016</a:t>
            </a:fld>
            <a:endParaRPr lang="en-US" dirty="0"/>
          </a:p>
        </p:txBody>
      </p:sp>
      <p:sp>
        <p:nvSpPr>
          <p:cNvPr id="5" name="Marcador de pie de página 4"/>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6" name="Marcador de número de diapositiva 5"/>
          <p:cNvSpPr>
            <a:spLocks noGrp="1"/>
          </p:cNvSpPr>
          <p:nvPr>
            <p:ph type="sldNum" sz="quarter" idx="12"/>
          </p:nvPr>
        </p:nvSpPr>
        <p:spPr>
          <a:xfrm>
            <a:off x="6457950" y="6356350"/>
            <a:ext cx="2057400" cy="365125"/>
          </a:xfrm>
          <a:prstGeom prst="rect">
            <a:avLst/>
          </a:prstGeom>
        </p:spPr>
        <p:txBody>
          <a:bodyPr/>
          <a:lstStyle/>
          <a:p>
            <a:fld id="{6FA1B763-CD4A-4858-8287-0CCF6E2A1B94}" type="slidenum">
              <a:rPr lang="en-US" smtClean="0"/>
              <a:t>‹Nº›</a:t>
            </a:fld>
            <a:endParaRPr lang="en-US" dirty="0"/>
          </a:p>
        </p:txBody>
      </p:sp>
    </p:spTree>
    <p:extLst>
      <p:ext uri="{BB962C8B-B14F-4D97-AF65-F5344CB8AC3E}">
        <p14:creationId xmlns:p14="http://schemas.microsoft.com/office/powerpoint/2010/main" val="20018864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a:prstGeom prst="rect">
            <a:avLst/>
          </a:prstGeo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628650" y="365125"/>
            <a:ext cx="5762625" cy="5811838"/>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a:xfrm>
            <a:off x="628650" y="6356350"/>
            <a:ext cx="2057400" cy="365125"/>
          </a:xfrm>
          <a:prstGeom prst="rect">
            <a:avLst/>
          </a:prstGeom>
        </p:spPr>
        <p:txBody>
          <a:bodyPr/>
          <a:lstStyle/>
          <a:p>
            <a:fld id="{A9737B13-DD63-4A7E-AC1E-6FD38AE826EE}" type="datetimeFigureOut">
              <a:rPr lang="en-US" smtClean="0"/>
              <a:t>9/2/2016</a:t>
            </a:fld>
            <a:endParaRPr lang="en-US" dirty="0"/>
          </a:p>
        </p:txBody>
      </p:sp>
      <p:sp>
        <p:nvSpPr>
          <p:cNvPr id="5" name="Marcador de pie de página 4"/>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6" name="Marcador de número de diapositiva 5"/>
          <p:cNvSpPr>
            <a:spLocks noGrp="1"/>
          </p:cNvSpPr>
          <p:nvPr>
            <p:ph type="sldNum" sz="quarter" idx="12"/>
          </p:nvPr>
        </p:nvSpPr>
        <p:spPr>
          <a:xfrm>
            <a:off x="6457950" y="6356350"/>
            <a:ext cx="2057400" cy="365125"/>
          </a:xfrm>
          <a:prstGeom prst="rect">
            <a:avLst/>
          </a:prstGeom>
        </p:spPr>
        <p:txBody>
          <a:bodyPr/>
          <a:lstStyle/>
          <a:p>
            <a:fld id="{6FA1B763-CD4A-4858-8287-0CCF6E2A1B94}" type="slidenum">
              <a:rPr lang="en-US" smtClean="0"/>
              <a:t>‹Nº›</a:t>
            </a:fld>
            <a:endParaRPr lang="en-US" dirty="0"/>
          </a:p>
        </p:txBody>
      </p:sp>
    </p:spTree>
    <p:extLst>
      <p:ext uri="{BB962C8B-B14F-4D97-AF65-F5344CB8AC3E}">
        <p14:creationId xmlns:p14="http://schemas.microsoft.com/office/powerpoint/2010/main" val="433707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a:xfrm>
            <a:off x="628650" y="6356350"/>
            <a:ext cx="2057400" cy="365125"/>
          </a:xfrm>
          <a:prstGeom prst="rect">
            <a:avLst/>
          </a:prstGeom>
        </p:spPr>
        <p:txBody>
          <a:bodyPr/>
          <a:lstStyle/>
          <a:p>
            <a:fld id="{97101E65-DF33-4DDB-9BB8-0F6691495CD6}" type="datetimeFigureOut">
              <a:rPr lang="en-US" smtClean="0"/>
              <a:t>9/2/2016</a:t>
            </a:fld>
            <a:endParaRPr lang="en-US" dirty="0"/>
          </a:p>
        </p:txBody>
      </p:sp>
      <p:sp>
        <p:nvSpPr>
          <p:cNvPr id="5" name="Marcador de pie de página 4"/>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6" name="Marcador de número de diapositiva 5"/>
          <p:cNvSpPr>
            <a:spLocks noGrp="1"/>
          </p:cNvSpPr>
          <p:nvPr>
            <p:ph type="sldNum" sz="quarter" idx="12"/>
          </p:nvPr>
        </p:nvSpPr>
        <p:spPr>
          <a:xfrm>
            <a:off x="6457950" y="6356350"/>
            <a:ext cx="2057400" cy="365125"/>
          </a:xfrm>
          <a:prstGeom prst="rect">
            <a:avLst/>
          </a:prstGeom>
        </p:spPr>
        <p:txBody>
          <a:bodyPr/>
          <a:lstStyle/>
          <a:p>
            <a:fld id="{E1D3554B-5CA0-43B3-B5ED-9E6736BC2FA9}" type="slidenum">
              <a:rPr lang="en-US" smtClean="0"/>
              <a:t>‹Nº›</a:t>
            </a:fld>
            <a:endParaRPr lang="en-US" dirty="0"/>
          </a:p>
        </p:txBody>
      </p:sp>
    </p:spTree>
    <p:extLst>
      <p:ext uri="{BB962C8B-B14F-4D97-AF65-F5344CB8AC3E}">
        <p14:creationId xmlns:p14="http://schemas.microsoft.com/office/powerpoint/2010/main" val="15094177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628650" y="365125"/>
            <a:ext cx="7886700" cy="1325563"/>
          </a:xfrm>
          <a:prstGeom prst="rect">
            <a:avLst/>
          </a:prstGeom>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a:xfrm>
            <a:off x="628650" y="1825625"/>
            <a:ext cx="7886700" cy="435133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a:xfrm>
            <a:off x="628650" y="6356350"/>
            <a:ext cx="2057400" cy="365125"/>
          </a:xfrm>
          <a:prstGeom prst="rect">
            <a:avLst/>
          </a:prstGeom>
        </p:spPr>
        <p:txBody>
          <a:bodyPr/>
          <a:lstStyle/>
          <a:p>
            <a:fld id="{97101E65-DF33-4DDB-9BB8-0F6691495CD6}" type="datetimeFigureOut">
              <a:rPr lang="en-US" smtClean="0"/>
              <a:t>9/2/2016</a:t>
            </a:fld>
            <a:endParaRPr lang="en-US" dirty="0"/>
          </a:p>
        </p:txBody>
      </p:sp>
      <p:sp>
        <p:nvSpPr>
          <p:cNvPr id="5" name="Marcador de pie de página 4"/>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6" name="Marcador de número de diapositiva 5"/>
          <p:cNvSpPr>
            <a:spLocks noGrp="1"/>
          </p:cNvSpPr>
          <p:nvPr>
            <p:ph type="sldNum" sz="quarter" idx="12"/>
          </p:nvPr>
        </p:nvSpPr>
        <p:spPr>
          <a:xfrm>
            <a:off x="6457950" y="6356350"/>
            <a:ext cx="2057400" cy="365125"/>
          </a:xfrm>
          <a:prstGeom prst="rect">
            <a:avLst/>
          </a:prstGeom>
        </p:spPr>
        <p:txBody>
          <a:bodyPr/>
          <a:lstStyle/>
          <a:p>
            <a:fld id="{E1D3554B-5CA0-43B3-B5ED-9E6736BC2FA9}" type="slidenum">
              <a:rPr lang="en-US" smtClean="0"/>
              <a:t>‹Nº›</a:t>
            </a:fld>
            <a:endParaRPr lang="en-US" dirty="0"/>
          </a:p>
        </p:txBody>
      </p:sp>
    </p:spTree>
    <p:extLst>
      <p:ext uri="{BB962C8B-B14F-4D97-AF65-F5344CB8AC3E}">
        <p14:creationId xmlns:p14="http://schemas.microsoft.com/office/powerpoint/2010/main" val="35275721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a:prstGeom prst="rect">
            <a:avLst/>
          </a:prstGeo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623888" y="4589463"/>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a:xfrm>
            <a:off x="628650" y="6356350"/>
            <a:ext cx="2057400" cy="365125"/>
          </a:xfrm>
          <a:prstGeom prst="rect">
            <a:avLst/>
          </a:prstGeom>
        </p:spPr>
        <p:txBody>
          <a:bodyPr/>
          <a:lstStyle/>
          <a:p>
            <a:fld id="{97101E65-DF33-4DDB-9BB8-0F6691495CD6}" type="datetimeFigureOut">
              <a:rPr lang="en-US" smtClean="0"/>
              <a:t>9/2/2016</a:t>
            </a:fld>
            <a:endParaRPr lang="en-US" dirty="0"/>
          </a:p>
        </p:txBody>
      </p:sp>
      <p:sp>
        <p:nvSpPr>
          <p:cNvPr id="5" name="Marcador de pie de página 4"/>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6" name="Marcador de número de diapositiva 5"/>
          <p:cNvSpPr>
            <a:spLocks noGrp="1"/>
          </p:cNvSpPr>
          <p:nvPr>
            <p:ph type="sldNum" sz="quarter" idx="12"/>
          </p:nvPr>
        </p:nvSpPr>
        <p:spPr>
          <a:xfrm>
            <a:off x="6457950" y="6356350"/>
            <a:ext cx="2057400" cy="365125"/>
          </a:xfrm>
          <a:prstGeom prst="rect">
            <a:avLst/>
          </a:prstGeom>
        </p:spPr>
        <p:txBody>
          <a:bodyPr/>
          <a:lstStyle/>
          <a:p>
            <a:fld id="{E1D3554B-5CA0-43B3-B5ED-9E6736BC2FA9}" type="slidenum">
              <a:rPr lang="en-US" smtClean="0"/>
              <a:t>‹Nº›</a:t>
            </a:fld>
            <a:endParaRPr lang="en-US" dirty="0"/>
          </a:p>
        </p:txBody>
      </p:sp>
    </p:spTree>
    <p:extLst>
      <p:ext uri="{BB962C8B-B14F-4D97-AF65-F5344CB8AC3E}">
        <p14:creationId xmlns:p14="http://schemas.microsoft.com/office/powerpoint/2010/main" val="29090718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628650" y="365125"/>
            <a:ext cx="7886700" cy="1325563"/>
          </a:xfrm>
          <a:prstGeom prst="rect">
            <a:avLst/>
          </a:prstGeom>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628650" y="1825625"/>
            <a:ext cx="3867150" cy="435133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4648200" y="1825625"/>
            <a:ext cx="3867150" cy="435133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a:xfrm>
            <a:off x="628650" y="6356350"/>
            <a:ext cx="2057400" cy="365125"/>
          </a:xfrm>
          <a:prstGeom prst="rect">
            <a:avLst/>
          </a:prstGeom>
        </p:spPr>
        <p:txBody>
          <a:bodyPr/>
          <a:lstStyle/>
          <a:p>
            <a:fld id="{97101E65-DF33-4DDB-9BB8-0F6691495CD6}" type="datetimeFigureOut">
              <a:rPr lang="en-US" smtClean="0"/>
              <a:t>9/2/2016</a:t>
            </a:fld>
            <a:endParaRPr lang="en-US" dirty="0"/>
          </a:p>
        </p:txBody>
      </p:sp>
      <p:sp>
        <p:nvSpPr>
          <p:cNvPr id="6" name="Marcador de pie de página 5"/>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7" name="Marcador de número de diapositiva 6"/>
          <p:cNvSpPr>
            <a:spLocks noGrp="1"/>
          </p:cNvSpPr>
          <p:nvPr>
            <p:ph type="sldNum" sz="quarter" idx="12"/>
          </p:nvPr>
        </p:nvSpPr>
        <p:spPr>
          <a:xfrm>
            <a:off x="6457950" y="6356350"/>
            <a:ext cx="2057400" cy="365125"/>
          </a:xfrm>
          <a:prstGeom prst="rect">
            <a:avLst/>
          </a:prstGeom>
        </p:spPr>
        <p:txBody>
          <a:bodyPr/>
          <a:lstStyle/>
          <a:p>
            <a:fld id="{E1D3554B-5CA0-43B3-B5ED-9E6736BC2FA9}" type="slidenum">
              <a:rPr lang="en-US" smtClean="0"/>
              <a:t>‹Nº›</a:t>
            </a:fld>
            <a:endParaRPr lang="en-US" dirty="0"/>
          </a:p>
        </p:txBody>
      </p:sp>
    </p:spTree>
    <p:extLst>
      <p:ext uri="{BB962C8B-B14F-4D97-AF65-F5344CB8AC3E}">
        <p14:creationId xmlns:p14="http://schemas.microsoft.com/office/powerpoint/2010/main" val="4758125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a:prstGeom prst="rect">
            <a:avLst/>
          </a:prstGeo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30238" y="2505075"/>
            <a:ext cx="3868737" cy="368458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788" cy="368458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a:xfrm>
            <a:off x="628650" y="6356350"/>
            <a:ext cx="2057400" cy="365125"/>
          </a:xfrm>
          <a:prstGeom prst="rect">
            <a:avLst/>
          </a:prstGeom>
        </p:spPr>
        <p:txBody>
          <a:bodyPr/>
          <a:lstStyle/>
          <a:p>
            <a:fld id="{97101E65-DF33-4DDB-9BB8-0F6691495CD6}" type="datetimeFigureOut">
              <a:rPr lang="en-US" smtClean="0"/>
              <a:t>9/2/2016</a:t>
            </a:fld>
            <a:endParaRPr lang="en-US" dirty="0"/>
          </a:p>
        </p:txBody>
      </p:sp>
      <p:sp>
        <p:nvSpPr>
          <p:cNvPr id="8" name="Marcador de pie de página 7"/>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9" name="Marcador de número de diapositiva 8"/>
          <p:cNvSpPr>
            <a:spLocks noGrp="1"/>
          </p:cNvSpPr>
          <p:nvPr>
            <p:ph type="sldNum" sz="quarter" idx="12"/>
          </p:nvPr>
        </p:nvSpPr>
        <p:spPr>
          <a:xfrm>
            <a:off x="6457950" y="6356350"/>
            <a:ext cx="2057400" cy="365125"/>
          </a:xfrm>
          <a:prstGeom prst="rect">
            <a:avLst/>
          </a:prstGeom>
        </p:spPr>
        <p:txBody>
          <a:bodyPr/>
          <a:lstStyle/>
          <a:p>
            <a:fld id="{E1D3554B-5CA0-43B3-B5ED-9E6736BC2FA9}" type="slidenum">
              <a:rPr lang="en-US" smtClean="0"/>
              <a:t>‹Nº›</a:t>
            </a:fld>
            <a:endParaRPr lang="en-US" dirty="0"/>
          </a:p>
        </p:txBody>
      </p:sp>
    </p:spTree>
    <p:extLst>
      <p:ext uri="{BB962C8B-B14F-4D97-AF65-F5344CB8AC3E}">
        <p14:creationId xmlns:p14="http://schemas.microsoft.com/office/powerpoint/2010/main" val="21425718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8650" y="365125"/>
            <a:ext cx="7886700" cy="1325563"/>
          </a:xfrm>
          <a:prstGeom prst="rect">
            <a:avLst/>
          </a:prstGeom>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a:xfrm>
            <a:off x="628650" y="6356350"/>
            <a:ext cx="2057400" cy="365125"/>
          </a:xfrm>
          <a:prstGeom prst="rect">
            <a:avLst/>
          </a:prstGeom>
        </p:spPr>
        <p:txBody>
          <a:bodyPr/>
          <a:lstStyle/>
          <a:p>
            <a:fld id="{97101E65-DF33-4DDB-9BB8-0F6691495CD6}" type="datetimeFigureOut">
              <a:rPr lang="en-US" smtClean="0"/>
              <a:t>9/2/2016</a:t>
            </a:fld>
            <a:endParaRPr lang="en-US" dirty="0"/>
          </a:p>
        </p:txBody>
      </p:sp>
      <p:sp>
        <p:nvSpPr>
          <p:cNvPr id="4" name="Marcador de pie de página 3"/>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5" name="Marcador de número de diapositiva 4"/>
          <p:cNvSpPr>
            <a:spLocks noGrp="1"/>
          </p:cNvSpPr>
          <p:nvPr>
            <p:ph type="sldNum" sz="quarter" idx="12"/>
          </p:nvPr>
        </p:nvSpPr>
        <p:spPr>
          <a:xfrm>
            <a:off x="6457950" y="6356350"/>
            <a:ext cx="2057400" cy="365125"/>
          </a:xfrm>
          <a:prstGeom prst="rect">
            <a:avLst/>
          </a:prstGeom>
        </p:spPr>
        <p:txBody>
          <a:bodyPr/>
          <a:lstStyle/>
          <a:p>
            <a:fld id="{E1D3554B-5CA0-43B3-B5ED-9E6736BC2FA9}" type="slidenum">
              <a:rPr lang="en-US" smtClean="0"/>
              <a:t>‹Nº›</a:t>
            </a:fld>
            <a:endParaRPr lang="en-US" dirty="0"/>
          </a:p>
        </p:txBody>
      </p:sp>
    </p:spTree>
    <p:extLst>
      <p:ext uri="{BB962C8B-B14F-4D97-AF65-F5344CB8AC3E}">
        <p14:creationId xmlns:p14="http://schemas.microsoft.com/office/powerpoint/2010/main" val="39663259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a:xfrm>
            <a:off x="628650" y="6356350"/>
            <a:ext cx="2057400" cy="365125"/>
          </a:xfrm>
          <a:prstGeom prst="rect">
            <a:avLst/>
          </a:prstGeom>
        </p:spPr>
        <p:txBody>
          <a:bodyPr/>
          <a:lstStyle/>
          <a:p>
            <a:fld id="{97101E65-DF33-4DDB-9BB8-0F6691495CD6}" type="datetimeFigureOut">
              <a:rPr lang="en-US" smtClean="0"/>
              <a:t>9/2/2016</a:t>
            </a:fld>
            <a:endParaRPr lang="en-US" dirty="0"/>
          </a:p>
        </p:txBody>
      </p:sp>
      <p:sp>
        <p:nvSpPr>
          <p:cNvPr id="3" name="Marcador de pie de página 2"/>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4" name="Marcador de número de diapositiva 3"/>
          <p:cNvSpPr>
            <a:spLocks noGrp="1"/>
          </p:cNvSpPr>
          <p:nvPr>
            <p:ph type="sldNum" sz="quarter" idx="12"/>
          </p:nvPr>
        </p:nvSpPr>
        <p:spPr>
          <a:xfrm>
            <a:off x="6457950" y="6356350"/>
            <a:ext cx="2057400" cy="365125"/>
          </a:xfrm>
          <a:prstGeom prst="rect">
            <a:avLst/>
          </a:prstGeom>
        </p:spPr>
        <p:txBody>
          <a:bodyPr/>
          <a:lstStyle/>
          <a:p>
            <a:fld id="{E1D3554B-5CA0-43B3-B5ED-9E6736BC2FA9}" type="slidenum">
              <a:rPr lang="en-US" smtClean="0"/>
              <a:t>‹Nº›</a:t>
            </a:fld>
            <a:endParaRPr lang="en-US" dirty="0"/>
          </a:p>
        </p:txBody>
      </p:sp>
    </p:spTree>
    <p:extLst>
      <p:ext uri="{BB962C8B-B14F-4D97-AF65-F5344CB8AC3E}">
        <p14:creationId xmlns:p14="http://schemas.microsoft.com/office/powerpoint/2010/main" val="23813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49EF296B-06DA-4D0D-A4F1-2859E976C811}" type="datetimeFigureOut">
              <a:rPr lang="es-CO" smtClean="0"/>
              <a:t>2/09/2016</a:t>
            </a:fld>
            <a:endParaRPr lang="es-CO"/>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s-CO"/>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25B7C9E-4E5F-437C-B846-6CC7A28953E5}" type="slidenum">
              <a:rPr lang="es-CO" smtClean="0"/>
              <a:t>‹Nº›</a:t>
            </a:fld>
            <a:endParaRPr lang="es-CO"/>
          </a:p>
        </p:txBody>
      </p:sp>
    </p:spTree>
    <p:extLst>
      <p:ext uri="{BB962C8B-B14F-4D97-AF65-F5344CB8AC3E}">
        <p14:creationId xmlns:p14="http://schemas.microsoft.com/office/powerpoint/2010/main" val="873694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a:prstGeom prst="rect">
            <a:avLst/>
          </a:prstGeo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a:xfrm>
            <a:off x="628650" y="6356350"/>
            <a:ext cx="2057400" cy="365125"/>
          </a:xfrm>
          <a:prstGeom prst="rect">
            <a:avLst/>
          </a:prstGeom>
        </p:spPr>
        <p:txBody>
          <a:bodyPr/>
          <a:lstStyle/>
          <a:p>
            <a:fld id="{97101E65-DF33-4DDB-9BB8-0F6691495CD6}" type="datetimeFigureOut">
              <a:rPr lang="en-US" smtClean="0"/>
              <a:t>9/2/2016</a:t>
            </a:fld>
            <a:endParaRPr lang="en-US" dirty="0"/>
          </a:p>
        </p:txBody>
      </p:sp>
      <p:sp>
        <p:nvSpPr>
          <p:cNvPr id="6" name="Marcador de pie de página 5"/>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7" name="Marcador de número de diapositiva 6"/>
          <p:cNvSpPr>
            <a:spLocks noGrp="1"/>
          </p:cNvSpPr>
          <p:nvPr>
            <p:ph type="sldNum" sz="quarter" idx="12"/>
          </p:nvPr>
        </p:nvSpPr>
        <p:spPr>
          <a:xfrm>
            <a:off x="6457950" y="6356350"/>
            <a:ext cx="2057400" cy="365125"/>
          </a:xfrm>
          <a:prstGeom prst="rect">
            <a:avLst/>
          </a:prstGeom>
        </p:spPr>
        <p:txBody>
          <a:bodyPr/>
          <a:lstStyle/>
          <a:p>
            <a:fld id="{E1D3554B-5CA0-43B3-B5ED-9E6736BC2FA9}" type="slidenum">
              <a:rPr lang="en-US" smtClean="0"/>
              <a:t>‹Nº›</a:t>
            </a:fld>
            <a:endParaRPr lang="en-US" dirty="0"/>
          </a:p>
        </p:txBody>
      </p:sp>
    </p:spTree>
    <p:extLst>
      <p:ext uri="{BB962C8B-B14F-4D97-AF65-F5344CB8AC3E}">
        <p14:creationId xmlns:p14="http://schemas.microsoft.com/office/powerpoint/2010/main" val="25180680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a:prstGeom prst="rect">
            <a:avLst/>
          </a:prstGeo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Marcador de texto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a:xfrm>
            <a:off x="628650" y="6356350"/>
            <a:ext cx="2057400" cy="365125"/>
          </a:xfrm>
          <a:prstGeom prst="rect">
            <a:avLst/>
          </a:prstGeom>
        </p:spPr>
        <p:txBody>
          <a:bodyPr/>
          <a:lstStyle/>
          <a:p>
            <a:fld id="{97101E65-DF33-4DDB-9BB8-0F6691495CD6}" type="datetimeFigureOut">
              <a:rPr lang="en-US" smtClean="0"/>
              <a:t>9/2/2016</a:t>
            </a:fld>
            <a:endParaRPr lang="en-US" dirty="0"/>
          </a:p>
        </p:txBody>
      </p:sp>
      <p:sp>
        <p:nvSpPr>
          <p:cNvPr id="6" name="Marcador de pie de página 5"/>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7" name="Marcador de número de diapositiva 6"/>
          <p:cNvSpPr>
            <a:spLocks noGrp="1"/>
          </p:cNvSpPr>
          <p:nvPr>
            <p:ph type="sldNum" sz="quarter" idx="12"/>
          </p:nvPr>
        </p:nvSpPr>
        <p:spPr>
          <a:xfrm>
            <a:off x="6457950" y="6356350"/>
            <a:ext cx="2057400" cy="365125"/>
          </a:xfrm>
          <a:prstGeom prst="rect">
            <a:avLst/>
          </a:prstGeom>
        </p:spPr>
        <p:txBody>
          <a:bodyPr/>
          <a:lstStyle/>
          <a:p>
            <a:fld id="{E1D3554B-5CA0-43B3-B5ED-9E6736BC2FA9}" type="slidenum">
              <a:rPr lang="en-US" smtClean="0"/>
              <a:t>‹Nº›</a:t>
            </a:fld>
            <a:endParaRPr lang="en-US" dirty="0"/>
          </a:p>
        </p:txBody>
      </p:sp>
    </p:spTree>
    <p:extLst>
      <p:ext uri="{BB962C8B-B14F-4D97-AF65-F5344CB8AC3E}">
        <p14:creationId xmlns:p14="http://schemas.microsoft.com/office/powerpoint/2010/main" val="41477042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628650" y="365125"/>
            <a:ext cx="7886700" cy="1325563"/>
          </a:xfrm>
          <a:prstGeom prst="rect">
            <a:avLst/>
          </a:prstGeom>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628650" y="1825625"/>
            <a:ext cx="7886700" cy="4351338"/>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a:xfrm>
            <a:off x="628650" y="6356350"/>
            <a:ext cx="2057400" cy="365125"/>
          </a:xfrm>
          <a:prstGeom prst="rect">
            <a:avLst/>
          </a:prstGeom>
        </p:spPr>
        <p:txBody>
          <a:bodyPr/>
          <a:lstStyle/>
          <a:p>
            <a:fld id="{97101E65-DF33-4DDB-9BB8-0F6691495CD6}" type="datetimeFigureOut">
              <a:rPr lang="en-US" smtClean="0"/>
              <a:t>9/2/2016</a:t>
            </a:fld>
            <a:endParaRPr lang="en-US" dirty="0"/>
          </a:p>
        </p:txBody>
      </p:sp>
      <p:sp>
        <p:nvSpPr>
          <p:cNvPr id="5" name="Marcador de pie de página 4"/>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6" name="Marcador de número de diapositiva 5"/>
          <p:cNvSpPr>
            <a:spLocks noGrp="1"/>
          </p:cNvSpPr>
          <p:nvPr>
            <p:ph type="sldNum" sz="quarter" idx="12"/>
          </p:nvPr>
        </p:nvSpPr>
        <p:spPr>
          <a:xfrm>
            <a:off x="6457950" y="6356350"/>
            <a:ext cx="2057400" cy="365125"/>
          </a:xfrm>
          <a:prstGeom prst="rect">
            <a:avLst/>
          </a:prstGeom>
        </p:spPr>
        <p:txBody>
          <a:bodyPr/>
          <a:lstStyle/>
          <a:p>
            <a:fld id="{E1D3554B-5CA0-43B3-B5ED-9E6736BC2FA9}" type="slidenum">
              <a:rPr lang="en-US" smtClean="0"/>
              <a:t>‹Nº›</a:t>
            </a:fld>
            <a:endParaRPr lang="en-US" dirty="0"/>
          </a:p>
        </p:txBody>
      </p:sp>
    </p:spTree>
    <p:extLst>
      <p:ext uri="{BB962C8B-B14F-4D97-AF65-F5344CB8AC3E}">
        <p14:creationId xmlns:p14="http://schemas.microsoft.com/office/powerpoint/2010/main" val="32286627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a:prstGeom prst="rect">
            <a:avLst/>
          </a:prstGeo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628650" y="365125"/>
            <a:ext cx="5762625" cy="5811838"/>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a:xfrm>
            <a:off x="628650" y="6356350"/>
            <a:ext cx="2057400" cy="365125"/>
          </a:xfrm>
          <a:prstGeom prst="rect">
            <a:avLst/>
          </a:prstGeom>
        </p:spPr>
        <p:txBody>
          <a:bodyPr/>
          <a:lstStyle/>
          <a:p>
            <a:fld id="{97101E65-DF33-4DDB-9BB8-0F6691495CD6}" type="datetimeFigureOut">
              <a:rPr lang="en-US" smtClean="0"/>
              <a:t>9/2/2016</a:t>
            </a:fld>
            <a:endParaRPr lang="en-US" dirty="0"/>
          </a:p>
        </p:txBody>
      </p:sp>
      <p:sp>
        <p:nvSpPr>
          <p:cNvPr id="5" name="Marcador de pie de página 4"/>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6" name="Marcador de número de diapositiva 5"/>
          <p:cNvSpPr>
            <a:spLocks noGrp="1"/>
          </p:cNvSpPr>
          <p:nvPr>
            <p:ph type="sldNum" sz="quarter" idx="12"/>
          </p:nvPr>
        </p:nvSpPr>
        <p:spPr>
          <a:xfrm>
            <a:off x="6457950" y="6356350"/>
            <a:ext cx="2057400" cy="365125"/>
          </a:xfrm>
          <a:prstGeom prst="rect">
            <a:avLst/>
          </a:prstGeom>
        </p:spPr>
        <p:txBody>
          <a:bodyPr/>
          <a:lstStyle/>
          <a:p>
            <a:fld id="{E1D3554B-5CA0-43B3-B5ED-9E6736BC2FA9}" type="slidenum">
              <a:rPr lang="en-US" smtClean="0"/>
              <a:t>‹Nº›</a:t>
            </a:fld>
            <a:endParaRPr lang="en-US" dirty="0"/>
          </a:p>
        </p:txBody>
      </p:sp>
    </p:spTree>
    <p:extLst>
      <p:ext uri="{BB962C8B-B14F-4D97-AF65-F5344CB8AC3E}">
        <p14:creationId xmlns:p14="http://schemas.microsoft.com/office/powerpoint/2010/main" val="891660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49EF296B-06DA-4D0D-A4F1-2859E976C811}" type="datetimeFigureOut">
              <a:rPr lang="es-CO" smtClean="0"/>
              <a:t>2/09/2016</a:t>
            </a:fld>
            <a:endParaRPr lang="es-CO"/>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s-CO"/>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25B7C9E-4E5F-437C-B846-6CC7A28953E5}" type="slidenum">
              <a:rPr lang="es-CO" smtClean="0"/>
              <a:t>‹Nº›</a:t>
            </a:fld>
            <a:endParaRPr lang="es-CO"/>
          </a:p>
        </p:txBody>
      </p:sp>
    </p:spTree>
    <p:extLst>
      <p:ext uri="{BB962C8B-B14F-4D97-AF65-F5344CB8AC3E}">
        <p14:creationId xmlns:p14="http://schemas.microsoft.com/office/powerpoint/2010/main" val="2543377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49EF296B-06DA-4D0D-A4F1-2859E976C811}" type="datetimeFigureOut">
              <a:rPr lang="es-CO" smtClean="0"/>
              <a:t>2/09/2016</a:t>
            </a:fld>
            <a:endParaRPr lang="es-CO"/>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s-CO"/>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E25B7C9E-4E5F-437C-B846-6CC7A28953E5}" type="slidenum">
              <a:rPr lang="es-CO" smtClean="0"/>
              <a:t>‹Nº›</a:t>
            </a:fld>
            <a:endParaRPr lang="es-CO"/>
          </a:p>
        </p:txBody>
      </p:sp>
    </p:spTree>
    <p:extLst>
      <p:ext uri="{BB962C8B-B14F-4D97-AF65-F5344CB8AC3E}">
        <p14:creationId xmlns:p14="http://schemas.microsoft.com/office/powerpoint/2010/main" val="70983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49EF296B-06DA-4D0D-A4F1-2859E976C811}" type="datetimeFigureOut">
              <a:rPr lang="es-CO" smtClean="0"/>
              <a:t>2/09/2016</a:t>
            </a:fld>
            <a:endParaRPr lang="es-CO"/>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s-CO"/>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E25B7C9E-4E5F-437C-B846-6CC7A28953E5}" type="slidenum">
              <a:rPr lang="es-CO" smtClean="0"/>
              <a:t>‹Nº›</a:t>
            </a:fld>
            <a:endParaRPr lang="es-CO"/>
          </a:p>
        </p:txBody>
      </p:sp>
    </p:spTree>
    <p:extLst>
      <p:ext uri="{BB962C8B-B14F-4D97-AF65-F5344CB8AC3E}">
        <p14:creationId xmlns:p14="http://schemas.microsoft.com/office/powerpoint/2010/main" val="2123732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49EF296B-06DA-4D0D-A4F1-2859E976C811}" type="datetimeFigureOut">
              <a:rPr lang="es-CO" smtClean="0"/>
              <a:t>2/09/2016</a:t>
            </a:fld>
            <a:endParaRPr lang="es-CO"/>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s-CO"/>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E25B7C9E-4E5F-437C-B846-6CC7A28953E5}" type="slidenum">
              <a:rPr lang="es-CO" smtClean="0"/>
              <a:t>‹Nº›</a:t>
            </a:fld>
            <a:endParaRPr lang="es-CO"/>
          </a:p>
        </p:txBody>
      </p:sp>
    </p:spTree>
    <p:extLst>
      <p:ext uri="{BB962C8B-B14F-4D97-AF65-F5344CB8AC3E}">
        <p14:creationId xmlns:p14="http://schemas.microsoft.com/office/powerpoint/2010/main" val="127196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49EF296B-06DA-4D0D-A4F1-2859E976C811}" type="datetimeFigureOut">
              <a:rPr lang="es-CO" smtClean="0"/>
              <a:t>2/09/2016</a:t>
            </a:fld>
            <a:endParaRPr lang="es-CO"/>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s-CO"/>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25B7C9E-4E5F-437C-B846-6CC7A28953E5}" type="slidenum">
              <a:rPr lang="es-CO" smtClean="0"/>
              <a:t>‹Nº›</a:t>
            </a:fld>
            <a:endParaRPr lang="es-CO"/>
          </a:p>
        </p:txBody>
      </p:sp>
    </p:spTree>
    <p:extLst>
      <p:ext uri="{BB962C8B-B14F-4D97-AF65-F5344CB8AC3E}">
        <p14:creationId xmlns:p14="http://schemas.microsoft.com/office/powerpoint/2010/main" val="1338188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49EF296B-06DA-4D0D-A4F1-2859E976C811}" type="datetimeFigureOut">
              <a:rPr lang="es-CO" smtClean="0"/>
              <a:t>2/09/2016</a:t>
            </a:fld>
            <a:endParaRPr lang="es-CO"/>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s-CO"/>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25B7C9E-4E5F-437C-B846-6CC7A28953E5}" type="slidenum">
              <a:rPr lang="es-CO" smtClean="0"/>
              <a:t>‹Nº›</a:t>
            </a:fld>
            <a:endParaRPr lang="es-CO"/>
          </a:p>
        </p:txBody>
      </p:sp>
    </p:spTree>
    <p:extLst>
      <p:ext uri="{BB962C8B-B14F-4D97-AF65-F5344CB8AC3E}">
        <p14:creationId xmlns:p14="http://schemas.microsoft.com/office/powerpoint/2010/main" val="1729198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n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6401"/>
            <a:ext cx="9144000" cy="6845197"/>
          </a:xfrm>
          <a:prstGeom prst="rect">
            <a:avLst/>
          </a:prstGeom>
        </p:spPr>
      </p:pic>
    </p:spTree>
    <p:extLst>
      <p:ext uri="{BB962C8B-B14F-4D97-AF65-F5344CB8AC3E}">
        <p14:creationId xmlns:p14="http://schemas.microsoft.com/office/powerpoint/2010/main" val="225930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n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43766"/>
          </a:xfrm>
          <a:prstGeom prst="rect">
            <a:avLst/>
          </a:prstGeom>
        </p:spPr>
      </p:pic>
    </p:spTree>
    <p:extLst>
      <p:ext uri="{BB962C8B-B14F-4D97-AF65-F5344CB8AC3E}">
        <p14:creationId xmlns:p14="http://schemas.microsoft.com/office/powerpoint/2010/main" val="36344446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n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13497"/>
            <a:ext cx="9144000" cy="6831006"/>
          </a:xfrm>
          <a:prstGeom prst="rect">
            <a:avLst/>
          </a:prstGeom>
        </p:spPr>
      </p:pic>
    </p:spTree>
    <p:extLst>
      <p:ext uri="{BB962C8B-B14F-4D97-AF65-F5344CB8AC3E}">
        <p14:creationId xmlns:p14="http://schemas.microsoft.com/office/powerpoint/2010/main" val="19901632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1957588" y="4278306"/>
            <a:ext cx="5499279" cy="830997"/>
          </a:xfrm>
          <a:prstGeom prst="rect">
            <a:avLst/>
          </a:prstGeom>
          <a:noFill/>
        </p:spPr>
        <p:txBody>
          <a:bodyPr wrap="square" rtlCol="0">
            <a:spAutoFit/>
          </a:bodyPr>
          <a:lstStyle/>
          <a:p>
            <a:pPr algn="ctr"/>
            <a:r>
              <a:rPr lang="es-CO" sz="2400" b="1" dirty="0" smtClean="0">
                <a:latin typeface="Britannic Bold" panose="020B0903060703020204" pitchFamily="34" charset="0"/>
                <a:cs typeface="Arial"/>
              </a:rPr>
              <a:t>PROPUESTA REGIONALIZACION MODELO SALUD FOMAG</a:t>
            </a:r>
            <a:endParaRPr lang="es-ES" sz="2400" b="1" dirty="0" smtClean="0">
              <a:latin typeface="Britannic Bold" panose="020B0903060703020204" pitchFamily="34" charset="0"/>
              <a:cs typeface="Arial"/>
            </a:endParaRPr>
          </a:p>
        </p:txBody>
      </p:sp>
      <p:sp>
        <p:nvSpPr>
          <p:cNvPr id="5" name="CuadroTexto 4"/>
          <p:cNvSpPr txBox="1"/>
          <p:nvPr/>
        </p:nvSpPr>
        <p:spPr>
          <a:xfrm>
            <a:off x="3401703" y="5433070"/>
            <a:ext cx="2438980" cy="276999"/>
          </a:xfrm>
          <a:prstGeom prst="rect">
            <a:avLst/>
          </a:prstGeom>
          <a:noFill/>
        </p:spPr>
        <p:txBody>
          <a:bodyPr wrap="square" rtlCol="0">
            <a:spAutoFit/>
          </a:bodyPr>
          <a:lstStyle/>
          <a:p>
            <a:pPr algn="ctr"/>
            <a:r>
              <a:rPr lang="es-ES" sz="1200" dirty="0" smtClean="0">
                <a:latin typeface="Arial"/>
                <a:cs typeface="Arial"/>
              </a:rPr>
              <a:t>31 de Agosto de 2016</a:t>
            </a:r>
          </a:p>
        </p:txBody>
      </p:sp>
      <p:pic>
        <p:nvPicPr>
          <p:cNvPr id="2" name="Imagen 1"/>
          <p:cNvPicPr>
            <a:picLocks noChangeAspect="1"/>
          </p:cNvPicPr>
          <p:nvPr/>
        </p:nvPicPr>
        <p:blipFill>
          <a:blip r:embed="rId2"/>
          <a:stretch>
            <a:fillRect/>
          </a:stretch>
        </p:blipFill>
        <p:spPr>
          <a:xfrm>
            <a:off x="164878" y="2814917"/>
            <a:ext cx="77169" cy="794494"/>
          </a:xfrm>
          <a:prstGeom prst="rect">
            <a:avLst/>
          </a:prstGeom>
        </p:spPr>
      </p:pic>
    </p:spTree>
    <p:extLst>
      <p:ext uri="{BB962C8B-B14F-4D97-AF65-F5344CB8AC3E}">
        <p14:creationId xmlns:p14="http://schemas.microsoft.com/office/powerpoint/2010/main" val="3554791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633046"/>
            <a:ext cx="7886700" cy="1057642"/>
          </a:xfrm>
        </p:spPr>
        <p:txBody>
          <a:bodyPr/>
          <a:lstStyle/>
          <a:p>
            <a:r>
              <a:rPr lang="es-CO" dirty="0" smtClean="0"/>
              <a:t>Criterio poblacional / Efectos de reducir el pool de riesgo</a:t>
            </a:r>
            <a:endParaRPr lang="es-CO" dirty="0"/>
          </a:p>
        </p:txBody>
      </p:sp>
      <p:sp>
        <p:nvSpPr>
          <p:cNvPr id="3" name="Marcador de contenido 2"/>
          <p:cNvSpPr>
            <a:spLocks noGrp="1"/>
          </p:cNvSpPr>
          <p:nvPr>
            <p:ph idx="1"/>
          </p:nvPr>
        </p:nvSpPr>
        <p:spPr>
          <a:xfrm>
            <a:off x="628650" y="2203937"/>
            <a:ext cx="7886700" cy="3973025"/>
          </a:xfrm>
        </p:spPr>
        <p:txBody>
          <a:bodyPr/>
          <a:lstStyle/>
          <a:p>
            <a:pPr marL="0" indent="0">
              <a:buNone/>
            </a:pPr>
            <a:endParaRPr lang="es-MX" sz="2400" dirty="0" smtClean="0"/>
          </a:p>
          <a:p>
            <a:pPr marL="0" indent="0">
              <a:buNone/>
            </a:pPr>
            <a:r>
              <a:rPr lang="es-MX" sz="2400" dirty="0" smtClean="0"/>
              <a:t>A petición del MEN se analizó el posible efecto de una regionalización para contratación con requisito mínimo tan sólo de 25.000 afiliados.</a:t>
            </a:r>
          </a:p>
          <a:p>
            <a:pPr marL="0" indent="0">
              <a:buNone/>
            </a:pPr>
            <a:endParaRPr lang="es-MX" sz="2400" dirty="0"/>
          </a:p>
          <a:p>
            <a:pPr marL="0" indent="0">
              <a:buNone/>
            </a:pPr>
            <a:r>
              <a:rPr lang="es-MX" sz="2400" dirty="0" smtClean="0"/>
              <a:t>El efecto encontrado resultó dramático por su inconveniencia</a:t>
            </a:r>
            <a:r>
              <a:rPr lang="es-MX" sz="2400" dirty="0"/>
              <a:t> </a:t>
            </a:r>
            <a:r>
              <a:rPr lang="es-MX" sz="2400" dirty="0" smtClean="0"/>
              <a:t>y suficientemente ilustrativo para mantener el mínimo en los 50.000 afiliados propuestos por el grupo de expertos</a:t>
            </a:r>
            <a:endParaRPr lang="es-CO" sz="2400" dirty="0"/>
          </a:p>
        </p:txBody>
      </p:sp>
    </p:spTree>
    <p:extLst>
      <p:ext uri="{BB962C8B-B14F-4D97-AF65-F5344CB8AC3E}">
        <p14:creationId xmlns:p14="http://schemas.microsoft.com/office/powerpoint/2010/main" val="138440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889539218"/>
              </p:ext>
            </p:extLst>
          </p:nvPr>
        </p:nvGraphicFramePr>
        <p:xfrm>
          <a:off x="621322" y="1078518"/>
          <a:ext cx="7901354" cy="5521569"/>
        </p:xfrm>
        <a:graphic>
          <a:graphicData uri="http://schemas.openxmlformats.org/drawingml/2006/table">
            <a:tbl>
              <a:tblPr/>
              <a:tblGrid>
                <a:gridCol w="1105833"/>
                <a:gridCol w="1855676"/>
                <a:gridCol w="1283464"/>
                <a:gridCol w="1266356"/>
                <a:gridCol w="1141505"/>
                <a:gridCol w="1248520"/>
              </a:tblGrid>
              <a:tr h="729544">
                <a:tc>
                  <a:txBody>
                    <a:bodyPr/>
                    <a:lstStyle/>
                    <a:p>
                      <a:pPr algn="ctr" fontAlgn="b"/>
                      <a:r>
                        <a:rPr lang="es-CO" sz="1100" b="0" i="0" u="none" strike="noStrike" dirty="0">
                          <a:solidFill>
                            <a:srgbClr val="000000"/>
                          </a:solidFill>
                          <a:effectLst/>
                          <a:latin typeface="Calibri" panose="020F0502020204030204" pitchFamily="34" charset="0"/>
                        </a:rPr>
                        <a:t>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400" b="1" i="0" u="none" strike="noStrike" dirty="0">
                          <a:solidFill>
                            <a:srgbClr val="000000"/>
                          </a:solidFill>
                          <a:effectLst/>
                          <a:latin typeface="Calibri" panose="020F0502020204030204" pitchFamily="34" charset="0"/>
                        </a:rPr>
                        <a:t>Departamento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1" i="0" u="none" strike="noStrike" dirty="0">
                          <a:solidFill>
                            <a:srgbClr val="000000"/>
                          </a:solidFill>
                          <a:effectLst/>
                          <a:latin typeface="Calibri" panose="020F0502020204030204" pitchFamily="34" charset="0"/>
                        </a:rPr>
                        <a:t>Beneficiarios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alibri" panose="020F0502020204030204" pitchFamily="34" charset="0"/>
                        </a:rPr>
                        <a:t>Cotizantes Dependiente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1" i="0" u="none" strike="noStrike" dirty="0">
                          <a:solidFill>
                            <a:srgbClr val="000000"/>
                          </a:solidFill>
                          <a:effectLst/>
                          <a:latin typeface="Calibri" panose="020F0502020204030204" pitchFamily="34" charset="0"/>
                        </a:rPr>
                        <a:t>Cotizantes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1" i="0" u="none" strike="noStrike" dirty="0">
                          <a:solidFill>
                            <a:srgbClr val="000000"/>
                          </a:solidFill>
                          <a:effectLst/>
                          <a:latin typeface="Calibri" panose="020F0502020204030204" pitchFamily="34" charset="0"/>
                        </a:rPr>
                        <a:t>Total Por Departamento</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378">
                <a:tc>
                  <a:txBody>
                    <a:bodyPr/>
                    <a:lstStyle/>
                    <a:p>
                      <a:pPr algn="ctr" fontAlgn="b"/>
                      <a:r>
                        <a:rPr lang="es-CO" sz="1100" b="0" i="0" u="none" strike="noStrike">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ANTIOQUIA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dirty="0">
                          <a:solidFill>
                            <a:srgbClr val="000000"/>
                          </a:solidFill>
                          <a:effectLst/>
                          <a:latin typeface="Calibri" panose="020F0502020204030204" pitchFamily="34" charset="0"/>
                        </a:rPr>
                        <a:t>              44.529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dirty="0">
                          <a:solidFill>
                            <a:srgbClr val="000000"/>
                          </a:solidFill>
                          <a:effectLst/>
                          <a:latin typeface="Calibri" panose="020F0502020204030204" pitchFamily="34" charset="0"/>
                        </a:rPr>
                        <a:t>                    28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dirty="0">
                          <a:solidFill>
                            <a:srgbClr val="000000"/>
                          </a:solidFill>
                          <a:effectLst/>
                          <a:latin typeface="Calibri" panose="020F0502020204030204" pitchFamily="34" charset="0"/>
                        </a:rPr>
                        <a:t>         57.165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101.722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378">
                <a:tc>
                  <a:txBody>
                    <a:bodyPr/>
                    <a:lstStyle/>
                    <a:p>
                      <a:pPr algn="ctr" fontAlgn="b"/>
                      <a:r>
                        <a:rPr lang="es-CO" sz="1100" b="0" i="0" u="none" strike="noStrike">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BOGOTA D.C</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dirty="0">
                          <a:solidFill>
                            <a:srgbClr val="000000"/>
                          </a:solidFill>
                          <a:effectLst/>
                          <a:latin typeface="Calibri" panose="020F0502020204030204" pitchFamily="34" charset="0"/>
                        </a:rPr>
                        <a:t>              38.476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dirty="0">
                          <a:solidFill>
                            <a:srgbClr val="000000"/>
                          </a:solidFill>
                          <a:effectLst/>
                          <a:latin typeface="Calibri" panose="020F0502020204030204" pitchFamily="34" charset="0"/>
                        </a:rPr>
                        <a:t>                    67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55.870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94.413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378">
                <a:tc>
                  <a:txBody>
                    <a:bodyPr/>
                    <a:lstStyle/>
                    <a:p>
                      <a:pPr algn="ctr" fontAlgn="b"/>
                      <a:r>
                        <a:rPr lang="es-CO" sz="1100" b="0" i="0" u="none" strike="noStrike">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VALLE DEL CAUCA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22.060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24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29.759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51.843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1973">
                <a:tc>
                  <a:txBody>
                    <a:bodyPr/>
                    <a:lstStyle/>
                    <a:p>
                      <a:pPr algn="ctr" fontAlgn="b"/>
                      <a:r>
                        <a:rPr lang="es-CO" sz="1100" b="0" i="0" u="none" strike="noStrike">
                          <a:solidFill>
                            <a:srgbClr val="000000"/>
                          </a:solidFill>
                          <a:effectLst/>
                          <a:latin typeface="Calibri" panose="020F0502020204030204" pitchFamily="34" charset="0"/>
                        </a:rPr>
                        <a:t>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SANTANDER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21.379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33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23.158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44.570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378">
                <a:tc>
                  <a:txBody>
                    <a:bodyPr/>
                    <a:lstStyle/>
                    <a:p>
                      <a:pPr algn="ctr" fontAlgn="b"/>
                      <a:r>
                        <a:rPr lang="es-CO" sz="1100" b="0" i="0" u="none" strike="noStrike">
                          <a:solidFill>
                            <a:srgbClr val="000000"/>
                          </a:solidFill>
                          <a:effectLst/>
                          <a:latin typeface="Calibri" panose="020F0502020204030204" pitchFamily="34" charset="0"/>
                        </a:rPr>
                        <a:t>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CORDOBA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23.175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18.478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41.659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378">
                <a:tc>
                  <a:txBody>
                    <a:bodyPr/>
                    <a:lstStyle/>
                    <a:p>
                      <a:pPr algn="ctr" fontAlgn="b"/>
                      <a:r>
                        <a:rPr lang="es-CO" sz="1100" b="0" i="0" u="none" strike="noStrike">
                          <a:solidFill>
                            <a:srgbClr val="000000"/>
                          </a:solidFill>
                          <a:effectLst/>
                          <a:latin typeface="Calibri" panose="020F0502020204030204" pitchFamily="34" charset="0"/>
                        </a:rPr>
                        <a:t>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BOLIVAR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19.224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18.612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37.840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378">
                <a:tc>
                  <a:txBody>
                    <a:bodyPr/>
                    <a:lstStyle/>
                    <a:p>
                      <a:pPr algn="ctr" fontAlgn="b"/>
                      <a:r>
                        <a:rPr lang="es-CO" sz="1100" b="0" i="0" u="none" strike="noStrike">
                          <a:solidFill>
                            <a:srgbClr val="000000"/>
                          </a:solidFill>
                          <a:effectLst/>
                          <a:latin typeface="Calibri" panose="020F0502020204030204" pitchFamily="34" charset="0"/>
                        </a:rPr>
                        <a:t>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ATLANTICO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19.732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22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dirty="0">
                          <a:solidFill>
                            <a:srgbClr val="000000"/>
                          </a:solidFill>
                          <a:effectLst/>
                          <a:latin typeface="Calibri" panose="020F0502020204030204" pitchFamily="34" charset="0"/>
                        </a:rPr>
                        <a:t>         17.541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a:solidFill>
                            <a:srgbClr val="000000"/>
                          </a:solidFill>
                          <a:effectLst/>
                          <a:latin typeface="Calibri" panose="020F0502020204030204" pitchFamily="34" charset="0"/>
                        </a:rPr>
                        <a:t>           37.295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378">
                <a:tc>
                  <a:txBody>
                    <a:bodyPr/>
                    <a:lstStyle/>
                    <a:p>
                      <a:pPr algn="ctr" fontAlgn="b"/>
                      <a:r>
                        <a:rPr lang="es-CO" sz="1100" b="0" i="0" u="none" strike="noStrike">
                          <a:solidFill>
                            <a:srgbClr val="000000"/>
                          </a:solidFill>
                          <a:effectLst/>
                          <a:latin typeface="Calibri" panose="020F0502020204030204" pitchFamily="34" charset="0"/>
                        </a:rPr>
                        <a:t>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CUNDINAMARCA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13.824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20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dirty="0">
                          <a:solidFill>
                            <a:srgbClr val="000000"/>
                          </a:solidFill>
                          <a:effectLst/>
                          <a:latin typeface="Calibri" panose="020F0502020204030204" pitchFamily="34" charset="0"/>
                        </a:rPr>
                        <a:t>         23.167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37.011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378">
                <a:tc>
                  <a:txBody>
                    <a:bodyPr/>
                    <a:lstStyle/>
                    <a:p>
                      <a:pPr algn="ctr" fontAlgn="b"/>
                      <a:r>
                        <a:rPr lang="es-CO" sz="1100" b="0" i="0" u="none" strike="noStrike">
                          <a:solidFill>
                            <a:srgbClr val="000000"/>
                          </a:solidFill>
                          <a:effectLst/>
                          <a:latin typeface="Calibri" panose="020F0502020204030204" pitchFamily="34" charset="0"/>
                        </a:rPr>
                        <a:t>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NARIÑO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16.236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dirty="0">
                          <a:solidFill>
                            <a:srgbClr val="000000"/>
                          </a:solidFill>
                          <a:effectLst/>
                          <a:latin typeface="Calibri" panose="020F0502020204030204" pitchFamily="34" charset="0"/>
                        </a:rPr>
                        <a:t>         17.608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33.846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378">
                <a:tc>
                  <a:txBody>
                    <a:bodyPr/>
                    <a:lstStyle/>
                    <a:p>
                      <a:pPr algn="ctr" fontAlgn="b"/>
                      <a:r>
                        <a:rPr lang="es-CO" sz="1100" b="0" i="0" u="none" strike="noStrike">
                          <a:solidFill>
                            <a:srgbClr val="000000"/>
                          </a:solidFill>
                          <a:effectLst/>
                          <a:latin typeface="Calibri" panose="020F0502020204030204" pitchFamily="34" charset="0"/>
                        </a:rPr>
                        <a:t>10</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a:solidFill>
                            <a:srgbClr val="000000"/>
                          </a:solidFill>
                          <a:effectLst/>
                          <a:latin typeface="Calibri" panose="020F0502020204030204" pitchFamily="34" charset="0"/>
                        </a:rPr>
                        <a:t>MAGDALENA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16.147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14.515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30.670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378">
                <a:tc>
                  <a:txBody>
                    <a:bodyPr/>
                    <a:lstStyle/>
                    <a:p>
                      <a:pPr algn="ctr" fontAlgn="b"/>
                      <a:r>
                        <a:rPr lang="es-CO" sz="1100" b="0" i="0" u="none" strike="noStrike">
                          <a:solidFill>
                            <a:srgbClr val="000000"/>
                          </a:solidFill>
                          <a:effectLst/>
                          <a:latin typeface="Calibri" panose="020F0502020204030204" pitchFamily="34" charset="0"/>
                        </a:rPr>
                        <a:t>11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BOYACA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14.451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15.835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30.300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378">
                <a:tc>
                  <a:txBody>
                    <a:bodyPr/>
                    <a:lstStyle/>
                    <a:p>
                      <a:pPr algn="ctr" fontAlgn="b"/>
                      <a:r>
                        <a:rPr lang="es-CO" sz="1100" b="0" i="0" u="none" strike="noStrike">
                          <a:solidFill>
                            <a:srgbClr val="000000"/>
                          </a:solidFill>
                          <a:effectLst/>
                          <a:latin typeface="Calibri" panose="020F0502020204030204" pitchFamily="34" charset="0"/>
                        </a:rPr>
                        <a:t>12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a:solidFill>
                            <a:srgbClr val="000000"/>
                          </a:solidFill>
                          <a:effectLst/>
                          <a:latin typeface="Calibri" panose="020F0502020204030204" pitchFamily="34" charset="0"/>
                        </a:rPr>
                        <a:t>TOLIMA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13.664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dirty="0">
                          <a:solidFill>
                            <a:srgbClr val="000000"/>
                          </a:solidFill>
                          <a:effectLst/>
                          <a:latin typeface="Calibri" panose="020F0502020204030204" pitchFamily="34" charset="0"/>
                        </a:rPr>
                        <a:t>         14.675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28.358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378">
                <a:tc>
                  <a:txBody>
                    <a:bodyPr/>
                    <a:lstStyle/>
                    <a:p>
                      <a:pPr algn="ctr" fontAlgn="b"/>
                      <a:r>
                        <a:rPr lang="es-CO" sz="1100" b="0" i="0" u="none" strike="noStrike">
                          <a:solidFill>
                            <a:srgbClr val="000000"/>
                          </a:solidFill>
                          <a:effectLst/>
                          <a:latin typeface="Calibri" panose="020F0502020204030204" pitchFamily="34" charset="0"/>
                        </a:rPr>
                        <a:t>13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CAUCA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12.109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15.244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27.354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0760">
                <a:tc>
                  <a:txBody>
                    <a:bodyPr/>
                    <a:lstStyle/>
                    <a:p>
                      <a:pPr algn="ctr" fontAlgn="b"/>
                      <a:r>
                        <a:rPr lang="es-CO" sz="1100" b="0" i="0" u="none" strike="noStrike" dirty="0">
                          <a:solidFill>
                            <a:srgbClr val="000000"/>
                          </a:solidFill>
                          <a:effectLst/>
                          <a:latin typeface="Calibri" panose="020F0502020204030204" pitchFamily="34" charset="0"/>
                        </a:rPr>
                        <a:t>14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NORTE DE SANTANDER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13.442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13.416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26.868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378">
                <a:tc>
                  <a:txBody>
                    <a:bodyPr/>
                    <a:lstStyle/>
                    <a:p>
                      <a:pPr algn="ctr" fontAlgn="b"/>
                      <a:r>
                        <a:rPr lang="es-CO" sz="1100" b="0" i="0" u="none" strike="noStrike">
                          <a:solidFill>
                            <a:srgbClr val="000000"/>
                          </a:solidFill>
                          <a:effectLst/>
                          <a:latin typeface="Calibri" panose="020F0502020204030204" pitchFamily="34" charset="0"/>
                        </a:rPr>
                        <a:t>15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HUILA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12.780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13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12.762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25.555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378">
                <a:tc>
                  <a:txBody>
                    <a:bodyPr/>
                    <a:lstStyle/>
                    <a:p>
                      <a:pPr algn="ctr" fontAlgn="b"/>
                      <a:r>
                        <a:rPr lang="es-CO" sz="1100" b="0" i="0" u="none" strike="noStrike">
                          <a:solidFill>
                            <a:srgbClr val="000000"/>
                          </a:solidFill>
                          <a:effectLst/>
                          <a:latin typeface="Calibri" panose="020F0502020204030204" pitchFamily="34" charset="0"/>
                        </a:rPr>
                        <a:t>16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CESAR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13.683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O" sz="1200" b="0" i="0" u="none" strike="noStrike">
                          <a:solidFill>
                            <a:srgbClr val="000000"/>
                          </a:solidFill>
                          <a:effectLst/>
                          <a:latin typeface="Calibri" panose="020F0502020204030204" pitchFamily="34" charset="0"/>
                        </a:rPr>
                        <a:t>         11.575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25.267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94049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674910247"/>
              </p:ext>
            </p:extLst>
          </p:nvPr>
        </p:nvGraphicFramePr>
        <p:xfrm>
          <a:off x="902676" y="1688126"/>
          <a:ext cx="7127632" cy="3985844"/>
        </p:xfrm>
        <a:graphic>
          <a:graphicData uri="http://schemas.openxmlformats.org/drawingml/2006/table">
            <a:tbl>
              <a:tblPr/>
              <a:tblGrid>
                <a:gridCol w="997547"/>
                <a:gridCol w="1592857"/>
                <a:gridCol w="1238888"/>
                <a:gridCol w="1142352"/>
                <a:gridCol w="1029725"/>
                <a:gridCol w="1126263"/>
              </a:tblGrid>
              <a:tr h="585197">
                <a:tc>
                  <a:txBody>
                    <a:bodyPr/>
                    <a:lstStyle/>
                    <a:p>
                      <a:pPr algn="ctr" fontAlgn="b"/>
                      <a:r>
                        <a:rPr lang="es-CO" sz="1100" b="0" i="0" u="none" strike="noStrike" dirty="0">
                          <a:solidFill>
                            <a:srgbClr val="000000"/>
                          </a:solidFill>
                          <a:effectLst/>
                          <a:latin typeface="Calibri" panose="020F0502020204030204" pitchFamily="34" charset="0"/>
                        </a:rPr>
                        <a:t>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1" i="0" u="none" strike="noStrike" dirty="0">
                          <a:solidFill>
                            <a:srgbClr val="000000"/>
                          </a:solidFill>
                          <a:effectLst/>
                          <a:latin typeface="Calibri" panose="020F0502020204030204" pitchFamily="34" charset="0"/>
                        </a:rPr>
                        <a:t>Departamento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1" i="0" u="none" strike="noStrike" dirty="0">
                          <a:solidFill>
                            <a:srgbClr val="000000"/>
                          </a:solidFill>
                          <a:effectLst/>
                          <a:latin typeface="Calibri" panose="020F0502020204030204" pitchFamily="34" charset="0"/>
                        </a:rPr>
                        <a:t>Beneficiarios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1" i="0" u="none" strike="noStrike" dirty="0">
                          <a:solidFill>
                            <a:srgbClr val="000000"/>
                          </a:solidFill>
                          <a:effectLst/>
                          <a:latin typeface="Calibri" panose="020F0502020204030204" pitchFamily="34" charset="0"/>
                        </a:rPr>
                        <a:t>Cotizantes </a:t>
                      </a:r>
                      <a:r>
                        <a:rPr lang="es-CO" sz="1400" b="1" i="0" u="none" strike="noStrike" dirty="0" smtClean="0">
                          <a:solidFill>
                            <a:srgbClr val="000000"/>
                          </a:solidFill>
                          <a:effectLst/>
                          <a:latin typeface="Calibri" panose="020F0502020204030204" pitchFamily="34" charset="0"/>
                        </a:rPr>
                        <a:t>Dependientes</a:t>
                      </a:r>
                      <a:endParaRPr lang="es-CO" sz="1400" b="1"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1" i="0" u="none" strike="noStrike" dirty="0">
                          <a:solidFill>
                            <a:srgbClr val="000000"/>
                          </a:solidFill>
                          <a:effectLst/>
                          <a:latin typeface="Calibri" panose="020F0502020204030204" pitchFamily="34" charset="0"/>
                        </a:rPr>
                        <a:t>Cotizantes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1" i="0" u="none" strike="noStrike" dirty="0">
                          <a:solidFill>
                            <a:srgbClr val="000000"/>
                          </a:solidFill>
                          <a:effectLst/>
                          <a:latin typeface="Calibri" panose="020F0502020204030204" pitchFamily="34" charset="0"/>
                        </a:rPr>
                        <a:t>Total Por Departamento</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8114">
                <a:tc>
                  <a:txBody>
                    <a:bodyPr/>
                    <a:lstStyle/>
                    <a:p>
                      <a:pPr algn="ctr" fontAlgn="b"/>
                      <a:r>
                        <a:rPr lang="es-CO" sz="1100" b="0" i="0" u="none" strike="noStrike">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CAQUETA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6.009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5.510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11.519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8114">
                <a:tc>
                  <a:txBody>
                    <a:bodyPr/>
                    <a:lstStyle/>
                    <a:p>
                      <a:pPr algn="ctr" fontAlgn="b"/>
                      <a:r>
                        <a:rPr lang="es-CO" sz="1100" b="0" i="0" u="none" strike="noStrike">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PUTUMAYO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5.118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4.506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9.625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8114">
                <a:tc>
                  <a:txBody>
                    <a:bodyPr/>
                    <a:lstStyle/>
                    <a:p>
                      <a:pPr algn="ctr" fontAlgn="b"/>
                      <a:r>
                        <a:rPr lang="es-CO" sz="1100" b="0" i="0" u="none" strike="noStrike">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CASANARE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dirty="0">
                          <a:solidFill>
                            <a:srgbClr val="000000"/>
                          </a:solidFill>
                          <a:effectLst/>
                          <a:latin typeface="Calibri" panose="020F0502020204030204" pitchFamily="34" charset="0"/>
                        </a:rPr>
                        <a:t>                 5.547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4.505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10.056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8114">
                <a:tc>
                  <a:txBody>
                    <a:bodyPr/>
                    <a:lstStyle/>
                    <a:p>
                      <a:pPr algn="ctr" fontAlgn="b"/>
                      <a:r>
                        <a:rPr lang="es-CO" sz="1100" b="0" i="0" u="none" strike="noStrike">
                          <a:solidFill>
                            <a:srgbClr val="000000"/>
                          </a:solidFill>
                          <a:effectLst/>
                          <a:latin typeface="Calibri" panose="020F0502020204030204" pitchFamily="34" charset="0"/>
                        </a:rPr>
                        <a:t>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META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dirty="0">
                          <a:solidFill>
                            <a:srgbClr val="000000"/>
                          </a:solidFill>
                          <a:effectLst/>
                          <a:latin typeface="Calibri" panose="020F0502020204030204" pitchFamily="34" charset="0"/>
                        </a:rPr>
                        <a:t>                 8.305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dirty="0">
                          <a:solidFill>
                            <a:srgbClr val="000000"/>
                          </a:solidFill>
                          <a:effectLst/>
                          <a:latin typeface="Calibri" panose="020F0502020204030204" pitchFamily="34" charset="0"/>
                        </a:rPr>
                        <a:t>                      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9.246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17.556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8114">
                <a:tc>
                  <a:txBody>
                    <a:bodyPr/>
                    <a:lstStyle/>
                    <a:p>
                      <a:pPr algn="ctr" fontAlgn="b"/>
                      <a:r>
                        <a:rPr lang="es-CO" sz="1100" b="0" i="0" u="none" strike="noStrike">
                          <a:solidFill>
                            <a:srgbClr val="000000"/>
                          </a:solidFill>
                          <a:effectLst/>
                          <a:latin typeface="Calibri" panose="020F0502020204030204" pitchFamily="34" charset="0"/>
                        </a:rPr>
                        <a:t>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SUCRE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13.388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dirty="0">
                          <a:solidFill>
                            <a:srgbClr val="000000"/>
                          </a:solidFill>
                          <a:effectLst/>
                          <a:latin typeface="Calibri" panose="020F0502020204030204" pitchFamily="34" charset="0"/>
                        </a:rPr>
                        <a:t>                      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10.458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a:solidFill>
                            <a:srgbClr val="000000"/>
                          </a:solidFill>
                          <a:effectLst/>
                          <a:latin typeface="Calibri" panose="020F0502020204030204" pitchFamily="34" charset="0"/>
                        </a:rPr>
                        <a:t>           23.854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8114">
                <a:tc>
                  <a:txBody>
                    <a:bodyPr/>
                    <a:lstStyle/>
                    <a:p>
                      <a:pPr algn="ctr" fontAlgn="b"/>
                      <a:r>
                        <a:rPr lang="es-CO" sz="1100" b="0" i="0" u="none" strike="noStrike">
                          <a:solidFill>
                            <a:srgbClr val="000000"/>
                          </a:solidFill>
                          <a:effectLst/>
                          <a:latin typeface="Calibri" panose="020F0502020204030204" pitchFamily="34" charset="0"/>
                        </a:rPr>
                        <a:t>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LA GUAJIRA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7.043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6.488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a:solidFill>
                            <a:srgbClr val="000000"/>
                          </a:solidFill>
                          <a:effectLst/>
                          <a:latin typeface="Calibri" panose="020F0502020204030204" pitchFamily="34" charset="0"/>
                        </a:rPr>
                        <a:t>           13.535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8114">
                <a:tc>
                  <a:txBody>
                    <a:bodyPr/>
                    <a:lstStyle/>
                    <a:p>
                      <a:pPr algn="ctr" fontAlgn="b"/>
                      <a:r>
                        <a:rPr lang="es-CO" sz="1100" b="0" i="0" u="none" strike="noStrike">
                          <a:solidFill>
                            <a:srgbClr val="000000"/>
                          </a:solidFill>
                          <a:effectLst/>
                          <a:latin typeface="Calibri" panose="020F0502020204030204" pitchFamily="34" charset="0"/>
                        </a:rPr>
                        <a:t>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CHOCO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5.826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dirty="0">
                          <a:solidFill>
                            <a:srgbClr val="000000"/>
                          </a:solidFill>
                          <a:effectLst/>
                          <a:latin typeface="Calibri" panose="020F0502020204030204" pitchFamily="34" charset="0"/>
                        </a:rPr>
                        <a:t>                      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7.298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           13.125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7621">
                <a:tc>
                  <a:txBody>
                    <a:bodyPr/>
                    <a:lstStyle/>
                    <a:p>
                      <a:pPr algn="ctr" fontAlgn="b"/>
                      <a:r>
                        <a:rPr lang="es-CO" sz="1100" b="0" i="0" u="none" strike="noStrike">
                          <a:solidFill>
                            <a:srgbClr val="000000"/>
                          </a:solidFill>
                          <a:effectLst/>
                          <a:latin typeface="Calibri" panose="020F0502020204030204" pitchFamily="34" charset="0"/>
                        </a:rPr>
                        <a:t>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chemeClr val="tx1"/>
                          </a:solidFill>
                          <a:effectLst/>
                          <a:latin typeface="Calibri" panose="020F0502020204030204" pitchFamily="34" charset="0"/>
                        </a:rPr>
                        <a:t>CALDAS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CO" sz="1400" b="0" i="0" u="none" strike="noStrike">
                          <a:solidFill>
                            <a:schemeClr val="tx1"/>
                          </a:solidFill>
                          <a:effectLst/>
                          <a:latin typeface="Calibri" panose="020F0502020204030204" pitchFamily="34" charset="0"/>
                        </a:rPr>
                        <a:t>                 7.972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CO" sz="1400" b="0" i="0" u="none" strike="noStrike">
                          <a:solidFill>
                            <a:schemeClr val="tx1"/>
                          </a:solidFill>
                          <a:effectLst/>
                          <a:latin typeface="Calibri" panose="020F0502020204030204" pitchFamily="34" charset="0"/>
                        </a:rPr>
                        <a:t>                      3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CO" sz="1400" b="0" i="0" u="none" strike="noStrike" dirty="0">
                          <a:solidFill>
                            <a:schemeClr val="tx1"/>
                          </a:solidFill>
                          <a:effectLst/>
                          <a:latin typeface="Calibri" panose="020F0502020204030204" pitchFamily="34" charset="0"/>
                        </a:rPr>
                        <a:t>         12.413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CO" sz="1400" b="1" i="0" u="none" strike="noStrike" dirty="0">
                          <a:solidFill>
                            <a:schemeClr val="tx1"/>
                          </a:solidFill>
                          <a:effectLst/>
                          <a:latin typeface="Calibri" panose="020F0502020204030204" pitchFamily="34" charset="0"/>
                        </a:rPr>
                        <a:t>           20.388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8114">
                <a:tc>
                  <a:txBody>
                    <a:bodyPr/>
                    <a:lstStyle/>
                    <a:p>
                      <a:pPr algn="ctr" fontAlgn="b"/>
                      <a:r>
                        <a:rPr lang="es-CO" sz="1100" b="0" i="0" u="none" strike="noStrike">
                          <a:solidFill>
                            <a:srgbClr val="000000"/>
                          </a:solidFill>
                          <a:effectLst/>
                          <a:latin typeface="Calibri" panose="020F0502020204030204" pitchFamily="34" charset="0"/>
                        </a:rPr>
                        <a:t>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chemeClr val="tx1"/>
                          </a:solidFill>
                          <a:effectLst/>
                          <a:latin typeface="Calibri" panose="020F0502020204030204" pitchFamily="34" charset="0"/>
                        </a:rPr>
                        <a:t>QUINDIO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CO" sz="1400" b="0" i="0" u="none" strike="noStrike" dirty="0">
                          <a:solidFill>
                            <a:schemeClr val="tx1"/>
                          </a:solidFill>
                          <a:effectLst/>
                          <a:latin typeface="Calibri" panose="020F0502020204030204" pitchFamily="34" charset="0"/>
                        </a:rPr>
                        <a:t>                 4.682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CO" sz="1400" b="0" i="0" u="none" strike="noStrike">
                          <a:solidFill>
                            <a:schemeClr val="tx1"/>
                          </a:solidFill>
                          <a:effectLst/>
                          <a:latin typeface="Calibri" panose="020F0502020204030204" pitchFamily="34" charset="0"/>
                        </a:rPr>
                        <a:t>                    14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CO" sz="1400" b="0" i="0" u="none" strike="noStrike" dirty="0">
                          <a:solidFill>
                            <a:schemeClr val="tx1"/>
                          </a:solidFill>
                          <a:effectLst/>
                          <a:latin typeface="Calibri" panose="020F0502020204030204" pitchFamily="34" charset="0"/>
                        </a:rPr>
                        <a:t>           6.628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CO" sz="1400" b="1" i="0" u="none" strike="noStrike" dirty="0">
                          <a:solidFill>
                            <a:schemeClr val="tx1"/>
                          </a:solidFill>
                          <a:effectLst/>
                          <a:latin typeface="Calibri" panose="020F0502020204030204" pitchFamily="34" charset="0"/>
                        </a:rPr>
                        <a:t>           11.324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8114">
                <a:tc>
                  <a:txBody>
                    <a:bodyPr/>
                    <a:lstStyle/>
                    <a:p>
                      <a:pPr algn="ctr" fontAlgn="b"/>
                      <a:r>
                        <a:rPr lang="es-CO" sz="1100" b="0" i="0" u="none" strike="noStrike">
                          <a:solidFill>
                            <a:srgbClr val="000000"/>
                          </a:solidFill>
                          <a:effectLst/>
                          <a:latin typeface="Calibri" panose="020F0502020204030204" pitchFamily="34" charset="0"/>
                        </a:rPr>
                        <a:t>10</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chemeClr val="tx1"/>
                          </a:solidFill>
                          <a:effectLst/>
                          <a:latin typeface="Calibri" panose="020F0502020204030204" pitchFamily="34" charset="0"/>
                        </a:rPr>
                        <a:t>RISARALDA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s-CO" sz="1400" b="0" i="0" u="none" strike="noStrike" dirty="0">
                          <a:solidFill>
                            <a:schemeClr val="tx1"/>
                          </a:solidFill>
                          <a:effectLst/>
                          <a:latin typeface="Calibri" panose="020F0502020204030204" pitchFamily="34" charset="0"/>
                        </a:rPr>
                        <a:t>                 7.581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s-CO" sz="1400" b="0" i="0" u="none" strike="noStrike" dirty="0">
                          <a:solidFill>
                            <a:schemeClr val="tx1"/>
                          </a:solidFill>
                          <a:effectLst/>
                          <a:latin typeface="Calibri" panose="020F0502020204030204" pitchFamily="34" charset="0"/>
                        </a:rPr>
                        <a:t>                      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s-CO" sz="1400" b="0" i="0" u="none" strike="noStrike" dirty="0">
                          <a:solidFill>
                            <a:schemeClr val="tx1"/>
                          </a:solidFill>
                          <a:effectLst/>
                          <a:latin typeface="Calibri" panose="020F0502020204030204" pitchFamily="34" charset="0"/>
                        </a:rPr>
                        <a:t>           9.811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s-CO" sz="1400" b="1" i="0" u="none" strike="noStrike" dirty="0">
                          <a:solidFill>
                            <a:schemeClr val="tx1"/>
                          </a:solidFill>
                          <a:effectLst/>
                          <a:latin typeface="Calibri" panose="020F0502020204030204" pitchFamily="34" charset="0"/>
                        </a:rPr>
                        <a:t>           17.398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327972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3501173169"/>
              </p:ext>
            </p:extLst>
          </p:nvPr>
        </p:nvGraphicFramePr>
        <p:xfrm>
          <a:off x="797170" y="1336432"/>
          <a:ext cx="7256583" cy="4654058"/>
        </p:xfrm>
        <a:graphic>
          <a:graphicData uri="http://schemas.openxmlformats.org/drawingml/2006/table">
            <a:tbl>
              <a:tblPr/>
              <a:tblGrid>
                <a:gridCol w="1015594"/>
                <a:gridCol w="1621674"/>
                <a:gridCol w="1261303"/>
                <a:gridCol w="1163019"/>
                <a:gridCol w="1048355"/>
                <a:gridCol w="1146638"/>
              </a:tblGrid>
              <a:tr h="851353">
                <a:tc>
                  <a:txBody>
                    <a:bodyPr/>
                    <a:lstStyle/>
                    <a:p>
                      <a:pPr algn="ctr" fontAlgn="b"/>
                      <a:r>
                        <a:rPr lang="es-CO" sz="1400" b="0" i="0" u="none" strike="noStrike" dirty="0">
                          <a:solidFill>
                            <a:srgbClr val="000000"/>
                          </a:solidFill>
                          <a:effectLst/>
                          <a:latin typeface="Calibri" panose="020F0502020204030204" pitchFamily="34" charset="0"/>
                        </a:rPr>
                        <a:t>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1" i="0" u="none" strike="noStrike" dirty="0">
                          <a:solidFill>
                            <a:srgbClr val="000000"/>
                          </a:solidFill>
                          <a:effectLst/>
                          <a:latin typeface="Calibri" panose="020F0502020204030204" pitchFamily="34" charset="0"/>
                        </a:rPr>
                        <a:t>Departamento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1" i="0" u="none" strike="noStrike" dirty="0">
                          <a:solidFill>
                            <a:srgbClr val="000000"/>
                          </a:solidFill>
                          <a:effectLst/>
                          <a:latin typeface="Calibri" panose="020F0502020204030204" pitchFamily="34" charset="0"/>
                        </a:rPr>
                        <a:t>Beneficiarios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1" i="0" u="none" strike="noStrike" dirty="0">
                          <a:solidFill>
                            <a:srgbClr val="000000"/>
                          </a:solidFill>
                          <a:effectLst/>
                          <a:latin typeface="Calibri" panose="020F0502020204030204" pitchFamily="34" charset="0"/>
                        </a:rPr>
                        <a:t>Cotizantes Dependiente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1" i="0" u="none" strike="noStrike" dirty="0">
                          <a:solidFill>
                            <a:srgbClr val="000000"/>
                          </a:solidFill>
                          <a:effectLst/>
                          <a:latin typeface="Calibri" panose="020F0502020204030204" pitchFamily="34" charset="0"/>
                        </a:rPr>
                        <a:t>Cotizantes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400" b="1" i="0" u="none" strike="noStrike" dirty="0">
                          <a:solidFill>
                            <a:srgbClr val="000000"/>
                          </a:solidFill>
                          <a:effectLst/>
                          <a:latin typeface="Calibri" panose="020F0502020204030204" pitchFamily="34" charset="0"/>
                        </a:rPr>
                        <a:t>Total Por Departamento</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1892">
                <a:tc>
                  <a:txBody>
                    <a:bodyPr/>
                    <a:lstStyle/>
                    <a:p>
                      <a:pPr algn="ctr" fontAlgn="b"/>
                      <a:r>
                        <a:rPr lang="es-CO" sz="1400" b="0" i="0" u="none" strike="noStrike">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GUAINIA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dirty="0">
                          <a:solidFill>
                            <a:srgbClr val="000000"/>
                          </a:solidFill>
                          <a:effectLst/>
                          <a:latin typeface="Calibri" panose="020F0502020204030204" pitchFamily="34" charset="0"/>
                        </a:rPr>
                        <a:t>                    437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dirty="0">
                          <a:solidFill>
                            <a:srgbClr val="000000"/>
                          </a:solidFill>
                          <a:effectLst/>
                          <a:latin typeface="Calibri" panose="020F0502020204030204" pitchFamily="34" charset="0"/>
                        </a:rPr>
                        <a:t>               472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600" b="1" i="0" u="none" strike="noStrike" dirty="0">
                          <a:solidFill>
                            <a:srgbClr val="000000"/>
                          </a:solidFill>
                          <a:effectLst/>
                          <a:latin typeface="Calibri" panose="020F0502020204030204" pitchFamily="34" charset="0"/>
                        </a:rPr>
                        <a:t>                 909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1892">
                <a:tc>
                  <a:txBody>
                    <a:bodyPr/>
                    <a:lstStyle/>
                    <a:p>
                      <a:pPr algn="ctr" fontAlgn="b"/>
                      <a:r>
                        <a:rPr lang="es-CO" sz="1400" b="0" i="0" u="none" strike="noStrike">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GUAVIARE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920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dirty="0">
                          <a:solidFill>
                            <a:srgbClr val="000000"/>
                          </a:solidFill>
                          <a:effectLst/>
                          <a:latin typeface="Calibri" panose="020F0502020204030204" pitchFamily="34" charset="0"/>
                        </a:rPr>
                        <a:t>                      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1.004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600" b="1" i="0" u="none" strike="noStrike" dirty="0">
                          <a:solidFill>
                            <a:srgbClr val="000000"/>
                          </a:solidFill>
                          <a:effectLst/>
                          <a:latin typeface="Calibri" panose="020F0502020204030204" pitchFamily="34" charset="0"/>
                        </a:rPr>
                        <a:t>              1.925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1892">
                <a:tc>
                  <a:txBody>
                    <a:bodyPr/>
                    <a:lstStyle/>
                    <a:p>
                      <a:pPr algn="ctr" fontAlgn="b"/>
                      <a:r>
                        <a:rPr lang="es-CO" sz="1400" b="0" i="0" u="none" strike="noStrike">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VAUPES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790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dirty="0">
                          <a:solidFill>
                            <a:srgbClr val="000000"/>
                          </a:solidFill>
                          <a:effectLst/>
                          <a:latin typeface="Calibri" panose="020F0502020204030204" pitchFamily="34" charset="0"/>
                        </a:rPr>
                        <a:t>                     -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439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600" b="1" i="0" u="none" strike="noStrike" dirty="0">
                          <a:solidFill>
                            <a:srgbClr val="000000"/>
                          </a:solidFill>
                          <a:effectLst/>
                          <a:latin typeface="Calibri" panose="020F0502020204030204" pitchFamily="34" charset="0"/>
                        </a:rPr>
                        <a:t>              1.229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1892">
                <a:tc>
                  <a:txBody>
                    <a:bodyPr/>
                    <a:lstStyle/>
                    <a:p>
                      <a:pPr algn="ctr" fontAlgn="b"/>
                      <a:r>
                        <a:rPr lang="es-CO" sz="1400" b="0" i="0" u="none" strike="noStrike">
                          <a:solidFill>
                            <a:srgbClr val="000000"/>
                          </a:solidFill>
                          <a:effectLst/>
                          <a:latin typeface="Calibri" panose="020F0502020204030204" pitchFamily="34" charset="0"/>
                        </a:rPr>
                        <a:t>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AMAZONAS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1.195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dirty="0">
                          <a:solidFill>
                            <a:srgbClr val="000000"/>
                          </a:solidFill>
                          <a:effectLst/>
                          <a:latin typeface="Calibri" panose="020F0502020204030204" pitchFamily="34" charset="0"/>
                        </a:rPr>
                        <a:t>               923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600" b="1" i="0" u="none" strike="noStrike" dirty="0">
                          <a:solidFill>
                            <a:srgbClr val="000000"/>
                          </a:solidFill>
                          <a:effectLst/>
                          <a:latin typeface="Calibri" panose="020F0502020204030204" pitchFamily="34" charset="0"/>
                        </a:rPr>
                        <a:t>              2.119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51353">
                <a:tc>
                  <a:txBody>
                    <a:bodyPr/>
                    <a:lstStyle/>
                    <a:p>
                      <a:pPr algn="ctr" fontAlgn="b"/>
                      <a:r>
                        <a:rPr lang="es-CO" sz="1400" b="0" i="0" u="none" strike="noStrike">
                          <a:solidFill>
                            <a:srgbClr val="000000"/>
                          </a:solidFill>
                          <a:effectLst/>
                          <a:latin typeface="Calibri" panose="020F0502020204030204" pitchFamily="34" charset="0"/>
                        </a:rPr>
                        <a:t>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SAN ANDRES Y PROVIDENCIA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306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dirty="0">
                          <a:solidFill>
                            <a:srgbClr val="000000"/>
                          </a:solidFill>
                          <a:effectLst/>
                          <a:latin typeface="Calibri" panose="020F0502020204030204" pitchFamily="34" charset="0"/>
                        </a:rPr>
                        <a:t>               647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600" b="1" i="0" u="none" strike="noStrike" dirty="0">
                          <a:solidFill>
                            <a:srgbClr val="000000"/>
                          </a:solidFill>
                          <a:effectLst/>
                          <a:latin typeface="Calibri" panose="020F0502020204030204" pitchFamily="34" charset="0"/>
                        </a:rPr>
                        <a:t>                 953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1892">
                <a:tc>
                  <a:txBody>
                    <a:bodyPr/>
                    <a:lstStyle/>
                    <a:p>
                      <a:pPr algn="ctr" fontAlgn="b"/>
                      <a:r>
                        <a:rPr lang="es-CO" sz="1400" b="0" i="0" u="none" strike="noStrike">
                          <a:solidFill>
                            <a:srgbClr val="000000"/>
                          </a:solidFill>
                          <a:effectLst/>
                          <a:latin typeface="Calibri" panose="020F0502020204030204" pitchFamily="34" charset="0"/>
                        </a:rPr>
                        <a:t>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VICHADA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689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400" b="0" i="0" u="none" strike="noStrike" dirty="0">
                          <a:solidFill>
                            <a:srgbClr val="000000"/>
                          </a:solidFill>
                          <a:effectLst/>
                          <a:latin typeface="Calibri" panose="020F0502020204030204" pitchFamily="34" charset="0"/>
                        </a:rPr>
                        <a:t>               760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600" b="1" i="0" u="none" strike="noStrike" dirty="0">
                          <a:solidFill>
                            <a:srgbClr val="000000"/>
                          </a:solidFill>
                          <a:effectLst/>
                          <a:latin typeface="Calibri" panose="020F0502020204030204" pitchFamily="34" charset="0"/>
                        </a:rPr>
                        <a:t>              1.449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1892">
                <a:tc>
                  <a:txBody>
                    <a:bodyPr/>
                    <a:lstStyle/>
                    <a:p>
                      <a:pPr algn="ctr" fontAlgn="b"/>
                      <a:r>
                        <a:rPr lang="es-CO" sz="1400" b="0" i="0" u="none" strike="noStrike">
                          <a:solidFill>
                            <a:srgbClr val="000000"/>
                          </a:solidFill>
                          <a:effectLst/>
                          <a:latin typeface="Calibri" panose="020F0502020204030204" pitchFamily="34" charset="0"/>
                        </a:rPr>
                        <a:t>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O" sz="1400" b="1" i="0" u="none" strike="noStrike" dirty="0">
                          <a:solidFill>
                            <a:srgbClr val="000000"/>
                          </a:solidFill>
                          <a:effectLst/>
                          <a:latin typeface="Calibri" panose="020F0502020204030204" pitchFamily="34" charset="0"/>
                        </a:rPr>
                        <a:t>ARAUCA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3.086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O" sz="1400" b="0" i="0" u="none" strike="noStrike">
                          <a:solidFill>
                            <a:srgbClr val="000000"/>
                          </a:solidFill>
                          <a:effectLst/>
                          <a:latin typeface="Calibri" panose="020F0502020204030204" pitchFamily="34" charset="0"/>
                        </a:rPr>
                        <a:t>           2.953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O" sz="1600" b="1" i="0" u="none" strike="noStrike" dirty="0">
                          <a:solidFill>
                            <a:srgbClr val="000000"/>
                          </a:solidFill>
                          <a:effectLst/>
                          <a:latin typeface="Calibri" panose="020F0502020204030204" pitchFamily="34" charset="0"/>
                        </a:rPr>
                        <a:t>              6.039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74678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574431"/>
            <a:ext cx="7886700" cy="1324707"/>
          </a:xfrm>
        </p:spPr>
        <p:txBody>
          <a:bodyPr/>
          <a:lstStyle/>
          <a:p>
            <a:r>
              <a:rPr lang="es-CO" dirty="0" smtClean="0"/>
              <a:t>Regionalización con pool de riesgo con límite inferior en 25000 </a:t>
            </a:r>
            <a:endParaRPr lang="es-CO" dirty="0"/>
          </a:p>
        </p:txBody>
      </p:sp>
      <p:sp>
        <p:nvSpPr>
          <p:cNvPr id="3" name="Marcador de contenido 2"/>
          <p:cNvSpPr>
            <a:spLocks noGrp="1"/>
          </p:cNvSpPr>
          <p:nvPr>
            <p:ph idx="1"/>
          </p:nvPr>
        </p:nvSpPr>
        <p:spPr>
          <a:xfrm>
            <a:off x="628650" y="2110154"/>
            <a:ext cx="7886700" cy="4536831"/>
          </a:xfrm>
        </p:spPr>
        <p:txBody>
          <a:bodyPr/>
          <a:lstStyle/>
          <a:p>
            <a:pPr marL="0" indent="0">
              <a:buNone/>
            </a:pPr>
            <a:r>
              <a:rPr lang="es-MX" dirty="0" smtClean="0"/>
              <a:t>Efectos problemáticos señalados con anterioridad</a:t>
            </a:r>
          </a:p>
          <a:p>
            <a:pPr marL="457200" lvl="1" indent="0">
              <a:buNone/>
            </a:pPr>
            <a:endParaRPr lang="es-MX" dirty="0" smtClean="0"/>
          </a:p>
          <a:p>
            <a:pPr marL="457200" lvl="1" indent="0">
              <a:buNone/>
            </a:pPr>
            <a:r>
              <a:rPr lang="es-MX" dirty="0" smtClean="0"/>
              <a:t>Debilidad organizacional y administrativa</a:t>
            </a:r>
          </a:p>
          <a:p>
            <a:pPr marL="457200" lvl="1" indent="0">
              <a:buNone/>
            </a:pPr>
            <a:r>
              <a:rPr lang="es-MX" dirty="0" smtClean="0"/>
              <a:t>Costo administrativo superior</a:t>
            </a:r>
          </a:p>
          <a:p>
            <a:pPr marL="457200" lvl="1" indent="0">
              <a:buNone/>
            </a:pPr>
            <a:r>
              <a:rPr lang="es-MX" dirty="0" smtClean="0"/>
              <a:t>Riesgo financiero más alto</a:t>
            </a:r>
          </a:p>
          <a:p>
            <a:pPr marL="457200" lvl="1" indent="0">
              <a:buNone/>
            </a:pPr>
            <a:r>
              <a:rPr lang="es-MX" dirty="0" smtClean="0"/>
              <a:t>Reducción severa de la capacidad de negociación de tarifas con la red de servicios.</a:t>
            </a:r>
          </a:p>
          <a:p>
            <a:pPr marL="0" indent="0">
              <a:buNone/>
            </a:pPr>
            <a:r>
              <a:rPr lang="es-MX" dirty="0" smtClean="0"/>
              <a:t>Efecto dramático del análisis de la propuesta</a:t>
            </a:r>
          </a:p>
          <a:p>
            <a:pPr marL="457200" lvl="1" indent="0">
              <a:buNone/>
            </a:pPr>
            <a:endParaRPr lang="es-MX" dirty="0" smtClean="0"/>
          </a:p>
          <a:p>
            <a:pPr marL="457200" lvl="1" indent="0">
              <a:buNone/>
            </a:pPr>
            <a:r>
              <a:rPr lang="es-MX" dirty="0" smtClean="0"/>
              <a:t>Departamentos huérfanos que hagan imposible la contratación</a:t>
            </a:r>
            <a:endParaRPr lang="es-MX" dirty="0"/>
          </a:p>
          <a:p>
            <a:pPr marL="457200" lvl="1" indent="0">
              <a:buNone/>
            </a:pPr>
            <a:endParaRPr lang="es-MX" dirty="0" smtClean="0"/>
          </a:p>
          <a:p>
            <a:pPr marL="457200" lvl="1" indent="0">
              <a:buNone/>
            </a:pPr>
            <a:endParaRPr lang="es-MX" dirty="0" smtClean="0"/>
          </a:p>
          <a:p>
            <a:pPr marL="0" indent="0">
              <a:buNone/>
            </a:pPr>
            <a:endParaRPr lang="es-MX" dirty="0"/>
          </a:p>
        </p:txBody>
      </p:sp>
    </p:spTree>
    <p:extLst>
      <p:ext uri="{BB962C8B-B14F-4D97-AF65-F5344CB8AC3E}">
        <p14:creationId xmlns:p14="http://schemas.microsoft.com/office/powerpoint/2010/main" val="779472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609600"/>
            <a:ext cx="7886700" cy="1081088"/>
          </a:xfrm>
        </p:spPr>
        <p:txBody>
          <a:bodyPr/>
          <a:lstStyle/>
          <a:p>
            <a:r>
              <a:rPr lang="es-CO" dirty="0" smtClean="0"/>
              <a:t>Red </a:t>
            </a:r>
            <a:r>
              <a:rPr lang="es-CO" dirty="0"/>
              <a:t>de servicios / Rutas integrales de Atención</a:t>
            </a:r>
          </a:p>
        </p:txBody>
      </p:sp>
      <p:sp>
        <p:nvSpPr>
          <p:cNvPr id="3" name="Marcador de contenido 2"/>
          <p:cNvSpPr>
            <a:spLocks noGrp="1"/>
          </p:cNvSpPr>
          <p:nvPr>
            <p:ph idx="1"/>
          </p:nvPr>
        </p:nvSpPr>
        <p:spPr>
          <a:xfrm>
            <a:off x="628650" y="2203938"/>
            <a:ext cx="7886700" cy="3973024"/>
          </a:xfrm>
        </p:spPr>
        <p:txBody>
          <a:bodyPr/>
          <a:lstStyle/>
          <a:p>
            <a:r>
              <a:rPr lang="es-CO" sz="2400" dirty="0" smtClean="0"/>
              <a:t>Se plantea </a:t>
            </a:r>
            <a:r>
              <a:rPr lang="es-CO" sz="2400" dirty="0"/>
              <a:t>que la regionalización debe conseguir integrar una red de servicios que garantice al menos un 90 al 95 % de los servicios necesarios y, por supuesto, solo una decena de departamentos cumpliría esta condición</a:t>
            </a:r>
            <a:r>
              <a:rPr lang="es-CO" sz="2400" dirty="0" smtClean="0"/>
              <a:t>.</a:t>
            </a:r>
          </a:p>
          <a:p>
            <a:endParaRPr lang="es-CO" sz="2400" dirty="0"/>
          </a:p>
          <a:p>
            <a:r>
              <a:rPr lang="es-CO" sz="2400" dirty="0"/>
              <a:t>También pueden y deben contratar algunos servicios de alta complejidad fuera de la región, en la metrópoli más cercana, de las cinco que en el país cuentan con la totalidad de los servicios de salud, pero solamente en los casos en que no estén disponibles en el mismo departamento o región. </a:t>
            </a:r>
          </a:p>
          <a:p>
            <a:endParaRPr lang="es-CO" dirty="0"/>
          </a:p>
        </p:txBody>
      </p:sp>
    </p:spTree>
    <p:extLst>
      <p:ext uri="{BB962C8B-B14F-4D97-AF65-F5344CB8AC3E}">
        <p14:creationId xmlns:p14="http://schemas.microsoft.com/office/powerpoint/2010/main" val="3339658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628650" y="750277"/>
            <a:ext cx="7886700" cy="1488830"/>
          </a:xfrm>
        </p:spPr>
        <p:txBody>
          <a:bodyPr/>
          <a:lstStyle/>
          <a:p>
            <a:r>
              <a:rPr lang="es-CO" dirty="0"/>
              <a:t>P</a:t>
            </a:r>
            <a:r>
              <a:rPr lang="es-CO" dirty="0" smtClean="0"/>
              <a:t>rincipio </a:t>
            </a:r>
            <a:r>
              <a:rPr lang="es-CO" dirty="0"/>
              <a:t>de “Contigüidad” y Rutas integrales de atención</a:t>
            </a:r>
            <a:br>
              <a:rPr lang="es-CO" dirty="0"/>
            </a:br>
            <a:endParaRPr lang="es-CO" dirty="0"/>
          </a:p>
        </p:txBody>
      </p:sp>
      <p:sp>
        <p:nvSpPr>
          <p:cNvPr id="4" name="Marcador de contenido 3"/>
          <p:cNvSpPr>
            <a:spLocks noGrp="1"/>
          </p:cNvSpPr>
          <p:nvPr>
            <p:ph idx="1"/>
          </p:nvPr>
        </p:nvSpPr>
        <p:spPr>
          <a:xfrm>
            <a:off x="628650" y="2239107"/>
            <a:ext cx="7886700" cy="4407878"/>
          </a:xfrm>
        </p:spPr>
        <p:txBody>
          <a:bodyPr/>
          <a:lstStyle/>
          <a:p>
            <a:endParaRPr lang="es-CO" sz="2400" dirty="0" smtClean="0"/>
          </a:p>
          <a:p>
            <a:r>
              <a:rPr lang="es-CO" sz="2400" dirty="0" smtClean="0"/>
              <a:t>Los proveedores </a:t>
            </a:r>
            <a:r>
              <a:rPr lang="es-CO" sz="2400" dirty="0"/>
              <a:t>deben garantizar que todos los servicios disponibles en cada departamento estén incluidos en la red de servicios, para evitar remisiones innecesarias que sólo apunten a la conveniencia del contratista, pero que rompen el principio de “contigüidad” que precisan las rutas integrales de atención en salud, para garantizar que la oferta sea accesible a los afiliados. </a:t>
            </a:r>
            <a:endParaRPr lang="es-CO" sz="2400" dirty="0" smtClean="0"/>
          </a:p>
          <a:p>
            <a:r>
              <a:rPr lang="es-CO" sz="2400" dirty="0" smtClean="0"/>
              <a:t>Este </a:t>
            </a:r>
            <a:r>
              <a:rPr lang="es-CO" sz="2400" dirty="0"/>
              <a:t>principio sólo se puede romper si no es posible contratar algún servicio a precios razonables o el existente presenta serios problemas de calidad.</a:t>
            </a:r>
          </a:p>
          <a:p>
            <a:endParaRPr lang="es-CO" dirty="0"/>
          </a:p>
        </p:txBody>
      </p:sp>
    </p:spTree>
    <p:extLst>
      <p:ext uri="{BB962C8B-B14F-4D97-AF65-F5344CB8AC3E}">
        <p14:creationId xmlns:p14="http://schemas.microsoft.com/office/powerpoint/2010/main" val="2943083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a:r>
            <a:br>
              <a:rPr lang="es-MX" dirty="0" smtClean="0"/>
            </a:br>
            <a:r>
              <a:rPr lang="es-CO" dirty="0" smtClean="0"/>
              <a:t>Red de servicios / Rutas integrales de Atención</a:t>
            </a:r>
            <a:endParaRPr lang="es-CO" dirty="0"/>
          </a:p>
        </p:txBody>
      </p:sp>
      <p:sp>
        <p:nvSpPr>
          <p:cNvPr id="3" name="Marcador de contenido 2"/>
          <p:cNvSpPr>
            <a:spLocks noGrp="1"/>
          </p:cNvSpPr>
          <p:nvPr>
            <p:ph idx="1"/>
          </p:nvPr>
        </p:nvSpPr>
        <p:spPr>
          <a:xfrm>
            <a:off x="628650" y="2473568"/>
            <a:ext cx="8034704" cy="3821723"/>
          </a:xfrm>
        </p:spPr>
        <p:txBody>
          <a:bodyPr/>
          <a:lstStyle/>
          <a:p>
            <a:r>
              <a:rPr lang="es-CO" sz="2200" dirty="0"/>
              <a:t>L</a:t>
            </a:r>
            <a:r>
              <a:rPr lang="es-CO" sz="2200" dirty="0" smtClean="0"/>
              <a:t>as </a:t>
            </a:r>
            <a:r>
              <a:rPr lang="es-CO" sz="2200" dirty="0"/>
              <a:t>regiones deben responder </a:t>
            </a:r>
            <a:r>
              <a:rPr lang="es-CO" sz="2200" dirty="0" smtClean="0"/>
              <a:t>en lo posible a </a:t>
            </a:r>
            <a:r>
              <a:rPr lang="es-CO" sz="2200" dirty="0"/>
              <a:t>la organización natural de los departamentos que se agrupan, en términos </a:t>
            </a:r>
            <a:r>
              <a:rPr lang="es-CO" sz="2200" dirty="0" smtClean="0"/>
              <a:t>culturales, de </a:t>
            </a:r>
            <a:r>
              <a:rPr lang="es-CO" sz="2200" dirty="0"/>
              <a:t>comunicaciones, mercados y servicios de salud, con sus sistemas de referencia y contra-referencia y ruta de la </a:t>
            </a:r>
            <a:r>
              <a:rPr lang="es-CO" sz="2200" dirty="0" smtClean="0"/>
              <a:t>salud.</a:t>
            </a:r>
          </a:p>
          <a:p>
            <a:r>
              <a:rPr lang="es-CO" sz="2200" dirty="0"/>
              <a:t>N</a:t>
            </a:r>
            <a:r>
              <a:rPr lang="es-CO" sz="2200" dirty="0" smtClean="0"/>
              <a:t>o </a:t>
            </a:r>
            <a:r>
              <a:rPr lang="es-CO" sz="2200" dirty="0"/>
              <a:t>resulta aceptable que el socio de una UT con clínica de alta tecnología organice una red de servicios que obligue a confluir la ruta de servicios por su conveniencia hacia el departamento que tiene su sede, desde departamentos que naturalmente no confluyen a este, en función de la distancia, las características regionales y las vías de comunicación.</a:t>
            </a:r>
          </a:p>
        </p:txBody>
      </p:sp>
    </p:spTree>
    <p:extLst>
      <p:ext uri="{BB962C8B-B14F-4D97-AF65-F5344CB8AC3E}">
        <p14:creationId xmlns:p14="http://schemas.microsoft.com/office/powerpoint/2010/main" val="1276506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97905" y="864745"/>
            <a:ext cx="9046095" cy="5700178"/>
          </a:xfrm>
          <a:prstGeom prst="rect">
            <a:avLst/>
          </a:prstGeom>
        </p:spPr>
      </p:pic>
    </p:spTree>
    <p:extLst>
      <p:ext uri="{BB962C8B-B14F-4D97-AF65-F5344CB8AC3E}">
        <p14:creationId xmlns:p14="http://schemas.microsoft.com/office/powerpoint/2010/main" val="3638572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628650" y="597877"/>
            <a:ext cx="7886700" cy="1277815"/>
          </a:xfrm>
        </p:spPr>
        <p:txBody>
          <a:bodyPr/>
          <a:lstStyle/>
          <a:p>
            <a:r>
              <a:rPr lang="es-CO" dirty="0" smtClean="0"/>
              <a:t>Modelo </a:t>
            </a:r>
            <a:r>
              <a:rPr lang="es-CO" dirty="0"/>
              <a:t>de contratación / Regionalización</a:t>
            </a:r>
            <a:br>
              <a:rPr lang="es-CO" dirty="0"/>
            </a:br>
            <a:endParaRPr lang="es-CO" dirty="0"/>
          </a:p>
        </p:txBody>
      </p:sp>
      <p:sp>
        <p:nvSpPr>
          <p:cNvPr id="6" name="Marcador de contenido 5"/>
          <p:cNvSpPr>
            <a:spLocks noGrp="1"/>
          </p:cNvSpPr>
          <p:nvPr>
            <p:ph idx="1"/>
          </p:nvPr>
        </p:nvSpPr>
        <p:spPr>
          <a:xfrm>
            <a:off x="628650" y="2016369"/>
            <a:ext cx="7886700" cy="4160594"/>
          </a:xfrm>
        </p:spPr>
        <p:txBody>
          <a:bodyPr/>
          <a:lstStyle/>
          <a:p>
            <a:r>
              <a:rPr lang="es-CO" sz="2400" dirty="0" smtClean="0"/>
              <a:t>Existe </a:t>
            </a:r>
            <a:r>
              <a:rPr lang="es-CO" sz="2400" dirty="0"/>
              <a:t>un consenso entre los maestros, FECODE, FOMAG y el Consejo Directivo del FOMAG, en que la agrupación de la contratación de servicios de salud en grandes regiones, establecida en la contratación 2012-2016 resultó una experiencia peor que las regiones más pequeñas, definidas para la contratación 2008-2012.</a:t>
            </a:r>
          </a:p>
          <a:p>
            <a:r>
              <a:rPr lang="es-CO" sz="2400" dirty="0"/>
              <a:t>La justificación de estas grandes regiones dada por los responsables de FOMAG en 2012, tenía que ver con la mejor distribución del riesgo financiero de los proveedores en regiones más grandes, donde se mezclaran departamentos con alta demanda y costo de servicios con departamentos con baja demanda y costo de servicios, </a:t>
            </a:r>
            <a:r>
              <a:rPr lang="es-CO" sz="2400" dirty="0" err="1"/>
              <a:t>vgr</a:t>
            </a:r>
            <a:r>
              <a:rPr lang="es-CO" sz="2400" dirty="0"/>
              <a:t>. Bogotá con los departamentos de la Amazonía.</a:t>
            </a:r>
          </a:p>
        </p:txBody>
      </p:sp>
    </p:spTree>
    <p:extLst>
      <p:ext uri="{BB962C8B-B14F-4D97-AF65-F5344CB8AC3E}">
        <p14:creationId xmlns:p14="http://schemas.microsoft.com/office/powerpoint/2010/main" val="1794993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es-MX" dirty="0" smtClean="0"/>
              <a:t/>
            </a:r>
            <a:br>
              <a:rPr lang="es-MX" dirty="0" smtClean="0"/>
            </a:br>
            <a:r>
              <a:rPr lang="es-CO" dirty="0" smtClean="0"/>
              <a:t>Antecedente</a:t>
            </a:r>
            <a:endParaRPr lang="es-CO" dirty="0"/>
          </a:p>
        </p:txBody>
      </p:sp>
      <p:sp>
        <p:nvSpPr>
          <p:cNvPr id="4" name="Marcador de contenido 3"/>
          <p:cNvSpPr>
            <a:spLocks noGrp="1"/>
          </p:cNvSpPr>
          <p:nvPr>
            <p:ph idx="1"/>
          </p:nvPr>
        </p:nvSpPr>
        <p:spPr/>
        <p:txBody>
          <a:bodyPr/>
          <a:lstStyle/>
          <a:p>
            <a:r>
              <a:rPr lang="es-CO" sz="2400" dirty="0"/>
              <a:t>Esta contratación por grandes regiones alejó demasiado a los afiliados de la cabeza responsable de los servicios en cada región y la administración lejana o a distancia de los operadores-proveedores no funcionó con efectividad, por lo que se presentan muchos fallos en condiciones claves de la prestación de servicios como la accesibilidad, así como la operatividad de los sistemas de referencia y contra-referencia de pacientes y la aplicación de los modelos de prestación de servicios que garantizaran pertinencia, oportunidad y seguridad, condiciones que requieren ser monitoreadas en la red de servicios de cada departamento.</a:t>
            </a:r>
          </a:p>
          <a:p>
            <a:endParaRPr lang="es-CO" dirty="0"/>
          </a:p>
        </p:txBody>
      </p:sp>
    </p:spTree>
    <p:extLst>
      <p:ext uri="{BB962C8B-B14F-4D97-AF65-F5344CB8AC3E}">
        <p14:creationId xmlns:p14="http://schemas.microsoft.com/office/powerpoint/2010/main" val="4122616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a:r>
            <a:br>
              <a:rPr lang="es-MX" dirty="0" smtClean="0"/>
            </a:br>
            <a:r>
              <a:rPr lang="es-MX" dirty="0" smtClean="0"/>
              <a:t>Recomendación</a:t>
            </a:r>
            <a:endParaRPr lang="es-CO" dirty="0"/>
          </a:p>
        </p:txBody>
      </p:sp>
      <p:sp>
        <p:nvSpPr>
          <p:cNvPr id="3" name="Marcador de contenido 2"/>
          <p:cNvSpPr>
            <a:spLocks noGrp="1"/>
          </p:cNvSpPr>
          <p:nvPr>
            <p:ph idx="1"/>
          </p:nvPr>
        </p:nvSpPr>
        <p:spPr>
          <a:xfrm>
            <a:off x="628650" y="2145323"/>
            <a:ext cx="7886700" cy="4031640"/>
          </a:xfrm>
        </p:spPr>
        <p:txBody>
          <a:bodyPr/>
          <a:lstStyle/>
          <a:p>
            <a:r>
              <a:rPr lang="es-CO" sz="2400" dirty="0"/>
              <a:t>S</a:t>
            </a:r>
            <a:r>
              <a:rPr lang="es-CO" sz="2400" dirty="0" smtClean="0"/>
              <a:t>e </a:t>
            </a:r>
            <a:r>
              <a:rPr lang="es-CO" sz="2400" dirty="0"/>
              <a:t>recomienda, concepto en el que coincide el grupo de expertos y los directivos de </a:t>
            </a:r>
            <a:r>
              <a:rPr lang="es-CO" sz="2400" dirty="0" smtClean="0"/>
              <a:t>Fiduprevisora, </a:t>
            </a:r>
            <a:r>
              <a:rPr lang="es-CO" sz="2400" dirty="0"/>
              <a:t>un tamaño intermedio de regiones, que integren poblaciones entre 50.000 y 100.000 afiliados aproximadamente. Se han propuesto </a:t>
            </a:r>
            <a:r>
              <a:rPr lang="es-CO" sz="2400" dirty="0" smtClean="0"/>
              <a:t>diez </a:t>
            </a:r>
            <a:r>
              <a:rPr lang="es-CO" sz="2400" dirty="0"/>
              <a:t>regiones y una región especial constituida por departamentos de la </a:t>
            </a:r>
            <a:r>
              <a:rPr lang="es-CO" sz="2400" dirty="0" smtClean="0"/>
              <a:t>Orinoquía y la Amazonía </a:t>
            </a:r>
            <a:r>
              <a:rPr lang="es-CO" sz="2400" dirty="0"/>
              <a:t>a los que sólo se llega por vía </a:t>
            </a:r>
            <a:r>
              <a:rPr lang="es-CO" sz="2400" dirty="0" smtClean="0"/>
              <a:t>aérea, además de San Andrés.</a:t>
            </a:r>
            <a:endParaRPr lang="es-CO" sz="2400" dirty="0"/>
          </a:p>
        </p:txBody>
      </p:sp>
    </p:spTree>
    <p:extLst>
      <p:ext uri="{BB962C8B-B14F-4D97-AF65-F5344CB8AC3E}">
        <p14:creationId xmlns:p14="http://schemas.microsoft.com/office/powerpoint/2010/main" val="1824705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39273790"/>
              </p:ext>
            </p:extLst>
          </p:nvPr>
        </p:nvGraphicFramePr>
        <p:xfrm>
          <a:off x="574431" y="937837"/>
          <a:ext cx="7983414" cy="5767761"/>
        </p:xfrm>
        <a:graphic>
          <a:graphicData uri="http://schemas.openxmlformats.org/drawingml/2006/table">
            <a:tbl>
              <a:tblPr/>
              <a:tblGrid>
                <a:gridCol w="2022001"/>
                <a:gridCol w="1220172"/>
                <a:gridCol w="1098155"/>
                <a:gridCol w="1220172"/>
                <a:gridCol w="1202742"/>
                <a:gridCol w="1220172"/>
              </a:tblGrid>
              <a:tr h="370784">
                <a:tc>
                  <a:txBody>
                    <a:bodyPr/>
                    <a:lstStyle/>
                    <a:p>
                      <a:pPr algn="ctr" fontAlgn="ctr"/>
                      <a:r>
                        <a:rPr lang="es-CO" sz="1050" b="1" i="0" u="none" strike="noStrike" dirty="0">
                          <a:solidFill>
                            <a:srgbClr val="000000"/>
                          </a:solidFill>
                          <a:effectLst/>
                          <a:latin typeface="Calibri" panose="020F0502020204030204" pitchFamily="34" charset="0"/>
                        </a:rPr>
                        <a:t>Departamento</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s-CO" sz="1050" b="1" i="0" u="none" strike="noStrike">
                          <a:solidFill>
                            <a:srgbClr val="000000"/>
                          </a:solidFill>
                          <a:effectLst/>
                          <a:latin typeface="Calibri" panose="020F0502020204030204" pitchFamily="34" charset="0"/>
                        </a:rPr>
                        <a:t>BENEFICIARIO</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s-CO" sz="1050" b="1" i="0" u="none" strike="noStrike">
                          <a:solidFill>
                            <a:srgbClr val="000000"/>
                          </a:solidFill>
                          <a:effectLst/>
                          <a:latin typeface="Calibri" panose="020F0502020204030204" pitchFamily="34" charset="0"/>
                        </a:rPr>
                        <a:t>Cotizante Dependiente</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s-CO" sz="1050" b="1" i="0" u="none" strike="noStrike">
                          <a:solidFill>
                            <a:srgbClr val="000000"/>
                          </a:solidFill>
                          <a:effectLst/>
                          <a:latin typeface="Calibri" panose="020F0502020204030204" pitchFamily="34" charset="0"/>
                        </a:rPr>
                        <a:t>cotizantes</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s-CO" sz="1050" b="1" i="0" u="none" strike="noStrike">
                          <a:solidFill>
                            <a:srgbClr val="000000"/>
                          </a:solidFill>
                          <a:effectLst/>
                          <a:latin typeface="Calibri" panose="020F0502020204030204" pitchFamily="34" charset="0"/>
                        </a:rPr>
                        <a:t>Total Por Departamento</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s-CO" sz="1050" b="1" i="0" u="none" strike="noStrike">
                          <a:solidFill>
                            <a:srgbClr val="000000"/>
                          </a:solidFill>
                          <a:effectLst/>
                          <a:latin typeface="Calibri" panose="020F0502020204030204" pitchFamily="34" charset="0"/>
                        </a:rPr>
                        <a:t>TOTAL USUARIOS</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67789">
                <a:tc>
                  <a:txBody>
                    <a:bodyPr/>
                    <a:lstStyle/>
                    <a:p>
                      <a:pPr algn="ctr" fontAlgn="ctr"/>
                      <a:r>
                        <a:rPr lang="es-CO" sz="1100" b="1" i="0" u="none" strike="noStrike" dirty="0">
                          <a:solidFill>
                            <a:srgbClr val="000000"/>
                          </a:solidFill>
                          <a:effectLst/>
                          <a:latin typeface="Calibri" panose="020F0502020204030204" pitchFamily="34" charset="0"/>
                        </a:rPr>
                        <a:t>HUILA</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12.780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13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12.762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25.555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s-CO" sz="1600" b="1" i="0" u="none" strike="noStrike">
                          <a:solidFill>
                            <a:srgbClr val="000000"/>
                          </a:solidFill>
                          <a:effectLst/>
                          <a:latin typeface="Calibri" panose="020F0502020204030204" pitchFamily="34" charset="0"/>
                        </a:rPr>
                        <a:t>           53.913   </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67789">
                <a:tc>
                  <a:txBody>
                    <a:bodyPr/>
                    <a:lstStyle/>
                    <a:p>
                      <a:pPr algn="ctr" fontAlgn="ctr"/>
                      <a:r>
                        <a:rPr lang="es-CO" sz="1100" b="1" i="0" u="none" strike="noStrike" dirty="0">
                          <a:solidFill>
                            <a:srgbClr val="000000"/>
                          </a:solidFill>
                          <a:effectLst/>
                          <a:latin typeface="Calibri" panose="020F0502020204030204" pitchFamily="34" charset="0"/>
                        </a:rPr>
                        <a:t>TOLIMA</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13.664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19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14.675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28.358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67789">
                <a:tc>
                  <a:txBody>
                    <a:bodyPr/>
                    <a:lstStyle/>
                    <a:p>
                      <a:pPr algn="l" fontAlgn="b"/>
                      <a:endParaRPr lang="es-CO" sz="1100" b="0" i="0" u="none" strike="noStrike" dirty="0">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dirty="0">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dirty="0">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600" b="1"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308986">
                <a:tc>
                  <a:txBody>
                    <a:bodyPr/>
                    <a:lstStyle/>
                    <a:p>
                      <a:pPr algn="ctr" fontAlgn="ctr"/>
                      <a:r>
                        <a:rPr lang="es-CO" sz="1100" b="1" i="0" u="none" strike="noStrike">
                          <a:solidFill>
                            <a:srgbClr val="000000"/>
                          </a:solidFill>
                          <a:effectLst/>
                          <a:latin typeface="Calibri" panose="020F0502020204030204" pitchFamily="34" charset="0"/>
                        </a:rPr>
                        <a:t>VALLE DEL CAUCA </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22.060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24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29.759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51.843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s-CO" sz="1600" b="1" i="0" u="none" strike="noStrike">
                          <a:solidFill>
                            <a:srgbClr val="000000"/>
                          </a:solidFill>
                          <a:effectLst/>
                          <a:latin typeface="Calibri" panose="020F0502020204030204" pitchFamily="34" charset="0"/>
                        </a:rPr>
                        <a:t>           79.197   </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67789">
                <a:tc>
                  <a:txBody>
                    <a:bodyPr/>
                    <a:lstStyle/>
                    <a:p>
                      <a:pPr algn="ctr" fontAlgn="ctr"/>
                      <a:r>
                        <a:rPr lang="es-CO" sz="1100" b="1" i="0" u="none" strike="noStrike">
                          <a:solidFill>
                            <a:srgbClr val="000000"/>
                          </a:solidFill>
                          <a:effectLst/>
                          <a:latin typeface="Calibri" panose="020F0502020204030204" pitchFamily="34" charset="0"/>
                        </a:rPr>
                        <a:t>CAUCA</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12.109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1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15.244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27.354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67789">
                <a:tc>
                  <a:txBody>
                    <a:bodyPr/>
                    <a:lstStyle/>
                    <a:p>
                      <a:pPr algn="l" fontAlgn="b"/>
                      <a:endParaRPr lang="es-CO" sz="1100" b="0" i="0" u="none" strike="noStrike" dirty="0">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600" b="1"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67789">
                <a:tc>
                  <a:txBody>
                    <a:bodyPr/>
                    <a:lstStyle/>
                    <a:p>
                      <a:pPr algn="ctr" fontAlgn="ctr"/>
                      <a:r>
                        <a:rPr lang="es-CO" sz="1100" b="1" i="0" u="none" strike="noStrike">
                          <a:solidFill>
                            <a:srgbClr val="000000"/>
                          </a:solidFill>
                          <a:effectLst/>
                          <a:latin typeface="Calibri" panose="020F0502020204030204" pitchFamily="34" charset="0"/>
                        </a:rPr>
                        <a:t>NARIÑO</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16.236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2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17.608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33.846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3">
                  <a:txBody>
                    <a:bodyPr/>
                    <a:lstStyle/>
                    <a:p>
                      <a:pPr algn="ctr" fontAlgn="ctr"/>
                      <a:r>
                        <a:rPr lang="es-CO" sz="1600" b="1" i="0" u="none" strike="noStrike" dirty="0">
                          <a:solidFill>
                            <a:srgbClr val="000000"/>
                          </a:solidFill>
                          <a:effectLst/>
                          <a:latin typeface="Calibri" panose="020F0502020204030204" pitchFamily="34" charset="0"/>
                        </a:rPr>
                        <a:t>           54.990   </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67789">
                <a:tc>
                  <a:txBody>
                    <a:bodyPr/>
                    <a:lstStyle/>
                    <a:p>
                      <a:pPr algn="ctr" fontAlgn="ctr"/>
                      <a:r>
                        <a:rPr lang="es-CO" sz="1100" b="1" i="0" u="none" strike="noStrike">
                          <a:solidFill>
                            <a:srgbClr val="000000"/>
                          </a:solidFill>
                          <a:effectLst/>
                          <a:latin typeface="Calibri" panose="020F0502020204030204" pitchFamily="34" charset="0"/>
                        </a:rPr>
                        <a:t>CAQUETA</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6.009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5.510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11.519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67789">
                <a:tc>
                  <a:txBody>
                    <a:bodyPr/>
                    <a:lstStyle/>
                    <a:p>
                      <a:pPr algn="ctr" fontAlgn="ctr"/>
                      <a:r>
                        <a:rPr lang="es-CO" sz="1100" b="1" i="0" u="none" strike="noStrike">
                          <a:solidFill>
                            <a:srgbClr val="000000"/>
                          </a:solidFill>
                          <a:effectLst/>
                          <a:latin typeface="Calibri" panose="020F0502020204030204" pitchFamily="34" charset="0"/>
                        </a:rPr>
                        <a:t>PUTUMAYO</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5.118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4.506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9.625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67789">
                <a:tc>
                  <a:txBody>
                    <a:bodyPr/>
                    <a:lstStyle/>
                    <a:p>
                      <a:pPr algn="l" fontAlgn="b"/>
                      <a:endParaRPr lang="es-CO" sz="1100" b="0"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dirty="0">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dirty="0">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600" b="1"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67789">
                <a:tc>
                  <a:txBody>
                    <a:bodyPr/>
                    <a:lstStyle/>
                    <a:p>
                      <a:pPr algn="ctr" fontAlgn="ctr"/>
                      <a:r>
                        <a:rPr lang="es-CO" sz="1100" b="1" i="0" u="none" strike="noStrike" dirty="0">
                          <a:solidFill>
                            <a:srgbClr val="000000"/>
                          </a:solidFill>
                          <a:effectLst/>
                          <a:latin typeface="Calibri" panose="020F0502020204030204" pitchFamily="34" charset="0"/>
                        </a:rPr>
                        <a:t>CUNDINAMARCA</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13.824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20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23.167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37.011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s-CO" sz="1600" b="1" i="0" u="none" strike="noStrike">
                          <a:solidFill>
                            <a:srgbClr val="000000"/>
                          </a:solidFill>
                          <a:effectLst/>
                          <a:latin typeface="Calibri" panose="020F0502020204030204" pitchFamily="34" charset="0"/>
                        </a:rPr>
                        <a:t>         131.424   </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67789">
                <a:tc>
                  <a:txBody>
                    <a:bodyPr/>
                    <a:lstStyle/>
                    <a:p>
                      <a:pPr algn="ctr" fontAlgn="ctr"/>
                      <a:r>
                        <a:rPr lang="es-CO" sz="1100" b="1" i="0" u="none" strike="noStrike" dirty="0">
                          <a:solidFill>
                            <a:srgbClr val="000000"/>
                          </a:solidFill>
                          <a:effectLst/>
                          <a:latin typeface="Calibri" panose="020F0502020204030204" pitchFamily="34" charset="0"/>
                        </a:rPr>
                        <a:t>BOGOTA D.C</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38.476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67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55.870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94.413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67789">
                <a:tc>
                  <a:txBody>
                    <a:bodyPr/>
                    <a:lstStyle/>
                    <a:p>
                      <a:pPr algn="l" fontAlgn="b"/>
                      <a:endParaRPr lang="es-CO" sz="1100" b="0" i="0" u="none" strike="noStrike" dirty="0">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dirty="0">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600" b="1" i="0" u="none" strike="noStrike" dirty="0">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67789">
                <a:tc>
                  <a:txBody>
                    <a:bodyPr/>
                    <a:lstStyle/>
                    <a:p>
                      <a:pPr algn="ctr" fontAlgn="ctr"/>
                      <a:r>
                        <a:rPr lang="es-CO" sz="1100" b="1" i="0" u="none" strike="noStrike">
                          <a:solidFill>
                            <a:srgbClr val="000000"/>
                          </a:solidFill>
                          <a:effectLst/>
                          <a:latin typeface="Calibri" panose="020F0502020204030204" pitchFamily="34" charset="0"/>
                        </a:rPr>
                        <a:t>CASANARE</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5.547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4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4.505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10.056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3">
                  <a:txBody>
                    <a:bodyPr/>
                    <a:lstStyle/>
                    <a:p>
                      <a:pPr algn="ctr" fontAlgn="ctr"/>
                      <a:r>
                        <a:rPr lang="es-CO" sz="1600" b="1" i="0" u="none" strike="noStrike" dirty="0">
                          <a:solidFill>
                            <a:srgbClr val="000000"/>
                          </a:solidFill>
                          <a:effectLst/>
                          <a:latin typeface="Calibri" panose="020F0502020204030204" pitchFamily="34" charset="0"/>
                        </a:rPr>
                        <a:t>           57.912   </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67789">
                <a:tc>
                  <a:txBody>
                    <a:bodyPr/>
                    <a:lstStyle/>
                    <a:p>
                      <a:pPr algn="ctr" fontAlgn="ctr"/>
                      <a:r>
                        <a:rPr lang="es-CO" sz="1100" b="1" i="0" u="none" strike="noStrike" dirty="0">
                          <a:solidFill>
                            <a:srgbClr val="000000"/>
                          </a:solidFill>
                          <a:effectLst/>
                          <a:latin typeface="Calibri" panose="020F0502020204030204" pitchFamily="34" charset="0"/>
                        </a:rPr>
                        <a:t>BOYACA</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14.451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14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15.835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30.300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67789">
                <a:tc>
                  <a:txBody>
                    <a:bodyPr/>
                    <a:lstStyle/>
                    <a:p>
                      <a:pPr algn="ctr" fontAlgn="ctr"/>
                      <a:r>
                        <a:rPr lang="es-CO" sz="1100" b="1" i="0" u="none" strike="noStrike" dirty="0">
                          <a:solidFill>
                            <a:srgbClr val="000000"/>
                          </a:solidFill>
                          <a:effectLst/>
                          <a:latin typeface="Calibri" panose="020F0502020204030204" pitchFamily="34" charset="0"/>
                        </a:rPr>
                        <a:t>META</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8.305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5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9.246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17.556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67789">
                <a:tc>
                  <a:txBody>
                    <a:bodyPr/>
                    <a:lstStyle/>
                    <a:p>
                      <a:pPr algn="l" fontAlgn="b"/>
                      <a:endParaRPr lang="es-CO" sz="1100" b="0" i="0" u="none" strike="noStrike" dirty="0">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dirty="0">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600" b="1" i="0" u="none" strike="noStrike" dirty="0">
                        <a:solidFill>
                          <a:srgbClr val="000000"/>
                        </a:solidFill>
                        <a:effectLst/>
                        <a:latin typeface="Calibri" panose="020F0502020204030204" pitchFamily="34" charset="0"/>
                      </a:endParaRPr>
                    </a:p>
                  </a:txBody>
                  <a:tcPr marL="7620" marR="7620" marT="762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67789">
                <a:tc>
                  <a:txBody>
                    <a:bodyPr/>
                    <a:lstStyle/>
                    <a:p>
                      <a:pPr algn="ctr" fontAlgn="ctr"/>
                      <a:r>
                        <a:rPr lang="es-CO" sz="1100" b="1" i="0" u="none" strike="noStrike" dirty="0">
                          <a:solidFill>
                            <a:srgbClr val="000000"/>
                          </a:solidFill>
                          <a:effectLst/>
                          <a:latin typeface="Calibri" panose="020F0502020204030204" pitchFamily="34" charset="0"/>
                        </a:rPr>
                        <a:t>CORDOBA</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23.175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6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18.478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41.659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3">
                  <a:txBody>
                    <a:bodyPr/>
                    <a:lstStyle/>
                    <a:p>
                      <a:pPr algn="ctr" fontAlgn="ctr"/>
                      <a:r>
                        <a:rPr lang="es-CO" sz="1600" b="1" i="0" u="none" strike="noStrike" dirty="0">
                          <a:solidFill>
                            <a:srgbClr val="000000"/>
                          </a:solidFill>
                          <a:effectLst/>
                          <a:latin typeface="Calibri" panose="020F0502020204030204" pitchFamily="34" charset="0"/>
                        </a:rPr>
                        <a:t>         103.353   </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67789">
                <a:tc>
                  <a:txBody>
                    <a:bodyPr/>
                    <a:lstStyle/>
                    <a:p>
                      <a:pPr algn="ctr" fontAlgn="ctr"/>
                      <a:r>
                        <a:rPr lang="es-CO" sz="1100" b="1" i="0" u="none" strike="noStrike" dirty="0">
                          <a:solidFill>
                            <a:srgbClr val="000000"/>
                          </a:solidFill>
                          <a:effectLst/>
                          <a:latin typeface="Calibri" panose="020F0502020204030204" pitchFamily="34" charset="0"/>
                        </a:rPr>
                        <a:t>SUCRE</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13.388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8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10.458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23.854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67789">
                <a:tc>
                  <a:txBody>
                    <a:bodyPr/>
                    <a:lstStyle/>
                    <a:p>
                      <a:pPr algn="ctr" fontAlgn="ctr"/>
                      <a:r>
                        <a:rPr lang="es-CO" sz="1100" b="1" i="0" u="none" strike="noStrike" dirty="0">
                          <a:solidFill>
                            <a:srgbClr val="000000"/>
                          </a:solidFill>
                          <a:effectLst/>
                          <a:latin typeface="Calibri" panose="020F0502020204030204" pitchFamily="34" charset="0"/>
                        </a:rPr>
                        <a:t>BOLIVAR</a:t>
                      </a:r>
                    </a:p>
                  </a:txBody>
                  <a:tcPr marL="7620" marR="7620" marT="762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19.224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4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18.612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37.840   </a:t>
                      </a:r>
                    </a:p>
                  </a:txBody>
                  <a:tcPr marL="7620" marR="7620" marT="762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bl>
          </a:graphicData>
        </a:graphic>
      </p:graphicFrame>
    </p:spTree>
    <p:extLst>
      <p:ext uri="{BB962C8B-B14F-4D97-AF65-F5344CB8AC3E}">
        <p14:creationId xmlns:p14="http://schemas.microsoft.com/office/powerpoint/2010/main" val="3012080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217016981"/>
              </p:ext>
            </p:extLst>
          </p:nvPr>
        </p:nvGraphicFramePr>
        <p:xfrm>
          <a:off x="445477" y="937842"/>
          <a:ext cx="8299939" cy="5797913"/>
        </p:xfrm>
        <a:graphic>
          <a:graphicData uri="http://schemas.openxmlformats.org/drawingml/2006/table">
            <a:tbl>
              <a:tblPr/>
              <a:tblGrid>
                <a:gridCol w="2102167"/>
                <a:gridCol w="1268550"/>
                <a:gridCol w="1141695"/>
                <a:gridCol w="1268550"/>
                <a:gridCol w="1250427"/>
                <a:gridCol w="1268550"/>
              </a:tblGrid>
              <a:tr h="237715">
                <a:tc>
                  <a:txBody>
                    <a:bodyPr/>
                    <a:lstStyle/>
                    <a:p>
                      <a:pPr algn="ctr" fontAlgn="ctr"/>
                      <a:r>
                        <a:rPr lang="es-CO" sz="1100" b="1" i="0" u="none" strike="noStrike" dirty="0">
                          <a:solidFill>
                            <a:srgbClr val="000000"/>
                          </a:solidFill>
                          <a:effectLst/>
                          <a:latin typeface="Calibri" panose="020F0502020204030204" pitchFamily="34" charset="0"/>
                        </a:rPr>
                        <a:t>MAGDALENA</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16.147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8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14.515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30.670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3">
                  <a:txBody>
                    <a:bodyPr/>
                    <a:lstStyle/>
                    <a:p>
                      <a:pPr algn="ctr" fontAlgn="ctr"/>
                      <a:r>
                        <a:rPr lang="es-CO" sz="1600" b="1" i="0" u="none" strike="noStrike">
                          <a:solidFill>
                            <a:srgbClr val="000000"/>
                          </a:solidFill>
                          <a:effectLst/>
                          <a:latin typeface="Calibri" panose="020F0502020204030204" pitchFamily="34" charset="0"/>
                        </a:rPr>
                        <a:t>           81.500   </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37715">
                <a:tc>
                  <a:txBody>
                    <a:bodyPr/>
                    <a:lstStyle/>
                    <a:p>
                      <a:pPr algn="ctr" fontAlgn="ctr"/>
                      <a:r>
                        <a:rPr lang="es-CO" sz="1100" b="1" i="0" u="none" strike="noStrike">
                          <a:solidFill>
                            <a:srgbClr val="000000"/>
                          </a:solidFill>
                          <a:effectLst/>
                          <a:latin typeface="Calibri" panose="020F0502020204030204" pitchFamily="34" charset="0"/>
                        </a:rPr>
                        <a:t>LA GUAJIRA</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7.043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4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6.488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13.535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37715">
                <a:tc>
                  <a:txBody>
                    <a:bodyPr/>
                    <a:lstStyle/>
                    <a:p>
                      <a:pPr algn="ctr" fontAlgn="ctr"/>
                      <a:r>
                        <a:rPr lang="es-CO" sz="1100" b="1" i="0" u="none" strike="noStrike">
                          <a:solidFill>
                            <a:srgbClr val="000000"/>
                          </a:solidFill>
                          <a:effectLst/>
                          <a:latin typeface="Calibri" panose="020F0502020204030204" pitchFamily="34" charset="0"/>
                        </a:rPr>
                        <a:t>ATLANTICO</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19.732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22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17.541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37.295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37715">
                <a:tc>
                  <a:txBody>
                    <a:bodyPr/>
                    <a:lstStyle/>
                    <a:p>
                      <a:pPr algn="l" fontAlgn="b"/>
                      <a:endParaRPr lang="es-CO" sz="16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endParaRPr lang="es-CO" sz="1600" b="1" i="0" u="none" strike="noStrike">
                        <a:solidFill>
                          <a:srgbClr val="000000"/>
                        </a:solidFill>
                        <a:effectLst/>
                        <a:latin typeface="Calibri" panose="020F0502020204030204" pitchFamily="34" charset="0"/>
                      </a:endParaRPr>
                    </a:p>
                  </a:txBody>
                  <a:tcPr marL="6940" marR="6940" marT="6940" marB="0" anchor="ctr">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51429">
                <a:tc>
                  <a:txBody>
                    <a:bodyPr/>
                    <a:lstStyle/>
                    <a:p>
                      <a:pPr algn="ctr" fontAlgn="ctr"/>
                      <a:r>
                        <a:rPr lang="es-CO" sz="1100" b="1" i="0" u="none" strike="noStrike" dirty="0">
                          <a:solidFill>
                            <a:srgbClr val="000000"/>
                          </a:solidFill>
                          <a:effectLst/>
                          <a:latin typeface="Calibri" panose="020F0502020204030204" pitchFamily="34" charset="0"/>
                        </a:rPr>
                        <a:t>NORTE DE SANTANDER</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13.442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10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13.416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26.868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3">
                  <a:txBody>
                    <a:bodyPr/>
                    <a:lstStyle/>
                    <a:p>
                      <a:pPr algn="ctr" fontAlgn="ctr"/>
                      <a:r>
                        <a:rPr lang="es-CO" sz="1600" b="1" i="0" u="none" strike="noStrike" dirty="0">
                          <a:solidFill>
                            <a:srgbClr val="000000"/>
                          </a:solidFill>
                          <a:effectLst/>
                          <a:latin typeface="Calibri" panose="020F0502020204030204" pitchFamily="34" charset="0"/>
                        </a:rPr>
                        <a:t>           96.705   </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37715">
                <a:tc>
                  <a:txBody>
                    <a:bodyPr/>
                    <a:lstStyle/>
                    <a:p>
                      <a:pPr algn="ctr" fontAlgn="ctr"/>
                      <a:r>
                        <a:rPr lang="es-CO" sz="1100" b="1" i="0" u="none" strike="noStrike">
                          <a:solidFill>
                            <a:srgbClr val="000000"/>
                          </a:solidFill>
                          <a:effectLst/>
                          <a:latin typeface="Calibri" panose="020F0502020204030204" pitchFamily="34" charset="0"/>
                        </a:rPr>
                        <a:t>SANTANDER </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21.379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33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23.158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44.570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37715">
                <a:tc>
                  <a:txBody>
                    <a:bodyPr/>
                    <a:lstStyle/>
                    <a:p>
                      <a:pPr algn="ctr" fontAlgn="ctr"/>
                      <a:r>
                        <a:rPr lang="es-CO" sz="1100" b="1" i="0" u="none" strike="noStrike" dirty="0">
                          <a:solidFill>
                            <a:srgbClr val="000000"/>
                          </a:solidFill>
                          <a:effectLst/>
                          <a:latin typeface="Calibri" panose="020F0502020204030204" pitchFamily="34" charset="0"/>
                        </a:rPr>
                        <a:t>CESAR</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13.683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9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11.575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25.267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37715">
                <a:tc>
                  <a:txBody>
                    <a:bodyPr/>
                    <a:lstStyle/>
                    <a:p>
                      <a:pPr algn="l" fontAlgn="b"/>
                      <a:endParaRPr lang="es-CO" sz="1600" b="0" i="0" u="none" strike="noStrike" dirty="0">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endParaRPr lang="es-CO" sz="1600" b="1" i="0" u="none" strike="noStrike">
                        <a:solidFill>
                          <a:srgbClr val="000000"/>
                        </a:solidFill>
                        <a:effectLst/>
                        <a:latin typeface="Calibri" panose="020F0502020204030204" pitchFamily="34" charset="0"/>
                      </a:endParaRPr>
                    </a:p>
                  </a:txBody>
                  <a:tcPr marL="6940" marR="6940" marT="6940" marB="0" anchor="ctr">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37715">
                <a:tc>
                  <a:txBody>
                    <a:bodyPr/>
                    <a:lstStyle/>
                    <a:p>
                      <a:pPr algn="ctr" fontAlgn="ctr"/>
                      <a:r>
                        <a:rPr lang="es-CO" sz="1100" b="1" i="0" u="none" strike="noStrike">
                          <a:solidFill>
                            <a:srgbClr val="000000"/>
                          </a:solidFill>
                          <a:effectLst/>
                          <a:latin typeface="Calibri" panose="020F0502020204030204" pitchFamily="34" charset="0"/>
                        </a:rPr>
                        <a:t>ANTIOQUIA</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44.529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28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57.165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101.722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2">
                  <a:txBody>
                    <a:bodyPr/>
                    <a:lstStyle/>
                    <a:p>
                      <a:pPr algn="ctr" fontAlgn="ctr"/>
                      <a:r>
                        <a:rPr lang="es-CO" sz="1600" b="1" i="0" u="none" strike="noStrike">
                          <a:solidFill>
                            <a:srgbClr val="000000"/>
                          </a:solidFill>
                          <a:effectLst/>
                          <a:latin typeface="Calibri" panose="020F0502020204030204" pitchFamily="34" charset="0"/>
                        </a:rPr>
                        <a:t>         114.847   </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37715">
                <a:tc>
                  <a:txBody>
                    <a:bodyPr/>
                    <a:lstStyle/>
                    <a:p>
                      <a:pPr algn="ctr" fontAlgn="ctr"/>
                      <a:r>
                        <a:rPr lang="es-CO" sz="1100" b="1" i="0" u="none" strike="noStrike">
                          <a:solidFill>
                            <a:srgbClr val="000000"/>
                          </a:solidFill>
                          <a:effectLst/>
                          <a:latin typeface="Calibri" panose="020F0502020204030204" pitchFamily="34" charset="0"/>
                        </a:rPr>
                        <a:t>CHOCO</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5.826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1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7.298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13.125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37715">
                <a:tc>
                  <a:txBody>
                    <a:bodyPr/>
                    <a:lstStyle/>
                    <a:p>
                      <a:pPr algn="l" fontAlgn="b"/>
                      <a:endParaRPr lang="es-CO" sz="16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dirty="0">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endParaRPr lang="es-CO" sz="1600" b="1" i="0" u="none" strike="noStrike">
                        <a:solidFill>
                          <a:srgbClr val="000000"/>
                        </a:solidFill>
                        <a:effectLst/>
                        <a:latin typeface="Calibri" panose="020F0502020204030204" pitchFamily="34" charset="0"/>
                      </a:endParaRPr>
                    </a:p>
                  </a:txBody>
                  <a:tcPr marL="6940" marR="6940" marT="6940" marB="0" anchor="ctr">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37715">
                <a:tc>
                  <a:txBody>
                    <a:bodyPr/>
                    <a:lstStyle/>
                    <a:p>
                      <a:pPr algn="ctr" fontAlgn="ctr"/>
                      <a:r>
                        <a:rPr lang="es-CO" sz="1100" b="1" i="0" u="none" strike="noStrike">
                          <a:solidFill>
                            <a:srgbClr val="000000"/>
                          </a:solidFill>
                          <a:effectLst/>
                          <a:latin typeface="Calibri" panose="020F0502020204030204" pitchFamily="34" charset="0"/>
                        </a:rPr>
                        <a:t>CALDAS</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7.972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3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12.413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20.388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3">
                  <a:txBody>
                    <a:bodyPr/>
                    <a:lstStyle/>
                    <a:p>
                      <a:pPr algn="ctr" fontAlgn="ctr"/>
                      <a:r>
                        <a:rPr lang="es-CO" sz="1600" b="1" i="0" u="none" strike="noStrike">
                          <a:solidFill>
                            <a:srgbClr val="000000"/>
                          </a:solidFill>
                          <a:effectLst/>
                          <a:latin typeface="Calibri" panose="020F0502020204030204" pitchFamily="34" charset="0"/>
                        </a:rPr>
                        <a:t>           49.110   </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37715">
                <a:tc>
                  <a:txBody>
                    <a:bodyPr/>
                    <a:lstStyle/>
                    <a:p>
                      <a:pPr algn="ctr" fontAlgn="ctr"/>
                      <a:r>
                        <a:rPr lang="es-CO" sz="1100" b="1" i="0" u="none" strike="noStrike">
                          <a:solidFill>
                            <a:srgbClr val="000000"/>
                          </a:solidFill>
                          <a:effectLst/>
                          <a:latin typeface="Calibri" panose="020F0502020204030204" pitchFamily="34" charset="0"/>
                        </a:rPr>
                        <a:t>QUINDIO</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4.682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14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6.628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11.324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37715">
                <a:tc>
                  <a:txBody>
                    <a:bodyPr/>
                    <a:lstStyle/>
                    <a:p>
                      <a:pPr algn="ctr" fontAlgn="ctr"/>
                      <a:r>
                        <a:rPr lang="es-CO" sz="1100" b="1" i="0" u="none" strike="noStrike">
                          <a:solidFill>
                            <a:srgbClr val="000000"/>
                          </a:solidFill>
                          <a:effectLst/>
                          <a:latin typeface="Calibri" panose="020F0502020204030204" pitchFamily="34" charset="0"/>
                        </a:rPr>
                        <a:t>RISARALDA</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7.581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6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9.811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17.398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37715">
                <a:tc>
                  <a:txBody>
                    <a:bodyPr/>
                    <a:lstStyle/>
                    <a:p>
                      <a:pPr algn="l" fontAlgn="b"/>
                      <a:endParaRPr lang="es-CO" sz="1600" b="0" i="0" u="none" strike="noStrike" dirty="0">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dirty="0">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dirty="0">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600" b="1"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37715">
                <a:tc>
                  <a:txBody>
                    <a:bodyPr/>
                    <a:lstStyle/>
                    <a:p>
                      <a:pPr algn="ctr" fontAlgn="ctr"/>
                      <a:r>
                        <a:rPr lang="es-CO" sz="1100" b="1" i="0" u="none" strike="noStrike" dirty="0">
                          <a:solidFill>
                            <a:srgbClr val="000000"/>
                          </a:solidFill>
                          <a:effectLst/>
                          <a:latin typeface="Calibri" panose="020F0502020204030204" pitchFamily="34" charset="0"/>
                        </a:rPr>
                        <a:t>GUAINIA</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437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472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909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7">
                  <a:txBody>
                    <a:bodyPr/>
                    <a:lstStyle/>
                    <a:p>
                      <a:pPr algn="ctr" fontAlgn="ctr"/>
                      <a:r>
                        <a:rPr lang="es-CO" sz="1600" b="1" i="0" u="none" strike="noStrike">
                          <a:solidFill>
                            <a:srgbClr val="000000"/>
                          </a:solidFill>
                          <a:effectLst/>
                          <a:latin typeface="Calibri" panose="020F0502020204030204" pitchFamily="34" charset="0"/>
                        </a:rPr>
                        <a:t>           14.623   </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37715">
                <a:tc>
                  <a:txBody>
                    <a:bodyPr/>
                    <a:lstStyle/>
                    <a:p>
                      <a:pPr algn="ctr" fontAlgn="ctr"/>
                      <a:r>
                        <a:rPr lang="es-CO" sz="1100" b="1" i="0" u="none" strike="noStrike" dirty="0">
                          <a:solidFill>
                            <a:srgbClr val="000000"/>
                          </a:solidFill>
                          <a:effectLst/>
                          <a:latin typeface="Calibri" panose="020F0502020204030204" pitchFamily="34" charset="0"/>
                        </a:rPr>
                        <a:t>GUAVIARE</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920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1.004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1.925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37715">
                <a:tc>
                  <a:txBody>
                    <a:bodyPr/>
                    <a:lstStyle/>
                    <a:p>
                      <a:pPr algn="ctr" fontAlgn="ctr"/>
                      <a:r>
                        <a:rPr lang="es-CO" sz="1100" b="1" i="0" u="none" strike="noStrike" dirty="0">
                          <a:solidFill>
                            <a:srgbClr val="000000"/>
                          </a:solidFill>
                          <a:effectLst/>
                          <a:latin typeface="Calibri" panose="020F0502020204030204" pitchFamily="34" charset="0"/>
                        </a:rPr>
                        <a:t>VAUPES</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790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439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1.229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37715">
                <a:tc>
                  <a:txBody>
                    <a:bodyPr/>
                    <a:lstStyle/>
                    <a:p>
                      <a:pPr algn="ctr" fontAlgn="ctr"/>
                      <a:r>
                        <a:rPr lang="es-CO" sz="1100" b="1" i="0" u="none" strike="noStrike" dirty="0">
                          <a:solidFill>
                            <a:srgbClr val="000000"/>
                          </a:solidFill>
                          <a:effectLst/>
                          <a:latin typeface="Calibri" panose="020F0502020204030204" pitchFamily="34" charset="0"/>
                        </a:rPr>
                        <a:t>AMAZONAS</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1.195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1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923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2.119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51429">
                <a:tc>
                  <a:txBody>
                    <a:bodyPr/>
                    <a:lstStyle/>
                    <a:p>
                      <a:pPr algn="ctr" fontAlgn="ctr"/>
                      <a:r>
                        <a:rPr lang="es-CO" sz="1100" b="1" i="0" u="none" strike="noStrike" dirty="0">
                          <a:solidFill>
                            <a:srgbClr val="000000"/>
                          </a:solidFill>
                          <a:effectLst/>
                          <a:latin typeface="Calibri" panose="020F0502020204030204" pitchFamily="34" charset="0"/>
                        </a:rPr>
                        <a:t>SAN ANDRES Y PROVIDENCIA</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306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647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953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37715">
                <a:tc>
                  <a:txBody>
                    <a:bodyPr/>
                    <a:lstStyle/>
                    <a:p>
                      <a:pPr algn="ctr" fontAlgn="ctr"/>
                      <a:r>
                        <a:rPr lang="es-CO" sz="1100" b="1" i="0" u="none" strike="noStrike" dirty="0">
                          <a:solidFill>
                            <a:srgbClr val="000000"/>
                          </a:solidFill>
                          <a:effectLst/>
                          <a:latin typeface="Calibri" panose="020F0502020204030204" pitchFamily="34" charset="0"/>
                        </a:rPr>
                        <a:t>VICHADA</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689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760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1.449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37715">
                <a:tc>
                  <a:txBody>
                    <a:bodyPr/>
                    <a:lstStyle/>
                    <a:p>
                      <a:pPr algn="ctr" fontAlgn="ctr"/>
                      <a:r>
                        <a:rPr lang="es-CO" sz="1100" b="1" i="0" u="none" strike="noStrike" dirty="0">
                          <a:solidFill>
                            <a:srgbClr val="000000"/>
                          </a:solidFill>
                          <a:effectLst/>
                          <a:latin typeface="Calibri" panose="020F0502020204030204" pitchFamily="34" charset="0"/>
                        </a:rPr>
                        <a:t>ARAUCA</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3.086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a:solidFill>
                            <a:srgbClr val="000000"/>
                          </a:solidFill>
                          <a:effectLst/>
                          <a:latin typeface="Calibri" panose="020F0502020204030204" pitchFamily="34" charset="0"/>
                        </a:rPr>
                        <a:t>              2.953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0" i="0" u="none" strike="noStrike" dirty="0">
                          <a:solidFill>
                            <a:srgbClr val="000000"/>
                          </a:solidFill>
                          <a:effectLst/>
                          <a:latin typeface="Calibri" panose="020F0502020204030204" pitchFamily="34" charset="0"/>
                        </a:rPr>
                        <a:t>             6.039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endParaRPr lang="es-CO"/>
                    </a:p>
                  </a:txBody>
                  <a:tcPr/>
                </a:tc>
              </a:tr>
              <a:tr h="237715">
                <a:tc>
                  <a:txBody>
                    <a:bodyPr/>
                    <a:lstStyle/>
                    <a:p>
                      <a:pPr algn="l" fontAlgn="b"/>
                      <a:endParaRPr lang="es-CO" sz="1600" b="0" i="0" u="none" strike="noStrike" dirty="0">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s-CO" sz="1400" b="0" i="0" u="none" strike="noStrike" dirty="0">
                        <a:solidFill>
                          <a:srgbClr val="000000"/>
                        </a:solidFill>
                        <a:effectLst/>
                        <a:latin typeface="Calibri" panose="020F0502020204030204" pitchFamily="34" charset="0"/>
                      </a:endParaRPr>
                    </a:p>
                  </a:txBody>
                  <a:tcPr marL="6940" marR="6940" marT="6940" marB="0" anchor="b">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endParaRPr lang="es-CO" sz="1600" b="0" i="0" u="none" strike="noStrike" dirty="0">
                        <a:solidFill>
                          <a:srgbClr val="000000"/>
                        </a:solidFill>
                        <a:effectLst/>
                        <a:latin typeface="Calibri" panose="020F0502020204030204" pitchFamily="34" charset="0"/>
                      </a:endParaRPr>
                    </a:p>
                  </a:txBody>
                  <a:tcPr marL="6940" marR="6940" marT="6940" marB="0" anchor="ctr">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37715">
                <a:tc>
                  <a:txBody>
                    <a:bodyPr/>
                    <a:lstStyle/>
                    <a:p>
                      <a:pPr algn="ctr" fontAlgn="ctr"/>
                      <a:r>
                        <a:rPr lang="es-CO" sz="1100" b="1" i="0" u="none" strike="noStrike" dirty="0">
                          <a:solidFill>
                            <a:srgbClr val="000000"/>
                          </a:solidFill>
                          <a:effectLst/>
                          <a:latin typeface="Calibri" panose="020F0502020204030204" pitchFamily="34" charset="0"/>
                        </a:rPr>
                        <a:t>TOTAL PAIS</a:t>
                      </a:r>
                    </a:p>
                  </a:txBody>
                  <a:tcPr marL="6940" marR="6940" marT="694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alibri" panose="020F0502020204030204" pitchFamily="34" charset="0"/>
                        </a:rPr>
                        <a:t>         393.805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alibri" panose="020F0502020204030204" pitchFamily="34" charset="0"/>
                        </a:rPr>
                        <a:t>              328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CO" sz="1400" b="1" i="0" u="none" strike="noStrike">
                          <a:solidFill>
                            <a:srgbClr val="000000"/>
                          </a:solidFill>
                          <a:effectLst/>
                          <a:latin typeface="Calibri" panose="020F0502020204030204" pitchFamily="34" charset="0"/>
                        </a:rPr>
                        <a:t>         443.441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gridSpan="2">
                  <a:txBody>
                    <a:bodyPr/>
                    <a:lstStyle/>
                    <a:p>
                      <a:pPr algn="ctr" fontAlgn="b"/>
                      <a:r>
                        <a:rPr lang="es-CO" sz="1400" b="1" i="0" u="none" strike="noStrike" dirty="0">
                          <a:solidFill>
                            <a:srgbClr val="000000"/>
                          </a:solidFill>
                          <a:effectLst/>
                          <a:latin typeface="Calibri" panose="020F0502020204030204" pitchFamily="34" charset="0"/>
                        </a:rPr>
                        <a:t>                                      837.574   </a:t>
                      </a:r>
                    </a:p>
                  </a:txBody>
                  <a:tcPr marL="6940" marR="6940" marT="694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s-CO"/>
                    </a:p>
                  </a:txBody>
                  <a:tcPr/>
                </a:tc>
              </a:tr>
            </a:tbl>
          </a:graphicData>
        </a:graphic>
      </p:graphicFrame>
    </p:spTree>
    <p:extLst>
      <p:ext uri="{BB962C8B-B14F-4D97-AF65-F5344CB8AC3E}">
        <p14:creationId xmlns:p14="http://schemas.microsoft.com/office/powerpoint/2010/main" val="14999160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
            </a:r>
            <a:br>
              <a:rPr lang="es-MX" dirty="0" smtClean="0"/>
            </a:br>
            <a:r>
              <a:rPr lang="es-MX" dirty="0" smtClean="0"/>
              <a:t>Criterios tomados en cuenta</a:t>
            </a:r>
            <a:endParaRPr lang="es-CO" dirty="0"/>
          </a:p>
        </p:txBody>
      </p:sp>
      <p:sp>
        <p:nvSpPr>
          <p:cNvPr id="3" name="Marcador de contenido 2"/>
          <p:cNvSpPr>
            <a:spLocks noGrp="1"/>
          </p:cNvSpPr>
          <p:nvPr>
            <p:ph idx="1"/>
          </p:nvPr>
        </p:nvSpPr>
        <p:spPr/>
        <p:txBody>
          <a:bodyPr/>
          <a:lstStyle/>
          <a:p>
            <a:endParaRPr lang="es-MX" dirty="0" smtClean="0"/>
          </a:p>
          <a:p>
            <a:r>
              <a:rPr lang="es-MX" sz="3200" dirty="0" smtClean="0"/>
              <a:t>Criterio poblacional</a:t>
            </a:r>
          </a:p>
          <a:p>
            <a:r>
              <a:rPr lang="es-MX" sz="3200" dirty="0" smtClean="0"/>
              <a:t>Redes de servicio y Rutas integrales de atención</a:t>
            </a:r>
            <a:endParaRPr lang="es-CO" sz="3200" dirty="0"/>
          </a:p>
        </p:txBody>
      </p:sp>
    </p:spTree>
    <p:extLst>
      <p:ext uri="{BB962C8B-B14F-4D97-AF65-F5344CB8AC3E}">
        <p14:creationId xmlns:p14="http://schemas.microsoft.com/office/powerpoint/2010/main" val="2455127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365126"/>
            <a:ext cx="7886700" cy="1217490"/>
          </a:xfrm>
        </p:spPr>
        <p:txBody>
          <a:bodyPr/>
          <a:lstStyle/>
          <a:p>
            <a:r>
              <a:rPr lang="es-MX" dirty="0" smtClean="0"/>
              <a:t/>
            </a:r>
            <a:br>
              <a:rPr lang="es-MX" dirty="0" smtClean="0"/>
            </a:br>
            <a:r>
              <a:rPr lang="es-MX" dirty="0"/>
              <a:t>Criterio poblacional </a:t>
            </a:r>
            <a:r>
              <a:rPr lang="es-MX" dirty="0" smtClean="0"/>
              <a:t>/ Pool </a:t>
            </a:r>
            <a:r>
              <a:rPr lang="es-MX" dirty="0"/>
              <a:t>de riesgo</a:t>
            </a:r>
            <a:br>
              <a:rPr lang="es-MX" dirty="0"/>
            </a:br>
            <a:r>
              <a:rPr lang="es-MX" dirty="0"/>
              <a:t> </a:t>
            </a:r>
            <a:endParaRPr lang="es-CO" dirty="0"/>
          </a:p>
        </p:txBody>
      </p:sp>
      <p:sp>
        <p:nvSpPr>
          <p:cNvPr id="3" name="Marcador de contenido 2"/>
          <p:cNvSpPr>
            <a:spLocks noGrp="1"/>
          </p:cNvSpPr>
          <p:nvPr>
            <p:ph idx="1"/>
          </p:nvPr>
        </p:nvSpPr>
        <p:spPr>
          <a:xfrm>
            <a:off x="628649" y="1825624"/>
            <a:ext cx="8046427" cy="4622067"/>
          </a:xfrm>
        </p:spPr>
        <p:txBody>
          <a:bodyPr/>
          <a:lstStyle/>
          <a:p>
            <a:endParaRPr lang="es-CO" sz="2400" b="1" dirty="0" smtClean="0"/>
          </a:p>
          <a:p>
            <a:endParaRPr lang="es-MX" sz="2200" dirty="0" smtClean="0"/>
          </a:p>
          <a:p>
            <a:r>
              <a:rPr lang="es-MX" sz="2400" dirty="0" smtClean="0"/>
              <a:t>Las normas en el SGSSS han ascendido el requisito de conformación de </a:t>
            </a:r>
            <a:r>
              <a:rPr lang="es-MX" sz="2400" dirty="0" err="1" smtClean="0"/>
              <a:t>pooles</a:t>
            </a:r>
            <a:r>
              <a:rPr lang="es-MX" sz="2400" dirty="0" smtClean="0"/>
              <a:t> de riesgo hasta mínimos de 200.000 afiliados. </a:t>
            </a:r>
          </a:p>
          <a:p>
            <a:r>
              <a:rPr lang="es-MX" sz="2400" dirty="0" smtClean="0"/>
              <a:t>En este caso, la concentración poblacional y no competencia en el territorio así como la propuesta de reaseguro para disminuir el riesgo financiero se ha propuesto reducir este requisito a un mínimo de 50.000 afiliados</a:t>
            </a:r>
            <a:endParaRPr lang="es-CO" sz="2400" dirty="0"/>
          </a:p>
        </p:txBody>
      </p:sp>
    </p:spTree>
    <p:extLst>
      <p:ext uri="{BB962C8B-B14F-4D97-AF65-F5344CB8AC3E}">
        <p14:creationId xmlns:p14="http://schemas.microsoft.com/office/powerpoint/2010/main" val="176104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751986"/>
            <a:ext cx="7886700" cy="1325563"/>
          </a:xfrm>
        </p:spPr>
        <p:txBody>
          <a:bodyPr/>
          <a:lstStyle/>
          <a:p>
            <a:r>
              <a:rPr lang="es-CO" sz="4000" dirty="0" smtClean="0"/>
              <a:t>Criterio </a:t>
            </a:r>
            <a:r>
              <a:rPr lang="es-CO" sz="4000" dirty="0"/>
              <a:t>poblacional </a:t>
            </a:r>
            <a:r>
              <a:rPr lang="es-CO" sz="4000" dirty="0" smtClean="0"/>
              <a:t>/ Complejidad del mandato y gasto administrativo</a:t>
            </a:r>
            <a:endParaRPr lang="es-CO" sz="4000" dirty="0"/>
          </a:p>
        </p:txBody>
      </p:sp>
      <p:sp>
        <p:nvSpPr>
          <p:cNvPr id="3" name="Marcador de contenido 2"/>
          <p:cNvSpPr>
            <a:spLocks noGrp="1"/>
          </p:cNvSpPr>
          <p:nvPr>
            <p:ph idx="1"/>
          </p:nvPr>
        </p:nvSpPr>
        <p:spPr>
          <a:xfrm>
            <a:off x="628650" y="2297723"/>
            <a:ext cx="7886700" cy="3879240"/>
          </a:xfrm>
        </p:spPr>
        <p:txBody>
          <a:bodyPr/>
          <a:lstStyle/>
          <a:p>
            <a:pPr marL="0" indent="0">
              <a:buNone/>
            </a:pPr>
            <a:endParaRPr lang="es-CO" sz="2400" dirty="0" smtClean="0"/>
          </a:p>
          <a:p>
            <a:pPr marL="0" indent="0">
              <a:buNone/>
            </a:pPr>
            <a:r>
              <a:rPr lang="es-CO" sz="2400" dirty="0" smtClean="0"/>
              <a:t>Con </a:t>
            </a:r>
            <a:r>
              <a:rPr lang="es-CO" sz="2400" dirty="0"/>
              <a:t>un número de afiliados inferior a 50.000, la capacidad de negociación de tarifas con las IPS, en especial las de mayor complejidad, así como con algunos servicios de apoyo diagnóstico y terapéutico, e incluso medicamentos e insumos, se reduce dramáticamente. </a:t>
            </a:r>
            <a:endParaRPr lang="es-CO" sz="2400" dirty="0" smtClean="0"/>
          </a:p>
          <a:p>
            <a:pPr marL="0" indent="0">
              <a:buNone/>
            </a:pPr>
            <a:r>
              <a:rPr lang="es-CO" sz="2400" dirty="0" smtClean="0"/>
              <a:t>Adicionalmente </a:t>
            </a:r>
            <a:r>
              <a:rPr lang="es-CO" sz="2400" dirty="0"/>
              <a:t>los costos de administración e intermediación serían muy elevados.</a:t>
            </a:r>
          </a:p>
        </p:txBody>
      </p:sp>
    </p:spTree>
    <p:extLst>
      <p:ext uri="{BB962C8B-B14F-4D97-AF65-F5344CB8AC3E}">
        <p14:creationId xmlns:p14="http://schemas.microsoft.com/office/powerpoint/2010/main" val="137921978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iseñ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8149</TotalTime>
  <Words>1562</Words>
  <Application>Microsoft Office PowerPoint</Application>
  <PresentationFormat>Presentación en pantalla (4:3)</PresentationFormat>
  <Paragraphs>452</Paragraphs>
  <Slides>18</Slides>
  <Notes>0</Notes>
  <HiddenSlides>0</HiddenSlides>
  <MMClips>0</MMClips>
  <ScaleCrop>false</ScaleCrop>
  <HeadingPairs>
    <vt:vector size="6" baseType="variant">
      <vt:variant>
        <vt:lpstr>Fuentes usadas</vt:lpstr>
      </vt:variant>
      <vt:variant>
        <vt:i4>4</vt:i4>
      </vt:variant>
      <vt:variant>
        <vt:lpstr>Tema</vt:lpstr>
      </vt:variant>
      <vt:variant>
        <vt:i4>3</vt:i4>
      </vt:variant>
      <vt:variant>
        <vt:lpstr>Títulos de diapositiva</vt:lpstr>
      </vt:variant>
      <vt:variant>
        <vt:i4>18</vt:i4>
      </vt:variant>
    </vt:vector>
  </HeadingPairs>
  <TitlesOfParts>
    <vt:vector size="25" baseType="lpstr">
      <vt:lpstr>Arial</vt:lpstr>
      <vt:lpstr>Britannic Bold</vt:lpstr>
      <vt:lpstr>Calibri</vt:lpstr>
      <vt:lpstr>Calibri Light</vt:lpstr>
      <vt:lpstr>Tema de Office</vt:lpstr>
      <vt:lpstr>Diseño personalizado</vt:lpstr>
      <vt:lpstr>1_Diseño personalizado</vt:lpstr>
      <vt:lpstr>Presentación de PowerPoint</vt:lpstr>
      <vt:lpstr>Modelo de contratación / Regionalización </vt:lpstr>
      <vt:lpstr> Antecedente</vt:lpstr>
      <vt:lpstr> Recomendación</vt:lpstr>
      <vt:lpstr>Presentación de PowerPoint</vt:lpstr>
      <vt:lpstr>Presentación de PowerPoint</vt:lpstr>
      <vt:lpstr> Criterios tomados en cuenta</vt:lpstr>
      <vt:lpstr> Criterio poblacional / Pool de riesgo  </vt:lpstr>
      <vt:lpstr>Criterio poblacional / Complejidad del mandato y gasto administrativo</vt:lpstr>
      <vt:lpstr>Criterio poblacional / Efectos de reducir el pool de riesgo</vt:lpstr>
      <vt:lpstr>Presentación de PowerPoint</vt:lpstr>
      <vt:lpstr>Presentación de PowerPoint</vt:lpstr>
      <vt:lpstr>Presentación de PowerPoint</vt:lpstr>
      <vt:lpstr>Regionalización con pool de riesgo con límite inferior en 25000 </vt:lpstr>
      <vt:lpstr>Red de servicios / Rutas integrales de Atención</vt:lpstr>
      <vt:lpstr>Principio de “Contigüidad” y Rutas integrales de atención </vt:lpstr>
      <vt:lpstr> Red de servicios / Rutas integrales de Atención</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Carolina Garcia</dc:creator>
  <cp:lastModifiedBy>Lenovo</cp:lastModifiedBy>
  <cp:revision>290</cp:revision>
  <dcterms:created xsi:type="dcterms:W3CDTF">2015-08-25T00:18:07Z</dcterms:created>
  <dcterms:modified xsi:type="dcterms:W3CDTF">2016-09-03T00:46:28Z</dcterms:modified>
</cp:coreProperties>
</file>