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83" r:id="rId4"/>
    <p:sldId id="284" r:id="rId5"/>
    <p:sldId id="285" r:id="rId6"/>
    <p:sldId id="257" r:id="rId7"/>
    <p:sldId id="259" r:id="rId8"/>
    <p:sldId id="261" r:id="rId9"/>
    <p:sldId id="260" r:id="rId10"/>
    <p:sldId id="258" r:id="rId11"/>
    <p:sldId id="262" r:id="rId12"/>
    <p:sldId id="263" r:id="rId13"/>
    <p:sldId id="265"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6" r:id="rId30"/>
    <p:sldId id="287" r:id="rId31"/>
    <p:sldId id="288"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1" d="100"/>
          <a:sy n="71" d="100"/>
        </p:scale>
        <p:origin x="4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verdorado.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overdorado.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600000">
            <a:off x="2589213" y="2214281"/>
            <a:ext cx="8915399" cy="1579073"/>
          </a:xfrm>
        </p:spPr>
        <p:txBody>
          <a:bodyPr>
            <a:normAutofit/>
          </a:bodyPr>
          <a:lstStyle/>
          <a:p>
            <a:pPr algn="ctr"/>
            <a:r>
              <a:rPr lang="es-CO" sz="2800" b="1" dirty="0">
                <a:solidFill>
                  <a:schemeClr val="accent1"/>
                </a:solidFill>
              </a:rPr>
              <a:t>Educación en el Pos Conflicto,  La Escuela como Territorio de Paz y papel del docente</a:t>
            </a:r>
            <a:r>
              <a:rPr lang="es-CO" sz="2400" dirty="0"/>
              <a:t/>
            </a:r>
            <a:br>
              <a:rPr lang="es-CO" sz="2400" dirty="0"/>
            </a:br>
            <a:endParaRPr lang="es-CO" sz="24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589213" y="4007223"/>
            <a:ext cx="8915399" cy="2537011"/>
          </a:xfrm>
        </p:spPr>
        <p:txBody>
          <a:bodyPr>
            <a:normAutofit/>
          </a:bodyPr>
          <a:lstStyle/>
          <a:p>
            <a:pPr algn="ctr"/>
            <a:endParaRPr lang="es-CO" b="1" dirty="0" smtClean="0"/>
          </a:p>
          <a:p>
            <a:pPr algn="ctr"/>
            <a:endParaRPr lang="es-CO" b="1" dirty="0"/>
          </a:p>
          <a:p>
            <a:pPr algn="ctr"/>
            <a:r>
              <a:rPr lang="es-CO" b="1" dirty="0" smtClean="0"/>
              <a:t>OVER </a:t>
            </a:r>
            <a:r>
              <a:rPr lang="es-CO" b="1" dirty="0" smtClean="0"/>
              <a:t>DORADO CARDONA –Integrante del CE FECODE</a:t>
            </a:r>
          </a:p>
          <a:p>
            <a:pPr algn="ctr"/>
            <a:r>
              <a:rPr lang="es-CO" dirty="0">
                <a:hlinkClick r:id="rId2"/>
              </a:rPr>
              <a:t>http://www.overdorado.com</a:t>
            </a:r>
            <a:r>
              <a:rPr lang="es-CO" dirty="0" smtClean="0">
                <a:hlinkClick r:id="rId2"/>
              </a:rPr>
              <a:t>/</a:t>
            </a:r>
            <a:endParaRPr lang="es-CO" dirty="0" smtClean="0"/>
          </a:p>
          <a:p>
            <a:pPr algn="ctr"/>
            <a:r>
              <a:rPr lang="es-CO" dirty="0" err="1" smtClean="0"/>
              <a:t>Twiter</a:t>
            </a:r>
            <a:r>
              <a:rPr lang="es-CO" dirty="0" smtClean="0"/>
              <a:t>:   @</a:t>
            </a:r>
            <a:r>
              <a:rPr lang="es-CO" dirty="0" err="1" smtClean="0"/>
              <a:t>OverDoradoC</a:t>
            </a:r>
            <a:endParaRPr lang="es-CO" dirty="0" smtClean="0"/>
          </a:p>
          <a:p>
            <a:pPr algn="ctr"/>
            <a:r>
              <a:rPr lang="es-CO" b="1" dirty="0" smtClean="0">
                <a:solidFill>
                  <a:srgbClr val="0070C0"/>
                </a:solidFill>
              </a:rPr>
              <a:t>Septiembre de 2016</a:t>
            </a:r>
            <a:endParaRPr lang="es-CO" b="1" dirty="0">
              <a:solidFill>
                <a:srgbClr val="0070C0"/>
              </a:solidFill>
            </a:endParaRPr>
          </a:p>
          <a:p>
            <a:pPr algn="ctr"/>
            <a:endParaRPr lang="es-CO" dirty="0" smtClean="0"/>
          </a:p>
          <a:p>
            <a:pPr algn="ctr"/>
            <a:endParaRPr lang="es-CO" dirty="0" smtClean="0"/>
          </a:p>
          <a:p>
            <a:endParaRPr lang="es-CO" dirty="0"/>
          </a:p>
        </p:txBody>
      </p:sp>
      <p:pic>
        <p:nvPicPr>
          <p:cNvPr id="5" name="Imagen 4"/>
          <p:cNvPicPr>
            <a:picLocks noChangeAspect="1"/>
          </p:cNvPicPr>
          <p:nvPr/>
        </p:nvPicPr>
        <p:blipFill>
          <a:blip r:embed="rId3"/>
          <a:stretch>
            <a:fillRect/>
          </a:stretch>
        </p:blipFill>
        <p:spPr>
          <a:xfrm>
            <a:off x="1086668" y="123068"/>
            <a:ext cx="2570932" cy="2091212"/>
          </a:xfrm>
          <a:prstGeom prst="rect">
            <a:avLst/>
          </a:prstGeom>
        </p:spPr>
      </p:pic>
      <p:pic>
        <p:nvPicPr>
          <p:cNvPr id="6" name="Imagen 5"/>
          <p:cNvPicPr>
            <a:picLocks noChangeAspect="1"/>
          </p:cNvPicPr>
          <p:nvPr/>
        </p:nvPicPr>
        <p:blipFill>
          <a:blip r:embed="rId4"/>
          <a:stretch>
            <a:fillRect/>
          </a:stretch>
        </p:blipFill>
        <p:spPr>
          <a:xfrm>
            <a:off x="9000566" y="123068"/>
            <a:ext cx="2644588" cy="2091212"/>
          </a:xfrm>
          <a:prstGeom prst="rect">
            <a:avLst/>
          </a:prstGeom>
        </p:spPr>
      </p:pic>
    </p:spTree>
    <p:extLst>
      <p:ext uri="{BB962C8B-B14F-4D97-AF65-F5344CB8AC3E}">
        <p14:creationId xmlns:p14="http://schemas.microsoft.com/office/powerpoint/2010/main" val="286597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509490"/>
          </a:xfrm>
        </p:spPr>
        <p:txBody>
          <a:bodyPr>
            <a:normAutofit fontScale="90000"/>
          </a:bodyPr>
          <a:lstStyle/>
          <a:p>
            <a:pPr algn="just"/>
            <a:r>
              <a:rPr lang="es-CO" sz="2400" b="1" dirty="0" smtClean="0">
                <a:solidFill>
                  <a:schemeClr val="accent1"/>
                </a:solidFill>
              </a:rPr>
              <a:t>¿Qué es la escuela como territorio de paz, cuál es su sentido? ¿Por qué y para qué hablamos de la escuela como territorio de paz? ¿Con quiénes y cómo construimos  las escuelas como territorios de paz? </a:t>
            </a:r>
            <a:endParaRPr lang="es-CO" sz="2400" dirty="0">
              <a:solidFill>
                <a:schemeClr val="accent1"/>
              </a:solidFill>
            </a:endParaRPr>
          </a:p>
        </p:txBody>
      </p:sp>
      <p:sp>
        <p:nvSpPr>
          <p:cNvPr id="3" name="Marcador de contenido 2"/>
          <p:cNvSpPr>
            <a:spLocks noGrp="1"/>
          </p:cNvSpPr>
          <p:nvPr>
            <p:ph idx="1"/>
          </p:nvPr>
        </p:nvSpPr>
        <p:spPr>
          <a:xfrm>
            <a:off x="2589212" y="2133599"/>
            <a:ext cx="8915400" cy="4287297"/>
          </a:xfrm>
        </p:spPr>
        <p:txBody>
          <a:bodyPr/>
          <a:lstStyle/>
          <a:p>
            <a:pPr algn="just"/>
            <a:r>
              <a:rPr lang="es-CO" b="1" dirty="0" smtClean="0"/>
              <a:t>Planteamientos que se realiza FECODE en su estructura en general, que viene respondiendo y llenando de contenido en su devenir histórico.</a:t>
            </a:r>
          </a:p>
          <a:p>
            <a:pPr algn="just"/>
            <a:r>
              <a:rPr lang="es-CO" b="1" dirty="0" smtClean="0"/>
              <a:t>Estas preguntas buscan provocar, seducir </a:t>
            </a:r>
            <a:r>
              <a:rPr lang="es-CO" b="1" dirty="0"/>
              <a:t>e </a:t>
            </a:r>
            <a:r>
              <a:rPr lang="es-CO" b="1" dirty="0" smtClean="0"/>
              <a:t>invitar principalmente a los </a:t>
            </a:r>
            <a:r>
              <a:rPr lang="es-CO" sz="2000" b="1" dirty="0" smtClean="0"/>
              <a:t>docentes</a:t>
            </a:r>
            <a:r>
              <a:rPr lang="es-CO" b="1" dirty="0" smtClean="0"/>
              <a:t> para que junto </a:t>
            </a:r>
            <a:r>
              <a:rPr lang="es-CO" b="1" dirty="0"/>
              <a:t>con </a:t>
            </a:r>
            <a:r>
              <a:rPr lang="es-CO" b="1" dirty="0" smtClean="0"/>
              <a:t>sus </a:t>
            </a:r>
            <a:r>
              <a:rPr lang="es-CO" b="1" dirty="0"/>
              <a:t>comunidades educativas, </a:t>
            </a:r>
            <a:r>
              <a:rPr lang="es-CO" b="1" dirty="0" smtClean="0"/>
              <a:t>vean y conciban </a:t>
            </a:r>
            <a:r>
              <a:rPr lang="es-CO" b="1" dirty="0"/>
              <a:t>la educación que necesitan </a:t>
            </a:r>
            <a:r>
              <a:rPr lang="es-CO" b="1" dirty="0" smtClean="0"/>
              <a:t>para aportar en y para una </a:t>
            </a:r>
            <a:r>
              <a:rPr lang="es-CO" b="1" dirty="0"/>
              <a:t>vida digna, mediante el desarrollo de las dimensiones y capacidades humanas que </a:t>
            </a:r>
            <a:r>
              <a:rPr lang="es-CO" b="1" dirty="0" smtClean="0"/>
              <a:t>posibiliten contribuir con un grano de arena a  </a:t>
            </a:r>
            <a:r>
              <a:rPr lang="es-CO" b="1" dirty="0"/>
              <a:t>la transformación de los contextos en los que actúan las instituciones educativas. </a:t>
            </a:r>
            <a:endParaRPr lang="es-CO" b="1" dirty="0" smtClean="0"/>
          </a:p>
          <a:p>
            <a:pPr algn="just"/>
            <a:r>
              <a:rPr lang="es-CO" b="1" dirty="0" smtClean="0"/>
              <a:t>¿Cómo estamos ejercitando cotidianamente nuestra practica pedagógica y educativa en favor de una escuela para  el cambio ?</a:t>
            </a:r>
            <a:endParaRPr lang="es-CO" b="1" dirty="0"/>
          </a:p>
        </p:txBody>
      </p:sp>
    </p:spTree>
    <p:extLst>
      <p:ext uri="{BB962C8B-B14F-4D97-AF65-F5344CB8AC3E}">
        <p14:creationId xmlns:p14="http://schemas.microsoft.com/office/powerpoint/2010/main" val="194001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10"/>
            <a:ext cx="5726322" cy="828172"/>
          </a:xfrm>
        </p:spPr>
        <p:txBody>
          <a:bodyPr>
            <a:normAutofit/>
          </a:bodyPr>
          <a:lstStyle/>
          <a:p>
            <a:endParaRPr lang="es-CO" sz="1200" b="1" dirty="0"/>
          </a:p>
        </p:txBody>
      </p:sp>
      <p:sp>
        <p:nvSpPr>
          <p:cNvPr id="3" name="Marcador de contenido 2"/>
          <p:cNvSpPr>
            <a:spLocks noGrp="1"/>
          </p:cNvSpPr>
          <p:nvPr>
            <p:ph idx="1"/>
          </p:nvPr>
        </p:nvSpPr>
        <p:spPr>
          <a:xfrm>
            <a:off x="2589212" y="1848897"/>
            <a:ext cx="8915400" cy="5009103"/>
          </a:xfrm>
        </p:spPr>
        <p:txBody>
          <a:bodyPr>
            <a:noAutofit/>
          </a:bodyPr>
          <a:lstStyle/>
          <a:p>
            <a:pPr algn="just"/>
            <a:r>
              <a:rPr lang="es-CO" b="1" dirty="0" smtClean="0"/>
              <a:t>Maestros y maestras… estamos en un escenario para que  retomemos </a:t>
            </a:r>
            <a:r>
              <a:rPr lang="es-CO" b="1" dirty="0"/>
              <a:t>el camino de nuestro quehacer, reflexionemos: “Uno no aprende de la experiencia, uno aprende de la reflexión sobre la experiencia”, apuntaba Dewey (1963, p. 22). </a:t>
            </a:r>
            <a:endParaRPr lang="es-CO" b="1" dirty="0" smtClean="0"/>
          </a:p>
          <a:p>
            <a:pPr algn="just"/>
            <a:r>
              <a:rPr lang="es-CO" b="1" dirty="0" smtClean="0"/>
              <a:t>Un nuevo maestro, una nueva escuela para  un nuevo hombre y una nueva ciudadanía…NO </a:t>
            </a:r>
            <a:r>
              <a:rPr lang="es-CO" b="1" dirty="0"/>
              <a:t>es cumplir mecánicamente con un </a:t>
            </a:r>
            <a:r>
              <a:rPr lang="es-CO" b="1" dirty="0" smtClean="0"/>
              <a:t>mandato, </a:t>
            </a:r>
            <a:r>
              <a:rPr lang="es-CO" b="1" dirty="0"/>
              <a:t>sino descubrir cuál es el problema educacional de nuestras </a:t>
            </a:r>
            <a:r>
              <a:rPr lang="es-CO" b="1" dirty="0" smtClean="0"/>
              <a:t>sociedades de nuestro entorno, </a:t>
            </a:r>
            <a:r>
              <a:rPr lang="es-CO" b="1" dirty="0"/>
              <a:t>de nuestra época y construir pedagogías nuevas. </a:t>
            </a:r>
            <a:r>
              <a:rPr lang="es-CO" b="1" dirty="0" smtClean="0"/>
              <a:t>“Se NOS </a:t>
            </a:r>
            <a:r>
              <a:rPr lang="es-CO" b="1" dirty="0"/>
              <a:t>requiere para que descubramos los vectores de fuerza que desde la historia de más atrás y desde la historia reciente interpelan hoy, en un registro pedagógico”. </a:t>
            </a:r>
            <a:endParaRPr lang="es-CO" b="1" dirty="0" smtClean="0"/>
          </a:p>
          <a:p>
            <a:pPr algn="just"/>
            <a:r>
              <a:rPr lang="es-CO" b="1" dirty="0" smtClean="0"/>
              <a:t>Se </a:t>
            </a:r>
            <a:r>
              <a:rPr lang="es-CO" b="1" dirty="0"/>
              <a:t>requiere de nosotros para que demos paso a la propia historia, para que ocupemos el lugar que nos corresponde en la vida política del país, en el que, como diría </a:t>
            </a:r>
            <a:r>
              <a:rPr lang="es-CO" b="1" dirty="0" err="1"/>
              <a:t>Gramsci</a:t>
            </a:r>
            <a:r>
              <a:rPr lang="es-CO" b="1" dirty="0"/>
              <a:t> (citado en León, 2010, p. 88) “lo nuevo no acaba de nacer, y lo viejo no termina de morir”. Lo nuevo es el Derecho a </a:t>
            </a:r>
            <a:r>
              <a:rPr lang="es-CO" b="1" dirty="0" smtClean="0"/>
              <a:t>la  con justicia social </a:t>
            </a:r>
            <a:r>
              <a:rPr lang="es-CO" b="1" dirty="0"/>
              <a:t>y lo viejo, la violencia, la guerra.</a:t>
            </a:r>
          </a:p>
        </p:txBody>
      </p:sp>
      <p:pic>
        <p:nvPicPr>
          <p:cNvPr id="4" name="Imagen 3"/>
          <p:cNvPicPr>
            <a:picLocks noChangeAspect="1"/>
          </p:cNvPicPr>
          <p:nvPr/>
        </p:nvPicPr>
        <p:blipFill>
          <a:blip r:embed="rId2"/>
          <a:stretch>
            <a:fillRect/>
          </a:stretch>
        </p:blipFill>
        <p:spPr>
          <a:xfrm>
            <a:off x="8882742" y="723481"/>
            <a:ext cx="2913074" cy="1125416"/>
          </a:xfrm>
          <a:prstGeom prst="rect">
            <a:avLst/>
          </a:prstGeom>
        </p:spPr>
      </p:pic>
    </p:spTree>
    <p:extLst>
      <p:ext uri="{BB962C8B-B14F-4D97-AF65-F5344CB8AC3E}">
        <p14:creationId xmlns:p14="http://schemas.microsoft.com/office/powerpoint/2010/main" val="2549327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1929284" y="2133600"/>
            <a:ext cx="9716756" cy="3493477"/>
          </a:xfrm>
        </p:spPr>
        <p:txBody>
          <a:bodyPr>
            <a:normAutofit/>
          </a:bodyPr>
          <a:lstStyle/>
          <a:p>
            <a:pPr algn="just"/>
            <a:r>
              <a:rPr lang="es-CO" sz="2000" b="1" dirty="0" smtClean="0"/>
              <a:t>Exigir y trabajar por el mejoramiento  de la condición como sujeto intelectual, ético y político de la pedagogía.</a:t>
            </a:r>
          </a:p>
          <a:p>
            <a:pPr algn="just"/>
            <a:r>
              <a:rPr lang="es-CO" sz="2000" b="1" dirty="0" smtClean="0"/>
              <a:t>Democratización de la Escuela en el marco de las relaciones  con la comunidad educativa como proyecto político, social, ético y cultural para  la paz  con justicia social.</a:t>
            </a:r>
          </a:p>
          <a:p>
            <a:pPr algn="just"/>
            <a:r>
              <a:rPr lang="es-CO" sz="2000" b="1" dirty="0" smtClean="0"/>
              <a:t>Defender y construir  lo público para  la realización de la educación como derecho, como bien común y patrimonio de la humanidad.</a:t>
            </a:r>
          </a:p>
        </p:txBody>
      </p:sp>
    </p:spTree>
    <p:extLst>
      <p:ext uri="{BB962C8B-B14F-4D97-AF65-F5344CB8AC3E}">
        <p14:creationId xmlns:p14="http://schemas.microsoft.com/office/powerpoint/2010/main" val="420210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smtClean="0">
                <a:solidFill>
                  <a:schemeClr val="accent1"/>
                </a:solidFill>
              </a:rPr>
              <a:t>Nuestra práctica en valores</a:t>
            </a:r>
            <a:endParaRPr lang="es-CO" b="1" dirty="0">
              <a:solidFill>
                <a:schemeClr val="accent1"/>
              </a:solidFill>
            </a:endParaRP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5103" y="1422401"/>
            <a:ext cx="3686921" cy="4791598"/>
          </a:xfrm>
        </p:spPr>
      </p:pic>
      <p:sp>
        <p:nvSpPr>
          <p:cNvPr id="4" name="Marcador de texto 3"/>
          <p:cNvSpPr>
            <a:spLocks noGrp="1"/>
          </p:cNvSpPr>
          <p:nvPr>
            <p:ph type="body" sz="half" idx="2"/>
          </p:nvPr>
        </p:nvSpPr>
        <p:spPr>
          <a:xfrm>
            <a:off x="2589212" y="1598612"/>
            <a:ext cx="3505199" cy="5115953"/>
          </a:xfrm>
        </p:spPr>
        <p:txBody>
          <a:bodyPr>
            <a:normAutofit/>
          </a:bodyPr>
          <a:lstStyle/>
          <a:p>
            <a:pPr marL="342900" indent="-342900">
              <a:buAutoNum type="arabicPeriod"/>
            </a:pPr>
            <a:r>
              <a:rPr lang="es-CO" b="1" dirty="0" smtClean="0"/>
              <a:t>Solidaridad </a:t>
            </a:r>
            <a:r>
              <a:rPr lang="es-CO" b="1" dirty="0"/>
              <a:t>Humana. Esto se materializa, entre múltiples formas </a:t>
            </a:r>
            <a:r>
              <a:rPr lang="es-CO" b="1" dirty="0" smtClean="0"/>
              <a:t>posibles:</a:t>
            </a:r>
          </a:p>
          <a:p>
            <a:pPr marL="285750" indent="-285750">
              <a:buFont typeface="Wingdings" panose="05000000000000000000" pitchFamily="2" charset="2"/>
              <a:buChar char="v"/>
            </a:pPr>
            <a:r>
              <a:rPr lang="es-CO" b="1" dirty="0" smtClean="0"/>
              <a:t>Consideración </a:t>
            </a:r>
            <a:r>
              <a:rPr lang="es-CO" b="1" dirty="0"/>
              <a:t>y estima de </a:t>
            </a:r>
            <a:r>
              <a:rPr lang="es-CO" b="1" dirty="0" smtClean="0"/>
              <a:t>la comunidad y sociedad. Identidad con los trabajadores</a:t>
            </a:r>
            <a:r>
              <a:rPr lang="es-CO" b="1" dirty="0" smtClean="0"/>
              <a:t>.</a:t>
            </a:r>
            <a:endParaRPr lang="es-CO" sz="1100" b="1" dirty="0"/>
          </a:p>
          <a:p>
            <a:pPr marL="285750" indent="-285750">
              <a:buFont typeface="Wingdings" panose="05000000000000000000" pitchFamily="2" charset="2"/>
              <a:buChar char="v"/>
            </a:pPr>
            <a:r>
              <a:rPr lang="es-ES" b="1" dirty="0" smtClean="0"/>
              <a:t>Anti-racismo.</a:t>
            </a:r>
            <a:endParaRPr lang="es-CO" sz="1100" b="1" dirty="0"/>
          </a:p>
          <a:p>
            <a:pPr marL="285750" indent="-285750">
              <a:buFont typeface="Wingdings" panose="05000000000000000000" pitchFamily="2" charset="2"/>
              <a:buChar char="v"/>
            </a:pPr>
            <a:r>
              <a:rPr lang="es-ES" b="1" dirty="0" smtClean="0"/>
              <a:t>Sensibilidad humana.</a:t>
            </a:r>
            <a:endParaRPr lang="es-CO" sz="1100" b="1" dirty="0"/>
          </a:p>
          <a:p>
            <a:pPr marL="285750" indent="-285750">
              <a:buFont typeface="Wingdings" panose="05000000000000000000" pitchFamily="2" charset="2"/>
              <a:buChar char="v"/>
            </a:pPr>
            <a:r>
              <a:rPr lang="es-ES" b="1" dirty="0" smtClean="0"/>
              <a:t>Justicia social.</a:t>
            </a:r>
            <a:endParaRPr lang="es-CO" sz="1100" b="1" dirty="0"/>
          </a:p>
          <a:p>
            <a:pPr marL="285750" indent="-285750">
              <a:buFont typeface="Wingdings" panose="05000000000000000000" pitchFamily="2" charset="2"/>
              <a:buChar char="v"/>
            </a:pPr>
            <a:r>
              <a:rPr lang="es-ES" b="1" dirty="0" smtClean="0"/>
              <a:t>Honradez.</a:t>
            </a:r>
            <a:endParaRPr lang="es-CO" sz="1100" b="1" dirty="0"/>
          </a:p>
          <a:p>
            <a:pPr marL="285750" indent="-285750">
              <a:buFont typeface="Wingdings" panose="05000000000000000000" pitchFamily="2" charset="2"/>
              <a:buChar char="v"/>
            </a:pPr>
            <a:r>
              <a:rPr lang="es-ES" b="1" dirty="0" smtClean="0"/>
              <a:t>Honestidad.</a:t>
            </a:r>
            <a:endParaRPr lang="es-CO" sz="1100" b="1" dirty="0"/>
          </a:p>
          <a:p>
            <a:pPr marL="285750" indent="-285750">
              <a:buFont typeface="Wingdings" panose="05000000000000000000" pitchFamily="2" charset="2"/>
              <a:buChar char="v"/>
            </a:pPr>
            <a:r>
              <a:rPr lang="es-ES" b="1" dirty="0" smtClean="0"/>
              <a:t>Sinceridad.</a:t>
            </a:r>
            <a:endParaRPr lang="es-CO" sz="1100" b="1" dirty="0"/>
          </a:p>
          <a:p>
            <a:pPr marL="285750" indent="-285750">
              <a:buFont typeface="Wingdings" panose="05000000000000000000" pitchFamily="2" charset="2"/>
              <a:buChar char="v"/>
            </a:pPr>
            <a:r>
              <a:rPr lang="es-ES" b="1" dirty="0" smtClean="0"/>
              <a:t>Actitud </a:t>
            </a:r>
            <a:r>
              <a:rPr lang="es-ES" b="1" dirty="0"/>
              <a:t>positiva ante el trabajo  y el </a:t>
            </a:r>
            <a:r>
              <a:rPr lang="es-ES" b="1" dirty="0" smtClean="0"/>
              <a:t>estudio.</a:t>
            </a:r>
            <a:endParaRPr lang="es-CO" sz="1100" b="1" dirty="0"/>
          </a:p>
          <a:p>
            <a:pPr marL="285750" indent="-285750">
              <a:buFont typeface="Wingdings" panose="05000000000000000000" pitchFamily="2" charset="2"/>
              <a:buChar char="v"/>
            </a:pPr>
            <a:r>
              <a:rPr lang="es-ES" b="1" dirty="0" smtClean="0"/>
              <a:t>Espíritu </a:t>
            </a:r>
            <a:r>
              <a:rPr lang="es-ES" b="1" dirty="0"/>
              <a:t>crítico y </a:t>
            </a:r>
            <a:r>
              <a:rPr lang="es-ES" b="1" dirty="0" smtClean="0"/>
              <a:t>autocrítico.</a:t>
            </a:r>
            <a:endParaRPr lang="es-CO" sz="1100" b="1" dirty="0"/>
          </a:p>
          <a:p>
            <a:endParaRPr lang="es-CO" sz="1100" dirty="0"/>
          </a:p>
          <a:p>
            <a:pPr marL="285750" indent="-285750">
              <a:buFont typeface="Wingdings" panose="05000000000000000000" pitchFamily="2" charset="2"/>
              <a:buChar char="v"/>
            </a:pPr>
            <a:endParaRPr lang="es-CO" dirty="0"/>
          </a:p>
        </p:txBody>
      </p:sp>
    </p:spTree>
    <p:extLst>
      <p:ext uri="{BB962C8B-B14F-4D97-AF65-F5344CB8AC3E}">
        <p14:creationId xmlns:p14="http://schemas.microsoft.com/office/powerpoint/2010/main" val="165332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150725"/>
            <a:ext cx="3505199" cy="1271675"/>
          </a:xfrm>
        </p:spPr>
        <p:txBody>
          <a:bodyPr>
            <a:normAutofit fontScale="90000"/>
          </a:bodyPr>
          <a:lstStyle/>
          <a:p>
            <a:pPr algn="just"/>
            <a:r>
              <a:rPr lang="es-CO" b="1" dirty="0">
                <a:solidFill>
                  <a:schemeClr val="accent1"/>
                </a:solidFill>
              </a:rPr>
              <a:t>2.	Intransigencia e intolerancia ante todo tipo de dominación extranjera – humillación – explotación.</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4525" y="763675"/>
            <a:ext cx="4259629" cy="4752870"/>
          </a:xfrm>
        </p:spPr>
      </p:pic>
      <p:sp>
        <p:nvSpPr>
          <p:cNvPr id="4" name="Marcador de texto 3"/>
          <p:cNvSpPr>
            <a:spLocks noGrp="1"/>
          </p:cNvSpPr>
          <p:nvPr>
            <p:ph type="body" sz="half" idx="2"/>
          </p:nvPr>
        </p:nvSpPr>
        <p:spPr>
          <a:xfrm>
            <a:off x="1899138" y="1598612"/>
            <a:ext cx="4195273" cy="4962961"/>
          </a:xfrm>
        </p:spPr>
        <p:txBody>
          <a:bodyPr>
            <a:normAutofit/>
          </a:bodyPr>
          <a:lstStyle/>
          <a:p>
            <a:pPr algn="just"/>
            <a:r>
              <a:rPr lang="es-CO" dirty="0"/>
              <a:t>1</a:t>
            </a:r>
            <a:r>
              <a:rPr lang="es-CO" b="1" dirty="0"/>
              <a:t>.	</a:t>
            </a:r>
            <a:r>
              <a:rPr lang="es-CO" sz="1800" b="1" dirty="0"/>
              <a:t>Fidelidad a las causas </a:t>
            </a:r>
            <a:r>
              <a:rPr lang="es-CO" sz="1800" b="1" dirty="0" smtClean="0"/>
              <a:t>de la sociedad y de nuestra comunidad educativa.</a:t>
            </a:r>
            <a:endParaRPr lang="es-CO" sz="1800" b="1" dirty="0"/>
          </a:p>
          <a:p>
            <a:pPr marL="342900" indent="-342900" algn="just">
              <a:buAutoNum type="arabicPeriod" startAt="2"/>
            </a:pPr>
            <a:r>
              <a:rPr lang="es-CO" sz="1800" b="1" dirty="0" smtClean="0"/>
              <a:t>Internacionalismo </a:t>
            </a:r>
            <a:r>
              <a:rPr lang="es-CO" sz="1800" b="1" dirty="0"/>
              <a:t>en defensa de la educación </a:t>
            </a:r>
            <a:r>
              <a:rPr lang="es-CO" sz="1800" b="1" dirty="0" smtClean="0"/>
              <a:t>pública</a:t>
            </a:r>
            <a:r>
              <a:rPr lang="es-CO" sz="1800" b="1" dirty="0"/>
              <a:t> </a:t>
            </a:r>
            <a:r>
              <a:rPr lang="es-CO" sz="1800" b="1" dirty="0" smtClean="0"/>
              <a:t>y de los trabajadores.</a:t>
            </a:r>
          </a:p>
          <a:p>
            <a:pPr algn="just"/>
            <a:r>
              <a:rPr lang="es-CO" sz="1200" dirty="0" smtClean="0"/>
              <a:t> </a:t>
            </a:r>
            <a:r>
              <a:rPr lang="es-CO" sz="1200" dirty="0"/>
              <a:t>¿Qué organizaciones sindicales de maestros o instituciones educativas o Facultades de Educación de nuestro país expidieron un comunicado de condena o rechazo con lo sucedido a los normalistas de </a:t>
            </a:r>
            <a:r>
              <a:rPr lang="es-CO" sz="1200" dirty="0" err="1"/>
              <a:t>Ayotzinapa</a:t>
            </a:r>
            <a:r>
              <a:rPr lang="es-CO" sz="1200" dirty="0"/>
              <a:t>?</a:t>
            </a:r>
          </a:p>
          <a:p>
            <a:pPr algn="just"/>
            <a:r>
              <a:rPr lang="es-CO" b="1" dirty="0"/>
              <a:t>3.	</a:t>
            </a:r>
            <a:r>
              <a:rPr lang="es-CO" sz="1800" b="1" dirty="0"/>
              <a:t>Capacidad de resistencia.</a:t>
            </a:r>
          </a:p>
          <a:p>
            <a:pPr marL="342900" indent="-342900" algn="just">
              <a:buAutoNum type="arabicPeriod" startAt="4"/>
            </a:pPr>
            <a:r>
              <a:rPr lang="es-CO" sz="1800" b="1" dirty="0" smtClean="0"/>
              <a:t>Amor </a:t>
            </a:r>
            <a:r>
              <a:rPr lang="es-CO" sz="1800" b="1" dirty="0"/>
              <a:t>por la patria y patriotismo. </a:t>
            </a:r>
            <a:endParaRPr lang="es-CO" sz="1800" b="1" dirty="0" smtClean="0"/>
          </a:p>
          <a:p>
            <a:pPr algn="just"/>
            <a:r>
              <a:rPr lang="es-CO" sz="1800" b="1" dirty="0" smtClean="0"/>
              <a:t>5</a:t>
            </a:r>
            <a:r>
              <a:rPr lang="es-CO" sz="1800" b="1" dirty="0"/>
              <a:t>.	Conciencia nacional. </a:t>
            </a:r>
          </a:p>
          <a:p>
            <a:pPr algn="just"/>
            <a:r>
              <a:rPr lang="es-CO" sz="1800" b="1" dirty="0"/>
              <a:t>6.	Identidad nacional.</a:t>
            </a:r>
          </a:p>
          <a:p>
            <a:pPr algn="just"/>
            <a:r>
              <a:rPr lang="es-CO" sz="1800" b="1" dirty="0"/>
              <a:t>7.	Autenticidad.</a:t>
            </a:r>
          </a:p>
          <a:p>
            <a:endParaRPr lang="es-CO" sz="1800" dirty="0"/>
          </a:p>
        </p:txBody>
      </p:sp>
    </p:spTree>
    <p:extLst>
      <p:ext uri="{BB962C8B-B14F-4D97-AF65-F5344CB8AC3E}">
        <p14:creationId xmlns:p14="http://schemas.microsoft.com/office/powerpoint/2010/main" val="258083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3505199" cy="397974"/>
          </a:xfrm>
        </p:spPr>
        <p:txBody>
          <a:bodyPr>
            <a:normAutofit fontScale="90000"/>
          </a:bodyPr>
          <a:lstStyle/>
          <a:p>
            <a:r>
              <a:rPr lang="es-CO" sz="2400" b="1" dirty="0">
                <a:solidFill>
                  <a:schemeClr val="accent1"/>
                </a:solidFill>
              </a:rPr>
              <a:t>3.	Dignidad</a:t>
            </a:r>
            <a:r>
              <a:rPr lang="es-CO" dirty="0"/>
              <a:t>.</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3121" y="1718269"/>
            <a:ext cx="4059533" cy="2924070"/>
          </a:xfrm>
        </p:spPr>
      </p:pic>
      <p:sp>
        <p:nvSpPr>
          <p:cNvPr id="4" name="Marcador de texto 3"/>
          <p:cNvSpPr>
            <a:spLocks noGrp="1"/>
          </p:cNvSpPr>
          <p:nvPr>
            <p:ph type="body" sz="half" idx="2"/>
          </p:nvPr>
        </p:nvSpPr>
        <p:spPr>
          <a:xfrm>
            <a:off x="2589212" y="1004835"/>
            <a:ext cx="3505199" cy="5416062"/>
          </a:xfrm>
        </p:spPr>
        <p:txBody>
          <a:bodyPr/>
          <a:lstStyle/>
          <a:p>
            <a:r>
              <a:rPr lang="es-CO" dirty="0"/>
              <a:t>1.	</a:t>
            </a:r>
            <a:r>
              <a:rPr lang="es-CO" sz="2000" b="1" dirty="0"/>
              <a:t>Deber moral: social e individual.</a:t>
            </a:r>
          </a:p>
          <a:p>
            <a:r>
              <a:rPr lang="es-CO" sz="2000" b="1" dirty="0"/>
              <a:t>2.	La Rebeldía: ¿es o no un elemento garante de la dignidad? ¿es un valor o un antivalor?</a:t>
            </a:r>
          </a:p>
          <a:p>
            <a:r>
              <a:rPr lang="es-CO" sz="2000" b="1" dirty="0"/>
              <a:t>3.	Valentía.</a:t>
            </a:r>
          </a:p>
          <a:p>
            <a:r>
              <a:rPr lang="es-CO" sz="2000" b="1" dirty="0"/>
              <a:t>4.	Autoconciencia.</a:t>
            </a:r>
          </a:p>
          <a:p>
            <a:r>
              <a:rPr lang="es-CO" sz="2000" b="1" dirty="0"/>
              <a:t>5.	Honor, honra, honorabilidad. </a:t>
            </a:r>
          </a:p>
          <a:p>
            <a:pPr marL="457200" indent="-457200">
              <a:buAutoNum type="arabicPeriod" startAt="6"/>
            </a:pPr>
            <a:r>
              <a:rPr lang="es-CO" sz="2000" b="1" dirty="0" smtClean="0"/>
              <a:t>Decoro.</a:t>
            </a:r>
          </a:p>
          <a:p>
            <a:pPr marL="457200" indent="-457200">
              <a:buAutoNum type="arabicPeriod" startAt="6"/>
            </a:pPr>
            <a:r>
              <a:rPr lang="es-CO" sz="2000" b="1" dirty="0" smtClean="0"/>
              <a:t>Buenas costumbres.</a:t>
            </a:r>
            <a:endParaRPr lang="es-CO" sz="2000" b="1" dirty="0"/>
          </a:p>
          <a:p>
            <a:r>
              <a:rPr lang="es-CO" sz="2000" b="1" dirty="0"/>
              <a:t>4.	Deslindar, “limpiar” el término “Democracia”:</a:t>
            </a:r>
          </a:p>
          <a:p>
            <a:endParaRPr lang="es-CO" sz="2000" b="1" dirty="0"/>
          </a:p>
        </p:txBody>
      </p:sp>
    </p:spTree>
    <p:extLst>
      <p:ext uri="{BB962C8B-B14F-4D97-AF65-F5344CB8AC3E}">
        <p14:creationId xmlns:p14="http://schemas.microsoft.com/office/powerpoint/2010/main" val="423496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8283104" cy="976312"/>
          </a:xfrm>
        </p:spPr>
        <p:txBody>
          <a:bodyPr/>
          <a:lstStyle/>
          <a:p>
            <a:pPr algn="ctr"/>
            <a:r>
              <a:rPr lang="es-CO" b="1" dirty="0" smtClean="0">
                <a:solidFill>
                  <a:schemeClr val="accent1"/>
                </a:solidFill>
              </a:rPr>
              <a:t>COMUNICACIÓN-DEMOCRACIA</a:t>
            </a:r>
            <a:r>
              <a:rPr lang="es-CO" dirty="0" smtClean="0"/>
              <a:t>-</a:t>
            </a:r>
            <a:endParaRPr lang="es-CO" dirty="0"/>
          </a:p>
        </p:txBody>
      </p:sp>
      <p:pic>
        <p:nvPicPr>
          <p:cNvPr id="5" name="Marcador de contenido 4"/>
          <p:cNvPicPr>
            <a:picLocks noGrp="1" noChangeAspect="1"/>
          </p:cNvPicPr>
          <p:nvPr>
            <p:ph idx="1"/>
          </p:nvPr>
        </p:nvPicPr>
        <p:blipFill>
          <a:blip r:embed="rId2"/>
          <a:stretch>
            <a:fillRect/>
          </a:stretch>
        </p:blipFill>
        <p:spPr>
          <a:xfrm>
            <a:off x="6323012" y="1949380"/>
            <a:ext cx="5745057" cy="4039437"/>
          </a:xfrm>
          <a:prstGeom prst="rect">
            <a:avLst/>
          </a:prstGeom>
        </p:spPr>
      </p:pic>
      <p:sp>
        <p:nvSpPr>
          <p:cNvPr id="4" name="Marcador de texto 3"/>
          <p:cNvSpPr>
            <a:spLocks noGrp="1"/>
          </p:cNvSpPr>
          <p:nvPr>
            <p:ph type="body" sz="half" idx="2"/>
          </p:nvPr>
        </p:nvSpPr>
        <p:spPr>
          <a:xfrm>
            <a:off x="2589212" y="1598612"/>
            <a:ext cx="3505199" cy="4872525"/>
          </a:xfrm>
        </p:spPr>
        <p:txBody>
          <a:bodyPr>
            <a:normAutofit lnSpcReduction="10000"/>
          </a:bodyPr>
          <a:lstStyle/>
          <a:p>
            <a:r>
              <a:rPr lang="es-CO" dirty="0">
                <a:latin typeface="Arial" panose="020B0604020202020204" pitchFamily="34" charset="0"/>
                <a:ea typeface="Calibri" panose="020F0502020204030204" pitchFamily="34" charset="0"/>
              </a:rPr>
              <a:t>COMUNICACIÓN: </a:t>
            </a:r>
            <a:endParaRPr lang="es-CO" dirty="0" smtClean="0">
              <a:latin typeface="Arial" panose="020B0604020202020204" pitchFamily="34" charset="0"/>
              <a:ea typeface="Calibri" panose="020F0502020204030204" pitchFamily="34" charset="0"/>
            </a:endParaRPr>
          </a:p>
          <a:p>
            <a:pPr algn="just"/>
            <a:r>
              <a:rPr lang="es-CO" sz="1800" dirty="0" smtClean="0">
                <a:latin typeface="Arial" panose="020B0604020202020204" pitchFamily="34" charset="0"/>
                <a:ea typeface="Calibri" panose="020F0502020204030204" pitchFamily="34" charset="0"/>
              </a:rPr>
              <a:t>Una </a:t>
            </a:r>
            <a:r>
              <a:rPr lang="es-CO" sz="1800" dirty="0">
                <a:latin typeface="Arial" panose="020B0604020202020204" pitchFamily="34" charset="0"/>
                <a:ea typeface="Calibri" panose="020F0502020204030204" pitchFamily="34" charset="0"/>
              </a:rPr>
              <a:t>mirada a la arquitectura de las instituciones educativas nos da cuenta de los reducidos espacios para el encuentro y el diálogo. Instituciones más antiguas que disponían de ellos, los han ido aniquilando. Esto es restringir los espacios para la </a:t>
            </a:r>
            <a:r>
              <a:rPr lang="es-CO" sz="1800" dirty="0" smtClean="0">
                <a:latin typeface="Arial" panose="020B0604020202020204" pitchFamily="34" charset="0"/>
                <a:ea typeface="Calibri" panose="020F0502020204030204" pitchFamily="34" charset="0"/>
              </a:rPr>
              <a:t>democracia.</a:t>
            </a:r>
          </a:p>
          <a:p>
            <a:pPr algn="just"/>
            <a:r>
              <a:rPr lang="es-CO" sz="1800" dirty="0">
                <a:latin typeface="Arial" panose="020B0604020202020204" pitchFamily="34" charset="0"/>
                <a:ea typeface="Calibri" panose="020F0502020204030204" pitchFamily="34" charset="0"/>
              </a:rPr>
              <a:t>Construimos paz desde el aula y desde la Institución Educativa cuando hacemos de la comunicación un hecho cotidiano. Comunicarse es mucho más que informar. </a:t>
            </a:r>
          </a:p>
          <a:p>
            <a:pPr algn="just"/>
            <a:r>
              <a:rPr lang="es-CO" sz="1800" dirty="0">
                <a:latin typeface="Arial" panose="020B0604020202020204" pitchFamily="34" charset="0"/>
                <a:ea typeface="Calibri" panose="020F0502020204030204" pitchFamily="34" charset="0"/>
              </a:rPr>
              <a:t>Una acción in-</a:t>
            </a:r>
            <a:r>
              <a:rPr lang="es-CO" sz="1800" dirty="0" err="1">
                <a:latin typeface="Arial" panose="020B0604020202020204" pitchFamily="34" charset="0"/>
                <a:ea typeface="Calibri" panose="020F0502020204030204" pitchFamily="34" charset="0"/>
              </a:rPr>
              <a:t>dis</a:t>
            </a:r>
            <a:r>
              <a:rPr lang="es-CO" sz="1800" dirty="0">
                <a:latin typeface="Arial" panose="020B0604020202020204" pitchFamily="34" charset="0"/>
                <a:ea typeface="Calibri" panose="020F0502020204030204" pitchFamily="34" charset="0"/>
              </a:rPr>
              <a:t>-</a:t>
            </a:r>
            <a:r>
              <a:rPr lang="es-CO" sz="1800" dirty="0" err="1">
                <a:latin typeface="Arial" panose="020B0604020202020204" pitchFamily="34" charset="0"/>
                <a:ea typeface="Calibri" panose="020F0502020204030204" pitchFamily="34" charset="0"/>
              </a:rPr>
              <a:t>pens-able</a:t>
            </a:r>
            <a:r>
              <a:rPr lang="es-CO" sz="1800" dirty="0">
                <a:latin typeface="Arial" panose="020B0604020202020204" pitchFamily="34" charset="0"/>
                <a:ea typeface="Calibri" panose="020F0502020204030204" pitchFamily="34" charset="0"/>
              </a:rPr>
              <a:t>:</a:t>
            </a:r>
          </a:p>
          <a:p>
            <a:pPr algn="just"/>
            <a:endParaRPr lang="es-CO" sz="1800" dirty="0" smtClean="0">
              <a:latin typeface="Arial" panose="020B0604020202020204" pitchFamily="34" charset="0"/>
              <a:ea typeface="Calibri" panose="020F0502020204030204" pitchFamily="34" charset="0"/>
            </a:endParaRPr>
          </a:p>
          <a:p>
            <a:pPr algn="just"/>
            <a:endParaRPr lang="es-CO" sz="1800" dirty="0"/>
          </a:p>
        </p:txBody>
      </p:sp>
    </p:spTree>
    <p:extLst>
      <p:ext uri="{BB962C8B-B14F-4D97-AF65-F5344CB8AC3E}">
        <p14:creationId xmlns:p14="http://schemas.microsoft.com/office/powerpoint/2010/main" val="357321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56755" y="436039"/>
            <a:ext cx="5218357" cy="976312"/>
          </a:xfrm>
        </p:spPr>
        <p:txBody>
          <a:bodyPr>
            <a:normAutofit/>
          </a:bodyPr>
          <a:lstStyle/>
          <a:p>
            <a:r>
              <a:rPr lang="es-CO" sz="2400" b="1" dirty="0">
                <a:solidFill>
                  <a:schemeClr val="accent1"/>
                </a:solidFill>
              </a:rPr>
              <a:t>¿Qué es y qué NO ES la crítica?</a:t>
            </a:r>
          </a:p>
        </p:txBody>
      </p:sp>
      <p:pic>
        <p:nvPicPr>
          <p:cNvPr id="5" name="Marcador de contenido 4"/>
          <p:cNvPicPr>
            <a:picLocks noGrp="1" noChangeAspect="1"/>
          </p:cNvPicPr>
          <p:nvPr>
            <p:ph idx="1"/>
          </p:nvPr>
        </p:nvPicPr>
        <p:blipFill>
          <a:blip r:embed="rId2"/>
          <a:stretch>
            <a:fillRect/>
          </a:stretch>
        </p:blipFill>
        <p:spPr>
          <a:xfrm>
            <a:off x="5466303" y="1678075"/>
            <a:ext cx="6611816" cy="4813160"/>
          </a:xfrm>
          <a:prstGeom prst="rect">
            <a:avLst/>
          </a:prstGeom>
        </p:spPr>
      </p:pic>
      <p:sp>
        <p:nvSpPr>
          <p:cNvPr id="4" name="Marcador de texto 3"/>
          <p:cNvSpPr>
            <a:spLocks noGrp="1"/>
          </p:cNvSpPr>
          <p:nvPr>
            <p:ph type="body" sz="half" idx="2"/>
          </p:nvPr>
        </p:nvSpPr>
        <p:spPr>
          <a:xfrm>
            <a:off x="1366576" y="1598612"/>
            <a:ext cx="3627455" cy="5033300"/>
          </a:xfrm>
        </p:spPr>
        <p:txBody>
          <a:bodyPr>
            <a:normAutofit lnSpcReduction="10000"/>
          </a:bodyPr>
          <a:lstStyle/>
          <a:p>
            <a:pPr algn="just">
              <a:lnSpc>
                <a:spcPct val="107000"/>
              </a:lnSpc>
              <a:spcAft>
                <a:spcPts val="800"/>
              </a:spcAft>
            </a:pPr>
            <a:r>
              <a:rPr lang="es-CO" sz="1800" b="1" dirty="0">
                <a:latin typeface="Arial" panose="020B0604020202020204" pitchFamily="34" charset="0"/>
                <a:ea typeface="Calibri" panose="020F0502020204030204" pitchFamily="34" charset="0"/>
                <a:cs typeface="Times New Roman" panose="02020603050405020304" pitchFamily="18" charset="0"/>
              </a:rPr>
              <a:t>Es oportuno dejar claro que la adjetivación: “Crítica constructiva” o “Crítica destructiva” No tiene razón de ser. La crítica no admite adjetivación, por su origen, por su esencia, por sus características. Adjetivarla es una manera de restringirla o negarla, de eliminar el Pensamiento Crítico, las Pedagogías Criticas e instaurar el Pensamiento Único, para solidificar el neoliberalismo. Eduardo Galeano lo describió en “Úselo y Tírelo”, bajo el título “El paraíso”: </a:t>
            </a:r>
            <a:endParaRPr lang="es-CO" sz="1800" b="1" dirty="0">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88463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7906" y="395846"/>
            <a:ext cx="7991702" cy="458264"/>
          </a:xfrm>
        </p:spPr>
        <p:txBody>
          <a:bodyPr>
            <a:normAutofit fontScale="90000"/>
          </a:bodyPr>
          <a:lstStyle/>
          <a:p>
            <a:pPr algn="ctr"/>
            <a:r>
              <a:rPr lang="es-CO" sz="2400" b="1" dirty="0">
                <a:solidFill>
                  <a:schemeClr val="accent1"/>
                </a:solidFill>
              </a:rPr>
              <a:t>La Cátedra de la Paz ordenada por el Gobierno Nacional: Objetivos </a:t>
            </a:r>
          </a:p>
        </p:txBody>
      </p:sp>
      <p:pic>
        <p:nvPicPr>
          <p:cNvPr id="5" name="Marcador de contenido 4"/>
          <p:cNvPicPr>
            <a:picLocks noGrp="1" noChangeAspect="1"/>
          </p:cNvPicPr>
          <p:nvPr>
            <p:ph idx="1"/>
          </p:nvPr>
        </p:nvPicPr>
        <p:blipFill>
          <a:blip r:embed="rId2"/>
          <a:stretch>
            <a:fillRect/>
          </a:stretch>
        </p:blipFill>
        <p:spPr>
          <a:xfrm>
            <a:off x="4310743" y="854110"/>
            <a:ext cx="7787473" cy="5908430"/>
          </a:xfrm>
          <a:prstGeom prst="rect">
            <a:avLst/>
          </a:prstGeom>
        </p:spPr>
      </p:pic>
      <p:sp>
        <p:nvSpPr>
          <p:cNvPr id="4" name="Marcador de texto 3"/>
          <p:cNvSpPr>
            <a:spLocks noGrp="1"/>
          </p:cNvSpPr>
          <p:nvPr>
            <p:ph type="body" sz="half" idx="2"/>
          </p:nvPr>
        </p:nvSpPr>
        <p:spPr>
          <a:xfrm>
            <a:off x="1336431" y="1598613"/>
            <a:ext cx="2773345" cy="4262436"/>
          </a:xfrm>
        </p:spPr>
        <p:txBody>
          <a:bodyPr>
            <a:noAutofit/>
          </a:bodyPr>
          <a:lstStyle/>
          <a:p>
            <a:r>
              <a:rPr lang="es-CO" sz="1800" b="1" dirty="0"/>
              <a:t>Sugerencias Metodológicas. </a:t>
            </a:r>
            <a:endParaRPr lang="es-CO" sz="1800" dirty="0"/>
          </a:p>
          <a:p>
            <a:r>
              <a:rPr lang="es-CO" sz="1800" b="1" dirty="0"/>
              <a:t> </a:t>
            </a:r>
            <a:endParaRPr lang="es-CO" sz="1800" dirty="0"/>
          </a:p>
          <a:p>
            <a:pPr algn="just"/>
            <a:r>
              <a:rPr lang="es-CO" sz="1800" dirty="0"/>
              <a:t>En todos los casos hacer caso omiso del modelo frontal. Siempre propiciar el debate. Lo ideal: Eje transversal, es decir, comprometer todas las áreas y proyectos en este trabajo. Despojarlo de la amenaza del examen, interno y externo. </a:t>
            </a:r>
          </a:p>
          <a:p>
            <a:pPr algn="just"/>
            <a:endParaRPr lang="es-CO" sz="1800" dirty="0"/>
          </a:p>
        </p:txBody>
      </p:sp>
    </p:spTree>
    <p:extLst>
      <p:ext uri="{BB962C8B-B14F-4D97-AF65-F5344CB8AC3E}">
        <p14:creationId xmlns:p14="http://schemas.microsoft.com/office/powerpoint/2010/main" val="191406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8303201" cy="512291"/>
          </a:xfrm>
        </p:spPr>
        <p:txBody>
          <a:bodyPr>
            <a:normAutofit/>
          </a:bodyPr>
          <a:lstStyle/>
          <a:p>
            <a:pPr algn="ctr"/>
            <a:r>
              <a:rPr lang="es-CO" sz="2400" b="1" dirty="0">
                <a:solidFill>
                  <a:schemeClr val="accent1"/>
                </a:solidFill>
              </a:rPr>
              <a:t>C</a:t>
            </a:r>
            <a:r>
              <a:rPr lang="es-CO" sz="2400" b="1" dirty="0" smtClean="0">
                <a:solidFill>
                  <a:schemeClr val="accent1"/>
                </a:solidFill>
              </a:rPr>
              <a:t>ontenidos</a:t>
            </a:r>
            <a:endParaRPr lang="es-CO" sz="2400" b="1" dirty="0">
              <a:solidFill>
                <a:schemeClr val="accent1"/>
              </a:solidFill>
            </a:endParaRPr>
          </a:p>
        </p:txBody>
      </p:sp>
      <p:pic>
        <p:nvPicPr>
          <p:cNvPr id="5" name="Marcador de contenido 4"/>
          <p:cNvPicPr>
            <a:picLocks noGrp="1" noChangeAspect="1"/>
          </p:cNvPicPr>
          <p:nvPr>
            <p:ph idx="1"/>
          </p:nvPr>
        </p:nvPicPr>
        <p:blipFill>
          <a:blip r:embed="rId2"/>
          <a:stretch>
            <a:fillRect/>
          </a:stretch>
        </p:blipFill>
        <p:spPr>
          <a:xfrm>
            <a:off x="2177492" y="1356526"/>
            <a:ext cx="8988701" cy="5144757"/>
          </a:xfrm>
          <a:prstGeom prst="rect">
            <a:avLst/>
          </a:prstGeom>
        </p:spPr>
      </p:pic>
      <p:sp>
        <p:nvSpPr>
          <p:cNvPr id="4" name="Marcador de texto 3"/>
          <p:cNvSpPr>
            <a:spLocks noGrp="1"/>
          </p:cNvSpPr>
          <p:nvPr>
            <p:ph type="body" sz="half" idx="2"/>
          </p:nvPr>
        </p:nvSpPr>
        <p:spPr/>
        <p:txBody>
          <a:bodyPr/>
          <a:lstStyle/>
          <a:p>
            <a:endParaRPr lang="es-CO" dirty="0"/>
          </a:p>
        </p:txBody>
      </p:sp>
    </p:spTree>
    <p:extLst>
      <p:ext uri="{BB962C8B-B14F-4D97-AF65-F5344CB8AC3E}">
        <p14:creationId xmlns:p14="http://schemas.microsoft.com/office/powerpoint/2010/main" val="269191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7066" y="184840"/>
            <a:ext cx="8911687" cy="568196"/>
          </a:xfrm>
        </p:spPr>
        <p:txBody>
          <a:bodyPr>
            <a:normAutofit/>
          </a:bodyPr>
          <a:lstStyle/>
          <a:p>
            <a:pPr algn="ctr"/>
            <a:r>
              <a:rPr lang="es-CO" sz="2400" b="1" dirty="0" smtClean="0">
                <a:solidFill>
                  <a:schemeClr val="accent1"/>
                </a:solidFill>
              </a:rPr>
              <a:t>GENERALIDADES-PUNTO DE PARTIDA</a:t>
            </a:r>
            <a:endParaRPr lang="es-CO" sz="2400" b="1" dirty="0">
              <a:solidFill>
                <a:schemeClr val="accent1"/>
              </a:solidFill>
            </a:endParaRPr>
          </a:p>
        </p:txBody>
      </p:sp>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2446" y="851648"/>
            <a:ext cx="6571130" cy="5782234"/>
          </a:xfrm>
        </p:spPr>
      </p:pic>
    </p:spTree>
    <p:extLst>
      <p:ext uri="{BB962C8B-B14F-4D97-AF65-F5344CB8AC3E}">
        <p14:creationId xmlns:p14="http://schemas.microsoft.com/office/powerpoint/2010/main" val="749130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592925" y="70339"/>
            <a:ext cx="8911687" cy="914400"/>
          </a:xfrm>
        </p:spPr>
        <p:txBody>
          <a:bodyPr>
            <a:normAutofit fontScale="90000"/>
          </a:bodyPr>
          <a:lstStyle/>
          <a:p>
            <a:pPr algn="ctr">
              <a:lnSpc>
                <a:spcPct val="107000"/>
              </a:lnSpc>
              <a:spcAft>
                <a:spcPts val="800"/>
              </a:spcAft>
            </a:pPr>
            <a:r>
              <a:rPr lang="es-CO" sz="2200" dirty="0">
                <a:latin typeface="Calibri" panose="020F0502020204030204" pitchFamily="34" charset="0"/>
                <a:ea typeface="Calibri" panose="020F0502020204030204" pitchFamily="34" charset="0"/>
                <a:cs typeface="Times New Roman" panose="02020603050405020304" pitchFamily="18" charset="0"/>
              </a:rPr>
              <a:t> </a:t>
            </a:r>
            <a:br>
              <a:rPr lang="es-CO" sz="2200" dirty="0">
                <a:latin typeface="Calibri" panose="020F0502020204030204" pitchFamily="34" charset="0"/>
                <a:ea typeface="Calibri" panose="020F0502020204030204" pitchFamily="34" charset="0"/>
                <a:cs typeface="Times New Roman" panose="02020603050405020304" pitchFamily="18" charset="0"/>
              </a:rPr>
            </a:br>
            <a:r>
              <a:rPr lang="es-CO" sz="3100" b="1" kern="1800" spc="-75"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Acuerdo General para la terminación del conflicto: </a:t>
            </a:r>
            <a:r>
              <a:rPr lang="es-CO" sz="1600" dirty="0">
                <a:latin typeface="Calibri" panose="020F0502020204030204" pitchFamily="34" charset="0"/>
                <a:ea typeface="Calibri" panose="020F0502020204030204" pitchFamily="34" charset="0"/>
                <a:cs typeface="Times New Roman" panose="02020603050405020304" pitchFamily="18" charset="0"/>
              </a:rPr>
              <a:t/>
            </a:r>
            <a:br>
              <a:rPr lang="es-CO" sz="1600" dirty="0">
                <a:latin typeface="Calibri" panose="020F0502020204030204" pitchFamily="34" charset="0"/>
                <a:ea typeface="Calibri" panose="020F0502020204030204" pitchFamily="34" charset="0"/>
                <a:cs typeface="Times New Roman" panose="02020603050405020304" pitchFamily="18" charset="0"/>
              </a:rPr>
            </a:br>
            <a:endParaRPr lang="es-CO" dirty="0"/>
          </a:p>
        </p:txBody>
      </p:sp>
      <p:pic>
        <p:nvPicPr>
          <p:cNvPr id="7" name="Marcador de contenido 6"/>
          <p:cNvPicPr>
            <a:picLocks noGrp="1" noChangeAspect="1"/>
          </p:cNvPicPr>
          <p:nvPr>
            <p:ph idx="1"/>
          </p:nvPr>
        </p:nvPicPr>
        <p:blipFill>
          <a:blip r:embed="rId2"/>
          <a:stretch>
            <a:fillRect/>
          </a:stretch>
        </p:blipFill>
        <p:spPr>
          <a:xfrm>
            <a:off x="1326383" y="1264382"/>
            <a:ext cx="10680843" cy="5508207"/>
          </a:xfrm>
          <a:prstGeom prst="rect">
            <a:avLst/>
          </a:prstGeom>
        </p:spPr>
      </p:pic>
    </p:spTree>
    <p:extLst>
      <p:ext uri="{BB962C8B-B14F-4D97-AF65-F5344CB8AC3E}">
        <p14:creationId xmlns:p14="http://schemas.microsoft.com/office/powerpoint/2010/main" val="229427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0484"/>
            <a:ext cx="8911687" cy="683287"/>
          </a:xfrm>
        </p:spPr>
        <p:txBody>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1858945" y="1205802"/>
            <a:ext cx="9515789" cy="5014128"/>
          </a:xfrm>
          <a:prstGeom prst="rect">
            <a:avLst/>
          </a:prstGeom>
        </p:spPr>
      </p:pic>
    </p:spTree>
    <p:extLst>
      <p:ext uri="{BB962C8B-B14F-4D97-AF65-F5344CB8AC3E}">
        <p14:creationId xmlns:p14="http://schemas.microsoft.com/office/powerpoint/2010/main" val="3075001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0484"/>
            <a:ext cx="8911687" cy="733529"/>
          </a:xfrm>
        </p:spPr>
        <p:txBody>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1728316" y="1225900"/>
            <a:ext cx="10219174" cy="4577778"/>
          </a:xfrm>
          <a:prstGeom prst="rect">
            <a:avLst/>
          </a:prstGeom>
        </p:spPr>
      </p:pic>
    </p:spTree>
    <p:extLst>
      <p:ext uri="{BB962C8B-B14F-4D97-AF65-F5344CB8AC3E}">
        <p14:creationId xmlns:p14="http://schemas.microsoft.com/office/powerpoint/2010/main" val="524687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0484"/>
            <a:ext cx="8911687" cy="653142"/>
          </a:xfrm>
        </p:spPr>
        <p:txBody>
          <a:bodyPr>
            <a:normAutofit/>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1597689" y="1125415"/>
            <a:ext cx="9906924" cy="4786435"/>
          </a:xfrm>
          <a:prstGeom prst="rect">
            <a:avLst/>
          </a:prstGeom>
        </p:spPr>
      </p:pic>
    </p:spTree>
    <p:extLst>
      <p:ext uri="{BB962C8B-B14F-4D97-AF65-F5344CB8AC3E}">
        <p14:creationId xmlns:p14="http://schemas.microsoft.com/office/powerpoint/2010/main" val="154420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80870"/>
            <a:ext cx="8911687" cy="160774"/>
          </a:xfrm>
        </p:spPr>
        <p:txBody>
          <a:bodyPr>
            <a:normAutofit fontScale="90000"/>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2190541" y="1507253"/>
            <a:ext cx="9234435" cy="4803111"/>
          </a:xfrm>
          <a:prstGeom prst="rect">
            <a:avLst/>
          </a:prstGeom>
        </p:spPr>
      </p:pic>
    </p:spTree>
    <p:extLst>
      <p:ext uri="{BB962C8B-B14F-4D97-AF65-F5344CB8AC3E}">
        <p14:creationId xmlns:p14="http://schemas.microsoft.com/office/powerpoint/2010/main" val="473143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1069" y="292514"/>
            <a:ext cx="8911687" cy="45719"/>
          </a:xfrm>
        </p:spPr>
        <p:txBody>
          <a:bodyPr>
            <a:normAutofit fontScale="90000"/>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1276141" y="1225899"/>
            <a:ext cx="10560817" cy="5044272"/>
          </a:xfrm>
          <a:prstGeom prst="rect">
            <a:avLst/>
          </a:prstGeom>
        </p:spPr>
      </p:pic>
    </p:spTree>
    <p:extLst>
      <p:ext uri="{BB962C8B-B14F-4D97-AF65-F5344CB8AC3E}">
        <p14:creationId xmlns:p14="http://schemas.microsoft.com/office/powerpoint/2010/main" val="1189830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40678"/>
            <a:ext cx="8911687" cy="904352"/>
          </a:xfrm>
        </p:spPr>
        <p:txBody>
          <a:bodyPr>
            <a:normAutofit/>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2291024" y="1446963"/>
            <a:ext cx="9133951" cy="5024175"/>
          </a:xfrm>
          <a:prstGeom prst="rect">
            <a:avLst/>
          </a:prstGeom>
        </p:spPr>
      </p:pic>
    </p:spTree>
    <p:extLst>
      <p:ext uri="{BB962C8B-B14F-4D97-AF65-F5344CB8AC3E}">
        <p14:creationId xmlns:p14="http://schemas.microsoft.com/office/powerpoint/2010/main" val="2290326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50726"/>
            <a:ext cx="8911687" cy="673240"/>
          </a:xfrm>
        </p:spPr>
        <p:txBody>
          <a:bodyPr>
            <a:normAutofit/>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2049865" y="1386673"/>
            <a:ext cx="9254532" cy="5275384"/>
          </a:xfrm>
          <a:prstGeom prst="rect">
            <a:avLst/>
          </a:prstGeom>
        </p:spPr>
      </p:pic>
    </p:spTree>
    <p:extLst>
      <p:ext uri="{BB962C8B-B14F-4D97-AF65-F5344CB8AC3E}">
        <p14:creationId xmlns:p14="http://schemas.microsoft.com/office/powerpoint/2010/main" val="245407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0"/>
            <a:ext cx="8911687" cy="823965"/>
          </a:xfrm>
        </p:spPr>
        <p:txBody>
          <a:bodyPr>
            <a:normAutofit/>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2391508" y="1306286"/>
            <a:ext cx="9234435" cy="5305529"/>
          </a:xfrm>
          <a:prstGeom prst="rect">
            <a:avLst/>
          </a:prstGeom>
        </p:spPr>
      </p:pic>
    </p:spTree>
    <p:extLst>
      <p:ext uri="{BB962C8B-B14F-4D97-AF65-F5344CB8AC3E}">
        <p14:creationId xmlns:p14="http://schemas.microsoft.com/office/powerpoint/2010/main" val="1582719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15000"/>
              </a:lnSpc>
              <a:spcAft>
                <a:spcPts val="0"/>
              </a:spcAft>
            </a:pPr>
            <a:r>
              <a:rPr lang="es-CO" sz="27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Escuela como Territorio de Paz</a:t>
            </a:r>
            <a:r>
              <a:rPr lang="es-CO" sz="27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r>
            <a:br>
              <a:rPr lang="es-CO" sz="27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r>
              <a:rPr lang="es-CO" sz="27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s-CO" sz="2700" b="1" dirty="0" smtClean="0">
                <a:solidFill>
                  <a:schemeClr val="accent1"/>
                </a:solidFill>
                <a:latin typeface="Times New Roman" panose="02020603050405020304" pitchFamily="18" charset="0"/>
                <a:ea typeface="Calibri" panose="020F0502020204030204" pitchFamily="34" charset="0"/>
              </a:rPr>
              <a:t>¿</a:t>
            </a:r>
            <a:r>
              <a:rPr lang="es-CO" sz="2700" b="1" dirty="0">
                <a:solidFill>
                  <a:schemeClr val="accent1"/>
                </a:solidFill>
                <a:latin typeface="Times New Roman" panose="02020603050405020304" pitchFamily="18" charset="0"/>
                <a:ea typeface="Calibri" panose="020F0502020204030204" pitchFamily="34" charset="0"/>
              </a:rPr>
              <a:t>Para qué hablamos de la escuela como territorio de paz? Y ¿Qué es la escuela como territorio de paz</a:t>
            </a:r>
            <a:r>
              <a:rPr lang="es-CO" sz="2400" b="1" dirty="0">
                <a:solidFill>
                  <a:schemeClr val="accent1"/>
                </a:solidFill>
                <a:latin typeface="Times New Roman" panose="02020603050405020304" pitchFamily="18" charset="0"/>
                <a:ea typeface="Calibri" panose="020F0502020204030204" pitchFamily="34" charset="0"/>
              </a:rPr>
              <a:t>? </a:t>
            </a:r>
            <a:endParaRPr lang="es-CO" sz="2400" b="1" dirty="0">
              <a:solidFill>
                <a:schemeClr val="accent1"/>
              </a:solidFill>
            </a:endParaRPr>
          </a:p>
        </p:txBody>
      </p:sp>
      <p:sp>
        <p:nvSpPr>
          <p:cNvPr id="3" name="Marcador de contenido 2"/>
          <p:cNvSpPr>
            <a:spLocks noGrp="1"/>
          </p:cNvSpPr>
          <p:nvPr>
            <p:ph idx="1"/>
          </p:nvPr>
        </p:nvSpPr>
        <p:spPr>
          <a:xfrm>
            <a:off x="2589212" y="2133600"/>
            <a:ext cx="8915400" cy="3777622"/>
          </a:xfrm>
        </p:spPr>
        <p:txBody>
          <a:bodyPr>
            <a:normAutofit/>
          </a:bodyPr>
          <a:lstStyle/>
          <a:p>
            <a:pPr algn="just"/>
            <a:r>
              <a:rPr lang="es-CO" sz="2800" dirty="0">
                <a:latin typeface="Times New Roman" panose="02020603050405020304" pitchFamily="18" charset="0"/>
                <a:ea typeface="Calibri" panose="020F0502020204030204" pitchFamily="34" charset="0"/>
              </a:rPr>
              <a:t>P</a:t>
            </a:r>
            <a:r>
              <a:rPr lang="es-CO" sz="2800" dirty="0" smtClean="0">
                <a:latin typeface="Times New Roman" panose="02020603050405020304" pitchFamily="18" charset="0"/>
                <a:ea typeface="Calibri" panose="020F0502020204030204" pitchFamily="34" charset="0"/>
              </a:rPr>
              <a:t>ara </a:t>
            </a:r>
            <a:r>
              <a:rPr lang="es-CO" sz="2800" dirty="0">
                <a:latin typeface="Times New Roman" panose="02020603050405020304" pitchFamily="18" charset="0"/>
                <a:ea typeface="Calibri" panose="020F0502020204030204" pitchFamily="34" charset="0"/>
              </a:rPr>
              <a:t>reconstruir la memoria histórica de la escuela con relación a la guerra y la violencia, los efectos que ha padecido, cómo ha subsistido, cómo se la ha jugado para que en medio de las armas no se agote la pedagogía, ni las posibilidades, ni las esperanzas de una escuela en una Colombia sin guerra y con justicia social. </a:t>
            </a:r>
            <a:r>
              <a:rPr lang="es-CO" sz="2800" dirty="0" smtClean="0">
                <a:latin typeface="Times New Roman" panose="02020603050405020304" pitchFamily="18" charset="0"/>
                <a:ea typeface="Calibri" panose="020F0502020204030204" pitchFamily="34" charset="0"/>
              </a:rPr>
              <a:t>Aprender </a:t>
            </a:r>
            <a:r>
              <a:rPr lang="es-CO" sz="2800" dirty="0">
                <a:latin typeface="Times New Roman" panose="02020603050405020304" pitchFamily="18" charset="0"/>
                <a:ea typeface="Calibri" panose="020F0502020204030204" pitchFamily="34" charset="0"/>
              </a:rPr>
              <a:t>de la historia para no repetirla, apostarle a una historia para la paz. </a:t>
            </a:r>
            <a:endParaRPr lang="es-CO" sz="2800" dirty="0"/>
          </a:p>
        </p:txBody>
      </p:sp>
    </p:spTree>
    <p:extLst>
      <p:ext uri="{BB962C8B-B14F-4D97-AF65-F5344CB8AC3E}">
        <p14:creationId xmlns:p14="http://schemas.microsoft.com/office/powerpoint/2010/main" val="217085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82714"/>
          </a:xfrm>
        </p:spPr>
        <p:txBody>
          <a:bodyPr>
            <a:normAutofit fontScale="90000"/>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3388659" y="1416424"/>
            <a:ext cx="6355975" cy="4549215"/>
          </a:xfrm>
          <a:prstGeom prst="rect">
            <a:avLst/>
          </a:prstGeom>
        </p:spPr>
      </p:pic>
    </p:spTree>
    <p:extLst>
      <p:ext uri="{BB962C8B-B14F-4D97-AF65-F5344CB8AC3E}">
        <p14:creationId xmlns:p14="http://schemas.microsoft.com/office/powerpoint/2010/main" val="1601779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pPr lvl="0" algn="just">
              <a:lnSpc>
                <a:spcPct val="115000"/>
              </a:lnSpc>
              <a:buFont typeface="Times New Roman" panose="02020603050405020304" pitchFamily="18" charset="0"/>
              <a:buChar char="-"/>
            </a:pPr>
            <a:r>
              <a:rPr lang="es-CO" sz="2800" b="1" dirty="0">
                <a:latin typeface="Times New Roman" panose="02020603050405020304" pitchFamily="18" charset="0"/>
                <a:ea typeface="Calibri" panose="020F0502020204030204" pitchFamily="34" charset="0"/>
              </a:rPr>
              <a:t>L</a:t>
            </a:r>
            <a:r>
              <a:rPr lang="es-CO" sz="2800" b="1" dirty="0" smtClean="0">
                <a:latin typeface="Times New Roman" panose="02020603050405020304" pitchFamily="18" charset="0"/>
                <a:ea typeface="Calibri" panose="020F0502020204030204" pitchFamily="34" charset="0"/>
              </a:rPr>
              <a:t>a </a:t>
            </a:r>
            <a:r>
              <a:rPr lang="es-CO" sz="2800" b="1" dirty="0">
                <a:latin typeface="Times New Roman" panose="02020603050405020304" pitchFamily="18" charset="0"/>
                <a:ea typeface="Calibri" panose="020F0502020204030204" pitchFamily="34" charset="0"/>
              </a:rPr>
              <a:t>escuela para formar a las nuevas generaciones en la mentalidad y la cultura de la paz, en la conciencia del buen vivir, la defensa de los bienes comunes y el respeto a los derechos humanos. </a:t>
            </a:r>
            <a:endParaRPr lang="es-CO" sz="2800" b="1" dirty="0">
              <a:ea typeface="Calibri" panose="020F0502020204030204" pitchFamily="34" charset="0"/>
            </a:endParaRPr>
          </a:p>
          <a:p>
            <a:endParaRPr lang="es-CO" dirty="0"/>
          </a:p>
        </p:txBody>
      </p:sp>
    </p:spTree>
    <p:extLst>
      <p:ext uri="{BB962C8B-B14F-4D97-AF65-F5344CB8AC3E}">
        <p14:creationId xmlns:p14="http://schemas.microsoft.com/office/powerpoint/2010/main" val="2888117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p:txBody>
          <a:bodyPr/>
          <a:lstStyle/>
          <a:p>
            <a:pPr lvl="0" algn="just">
              <a:lnSpc>
                <a:spcPct val="115000"/>
              </a:lnSpc>
              <a:buFont typeface="Times New Roman" panose="02020603050405020304" pitchFamily="18" charset="0"/>
              <a:buChar char="-"/>
            </a:pPr>
            <a:r>
              <a:rPr lang="es-CO" sz="2800" b="1" dirty="0">
                <a:latin typeface="Times New Roman" panose="02020603050405020304" pitchFamily="18" charset="0"/>
                <a:ea typeface="Calibri" panose="020F0502020204030204" pitchFamily="34" charset="0"/>
              </a:rPr>
              <a:t>P</a:t>
            </a:r>
            <a:r>
              <a:rPr lang="es-CO" sz="2800" b="1" dirty="0" smtClean="0">
                <a:latin typeface="Times New Roman" panose="02020603050405020304" pitchFamily="18" charset="0"/>
                <a:ea typeface="Calibri" panose="020F0502020204030204" pitchFamily="34" charset="0"/>
              </a:rPr>
              <a:t>ara </a:t>
            </a:r>
            <a:r>
              <a:rPr lang="es-CO" sz="2800" b="1" dirty="0">
                <a:latin typeface="Times New Roman" panose="02020603050405020304" pitchFamily="18" charset="0"/>
                <a:ea typeface="Calibri" panose="020F0502020204030204" pitchFamily="34" charset="0"/>
              </a:rPr>
              <a:t>posicionar la paz en el territorio de la escuela y que ésta se transforme en un proyecto educativo cultural de una sociedad que se refunda en la democracia, la justicia social, los derechos, la dignidad humana y la paz integral.</a:t>
            </a:r>
            <a:endParaRPr lang="es-CO" sz="2800" b="1" dirty="0">
              <a:ea typeface="Calibri" panose="020F0502020204030204" pitchFamily="34" charset="0"/>
            </a:endParaRPr>
          </a:p>
          <a:p>
            <a:endParaRPr lang="es-CO" dirty="0"/>
          </a:p>
        </p:txBody>
      </p:sp>
    </p:spTree>
    <p:extLst>
      <p:ext uri="{BB962C8B-B14F-4D97-AF65-F5344CB8AC3E}">
        <p14:creationId xmlns:p14="http://schemas.microsoft.com/office/powerpoint/2010/main" val="2753675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757083" y="304800"/>
            <a:ext cx="9747530" cy="2255519"/>
          </a:xfrm>
        </p:spPr>
        <p:txBody>
          <a:bodyPr>
            <a:noAutofit/>
          </a:bodyPr>
          <a:lstStyle/>
          <a:p>
            <a:pPr lvl="0" algn="ctr">
              <a:spcBef>
                <a:spcPts val="1000"/>
              </a:spcBef>
            </a:pPr>
            <a:r>
              <a:rPr lang="es-CO" sz="1800" b="1" dirty="0">
                <a:solidFill>
                  <a:schemeClr val="accent1"/>
                </a:solidFill>
              </a:rPr>
              <a:t>El conflicto social y armado brota de colisiones de intereses económicos, que nos diferencian y en casos nos hacen antagónicos. </a:t>
            </a:r>
            <a:br>
              <a:rPr lang="es-CO" sz="1800" b="1" dirty="0">
                <a:solidFill>
                  <a:schemeClr val="accent1"/>
                </a:solidFill>
              </a:rPr>
            </a:br>
            <a:r>
              <a:rPr lang="es-CO" sz="1800" b="1" dirty="0">
                <a:solidFill>
                  <a:schemeClr val="accent1"/>
                </a:solidFill>
              </a:rPr>
              <a:t> A los que amamos la vida digna, nos debe llevar a presentar salidas de tipo político y actuar en correspondencia para los cambios económicos, políticos y sociales; y en el problema del poder político, en quién lo detenta, para hablar sin ambages del fin de la guerra. No es solo un problema de voluntades, no es un juego de palabras, es un una convergencia de intereses y un derecho de la sociedad en su conjunto. </a:t>
            </a:r>
            <a:br>
              <a:rPr lang="es-CO" sz="1800" b="1" dirty="0">
                <a:solidFill>
                  <a:schemeClr val="accent1"/>
                </a:solidFill>
              </a:rPr>
            </a:br>
            <a:endParaRPr lang="es-CO" sz="1800" dirty="0">
              <a:solidFill>
                <a:schemeClr val="accent1"/>
              </a:solidFill>
            </a:endParaRPr>
          </a:p>
        </p:txBody>
      </p:sp>
      <p:sp>
        <p:nvSpPr>
          <p:cNvPr id="3" name="Marcador de contenido 2"/>
          <p:cNvSpPr>
            <a:spLocks noGrp="1"/>
          </p:cNvSpPr>
          <p:nvPr>
            <p:ph type="subTitle" idx="1"/>
          </p:nvPr>
        </p:nvSpPr>
        <p:spPr>
          <a:xfrm>
            <a:off x="2589214" y="2560319"/>
            <a:ext cx="8915399" cy="3858410"/>
          </a:xfrm>
        </p:spPr>
        <p:txBody>
          <a:bodyPr>
            <a:normAutofit lnSpcReduction="10000"/>
          </a:bodyPr>
          <a:lstStyle/>
          <a:p>
            <a:pPr marL="0" indent="0" algn="ctr">
              <a:buNone/>
            </a:pPr>
            <a:r>
              <a:rPr lang="es-CO" sz="2800" b="1" dirty="0" smtClean="0"/>
              <a:t>GRACIAS</a:t>
            </a:r>
          </a:p>
          <a:p>
            <a:pPr marL="0" indent="0" algn="ctr">
              <a:buNone/>
            </a:pPr>
            <a:endParaRPr lang="es-CO" sz="2000" b="1" dirty="0" smtClean="0">
              <a:solidFill>
                <a:prstClr val="black">
                  <a:lumMod val="65000"/>
                  <a:lumOff val="35000"/>
                </a:prstClr>
              </a:solidFill>
            </a:endParaRPr>
          </a:p>
          <a:p>
            <a:pPr lvl="0" algn="ctr">
              <a:buClr>
                <a:srgbClr val="A53010"/>
              </a:buClr>
            </a:pPr>
            <a:r>
              <a:rPr lang="es-CO" sz="2000" b="1" dirty="0" smtClean="0">
                <a:solidFill>
                  <a:prstClr val="black">
                    <a:lumMod val="65000"/>
                    <a:lumOff val="35000"/>
                  </a:prstClr>
                </a:solidFill>
              </a:rPr>
              <a:t>OVER </a:t>
            </a:r>
            <a:r>
              <a:rPr lang="es-CO" sz="2000" b="1" dirty="0">
                <a:solidFill>
                  <a:prstClr val="black">
                    <a:lumMod val="65000"/>
                    <a:lumOff val="35000"/>
                  </a:prstClr>
                </a:solidFill>
              </a:rPr>
              <a:t>DORADO CARDONA –Integrante del CE FECODE</a:t>
            </a:r>
          </a:p>
          <a:p>
            <a:pPr lvl="0" algn="ctr">
              <a:buClr>
                <a:srgbClr val="A53010"/>
              </a:buClr>
            </a:pPr>
            <a:r>
              <a:rPr lang="es-CO" dirty="0">
                <a:solidFill>
                  <a:prstClr val="black">
                    <a:lumMod val="65000"/>
                    <a:lumOff val="35000"/>
                  </a:prstClr>
                </a:solidFill>
                <a:hlinkClick r:id="rId2"/>
              </a:rPr>
              <a:t>http://www.overdorado.com/</a:t>
            </a:r>
            <a:endParaRPr lang="es-CO" dirty="0">
              <a:solidFill>
                <a:prstClr val="black">
                  <a:lumMod val="65000"/>
                  <a:lumOff val="35000"/>
                </a:prstClr>
              </a:solidFill>
            </a:endParaRPr>
          </a:p>
          <a:p>
            <a:pPr lvl="0" algn="ctr">
              <a:buClr>
                <a:srgbClr val="A53010"/>
              </a:buClr>
            </a:pPr>
            <a:r>
              <a:rPr lang="es-CO" dirty="0" err="1">
                <a:solidFill>
                  <a:prstClr val="black">
                    <a:lumMod val="65000"/>
                    <a:lumOff val="35000"/>
                  </a:prstClr>
                </a:solidFill>
              </a:rPr>
              <a:t>Twiter</a:t>
            </a:r>
            <a:r>
              <a:rPr lang="es-CO" dirty="0">
                <a:solidFill>
                  <a:prstClr val="black">
                    <a:lumMod val="65000"/>
                    <a:lumOff val="35000"/>
                  </a:prstClr>
                </a:solidFill>
              </a:rPr>
              <a:t>:   @</a:t>
            </a:r>
            <a:r>
              <a:rPr lang="es-CO" dirty="0" err="1">
                <a:solidFill>
                  <a:prstClr val="black">
                    <a:lumMod val="65000"/>
                    <a:lumOff val="35000"/>
                  </a:prstClr>
                </a:solidFill>
              </a:rPr>
              <a:t>OverDoradoC</a:t>
            </a:r>
            <a:endParaRPr lang="es-CO" dirty="0">
              <a:solidFill>
                <a:prstClr val="black">
                  <a:lumMod val="65000"/>
                  <a:lumOff val="35000"/>
                </a:prstClr>
              </a:solidFill>
            </a:endParaRPr>
          </a:p>
          <a:p>
            <a:pPr lvl="0" algn="ctr">
              <a:buClr>
                <a:srgbClr val="A53010"/>
              </a:buClr>
            </a:pPr>
            <a:r>
              <a:rPr lang="es-CO" b="1" dirty="0">
                <a:solidFill>
                  <a:srgbClr val="0070C0"/>
                </a:solidFill>
              </a:rPr>
              <a:t>Septiembre de </a:t>
            </a:r>
            <a:r>
              <a:rPr lang="es-CO" b="1" dirty="0" smtClean="0">
                <a:solidFill>
                  <a:srgbClr val="0070C0"/>
                </a:solidFill>
              </a:rPr>
              <a:t>2016</a:t>
            </a:r>
          </a:p>
          <a:p>
            <a:pPr lvl="0" algn="ctr">
              <a:buClr>
                <a:srgbClr val="A53010"/>
              </a:buClr>
            </a:pPr>
            <a:endParaRPr lang="es-CO" b="1" dirty="0">
              <a:solidFill>
                <a:srgbClr val="0070C0"/>
              </a:solidFill>
            </a:endParaRPr>
          </a:p>
          <a:p>
            <a:pPr marL="0" indent="0" algn="r">
              <a:buNone/>
            </a:pPr>
            <a:r>
              <a:rPr lang="es-CO" sz="1100" b="1" dirty="0" smtClean="0">
                <a:solidFill>
                  <a:srgbClr val="002060"/>
                </a:solidFill>
              </a:rPr>
              <a:t>Aportes para presentación:</a:t>
            </a:r>
          </a:p>
          <a:p>
            <a:pPr marL="0" indent="0" algn="r">
              <a:buNone/>
            </a:pPr>
            <a:r>
              <a:rPr lang="es-CO" sz="1100" b="1" dirty="0" smtClean="0">
                <a:solidFill>
                  <a:srgbClr val="002060"/>
                </a:solidFill>
              </a:rPr>
              <a:t>Maestro Santiago Mazo.</a:t>
            </a:r>
          </a:p>
          <a:p>
            <a:pPr marL="0" indent="0" algn="r">
              <a:buNone/>
            </a:pPr>
            <a:r>
              <a:rPr lang="es-CO" sz="1100" b="1" dirty="0" smtClean="0">
                <a:solidFill>
                  <a:srgbClr val="002060"/>
                </a:solidFill>
              </a:rPr>
              <a:t>Equipo de trabajo de FECODE: Escuela Sindical y CEID</a:t>
            </a:r>
          </a:p>
          <a:p>
            <a:pPr marL="0" indent="0" algn="r">
              <a:buNone/>
            </a:pPr>
            <a:endParaRPr lang="es-CO" sz="2000" b="1" dirty="0" smtClean="0"/>
          </a:p>
          <a:p>
            <a:pPr marL="0" indent="0" algn="ctr">
              <a:buNone/>
            </a:pPr>
            <a:endParaRPr lang="es-CO" sz="2000" b="1" dirty="0"/>
          </a:p>
        </p:txBody>
      </p:sp>
    </p:spTree>
    <p:extLst>
      <p:ext uri="{BB962C8B-B14F-4D97-AF65-F5344CB8AC3E}">
        <p14:creationId xmlns:p14="http://schemas.microsoft.com/office/powerpoint/2010/main" val="27734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1068" y="175875"/>
            <a:ext cx="8911687" cy="45719"/>
          </a:xfrm>
        </p:spPr>
        <p:txBody>
          <a:bodyPr>
            <a:normAutofit fontScale="90000"/>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3003176" y="1317812"/>
            <a:ext cx="7100047" cy="5056094"/>
          </a:xfrm>
          <a:prstGeom prst="rect">
            <a:avLst/>
          </a:prstGeom>
        </p:spPr>
      </p:pic>
    </p:spTree>
    <p:extLst>
      <p:ext uri="{BB962C8B-B14F-4D97-AF65-F5344CB8AC3E}">
        <p14:creationId xmlns:p14="http://schemas.microsoft.com/office/powerpoint/2010/main" val="414972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09"/>
            <a:ext cx="8911687" cy="1832219"/>
          </a:xfrm>
        </p:spPr>
        <p:txBody>
          <a:bodyPr>
            <a:noAutofit/>
          </a:bodyPr>
          <a:lstStyle/>
          <a:p>
            <a:pPr algn="just"/>
            <a:r>
              <a:rPr lang="es-CO" sz="1800" b="1" dirty="0" smtClean="0">
                <a:solidFill>
                  <a:schemeClr val="accent1"/>
                </a:solidFill>
                <a:latin typeface="open_sansbold"/>
              </a:rPr>
              <a:t>Año 2015: </a:t>
            </a:r>
            <a:r>
              <a:rPr lang="es-CO" sz="1800" b="1" dirty="0">
                <a:solidFill>
                  <a:srgbClr val="002060"/>
                </a:solidFill>
                <a:latin typeface="open_sansregular"/>
              </a:rPr>
              <a:t>US$106.376</a:t>
            </a:r>
            <a:r>
              <a:rPr lang="es-CO" sz="1800" b="1" dirty="0">
                <a:solidFill>
                  <a:schemeClr val="accent1"/>
                </a:solidFill>
                <a:latin typeface="open_sansregular"/>
              </a:rPr>
              <a:t> </a:t>
            </a:r>
            <a:r>
              <a:rPr lang="es-CO" sz="1800" b="1" dirty="0">
                <a:solidFill>
                  <a:srgbClr val="002060"/>
                </a:solidFill>
                <a:latin typeface="open_sansregular"/>
              </a:rPr>
              <a:t>millones</a:t>
            </a:r>
            <a:r>
              <a:rPr lang="es-CO" sz="1800" dirty="0" smtClean="0">
                <a:solidFill>
                  <a:schemeClr val="accent1"/>
                </a:solidFill>
                <a:latin typeface="open_sansregular"/>
              </a:rPr>
              <a:t>.</a:t>
            </a:r>
            <a:br>
              <a:rPr lang="es-CO" sz="1800" dirty="0" smtClean="0">
                <a:solidFill>
                  <a:schemeClr val="accent1"/>
                </a:solidFill>
                <a:latin typeface="open_sansregular"/>
              </a:rPr>
            </a:br>
            <a:r>
              <a:rPr lang="es-CO" sz="1800" b="1" dirty="0" smtClean="0">
                <a:solidFill>
                  <a:schemeClr val="accent1"/>
                </a:solidFill>
                <a:latin typeface="open_sansbold"/>
              </a:rPr>
              <a:t>Al </a:t>
            </a:r>
            <a:r>
              <a:rPr lang="es-CO" sz="1800" b="1" dirty="0">
                <a:solidFill>
                  <a:schemeClr val="accent1"/>
                </a:solidFill>
                <a:latin typeface="open_sansbold"/>
              </a:rPr>
              <a:t>cierre de abril-2016- el saldo de la deuda externa colombiana iba en </a:t>
            </a:r>
            <a:r>
              <a:rPr lang="es-CO" sz="1800" b="1" dirty="0">
                <a:solidFill>
                  <a:srgbClr val="002060"/>
                </a:solidFill>
                <a:latin typeface="open_sansbold"/>
              </a:rPr>
              <a:t>114.699</a:t>
            </a:r>
            <a:r>
              <a:rPr lang="es-CO" sz="1800" b="1" dirty="0">
                <a:solidFill>
                  <a:schemeClr val="accent1"/>
                </a:solidFill>
                <a:latin typeface="open_sansbold"/>
              </a:rPr>
              <a:t> </a:t>
            </a:r>
            <a:r>
              <a:rPr lang="es-CO" sz="1800" b="1" dirty="0">
                <a:solidFill>
                  <a:srgbClr val="002060"/>
                </a:solidFill>
                <a:latin typeface="open_sansbold"/>
              </a:rPr>
              <a:t>millones de dólares</a:t>
            </a:r>
            <a:r>
              <a:rPr lang="es-CO" sz="1800" b="1" dirty="0">
                <a:solidFill>
                  <a:schemeClr val="accent1"/>
                </a:solidFill>
                <a:latin typeface="open_sansbold"/>
              </a:rPr>
              <a:t>. Su peso en relación a la economía continúa en ascenso, pues llegó al 42,4 por ciento del PIB. </a:t>
            </a:r>
            <a:r>
              <a:rPr lang="es-CO" sz="1800" b="1" dirty="0">
                <a:solidFill>
                  <a:schemeClr val="accent1"/>
                </a:solidFill>
                <a:latin typeface="open_sansregular"/>
              </a:rPr>
              <a:t>El sector público representa de las obligaciones del país 68.824 millones de dólares -60%- y el privado </a:t>
            </a:r>
            <a:r>
              <a:rPr lang="es-CO" sz="1800" b="1" dirty="0">
                <a:solidFill>
                  <a:schemeClr val="accent1"/>
                </a:solidFill>
                <a:latin typeface="open_sansbold"/>
              </a:rPr>
              <a:t>45.872 millones de dólares-40%-</a:t>
            </a:r>
            <a:endParaRPr lang="es-CO" sz="1800" dirty="0">
              <a:solidFill>
                <a:schemeClr val="accent1"/>
              </a:solidFill>
            </a:endParaRPr>
          </a:p>
        </p:txBody>
      </p:sp>
      <p:pic>
        <p:nvPicPr>
          <p:cNvPr id="4" name="Marcador de contenido 3"/>
          <p:cNvPicPr>
            <a:picLocks noGrp="1" noChangeAspect="1"/>
          </p:cNvPicPr>
          <p:nvPr>
            <p:ph idx="1"/>
          </p:nvPr>
        </p:nvPicPr>
        <p:blipFill>
          <a:blip r:embed="rId2"/>
          <a:stretch>
            <a:fillRect/>
          </a:stretch>
        </p:blipFill>
        <p:spPr>
          <a:xfrm>
            <a:off x="4392707" y="2393576"/>
            <a:ext cx="5047128" cy="4921624"/>
          </a:xfrm>
          <a:prstGeom prst="rect">
            <a:avLst/>
          </a:prstGeom>
        </p:spPr>
      </p:pic>
    </p:spTree>
    <p:extLst>
      <p:ext uri="{BB962C8B-B14F-4D97-AF65-F5344CB8AC3E}">
        <p14:creationId xmlns:p14="http://schemas.microsoft.com/office/powerpoint/2010/main" val="131795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09"/>
            <a:ext cx="8911687" cy="1563919"/>
          </a:xfrm>
        </p:spPr>
        <p:txBody>
          <a:bodyPr>
            <a:normAutofit/>
          </a:bodyPr>
          <a:lstStyle/>
          <a:p>
            <a:pPr algn="ctr"/>
            <a:r>
              <a:rPr lang="es-CO" sz="2800" b="1" dirty="0" smtClean="0">
                <a:solidFill>
                  <a:schemeClr val="accent1"/>
                </a:solidFill>
              </a:rPr>
              <a:t>Escenario, características, impacto, causas, condiciones y que queremos</a:t>
            </a:r>
            <a:endParaRPr lang="es-CO" sz="2800" b="1" dirty="0">
              <a:solidFill>
                <a:schemeClr val="accent1"/>
              </a:solidFill>
            </a:endParaRPr>
          </a:p>
        </p:txBody>
      </p:sp>
      <p:sp>
        <p:nvSpPr>
          <p:cNvPr id="3" name="Marcador de contenido 2"/>
          <p:cNvSpPr>
            <a:spLocks noGrp="1"/>
          </p:cNvSpPr>
          <p:nvPr>
            <p:ph idx="1"/>
          </p:nvPr>
        </p:nvSpPr>
        <p:spPr>
          <a:xfrm>
            <a:off x="2589212" y="2427514"/>
            <a:ext cx="8915400" cy="3483708"/>
          </a:xfrm>
        </p:spPr>
        <p:txBody>
          <a:bodyPr/>
          <a:lstStyle/>
          <a:p>
            <a:pPr algn="just"/>
            <a:r>
              <a:rPr lang="es-CO" b="1" dirty="0" smtClean="0"/>
              <a:t>1. Porque tenemos </a:t>
            </a:r>
            <a:r>
              <a:rPr lang="es-CO" b="1" dirty="0"/>
              <a:t>un profundo respeto por la vida, por la naturaleza, por los seres humanos y lucho por su dignificación. </a:t>
            </a:r>
          </a:p>
          <a:p>
            <a:pPr algn="just"/>
            <a:r>
              <a:rPr lang="es-CO" b="1" dirty="0"/>
              <a:t>2. Porque es un paso hacia el bienestar, la democracia y la soberanía de nuestra nación</a:t>
            </a:r>
            <a:r>
              <a:rPr lang="es-CO" b="1" dirty="0" smtClean="0"/>
              <a:t>.</a:t>
            </a:r>
          </a:p>
          <a:p>
            <a:pPr algn="just"/>
            <a:r>
              <a:rPr lang="es-CO" b="1" dirty="0" smtClean="0"/>
              <a:t>3. Los </a:t>
            </a:r>
            <a:r>
              <a:rPr lang="es-CO" b="1" dirty="0"/>
              <a:t>horrores y la degradación de la </a:t>
            </a:r>
            <a:r>
              <a:rPr lang="es-CO" b="1" dirty="0" smtClean="0"/>
              <a:t>guerra </a:t>
            </a:r>
            <a:r>
              <a:rPr lang="es-CO" b="1" dirty="0"/>
              <a:t>han llevado a su mínima expresión la condición humana y por ende su dignidad, al magisterio colombiano desde 1985 a la fecha –agosto de 2016- le han sido asesinados 1076 docentes, cerca de 2000 desplazamiento forzados, 50 desaparecidos, 70 exiliados y cerca de 7.000 desplazados.</a:t>
            </a:r>
          </a:p>
          <a:p>
            <a:endParaRPr lang="es-CO" dirty="0"/>
          </a:p>
          <a:p>
            <a:endParaRPr lang="es-CO" dirty="0"/>
          </a:p>
        </p:txBody>
      </p:sp>
    </p:spTree>
    <p:extLst>
      <p:ext uri="{BB962C8B-B14F-4D97-AF65-F5344CB8AC3E}">
        <p14:creationId xmlns:p14="http://schemas.microsoft.com/office/powerpoint/2010/main" val="42655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471160"/>
          </a:xfrm>
        </p:spPr>
        <p:txBody>
          <a:bodyPr>
            <a:normAutofit fontScale="90000"/>
          </a:bodyPr>
          <a:lstStyle/>
          <a:p>
            <a:endParaRPr lang="es-CO" dirty="0"/>
          </a:p>
        </p:txBody>
      </p:sp>
      <p:sp>
        <p:nvSpPr>
          <p:cNvPr id="3" name="Marcador de contenido 2"/>
          <p:cNvSpPr>
            <a:spLocks noGrp="1"/>
          </p:cNvSpPr>
          <p:nvPr>
            <p:ph idx="1"/>
          </p:nvPr>
        </p:nvSpPr>
        <p:spPr>
          <a:xfrm>
            <a:off x="2080009" y="1095269"/>
            <a:ext cx="9424603" cy="5154805"/>
          </a:xfrm>
        </p:spPr>
        <p:txBody>
          <a:bodyPr/>
          <a:lstStyle/>
          <a:p>
            <a:pPr algn="just"/>
            <a:r>
              <a:rPr lang="es-CO" b="1" dirty="0"/>
              <a:t>Los maestros y maestras somos </a:t>
            </a:r>
            <a:r>
              <a:rPr lang="es-CO" b="1" dirty="0" smtClean="0"/>
              <a:t>conscientes </a:t>
            </a:r>
            <a:r>
              <a:rPr lang="es-CO" b="1" dirty="0"/>
              <a:t>que debe buscarse una salida política al conflicto interno de nuestro país, que se necesita de una cultura de lucha por la paz, </a:t>
            </a:r>
            <a:r>
              <a:rPr lang="es-CO" b="1" dirty="0" smtClean="0"/>
              <a:t>…</a:t>
            </a:r>
          </a:p>
          <a:p>
            <a:pPr algn="just"/>
            <a:r>
              <a:rPr lang="es-CO" b="1" dirty="0" smtClean="0"/>
              <a:t>En </a:t>
            </a:r>
            <a:r>
              <a:rPr lang="es-CO" b="1" dirty="0"/>
              <a:t>ese sentido nos comprometemos, para que Colombia sea un país equitativo y socialmente justo, que reconozca las desigualdades sociales existentes y las corrija, continuaremos luchando porque la educación sea democrática y soberana, que promueva en los estudiantes y en la comunidad educativa en general una perspectiva de vida solidaria, comprometida, transformadora y libre de prejuicios</a:t>
            </a:r>
            <a:r>
              <a:rPr lang="es-CO" b="1" dirty="0" smtClean="0"/>
              <a:t>.</a:t>
            </a:r>
          </a:p>
          <a:p>
            <a:pPr algn="just"/>
            <a:r>
              <a:rPr lang="es-CO" b="1" dirty="0" smtClean="0"/>
              <a:t>Compromiso: papel de la Escuela, los maestros y sus organizaciones en la construcción de la paz con justicia social.</a:t>
            </a:r>
            <a:endParaRPr lang="es-CO" b="1" dirty="0"/>
          </a:p>
          <a:p>
            <a:pPr algn="just"/>
            <a:endParaRPr lang="es-CO" b="1" dirty="0"/>
          </a:p>
        </p:txBody>
      </p:sp>
    </p:spTree>
    <p:extLst>
      <p:ext uri="{BB962C8B-B14F-4D97-AF65-F5344CB8AC3E}">
        <p14:creationId xmlns:p14="http://schemas.microsoft.com/office/powerpoint/2010/main" val="85027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a:xfrm>
            <a:off x="2589212" y="1396721"/>
            <a:ext cx="8915400" cy="4514501"/>
          </a:xfrm>
        </p:spPr>
        <p:txBody>
          <a:bodyPr>
            <a:normAutofit/>
          </a:bodyPr>
          <a:lstStyle/>
          <a:p>
            <a:pPr algn="just"/>
            <a:r>
              <a:rPr lang="es-CO" sz="2000" b="1" dirty="0" smtClean="0"/>
              <a:t>Entendimiento y comprensión del papel de la educación en un escenario como el pos conflicto y/o  pos acuerdo.</a:t>
            </a:r>
          </a:p>
          <a:p>
            <a:pPr algn="just"/>
            <a:r>
              <a:rPr lang="es-CO" sz="2000" b="1" dirty="0" smtClean="0"/>
              <a:t>Cátedra para  la paz y la construcción de una alternativa viable  de propuesta curricular  de educación para  la paz con justicia social.</a:t>
            </a:r>
          </a:p>
          <a:p>
            <a:pPr algn="just"/>
            <a:r>
              <a:rPr lang="es-CO" sz="2000" b="1" dirty="0" smtClean="0"/>
              <a:t>La Escuela un centro de construcción de memoria individual y colectiva, de identidad nacional, de cultura nacional para  la paz.</a:t>
            </a:r>
          </a:p>
          <a:p>
            <a:pPr algn="just"/>
            <a:r>
              <a:rPr lang="es-CO" sz="2000" b="1" dirty="0" smtClean="0"/>
              <a:t>Una nueva escuela y un nuevo maestro y maestra,  un nuevo  hombre, un nuevo ciudadano, una nueva ciudadanía, una nueva sociedad…Para una sociedad auténticamente democrática.</a:t>
            </a:r>
            <a:endParaRPr lang="es-CO" sz="2000" b="1" dirty="0"/>
          </a:p>
        </p:txBody>
      </p:sp>
    </p:spTree>
    <p:extLst>
      <p:ext uri="{BB962C8B-B14F-4D97-AF65-F5344CB8AC3E}">
        <p14:creationId xmlns:p14="http://schemas.microsoft.com/office/powerpoint/2010/main" val="234816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861722" y="1168497"/>
            <a:ext cx="8201513" cy="4920803"/>
          </a:xfrm>
          <a:prstGeom prst="rect">
            <a:avLst/>
          </a:prstGeom>
        </p:spPr>
      </p:pic>
      <p:sp>
        <p:nvSpPr>
          <p:cNvPr id="5" name="Título 4"/>
          <p:cNvSpPr>
            <a:spLocks noGrp="1"/>
          </p:cNvSpPr>
          <p:nvPr>
            <p:ph type="title"/>
          </p:nvPr>
        </p:nvSpPr>
        <p:spPr>
          <a:xfrm>
            <a:off x="2601890" y="502024"/>
            <a:ext cx="8559169" cy="277905"/>
          </a:xfrm>
        </p:spPr>
        <p:txBody>
          <a:bodyPr>
            <a:normAutofit fontScale="90000"/>
          </a:bodyPr>
          <a:lstStyle/>
          <a:p>
            <a:endParaRPr lang="es-CO" dirty="0"/>
          </a:p>
        </p:txBody>
      </p:sp>
      <p:pic>
        <p:nvPicPr>
          <p:cNvPr id="3" name="Imagen 2"/>
          <p:cNvPicPr>
            <a:picLocks noChangeAspect="1"/>
          </p:cNvPicPr>
          <p:nvPr/>
        </p:nvPicPr>
        <p:blipFill>
          <a:blip r:embed="rId3"/>
          <a:stretch>
            <a:fillRect/>
          </a:stretch>
        </p:blipFill>
        <p:spPr>
          <a:xfrm>
            <a:off x="9147150" y="860612"/>
            <a:ext cx="1834616" cy="307885"/>
          </a:xfrm>
          <a:prstGeom prst="rect">
            <a:avLst/>
          </a:prstGeom>
        </p:spPr>
      </p:pic>
    </p:spTree>
    <p:extLst>
      <p:ext uri="{BB962C8B-B14F-4D97-AF65-F5344CB8AC3E}">
        <p14:creationId xmlns:p14="http://schemas.microsoft.com/office/powerpoint/2010/main" val="4070864161"/>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367</TotalTime>
  <Words>1287</Words>
  <Application>Microsoft Office PowerPoint</Application>
  <PresentationFormat>Panorámica</PresentationFormat>
  <Paragraphs>88</Paragraphs>
  <Slides>32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32</vt:i4>
      </vt:variant>
    </vt:vector>
  </HeadingPairs>
  <TitlesOfParts>
    <vt:vector size="41" baseType="lpstr">
      <vt:lpstr>Arial</vt:lpstr>
      <vt:lpstr>Calibri</vt:lpstr>
      <vt:lpstr>Century Gothic</vt:lpstr>
      <vt:lpstr>open_sansbold</vt:lpstr>
      <vt:lpstr>open_sansregular</vt:lpstr>
      <vt:lpstr>Times New Roman</vt:lpstr>
      <vt:lpstr>Wingdings</vt:lpstr>
      <vt:lpstr>Wingdings 3</vt:lpstr>
      <vt:lpstr>Espiral</vt:lpstr>
      <vt:lpstr>Educación en el Pos Conflicto,  La Escuela como Territorio de Paz y papel del docente </vt:lpstr>
      <vt:lpstr>GENERALIDADES-PUNTO DE PARTIDA</vt:lpstr>
      <vt:lpstr>Presentación de PowerPoint</vt:lpstr>
      <vt:lpstr>Presentación de PowerPoint</vt:lpstr>
      <vt:lpstr>Año 2015: US$106.376 millones. Al cierre de abril-2016- el saldo de la deuda externa colombiana iba en 114.699 millones de dólares. Su peso en relación a la economía continúa en ascenso, pues llegó al 42,4 por ciento del PIB. El sector público representa de las obligaciones del país 68.824 millones de dólares -60%- y el privado 45.872 millones de dólares-40%-</vt:lpstr>
      <vt:lpstr>Escenario, características, impacto, causas, condiciones y que queremos</vt:lpstr>
      <vt:lpstr>Presentación de PowerPoint</vt:lpstr>
      <vt:lpstr>Presentación de PowerPoint</vt:lpstr>
      <vt:lpstr>Presentación de PowerPoint</vt:lpstr>
      <vt:lpstr>¿Qué es la escuela como territorio de paz, cuál es su sentido? ¿Por qué y para qué hablamos de la escuela como territorio de paz? ¿Con quiénes y cómo construimos  las escuelas como territorios de paz? </vt:lpstr>
      <vt:lpstr>Presentación de PowerPoint</vt:lpstr>
      <vt:lpstr>Presentación de PowerPoint</vt:lpstr>
      <vt:lpstr>Nuestra práctica en valores</vt:lpstr>
      <vt:lpstr>2. Intransigencia e intolerancia ante todo tipo de dominación extranjera – humillación – explotación.</vt:lpstr>
      <vt:lpstr>3. Dignidad.</vt:lpstr>
      <vt:lpstr>COMUNICACIÓN-DEMOCRACIA-</vt:lpstr>
      <vt:lpstr>¿Qué es y qué NO ES la crítica?</vt:lpstr>
      <vt:lpstr>La Cátedra de la Paz ordenada por el Gobierno Nacional: Objetivos </vt:lpstr>
      <vt:lpstr>Contenidos</vt:lpstr>
      <vt:lpstr>  Acuerdo General para la terminación del conflicto: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Escuela como Territorio de Paz  ¿Para qué hablamos de la escuela como territorio de paz? Y ¿Qué es la escuela como territorio de paz? </vt:lpstr>
      <vt:lpstr>Presentación de PowerPoint</vt:lpstr>
      <vt:lpstr>Presentación de PowerPoint</vt:lpstr>
      <vt:lpstr>El conflicto social y armado brota de colisiones de intereses económicos, que nos diferencian y en casos nos hacen antagónicos.   A los que amamos la vida digna, nos debe llevar a presentar salidas de tipo político y actuar en correspondencia para los cambios económicos, políticos y sociales; y en el problema del poder político, en quién lo detenta, para hablar sin ambages del fin de la guerra. No es solo un problema de voluntades, no es un juego de palabras, es un una convergencia de intereses y un derecho de la sociedad en su conjunto.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Educación en el Pos Conflicto,  La Escuela como Territorio de Paz y papel del docente</dc:title>
  <dc:creator>Lenovo</dc:creator>
  <cp:lastModifiedBy>Full name</cp:lastModifiedBy>
  <cp:revision>34</cp:revision>
  <dcterms:created xsi:type="dcterms:W3CDTF">2016-09-15T02:27:48Z</dcterms:created>
  <dcterms:modified xsi:type="dcterms:W3CDTF">2016-09-16T12:24:24Z</dcterms:modified>
</cp:coreProperties>
</file>