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7" r:id="rId14"/>
    <p:sldId id="268" r:id="rId15"/>
    <p:sldId id="269" r:id="rId16"/>
    <p:sldId id="270" r:id="rId17"/>
    <p:sldId id="271" r:id="rId18"/>
    <p:sldId id="272" r:id="rId19"/>
    <p:sldId id="273" r:id="rId20"/>
    <p:sldId id="274" r:id="rId21"/>
    <p:sldId id="288" r:id="rId22"/>
    <p:sldId id="275" r:id="rId23"/>
    <p:sldId id="276" r:id="rId24"/>
    <p:sldId id="277" r:id="rId25"/>
    <p:sldId id="278" r:id="rId26"/>
    <p:sldId id="279" r:id="rId27"/>
    <p:sldId id="280" r:id="rId28"/>
    <p:sldId id="281" r:id="rId29"/>
    <p:sldId id="282" r:id="rId30"/>
    <p:sldId id="283" r:id="rId31"/>
    <p:sldId id="289" r:id="rId32"/>
    <p:sldId id="290" r:id="rId33"/>
    <p:sldId id="284" r:id="rId34"/>
    <p:sldId id="291" r:id="rId35"/>
    <p:sldId id="292" r:id="rId36"/>
    <p:sldId id="285" r:id="rId37"/>
    <p:sldId id="286" r:id="rId3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80"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55655952-2C19-4A15-94D8-320994DC9C66}" type="datetimeFigureOut">
              <a:rPr lang="es-ES" smtClean="0"/>
              <a:t>31/03/2016</a:t>
            </a:fld>
            <a:endParaRPr lang="es-ES"/>
          </a:p>
        </p:txBody>
      </p:sp>
      <p:sp>
        <p:nvSpPr>
          <p:cNvPr id="19" name="Footer Placeholder 18"/>
          <p:cNvSpPr>
            <a:spLocks noGrp="1"/>
          </p:cNvSpPr>
          <p:nvPr>
            <p:ph type="ftr" sz="quarter" idx="11"/>
          </p:nvPr>
        </p:nvSpPr>
        <p:spPr/>
        <p:txBody>
          <a:bodyPr/>
          <a:lstStyle/>
          <a:p>
            <a:endParaRPr lang="es-ES"/>
          </a:p>
        </p:txBody>
      </p:sp>
      <p:sp>
        <p:nvSpPr>
          <p:cNvPr id="27" name="Slide Number Placeholder 26"/>
          <p:cNvSpPr>
            <a:spLocks noGrp="1"/>
          </p:cNvSpPr>
          <p:nvPr>
            <p:ph type="sldNum" sz="quarter" idx="12"/>
          </p:nvPr>
        </p:nvSpPr>
        <p:spPr/>
        <p:txBody>
          <a:bodyPr/>
          <a:lstStyle/>
          <a:p>
            <a:fld id="{F446B531-5DCE-437E-B602-463763D6A946}"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55655952-2C19-4A15-94D8-320994DC9C66}" type="datetimeFigureOut">
              <a:rPr lang="es-ES" smtClean="0"/>
              <a:t>31/03/2016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55655952-2C19-4A15-94D8-320994DC9C66}" type="datetimeFigureOut">
              <a:rPr lang="es-ES" smtClean="0"/>
              <a:t>31/03/2016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55655952-2C19-4A15-94D8-320994DC9C66}" type="datetimeFigureOut">
              <a:rPr lang="es-ES" smtClean="0"/>
              <a:t>31/03/2016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55655952-2C19-4A15-94D8-320994DC9C66}" type="datetimeFigureOut">
              <a:rPr lang="es-ES" smtClean="0"/>
              <a:t>31/03/2016</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F446B531-5DCE-437E-B602-463763D6A946}"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55655952-2C19-4A15-94D8-320994DC9C66}" type="datetimeFigureOut">
              <a:rPr lang="es-ES" smtClean="0"/>
              <a:t>31/03/2016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55655952-2C19-4A15-94D8-320994DC9C66}" type="datetimeFigureOut">
              <a:rPr lang="es-ES" smtClean="0"/>
              <a:t>31/03/2016</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55655952-2C19-4A15-94D8-320994DC9C66}" type="datetimeFigureOut">
              <a:rPr lang="es-ES" smtClean="0"/>
              <a:t>31/03/2016</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55952-2C19-4A15-94D8-320994DC9C66}" type="datetimeFigureOut">
              <a:rPr lang="es-ES" smtClean="0"/>
              <a:t>31/03/2016</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55655952-2C19-4A15-94D8-320994DC9C66}" type="datetimeFigureOut">
              <a:rPr lang="es-ES" smtClean="0"/>
              <a:t>31/03/2016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F446B531-5DCE-437E-B602-463763D6A946}"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55655952-2C19-4A15-94D8-320994DC9C66}" type="datetimeFigureOut">
              <a:rPr lang="es-ES" smtClean="0"/>
              <a:t>31/03/2016</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a:xfrm>
            <a:off x="8077200" y="6356350"/>
            <a:ext cx="609600" cy="365125"/>
          </a:xfrm>
        </p:spPr>
        <p:txBody>
          <a:bodyPr/>
          <a:lstStyle/>
          <a:p>
            <a:fld id="{F446B531-5DCE-437E-B602-463763D6A946}" type="slidenum">
              <a:rPr lang="es-ES" smtClean="0"/>
              <a:t>‹Nº›</a:t>
            </a:fld>
            <a:endParaRPr lang="es-E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655952-2C19-4A15-94D8-320994DC9C66}" type="datetimeFigureOut">
              <a:rPr lang="es-ES" smtClean="0"/>
              <a:t>31/03/2016</a:t>
            </a:fld>
            <a:endParaRPr lang="es-E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446B531-5DCE-437E-B602-463763D6A946}" type="slidenum">
              <a:rPr lang="es-ES" smtClean="0"/>
              <a:t>‹Nº›</a:t>
            </a:fld>
            <a:endParaRPr lang="es-E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hyperlink" Target="http://www.alcaldiabogota.gov.co/sisjur/normas/Norma1.jsp?i=1525#1" TargetMode="Externa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www.alcaldiabogota.gov.co/sisjur/normas/Norma1.jsp?i=1567#1" TargetMode="External"/><Relationship Id="rId2" Type="http://schemas.openxmlformats.org/officeDocument/2006/relationships/hyperlink" Target="http://www.alcaldiabogota.gov.co/sisjur/normas/Norma1.jsp?i=248#1"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secretariasenado.gov.co/senado/basedoc/ley/2003/ley_0812_2003_pr001.html#81"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alcaldiabogota.gov.co/sisjur/normas/Norma1.jsp?i=5248#3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ctr"/>
            <a:r>
              <a:rPr lang="es-ES_tradnl" dirty="0" smtClean="0"/>
              <a:t>DECRETO 1655 </a:t>
            </a:r>
            <a:br>
              <a:rPr lang="es-ES_tradnl" dirty="0" smtClean="0"/>
            </a:br>
            <a:r>
              <a:rPr lang="es-ES_tradnl" dirty="0" smtClean="0"/>
              <a:t>20 DE AGOSTO DE 2015</a:t>
            </a:r>
            <a:endParaRPr lang="es-ES" dirty="0"/>
          </a:p>
        </p:txBody>
      </p:sp>
      <p:sp>
        <p:nvSpPr>
          <p:cNvPr id="3" name="2 Subtítulo"/>
          <p:cNvSpPr>
            <a:spLocks noGrp="1"/>
          </p:cNvSpPr>
          <p:nvPr>
            <p:ph type="subTitle" idx="1"/>
          </p:nvPr>
        </p:nvSpPr>
        <p:spPr/>
        <p:txBody>
          <a:bodyPr>
            <a:normAutofit fontScale="70000" lnSpcReduction="20000"/>
          </a:bodyPr>
          <a:lstStyle/>
          <a:p>
            <a:pPr algn="ctr"/>
            <a:r>
              <a:rPr lang="es-ES_tradnl" dirty="0" smtClean="0"/>
              <a:t>RICARDO ALVAREZ</a:t>
            </a:r>
          </a:p>
          <a:p>
            <a:pPr algn="ctr"/>
            <a:r>
              <a:rPr lang="es-ES_tradnl" dirty="0" smtClean="0"/>
              <a:t>MEDICO ESPECIALISTA</a:t>
            </a:r>
          </a:p>
          <a:p>
            <a:pPr algn="ctr"/>
            <a:r>
              <a:rPr lang="es-ES_tradnl" dirty="0" smtClean="0"/>
              <a:t>SALUD OCUPACIONAL</a:t>
            </a:r>
          </a:p>
          <a:p>
            <a:pPr algn="ctr"/>
            <a:r>
              <a:rPr lang="es-ES_tradnl" dirty="0" smtClean="0"/>
              <a:t>MEDICINA LABORLA</a:t>
            </a:r>
          </a:p>
          <a:p>
            <a:pPr algn="ctr"/>
            <a:r>
              <a:rPr lang="es-ES_tradnl" dirty="0" smtClean="0"/>
              <a:t>MEDICINA DEL TRABAJO</a:t>
            </a:r>
          </a:p>
          <a:p>
            <a:pPr algn="ctr"/>
            <a:r>
              <a:rPr lang="es-ES_tradnl" dirty="0" smtClean="0"/>
              <a:t>SEGURIDAD SOCIAL</a:t>
            </a:r>
          </a:p>
          <a:p>
            <a:pPr algn="ctr"/>
            <a:endParaRPr lang="es-ES" dirty="0"/>
          </a:p>
        </p:txBody>
      </p:sp>
    </p:spTree>
    <p:extLst>
      <p:ext uri="{BB962C8B-B14F-4D97-AF65-F5344CB8AC3E}">
        <p14:creationId xmlns:p14="http://schemas.microsoft.com/office/powerpoint/2010/main" val="15252188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a:bodyPr>
          <a:lstStyle/>
          <a:p>
            <a:pPr algn="just"/>
            <a:r>
              <a:rPr lang="es-ES_tradnl" dirty="0" smtClean="0"/>
              <a:t>LEY 797 DE 2003</a:t>
            </a:r>
          </a:p>
          <a:p>
            <a:pPr algn="just"/>
            <a:r>
              <a:rPr lang="es-ES" b="1" dirty="0" smtClean="0"/>
              <a:t>ARTICULO 9</a:t>
            </a:r>
          </a:p>
          <a:p>
            <a:pPr algn="just"/>
            <a:r>
              <a:rPr lang="es-ES" b="1" dirty="0" smtClean="0"/>
              <a:t>Parágrafo </a:t>
            </a:r>
            <a:r>
              <a:rPr lang="es-ES" b="1" dirty="0"/>
              <a:t>4°.</a:t>
            </a:r>
            <a:r>
              <a:rPr lang="es-ES" dirty="0"/>
              <a:t> Se exceptúan de los requisitos establecidos en los numerales 1 y 2 del presente artículo, las personas que padezcan una deficiencia física, síquica o sensorial del 50% o más, que cumplan 55 años de edad y que hayan cotizado en forma continua o discontinua 1000 o más semanas al régimen de seguridad social establecido en la Ley 100 de 1993.</a:t>
            </a:r>
          </a:p>
          <a:p>
            <a:endParaRPr lang="es-ES" dirty="0"/>
          </a:p>
          <a:p>
            <a:endParaRPr lang="es-ES" dirty="0"/>
          </a:p>
        </p:txBody>
      </p:sp>
    </p:spTree>
    <p:extLst>
      <p:ext uri="{BB962C8B-B14F-4D97-AF65-F5344CB8AC3E}">
        <p14:creationId xmlns:p14="http://schemas.microsoft.com/office/powerpoint/2010/main" val="1006370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fontScale="92500" lnSpcReduction="10000"/>
          </a:bodyPr>
          <a:lstStyle/>
          <a:p>
            <a:pPr algn="just"/>
            <a:r>
              <a:rPr lang="es-ES_tradnl" dirty="0" smtClean="0">
                <a:latin typeface="Cambria" pitchFamily="18" charset="0"/>
              </a:rPr>
              <a:t>LEY 797 DE 2003</a:t>
            </a:r>
          </a:p>
          <a:p>
            <a:pPr algn="just"/>
            <a:r>
              <a:rPr lang="es-ES" dirty="0">
                <a:latin typeface="Cambria" pitchFamily="18" charset="0"/>
              </a:rPr>
              <a:t>La madre trabajadora cuyo hijo </a:t>
            </a:r>
            <a:r>
              <a:rPr lang="es-ES" u="sng" dirty="0">
                <a:latin typeface="Cambria" pitchFamily="18" charset="0"/>
              </a:rPr>
              <a:t>menor de 18 años</a:t>
            </a:r>
            <a:r>
              <a:rPr lang="es-ES" dirty="0">
                <a:latin typeface="Cambria" pitchFamily="18" charset="0"/>
              </a:rPr>
              <a:t> padezca invalidez física o mental, debidamente calificada y hasta tanto permanezca en este estado y continúe como dependiente de la madre, tendrá derecho a recibir la pensión especial de vejez a cualquier edad, siempre que haya cotizado al Sistema General de Pensiones cuando menos el mínimo de semanas exigido en el régimen de prima media para acceder a la pensión de vejez. Este beneficio se suspenderá si la trabajadora se reincorpora a la fuerza laboral. Si la madre ha fallecido y el padre tiene la patria potestad del menor inválido, podrá pensionarse con los requisitos y en las condiciones establecidas en este artículo</a:t>
            </a:r>
          </a:p>
          <a:p>
            <a:pPr algn="just"/>
            <a:endParaRPr lang="es-ES" dirty="0">
              <a:latin typeface="Cambria" pitchFamily="18" charset="0"/>
            </a:endParaRPr>
          </a:p>
        </p:txBody>
      </p:sp>
    </p:spTree>
    <p:extLst>
      <p:ext uri="{BB962C8B-B14F-4D97-AF65-F5344CB8AC3E}">
        <p14:creationId xmlns:p14="http://schemas.microsoft.com/office/powerpoint/2010/main" val="307949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484784"/>
            <a:ext cx="8424936" cy="4248472"/>
          </a:xfrm>
        </p:spPr>
        <p:txBody>
          <a:bodyPr>
            <a:noAutofit/>
          </a:bodyPr>
          <a:lstStyle/>
          <a:p>
            <a:pPr algn="just"/>
            <a:r>
              <a:rPr lang="es-ES_tradnl" sz="2400" dirty="0" smtClean="0">
                <a:latin typeface="Cambria" pitchFamily="18" charset="0"/>
              </a:rPr>
              <a:t>LEY 797 DE 2003</a:t>
            </a:r>
          </a:p>
          <a:p>
            <a:pPr algn="just"/>
            <a:r>
              <a:rPr lang="es-ES" sz="2400" b="1" dirty="0">
                <a:latin typeface="Cambria" pitchFamily="18" charset="0"/>
              </a:rPr>
              <a:t>Artículo 34.</a:t>
            </a:r>
            <a:r>
              <a:rPr lang="es-ES" sz="2400" dirty="0">
                <a:latin typeface="Cambria" pitchFamily="18" charset="0"/>
              </a:rPr>
              <a:t> Monto de la Pensión de Vejez. El monto mensual de la pensión de vejez, correspondiente a las primeras 1.000 semanas de cotización, será equivalente al 65% del ingreso base de liquidación. Por cada 50 semanas adicionales a las 1.000 hasta las 1.200 semanas, este porcentaje se incrementará en un 2%, llegando a este tiempo de cotización al 73% del ingreso base de liquidación. Por cada 50 semanas adicionales a las 1.200 hasta las 1.400, este porcentaje se incrementará en 3% en lugar del 2%, hasta completar un monto máximo del 85% del ingreso base de liquidación.</a:t>
            </a:r>
          </a:p>
          <a:p>
            <a:pPr algn="just"/>
            <a:r>
              <a:rPr lang="es-ES" sz="2400" dirty="0">
                <a:latin typeface="Cambria" pitchFamily="18" charset="0"/>
              </a:rPr>
              <a:t>El valor total de la pensión no podrá ser superior al 85% del ingreso base de liquidación, ni inferior a la pensión mínima de que trata el artículo siguiente</a:t>
            </a:r>
            <a:r>
              <a:rPr lang="es-ES" sz="2400" dirty="0" smtClean="0">
                <a:latin typeface="Cambria" pitchFamily="18" charset="0"/>
              </a:rPr>
              <a:t>.</a:t>
            </a:r>
            <a:endParaRPr lang="es-ES" sz="2400" dirty="0">
              <a:latin typeface="Cambria" pitchFamily="18" charset="0"/>
            </a:endParaRPr>
          </a:p>
        </p:txBody>
      </p:sp>
    </p:spTree>
    <p:extLst>
      <p:ext uri="{BB962C8B-B14F-4D97-AF65-F5344CB8AC3E}">
        <p14:creationId xmlns:p14="http://schemas.microsoft.com/office/powerpoint/2010/main" val="2254018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00808"/>
            <a:ext cx="8424936" cy="4680520"/>
          </a:xfrm>
        </p:spPr>
        <p:txBody>
          <a:bodyPr>
            <a:noAutofit/>
          </a:bodyPr>
          <a:lstStyle/>
          <a:p>
            <a:pPr algn="just"/>
            <a:r>
              <a:rPr lang="es-ES_tradnl" sz="1600" dirty="0" smtClean="0">
                <a:latin typeface="Cambria" pitchFamily="18" charset="0"/>
              </a:rPr>
              <a:t>LEY 797 DE 2003</a:t>
            </a:r>
          </a:p>
          <a:p>
            <a:pPr algn="just"/>
            <a:r>
              <a:rPr lang="es-ES" sz="1600" dirty="0" smtClean="0">
                <a:latin typeface="Cambria" pitchFamily="18" charset="0"/>
              </a:rPr>
              <a:t>A </a:t>
            </a:r>
            <a:r>
              <a:rPr lang="es-ES" sz="1600" dirty="0">
                <a:latin typeface="Cambria" pitchFamily="18" charset="0"/>
              </a:rPr>
              <a:t>partir del 1° de enero del año 2004 se aplicarán las siguientes reglas:</a:t>
            </a:r>
          </a:p>
          <a:p>
            <a:pPr algn="just"/>
            <a:r>
              <a:rPr lang="es-ES" sz="1600" dirty="0">
                <a:latin typeface="Cambria" pitchFamily="18" charset="0"/>
              </a:rPr>
              <a:t>El monto mensual de la pensión correspondiente al número de semanas mínimas de cotización requeridas, será del equivalente al 65%, del ingreso base de liquidación de los afiliados. Dicho porcentaje se calculará de acuerdo con la fórmula siguiente:</a:t>
            </a:r>
          </a:p>
          <a:p>
            <a:pPr algn="just"/>
            <a:r>
              <a:rPr lang="es-ES" sz="1600" dirty="0">
                <a:latin typeface="Cambria" pitchFamily="18" charset="0"/>
              </a:rPr>
              <a:t>r = 65.50 - 0.50 s, donde: </a:t>
            </a:r>
          </a:p>
          <a:p>
            <a:pPr algn="just"/>
            <a:r>
              <a:rPr lang="es-ES" sz="1600" dirty="0">
                <a:latin typeface="Cambria" pitchFamily="18" charset="0"/>
              </a:rPr>
              <a:t>r =porcentaje del ingreso de liquidación.</a:t>
            </a:r>
          </a:p>
          <a:p>
            <a:pPr algn="just"/>
            <a:r>
              <a:rPr lang="es-ES" sz="1600" dirty="0">
                <a:latin typeface="Cambria" pitchFamily="18" charset="0"/>
              </a:rPr>
              <a:t>s = número de salarios mínimos legales mensuales vigentes.</a:t>
            </a:r>
          </a:p>
          <a:p>
            <a:pPr algn="just"/>
            <a:r>
              <a:rPr lang="es-ES" sz="1600" dirty="0">
                <a:latin typeface="Cambria" pitchFamily="18" charset="0"/>
              </a:rPr>
              <a:t>A partir del 2004, el monto mensual de la pensión de vejez será un porcentaje que oscilará entre el 65 y el 55% del ingreso base de liquidación de los afiliados, en forma decreciente en función de su nivel de ingresos calculado con base en la fórmula señalada. El 1° de enero del año 2005 el número de semanas se incrementará en 50 semanas. Adicionalmente, el 1° de enero de 2006 se incrementarán en 25 semanas cada año hasta llegar a 1.300 semanas en el año 2015.</a:t>
            </a:r>
          </a:p>
          <a:p>
            <a:pPr algn="just"/>
            <a:r>
              <a:rPr lang="es-ES" sz="1600" dirty="0">
                <a:latin typeface="Cambria" pitchFamily="18" charset="0"/>
              </a:rPr>
              <a:t>A partir del 2005, por cada cincuenta (50) semanas adicionales a las mínimas requeridas, el porcentaje se incrementará en un 1.5% del ingreso base de liquidación, llegando a un monto máximo de pensión entre el 80 y el 70.5% de dicho ingreso, en forma decreciente en función del nivel de ingresos de cotización, calculado con base en la fórmula establecida en el presente artículo. El valor total de la pensión no podrá ser superior al ochenta (80%) del ingreso base de liquidación, ni inferior a la pensión mínima.</a:t>
            </a:r>
          </a:p>
          <a:p>
            <a:pPr algn="just"/>
            <a:endParaRPr lang="es-ES_tradnl" sz="1600" dirty="0" smtClean="0"/>
          </a:p>
        </p:txBody>
      </p:sp>
    </p:spTree>
    <p:extLst>
      <p:ext uri="{BB962C8B-B14F-4D97-AF65-F5344CB8AC3E}">
        <p14:creationId xmlns:p14="http://schemas.microsoft.com/office/powerpoint/2010/main" val="26356660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04056" y="-17140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908720"/>
            <a:ext cx="8424936" cy="4248472"/>
          </a:xfrm>
        </p:spPr>
        <p:txBody>
          <a:bodyPr>
            <a:noAutofit/>
          </a:bodyPr>
          <a:lstStyle/>
          <a:p>
            <a:pPr algn="just">
              <a:lnSpc>
                <a:spcPct val="170000"/>
              </a:lnSpc>
            </a:pPr>
            <a:r>
              <a:rPr lang="es-ES_tradnl" sz="2000" dirty="0" smtClean="0">
                <a:latin typeface="Cambria" pitchFamily="18" charset="0"/>
              </a:rPr>
              <a:t>LEY 797 DE 2003</a:t>
            </a:r>
          </a:p>
          <a:p>
            <a:pPr algn="just">
              <a:lnSpc>
                <a:spcPct val="170000"/>
              </a:lnSpc>
            </a:pPr>
            <a:r>
              <a:rPr lang="es-ES" sz="2000" dirty="0">
                <a:latin typeface="Cambria" pitchFamily="18" charset="0"/>
              </a:rPr>
              <a:t>1. Invalidez causada por enfermedad: Que haya cotizado 50 semanas en los últimos tres años inmediatamente anteriores a la fecha de estructuración y su fidelidad de </a:t>
            </a:r>
            <a:r>
              <a:rPr lang="es-ES" sz="2000" dirty="0" err="1">
                <a:latin typeface="Cambria" pitchFamily="18" charset="0"/>
              </a:rPr>
              <a:t>cotizacion</a:t>
            </a:r>
            <a:r>
              <a:rPr lang="es-ES" sz="2000" dirty="0">
                <a:latin typeface="Cambria" pitchFamily="18" charset="0"/>
              </a:rPr>
              <a:t> para con el sistema sea al menos del 25% del tiempo transcurrido entre el momento en que cumplió 20 años de edad y la fecha de la primera calificación del estado de invalidez.</a:t>
            </a:r>
          </a:p>
          <a:p>
            <a:pPr algn="just">
              <a:lnSpc>
                <a:spcPct val="170000"/>
              </a:lnSpc>
            </a:pPr>
            <a:r>
              <a:rPr lang="es-ES" sz="2000" dirty="0">
                <a:latin typeface="Cambria" pitchFamily="18" charset="0"/>
              </a:rPr>
              <a:t>2. Invalidez causada por accidente: Que haya cotizado 50 semanas dentro de los tres años inmediatamente anteriores al hecho causante de la misma.</a:t>
            </a:r>
          </a:p>
          <a:p>
            <a:pPr algn="just">
              <a:lnSpc>
                <a:spcPct val="170000"/>
              </a:lnSpc>
            </a:pPr>
            <a:r>
              <a:rPr lang="es-ES" sz="2000" b="1" dirty="0">
                <a:latin typeface="Cambria" pitchFamily="18" charset="0"/>
              </a:rPr>
              <a:t>Parágrafo.</a:t>
            </a:r>
            <a:r>
              <a:rPr lang="es-ES" sz="2000" dirty="0">
                <a:latin typeface="Cambria" pitchFamily="18" charset="0"/>
              </a:rPr>
              <a:t> Los menores de 20 años de edad solo deberán acreditar que han cotizado 26 semanas en el último año inmediatamente anterior al hecho causante de su invalidez o su declaratoria. </a:t>
            </a:r>
            <a:endParaRPr lang="es-ES_tradnl" sz="2000" dirty="0" smtClean="0">
              <a:latin typeface="Cambria" pitchFamily="18" charset="0"/>
            </a:endParaRPr>
          </a:p>
        </p:txBody>
      </p:sp>
    </p:spTree>
    <p:extLst>
      <p:ext uri="{BB962C8B-B14F-4D97-AF65-F5344CB8AC3E}">
        <p14:creationId xmlns:p14="http://schemas.microsoft.com/office/powerpoint/2010/main" val="704962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712968" cy="4896544"/>
          </a:xfrm>
        </p:spPr>
        <p:txBody>
          <a:bodyPr>
            <a:normAutofit fontScale="77500" lnSpcReduction="20000"/>
          </a:bodyPr>
          <a:lstStyle/>
          <a:p>
            <a:pPr algn="just"/>
            <a:r>
              <a:rPr lang="es-ES" dirty="0" smtClean="0">
                <a:latin typeface="Cambria" pitchFamily="18" charset="0"/>
              </a:rPr>
              <a:t>LEY 100 DE  1993. ARTICULO </a:t>
            </a:r>
            <a:r>
              <a:rPr lang="es-ES" dirty="0">
                <a:latin typeface="Cambria" pitchFamily="18" charset="0"/>
              </a:rPr>
              <a:t>40. Monto de la Pensión de Invalidez. El monto mensual de la pensión </a:t>
            </a:r>
            <a:r>
              <a:rPr lang="es-ES" dirty="0" smtClean="0">
                <a:latin typeface="Cambria" pitchFamily="18" charset="0"/>
              </a:rPr>
              <a:t>de invalidez </a:t>
            </a:r>
            <a:r>
              <a:rPr lang="es-ES" dirty="0">
                <a:latin typeface="Cambria" pitchFamily="18" charset="0"/>
              </a:rPr>
              <a:t>será equivalente a:</a:t>
            </a:r>
          </a:p>
          <a:p>
            <a:pPr algn="just"/>
            <a:r>
              <a:rPr lang="es-ES" dirty="0" smtClean="0">
                <a:latin typeface="Cambria" pitchFamily="18" charset="0"/>
              </a:rPr>
              <a:t>a</a:t>
            </a:r>
            <a:r>
              <a:rPr lang="es-ES" dirty="0">
                <a:latin typeface="Cambria" pitchFamily="18" charset="0"/>
              </a:rPr>
              <a:t>) El 45 % del ingreso base de liquidación, más el 1.5 % de dicho ingreso por cada </a:t>
            </a:r>
            <a:r>
              <a:rPr lang="es-ES" dirty="0" smtClean="0">
                <a:latin typeface="Cambria" pitchFamily="18" charset="0"/>
              </a:rPr>
              <a:t>50 semanas </a:t>
            </a:r>
            <a:r>
              <a:rPr lang="es-ES" dirty="0">
                <a:latin typeface="Cambria" pitchFamily="18" charset="0"/>
              </a:rPr>
              <a:t>de cotización que el afiliado tuviese acreditadas con posterioridad a </a:t>
            </a:r>
            <a:r>
              <a:rPr lang="es-ES" dirty="0" smtClean="0">
                <a:latin typeface="Cambria" pitchFamily="18" charset="0"/>
              </a:rPr>
              <a:t>las primeras </a:t>
            </a:r>
            <a:r>
              <a:rPr lang="es-ES" dirty="0">
                <a:latin typeface="Cambria" pitchFamily="18" charset="0"/>
              </a:rPr>
              <a:t>500 semanas de cotización, cuando la disminución en su capacidad laboral </a:t>
            </a:r>
            <a:r>
              <a:rPr lang="es-ES" dirty="0" smtClean="0">
                <a:latin typeface="Cambria" pitchFamily="18" charset="0"/>
              </a:rPr>
              <a:t>sea igual </a:t>
            </a:r>
            <a:r>
              <a:rPr lang="es-ES" dirty="0">
                <a:latin typeface="Cambria" pitchFamily="18" charset="0"/>
              </a:rPr>
              <a:t>o superior al 50 % e inferior al 66 %;</a:t>
            </a:r>
          </a:p>
          <a:p>
            <a:pPr algn="just"/>
            <a:r>
              <a:rPr lang="es-ES" dirty="0" smtClean="0">
                <a:latin typeface="Cambria" pitchFamily="18" charset="0"/>
              </a:rPr>
              <a:t>b</a:t>
            </a:r>
            <a:r>
              <a:rPr lang="es-ES" dirty="0">
                <a:latin typeface="Cambria" pitchFamily="18" charset="0"/>
              </a:rPr>
              <a:t>) El 54 % del ingreso base de liquidación, más el 2 % de dicho ingreso por cada </a:t>
            </a:r>
            <a:r>
              <a:rPr lang="es-ES" dirty="0" smtClean="0">
                <a:latin typeface="Cambria" pitchFamily="18" charset="0"/>
              </a:rPr>
              <a:t>50 semanas </a:t>
            </a:r>
            <a:r>
              <a:rPr lang="es-ES" dirty="0">
                <a:latin typeface="Cambria" pitchFamily="18" charset="0"/>
              </a:rPr>
              <a:t>de cotización que el afiliado tuviese acreditadas con posterioridad a </a:t>
            </a:r>
            <a:r>
              <a:rPr lang="es-ES" dirty="0" smtClean="0">
                <a:latin typeface="Cambria" pitchFamily="18" charset="0"/>
              </a:rPr>
              <a:t>las primeras </a:t>
            </a:r>
            <a:r>
              <a:rPr lang="es-ES" dirty="0">
                <a:latin typeface="Cambria" pitchFamily="18" charset="0"/>
              </a:rPr>
              <a:t>800 semanas de cotización, cuando la disminución en su capacidad laboral </a:t>
            </a:r>
            <a:r>
              <a:rPr lang="es-ES" dirty="0" smtClean="0">
                <a:latin typeface="Cambria" pitchFamily="18" charset="0"/>
              </a:rPr>
              <a:t>es igual </a:t>
            </a:r>
            <a:r>
              <a:rPr lang="es-ES" dirty="0">
                <a:latin typeface="Cambria" pitchFamily="18" charset="0"/>
              </a:rPr>
              <a:t>o superior al 66 %.</a:t>
            </a:r>
          </a:p>
          <a:p>
            <a:pPr algn="just"/>
            <a:r>
              <a:rPr lang="es-ES" dirty="0" smtClean="0">
                <a:latin typeface="Cambria" pitchFamily="18" charset="0"/>
              </a:rPr>
              <a:t>La </a:t>
            </a:r>
            <a:r>
              <a:rPr lang="es-ES" dirty="0">
                <a:latin typeface="Cambria" pitchFamily="18" charset="0"/>
              </a:rPr>
              <a:t>pensión por invalidez no podrá ser superior al 75 % del ingreso base de liquidación.</a:t>
            </a:r>
          </a:p>
          <a:p>
            <a:pPr algn="just"/>
            <a:r>
              <a:rPr lang="es-ES" dirty="0" smtClean="0">
                <a:latin typeface="Cambria" pitchFamily="18" charset="0"/>
              </a:rPr>
              <a:t>En </a:t>
            </a:r>
            <a:r>
              <a:rPr lang="es-ES" dirty="0">
                <a:latin typeface="Cambria" pitchFamily="18" charset="0"/>
              </a:rPr>
              <a:t>ningún caso la pensión de invalidez podrá ser inferior al salario mínimo legal mensual.</a:t>
            </a:r>
          </a:p>
          <a:p>
            <a:pPr algn="just"/>
            <a:r>
              <a:rPr lang="es-ES" dirty="0" smtClean="0">
                <a:latin typeface="Cambria" pitchFamily="18" charset="0"/>
              </a:rPr>
              <a:t>La </a:t>
            </a:r>
            <a:r>
              <a:rPr lang="es-ES" dirty="0">
                <a:latin typeface="Cambria" pitchFamily="18" charset="0"/>
              </a:rPr>
              <a:t>pensión de invalidez se reconocerá a solicitud de parte interesada y comenzará </a:t>
            </a:r>
            <a:r>
              <a:rPr lang="es-ES" dirty="0" smtClean="0">
                <a:latin typeface="Cambria" pitchFamily="18" charset="0"/>
              </a:rPr>
              <a:t>a pagarse</a:t>
            </a:r>
            <a:r>
              <a:rPr lang="es-ES" dirty="0">
                <a:latin typeface="Cambria" pitchFamily="18" charset="0"/>
              </a:rPr>
              <a:t>, en forma retroactiva, desde la fecha en que se produzca tal estado.</a:t>
            </a:r>
          </a:p>
        </p:txBody>
      </p:sp>
    </p:spTree>
    <p:extLst>
      <p:ext uri="{BB962C8B-B14F-4D97-AF65-F5344CB8AC3E}">
        <p14:creationId xmlns:p14="http://schemas.microsoft.com/office/powerpoint/2010/main" val="182395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fontScale="92500" lnSpcReduction="10000"/>
          </a:bodyPr>
          <a:lstStyle/>
          <a:p>
            <a:r>
              <a:rPr lang="es-ES_tradnl" dirty="0" smtClean="0"/>
              <a:t>DECRETO 1848 DE 1969</a:t>
            </a:r>
          </a:p>
          <a:p>
            <a:r>
              <a:rPr lang="es-ES" b="1" dirty="0"/>
              <a:t>CAPÍTULO III</a:t>
            </a:r>
            <a:endParaRPr lang="es-ES" dirty="0"/>
          </a:p>
          <a:p>
            <a:r>
              <a:rPr lang="es-ES" b="1" dirty="0"/>
              <a:t>ENFERMEDAD NO PROFESIONAL</a:t>
            </a:r>
            <a:endParaRPr lang="es-ES" dirty="0"/>
          </a:p>
          <a:p>
            <a:r>
              <a:rPr lang="es-ES" b="1" dirty="0"/>
              <a:t>Artículo </a:t>
            </a:r>
            <a:r>
              <a:rPr lang="es-ES" b="1" u="sng" dirty="0"/>
              <a:t> </a:t>
            </a:r>
            <a:r>
              <a:rPr lang="es-ES" b="1" dirty="0"/>
              <a:t>8º.-</a:t>
            </a:r>
            <a:r>
              <a:rPr lang="es-ES" i="1" dirty="0"/>
              <a:t> Definición.</a:t>
            </a:r>
            <a:r>
              <a:rPr lang="es-ES" dirty="0"/>
              <a:t> Se entiende por enfermedad no profesional, todo estado patológico morboso, congénito o adquirido, que sobrevenga al empleado oficial por cualquier causa, no relacionada con la actividad específica a que se dedique y determinado por factores independientes de la clase de labor ejecutada o del medio en que se ha desarrollado el trabajo. </a:t>
            </a:r>
            <a:r>
              <a:rPr lang="es-ES" b="1" dirty="0"/>
              <a:t>Ver: Artículos 70 y </a:t>
            </a:r>
            <a:r>
              <a:rPr lang="es-ES" b="1" dirty="0" err="1"/>
              <a:t>ss</a:t>
            </a:r>
            <a:r>
              <a:rPr lang="es-ES" b="1" dirty="0"/>
              <a:t> </a:t>
            </a:r>
            <a:r>
              <a:rPr lang="es-ES" b="1" u="sng" dirty="0">
                <a:hlinkClick r:id="rId2"/>
              </a:rPr>
              <a:t>Decreto Nacional 1950 de 1973</a:t>
            </a:r>
            <a:r>
              <a:rPr lang="es-ES" b="1" dirty="0"/>
              <a:t> Artículo 2 </a:t>
            </a:r>
            <a:r>
              <a:rPr lang="es-ES" b="1" u="sng" dirty="0">
                <a:hlinkClick r:id="rId2"/>
              </a:rPr>
              <a:t>Decreto Nacional 1950 de 1973</a:t>
            </a:r>
            <a:endParaRPr lang="es-ES" dirty="0"/>
          </a:p>
          <a:p>
            <a:endParaRPr lang="es-ES" dirty="0"/>
          </a:p>
        </p:txBody>
      </p:sp>
    </p:spTree>
    <p:extLst>
      <p:ext uri="{BB962C8B-B14F-4D97-AF65-F5344CB8AC3E}">
        <p14:creationId xmlns:p14="http://schemas.microsoft.com/office/powerpoint/2010/main" val="3386809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fontScale="92500" lnSpcReduction="20000"/>
          </a:bodyPr>
          <a:lstStyle/>
          <a:p>
            <a:pPr algn="just"/>
            <a:r>
              <a:rPr lang="es-ES_tradnl" dirty="0" smtClean="0"/>
              <a:t>DECRETO 1848 DE 1969</a:t>
            </a:r>
          </a:p>
          <a:p>
            <a:pPr algn="just"/>
            <a:r>
              <a:rPr lang="es-ES" b="1" dirty="0"/>
              <a:t>CAPÍTULO </a:t>
            </a:r>
            <a:r>
              <a:rPr lang="es-ES" b="1" dirty="0" smtClean="0"/>
              <a:t>III. ENFERMEDAD </a:t>
            </a:r>
            <a:r>
              <a:rPr lang="es-ES" b="1" dirty="0"/>
              <a:t>NO PROFESIONAL</a:t>
            </a:r>
            <a:endParaRPr lang="es-ES" dirty="0"/>
          </a:p>
          <a:p>
            <a:pPr algn="just"/>
            <a:r>
              <a:rPr lang="es-ES" b="1" dirty="0"/>
              <a:t>Artículo  9º.-</a:t>
            </a:r>
            <a:r>
              <a:rPr lang="es-ES" b="1" i="1" dirty="0"/>
              <a:t> </a:t>
            </a:r>
            <a:r>
              <a:rPr lang="es-ES" i="1" dirty="0"/>
              <a:t>Prestaciones.</a:t>
            </a:r>
            <a:r>
              <a:rPr lang="es-ES" dirty="0"/>
              <a:t> En caso de incapacidad comprobada para trabajar, motivada por enfermedad no profesional, los empleados públicos y los trabajadores oficiales tienen derecho a las siguientes prestaciones:</a:t>
            </a:r>
          </a:p>
          <a:p>
            <a:pPr algn="just"/>
            <a:r>
              <a:rPr lang="es-ES" dirty="0"/>
              <a:t>a)Económica, que consiste en el pago de un subsidio en dinero, hasta por el término máximo de ciento ochenta (180) días, que se liquidará y pagará con base en el salario devengado por el incapacitado, a razón de las dos terceras (2/3) partes de dicho salario, durante los primeros noventa (90) días de incapacidad y la mitad del mencionado salario durante los noventa (90) días siguientes, si la incapacidad se prolongare</a:t>
            </a:r>
          </a:p>
        </p:txBody>
      </p:sp>
    </p:spTree>
    <p:extLst>
      <p:ext uri="{BB962C8B-B14F-4D97-AF65-F5344CB8AC3E}">
        <p14:creationId xmlns:p14="http://schemas.microsoft.com/office/powerpoint/2010/main" val="31421020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a:bodyPr>
          <a:lstStyle/>
          <a:p>
            <a:pPr algn="just"/>
            <a:r>
              <a:rPr lang="es-ES_tradnl" dirty="0" smtClean="0"/>
              <a:t>DECRETO 1848 DE 1969</a:t>
            </a:r>
          </a:p>
          <a:p>
            <a:pPr algn="just"/>
            <a:endParaRPr lang="es-ES_tradnl" dirty="0" smtClean="0"/>
          </a:p>
          <a:p>
            <a:pPr algn="just"/>
            <a:r>
              <a:rPr lang="es-ES" b="1" dirty="0"/>
              <a:t>CAPÍTULO </a:t>
            </a:r>
            <a:r>
              <a:rPr lang="es-ES" b="1" dirty="0" smtClean="0"/>
              <a:t>III. ENFERMEDAD </a:t>
            </a:r>
            <a:r>
              <a:rPr lang="es-ES" b="1" dirty="0"/>
              <a:t>NO </a:t>
            </a:r>
            <a:r>
              <a:rPr lang="es-ES" b="1" dirty="0" smtClean="0"/>
              <a:t>PROFESIONAL</a:t>
            </a:r>
          </a:p>
          <a:p>
            <a:pPr algn="just"/>
            <a:endParaRPr lang="es-ES" dirty="0" smtClean="0"/>
          </a:p>
          <a:p>
            <a:pPr algn="just"/>
            <a:r>
              <a:rPr lang="es-ES" dirty="0" smtClean="0"/>
              <a:t>b</a:t>
            </a:r>
            <a:r>
              <a:rPr lang="es-ES" dirty="0"/>
              <a:t>) Asistencial, que consiste en la prestación de servicios médicos, farmacéuticos, quirúrgicos, de laboratorio y hospitalarios, a que hubiere lugar, sin limitación alguna y por todo el tiempo que fuere necesario. </a:t>
            </a:r>
            <a:endParaRPr lang="es-ES" dirty="0" smtClean="0"/>
          </a:p>
        </p:txBody>
      </p:sp>
    </p:spTree>
    <p:extLst>
      <p:ext uri="{BB962C8B-B14F-4D97-AF65-F5344CB8AC3E}">
        <p14:creationId xmlns:p14="http://schemas.microsoft.com/office/powerpoint/2010/main" val="2872482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7384"/>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484784"/>
            <a:ext cx="8424936" cy="4248472"/>
          </a:xfrm>
        </p:spPr>
        <p:txBody>
          <a:bodyPr>
            <a:noAutofit/>
          </a:bodyPr>
          <a:lstStyle/>
          <a:p>
            <a:pPr algn="just">
              <a:lnSpc>
                <a:spcPct val="170000"/>
              </a:lnSpc>
            </a:pPr>
            <a:r>
              <a:rPr lang="es-ES_tradnl" sz="1600" dirty="0" smtClean="0">
                <a:latin typeface="Cambria" pitchFamily="18" charset="0"/>
              </a:rPr>
              <a:t>DECRETO 1848 DE 1969. </a:t>
            </a:r>
            <a:r>
              <a:rPr lang="es-ES" sz="1600" b="1" dirty="0" smtClean="0">
                <a:latin typeface="Cambria" pitchFamily="18" charset="0"/>
              </a:rPr>
              <a:t>CAPÍTULO IV. ENFERMEDAD </a:t>
            </a:r>
            <a:r>
              <a:rPr lang="es-ES" sz="1600" b="1" dirty="0">
                <a:latin typeface="Cambria" pitchFamily="18" charset="0"/>
              </a:rPr>
              <a:t>PROFESIONAL</a:t>
            </a:r>
            <a:endParaRPr lang="es-ES" sz="1600" dirty="0">
              <a:latin typeface="Cambria" pitchFamily="18" charset="0"/>
            </a:endParaRPr>
          </a:p>
          <a:p>
            <a:pPr algn="just">
              <a:lnSpc>
                <a:spcPct val="170000"/>
              </a:lnSpc>
            </a:pPr>
            <a:r>
              <a:rPr lang="es-ES_tradnl" sz="1600" b="1" dirty="0" smtClean="0">
                <a:latin typeface="Cambria" pitchFamily="18" charset="0"/>
              </a:rPr>
              <a:t>LEY 1562 DE 2012:</a:t>
            </a:r>
          </a:p>
          <a:p>
            <a:pPr algn="just">
              <a:lnSpc>
                <a:spcPct val="170000"/>
              </a:lnSpc>
            </a:pPr>
            <a:r>
              <a:rPr lang="es-ES" sz="1600" b="1" dirty="0">
                <a:latin typeface="Cambria" pitchFamily="18" charset="0"/>
              </a:rPr>
              <a:t>Artículo 4º. Enfermedad laboral. Es enfermedad laboral la contraída como resultado de la</a:t>
            </a:r>
          </a:p>
          <a:p>
            <a:pPr algn="just">
              <a:lnSpc>
                <a:spcPct val="170000"/>
              </a:lnSpc>
            </a:pPr>
            <a:r>
              <a:rPr lang="es-ES" sz="1600" dirty="0">
                <a:latin typeface="Cambria" pitchFamily="18" charset="0"/>
              </a:rPr>
              <a:t>exposición a factores de riesgo inherentes a la actividad laboral o del medio en el que </a:t>
            </a:r>
            <a:r>
              <a:rPr lang="es-ES" sz="1600" dirty="0" smtClean="0">
                <a:latin typeface="Cambria" pitchFamily="18" charset="0"/>
              </a:rPr>
              <a:t>el trabajador </a:t>
            </a:r>
            <a:r>
              <a:rPr lang="es-ES" sz="1600" dirty="0">
                <a:latin typeface="Cambria" pitchFamily="18" charset="0"/>
              </a:rPr>
              <a:t>se ha visto obligado a trabajar. El Gobierno Nacional, determinará, en </a:t>
            </a:r>
            <a:r>
              <a:rPr lang="es-ES" sz="1600" dirty="0" smtClean="0">
                <a:latin typeface="Cambria" pitchFamily="18" charset="0"/>
              </a:rPr>
              <a:t>forma periódica</a:t>
            </a:r>
            <a:r>
              <a:rPr lang="es-ES" sz="1600" dirty="0">
                <a:latin typeface="Cambria" pitchFamily="18" charset="0"/>
              </a:rPr>
              <a:t>, las enfermedades que se consideran como laborales y en los casos en que </a:t>
            </a:r>
            <a:r>
              <a:rPr lang="es-ES" sz="1600" dirty="0" smtClean="0">
                <a:latin typeface="Cambria" pitchFamily="18" charset="0"/>
              </a:rPr>
              <a:t>una enfermedad </a:t>
            </a:r>
            <a:r>
              <a:rPr lang="es-ES" sz="1600" dirty="0">
                <a:latin typeface="Cambria" pitchFamily="18" charset="0"/>
              </a:rPr>
              <a:t>no figure en la tabla de enfermedades laborales, pero se demuestre la relación </a:t>
            </a:r>
            <a:r>
              <a:rPr lang="es-ES" sz="1600" dirty="0" smtClean="0">
                <a:latin typeface="Cambria" pitchFamily="18" charset="0"/>
              </a:rPr>
              <a:t>de  causalidad </a:t>
            </a:r>
            <a:r>
              <a:rPr lang="es-ES" sz="1600" dirty="0">
                <a:latin typeface="Cambria" pitchFamily="18" charset="0"/>
              </a:rPr>
              <a:t>con los factores de riesgo ocupacionales será reconocida como enfermedad laboral,</a:t>
            </a:r>
          </a:p>
          <a:p>
            <a:pPr algn="just">
              <a:lnSpc>
                <a:spcPct val="170000"/>
              </a:lnSpc>
            </a:pPr>
            <a:r>
              <a:rPr lang="es-ES" sz="1600" dirty="0">
                <a:latin typeface="Cambria" pitchFamily="18" charset="0"/>
              </a:rPr>
              <a:t>conforme lo establecido en las normas legales vigentes.</a:t>
            </a:r>
          </a:p>
          <a:p>
            <a:pPr algn="just">
              <a:lnSpc>
                <a:spcPct val="170000"/>
              </a:lnSpc>
            </a:pPr>
            <a:r>
              <a:rPr lang="es-ES" sz="1600" b="1" dirty="0" smtClean="0">
                <a:latin typeface="Cambria" pitchFamily="18" charset="0"/>
              </a:rPr>
              <a:t>Parágrafo </a:t>
            </a:r>
            <a:r>
              <a:rPr lang="es-ES" sz="1600" b="1" dirty="0">
                <a:latin typeface="Cambria" pitchFamily="18" charset="0"/>
              </a:rPr>
              <a:t>1º. El Gobierno Nacional, previo concepto del Consejo Nacional de Riesgos</a:t>
            </a:r>
          </a:p>
          <a:p>
            <a:pPr algn="just">
              <a:lnSpc>
                <a:spcPct val="170000"/>
              </a:lnSpc>
            </a:pPr>
            <a:r>
              <a:rPr lang="es-ES" sz="1600" dirty="0">
                <a:latin typeface="Cambria" pitchFamily="18" charset="0"/>
              </a:rPr>
              <a:t>Laborales, determinará, en forma periódica, las enfermedades que se consideran como</a:t>
            </a:r>
          </a:p>
          <a:p>
            <a:pPr algn="just">
              <a:lnSpc>
                <a:spcPct val="170000"/>
              </a:lnSpc>
            </a:pPr>
            <a:r>
              <a:rPr lang="es-ES" sz="1600" dirty="0">
                <a:latin typeface="Cambria" pitchFamily="18" charset="0"/>
              </a:rPr>
              <a:t>laborales.</a:t>
            </a:r>
            <a:endParaRPr lang="es-ES" sz="1600" b="1" dirty="0" smtClean="0">
              <a:latin typeface="Cambria" pitchFamily="18" charset="0"/>
            </a:endParaRPr>
          </a:p>
          <a:p>
            <a:pPr algn="just">
              <a:lnSpc>
                <a:spcPct val="170000"/>
              </a:lnSpc>
            </a:pPr>
            <a:endParaRPr lang="es-ES" sz="1600" dirty="0">
              <a:latin typeface="Cambria" pitchFamily="18" charset="0"/>
            </a:endParaRPr>
          </a:p>
        </p:txBody>
      </p:sp>
    </p:spTree>
    <p:extLst>
      <p:ext uri="{BB962C8B-B14F-4D97-AF65-F5344CB8AC3E}">
        <p14:creationId xmlns:p14="http://schemas.microsoft.com/office/powerpoint/2010/main" val="448749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755576" y="2828528"/>
            <a:ext cx="7344816" cy="1752600"/>
          </a:xfrm>
        </p:spPr>
        <p:txBody>
          <a:bodyPr>
            <a:normAutofit lnSpcReduction="10000"/>
          </a:bodyPr>
          <a:lstStyle/>
          <a:p>
            <a:r>
              <a:rPr lang="es-ES_tradnl" dirty="0" smtClean="0"/>
              <a:t>LEY 1562 DE 2012</a:t>
            </a:r>
          </a:p>
          <a:p>
            <a:r>
              <a:rPr lang="es-ES" i="1" dirty="0"/>
              <a:t>Por la cual se modifica el Sistema de Riesgos Laborales y se dictan otras disposiciones </a:t>
            </a:r>
          </a:p>
          <a:p>
            <a:r>
              <a:rPr lang="es-ES" i="1" dirty="0"/>
              <a:t> en materia de Salud Ocupacional.</a:t>
            </a:r>
          </a:p>
          <a:p>
            <a:endParaRPr lang="es-ES" dirty="0"/>
          </a:p>
        </p:txBody>
      </p:sp>
    </p:spTree>
    <p:extLst>
      <p:ext uri="{BB962C8B-B14F-4D97-AF65-F5344CB8AC3E}">
        <p14:creationId xmlns:p14="http://schemas.microsoft.com/office/powerpoint/2010/main" val="2553279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000" dirty="0" smtClean="0">
                <a:latin typeface="Cambria" pitchFamily="18" charset="0"/>
              </a:rPr>
              <a:t>DECRETO 1848 DE 1969. </a:t>
            </a:r>
            <a:r>
              <a:rPr lang="es-ES" sz="2000" b="1" dirty="0" smtClean="0">
                <a:latin typeface="Cambria" pitchFamily="18" charset="0"/>
              </a:rPr>
              <a:t>CAPÍTULO V. ACCIDENTE </a:t>
            </a:r>
            <a:r>
              <a:rPr lang="es-ES" sz="2000" b="1" dirty="0">
                <a:latin typeface="Cambria" pitchFamily="18" charset="0"/>
              </a:rPr>
              <a:t>DE TRABAJO</a:t>
            </a:r>
            <a:endParaRPr lang="es-ES" sz="2000" dirty="0">
              <a:latin typeface="Cambria" pitchFamily="18" charset="0"/>
            </a:endParaRPr>
          </a:p>
          <a:p>
            <a:pPr algn="just"/>
            <a:r>
              <a:rPr lang="es-ES" sz="2000" b="1" dirty="0" smtClean="0">
                <a:latin typeface="Cambria" pitchFamily="18" charset="0"/>
              </a:rPr>
              <a:t>LEY 1562 DE 2012</a:t>
            </a:r>
          </a:p>
          <a:p>
            <a:pPr algn="just"/>
            <a:r>
              <a:rPr lang="es-ES" sz="2000" b="1" dirty="0">
                <a:latin typeface="Cambria" pitchFamily="18" charset="0"/>
              </a:rPr>
              <a:t>Artículo 3º. Accidente de trabajo. Es accidente de trabajo todo suceso repentino </a:t>
            </a:r>
            <a:r>
              <a:rPr lang="es-ES" sz="2000" b="1" dirty="0" smtClean="0">
                <a:latin typeface="Cambria" pitchFamily="18" charset="0"/>
              </a:rPr>
              <a:t>que </a:t>
            </a:r>
            <a:r>
              <a:rPr lang="es-ES" sz="2000" dirty="0" smtClean="0">
                <a:latin typeface="Cambria" pitchFamily="18" charset="0"/>
              </a:rPr>
              <a:t>sobrevenga </a:t>
            </a:r>
            <a:r>
              <a:rPr lang="es-ES" sz="2000" dirty="0">
                <a:latin typeface="Cambria" pitchFamily="18" charset="0"/>
              </a:rPr>
              <a:t>por causa o con ocasión del trabajo, y que produzca en el trabajador una </a:t>
            </a:r>
            <a:r>
              <a:rPr lang="es-ES" sz="2000" dirty="0" smtClean="0">
                <a:latin typeface="Cambria" pitchFamily="18" charset="0"/>
              </a:rPr>
              <a:t>lesión orgánica</a:t>
            </a:r>
            <a:r>
              <a:rPr lang="es-ES" sz="2000" dirty="0">
                <a:latin typeface="Cambria" pitchFamily="18" charset="0"/>
              </a:rPr>
              <a:t>, una perturbación funcional o psiquiátrica, una invalidez o la muerte.</a:t>
            </a:r>
          </a:p>
          <a:p>
            <a:pPr algn="just"/>
            <a:r>
              <a:rPr lang="es-ES" sz="2000" dirty="0" smtClean="0">
                <a:latin typeface="Cambria" pitchFamily="18" charset="0"/>
              </a:rPr>
              <a:t>Es </a:t>
            </a:r>
            <a:r>
              <a:rPr lang="es-ES" sz="2000" dirty="0">
                <a:latin typeface="Cambria" pitchFamily="18" charset="0"/>
              </a:rPr>
              <a:t>también accidente de trabajo aquel que se produce durante la ejecución de órdenes </a:t>
            </a:r>
            <a:r>
              <a:rPr lang="es-ES" sz="2000" dirty="0" smtClean="0">
                <a:latin typeface="Cambria" pitchFamily="18" charset="0"/>
              </a:rPr>
              <a:t>del empleador</a:t>
            </a:r>
            <a:r>
              <a:rPr lang="es-ES" sz="2000" dirty="0">
                <a:latin typeface="Cambria" pitchFamily="18" charset="0"/>
              </a:rPr>
              <a:t>, o contratante durante la ejecución de una labor bajo su autoridad, aún fuera </a:t>
            </a:r>
            <a:r>
              <a:rPr lang="es-ES" sz="2000" dirty="0" smtClean="0">
                <a:latin typeface="Cambria" pitchFamily="18" charset="0"/>
              </a:rPr>
              <a:t>del lugar </a:t>
            </a:r>
            <a:r>
              <a:rPr lang="es-ES" sz="2000" dirty="0">
                <a:latin typeface="Cambria" pitchFamily="18" charset="0"/>
              </a:rPr>
              <a:t>y horas de trabajo.</a:t>
            </a:r>
          </a:p>
          <a:p>
            <a:pPr algn="just"/>
            <a:r>
              <a:rPr lang="es-ES" sz="2000" dirty="0" smtClean="0">
                <a:latin typeface="Cambria" pitchFamily="18" charset="0"/>
              </a:rPr>
              <a:t>Igualmente </a:t>
            </a:r>
            <a:r>
              <a:rPr lang="es-ES" sz="2000" dirty="0">
                <a:latin typeface="Cambria" pitchFamily="18" charset="0"/>
              </a:rPr>
              <a:t>se considera accidente de trabajo el que se produzca durante el traslado de </a:t>
            </a:r>
            <a:r>
              <a:rPr lang="es-ES" sz="2000" dirty="0" smtClean="0">
                <a:latin typeface="Cambria" pitchFamily="18" charset="0"/>
              </a:rPr>
              <a:t>los trabajadores </a:t>
            </a:r>
            <a:r>
              <a:rPr lang="es-ES" sz="2000" dirty="0">
                <a:latin typeface="Cambria" pitchFamily="18" charset="0"/>
              </a:rPr>
              <a:t>o contratistas desde su residencia a los lugares de trabajo o viceversa, cuando </a:t>
            </a:r>
            <a:r>
              <a:rPr lang="es-ES" sz="2000" dirty="0" smtClean="0">
                <a:latin typeface="Cambria" pitchFamily="18" charset="0"/>
              </a:rPr>
              <a:t>el transporte </a:t>
            </a:r>
            <a:r>
              <a:rPr lang="es-ES" sz="2000" dirty="0">
                <a:latin typeface="Cambria" pitchFamily="18" charset="0"/>
              </a:rPr>
              <a:t>lo suministre el empleador</a:t>
            </a:r>
            <a:r>
              <a:rPr lang="es-ES" sz="2000" dirty="0" smtClean="0">
                <a:latin typeface="Cambria" pitchFamily="18" charset="0"/>
              </a:rPr>
              <a:t>.</a:t>
            </a:r>
            <a:endParaRPr lang="es-ES" sz="2000" dirty="0">
              <a:latin typeface="Cambria" pitchFamily="18" charset="0"/>
            </a:endParaRPr>
          </a:p>
        </p:txBody>
      </p:sp>
    </p:spTree>
    <p:extLst>
      <p:ext uri="{BB962C8B-B14F-4D97-AF65-F5344CB8AC3E}">
        <p14:creationId xmlns:p14="http://schemas.microsoft.com/office/powerpoint/2010/main" val="355054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000" dirty="0" smtClean="0">
                <a:latin typeface="Cambria" pitchFamily="18" charset="0"/>
              </a:rPr>
              <a:t>DECRETO 1848 DE 1969. </a:t>
            </a:r>
            <a:r>
              <a:rPr lang="es-ES" sz="2000" b="1" dirty="0" smtClean="0">
                <a:latin typeface="Cambria" pitchFamily="18" charset="0"/>
              </a:rPr>
              <a:t>CAPÍTULO V. ACCIDENTE </a:t>
            </a:r>
            <a:r>
              <a:rPr lang="es-ES" sz="2000" b="1" dirty="0">
                <a:latin typeface="Cambria" pitchFamily="18" charset="0"/>
              </a:rPr>
              <a:t>DE TRABAJO</a:t>
            </a:r>
            <a:endParaRPr lang="es-ES" sz="2000" dirty="0">
              <a:latin typeface="Cambria" pitchFamily="18" charset="0"/>
            </a:endParaRPr>
          </a:p>
          <a:p>
            <a:pPr algn="just"/>
            <a:r>
              <a:rPr lang="es-ES" sz="2000" b="1" dirty="0" smtClean="0">
                <a:latin typeface="Cambria" pitchFamily="18" charset="0"/>
              </a:rPr>
              <a:t>LEY 1562 DE 2012</a:t>
            </a:r>
          </a:p>
          <a:p>
            <a:pPr algn="just"/>
            <a:r>
              <a:rPr lang="es-ES" sz="2000" dirty="0" smtClean="0">
                <a:latin typeface="Cambria" pitchFamily="18" charset="0"/>
              </a:rPr>
              <a:t>También </a:t>
            </a:r>
            <a:r>
              <a:rPr lang="es-ES" sz="2000" dirty="0">
                <a:latin typeface="Cambria" pitchFamily="18" charset="0"/>
              </a:rPr>
              <a:t>se considerará como accidente de trabajo el ocurrido durante el ejercicio de la </a:t>
            </a:r>
            <a:r>
              <a:rPr lang="es-ES" sz="2000" dirty="0" smtClean="0">
                <a:latin typeface="Cambria" pitchFamily="18" charset="0"/>
              </a:rPr>
              <a:t>función sindical </a:t>
            </a:r>
            <a:r>
              <a:rPr lang="es-ES" sz="2000" dirty="0">
                <a:latin typeface="Cambria" pitchFamily="18" charset="0"/>
              </a:rPr>
              <a:t>aunque el trabajador se encuentre en permiso sindical siempre que el accidente </a:t>
            </a:r>
            <a:r>
              <a:rPr lang="es-ES" sz="2000" dirty="0" smtClean="0">
                <a:latin typeface="Cambria" pitchFamily="18" charset="0"/>
              </a:rPr>
              <a:t>se  produzca </a:t>
            </a:r>
            <a:r>
              <a:rPr lang="es-ES" sz="2000" dirty="0">
                <a:latin typeface="Cambria" pitchFamily="18" charset="0"/>
              </a:rPr>
              <a:t>en cumplimiento de dicha función.</a:t>
            </a:r>
          </a:p>
          <a:p>
            <a:pPr algn="just"/>
            <a:r>
              <a:rPr lang="es-ES" sz="2000" dirty="0" smtClean="0">
                <a:latin typeface="Cambria" pitchFamily="18" charset="0"/>
              </a:rPr>
              <a:t>De </a:t>
            </a:r>
            <a:r>
              <a:rPr lang="es-ES" sz="2000" dirty="0">
                <a:latin typeface="Cambria" pitchFamily="18" charset="0"/>
              </a:rPr>
              <a:t>igual forma se considera accidente de trabajo el que se produzca por la ejecución </a:t>
            </a:r>
            <a:r>
              <a:rPr lang="es-ES" sz="2000" dirty="0" smtClean="0">
                <a:latin typeface="Cambria" pitchFamily="18" charset="0"/>
              </a:rPr>
              <a:t>de actividades </a:t>
            </a:r>
            <a:r>
              <a:rPr lang="es-ES" sz="2000" dirty="0">
                <a:latin typeface="Cambria" pitchFamily="18" charset="0"/>
              </a:rPr>
              <a:t>recreativas, deportivas o culturales, cuando se actúe por cuenta o </a:t>
            </a:r>
            <a:r>
              <a:rPr lang="es-ES" sz="2000" dirty="0" smtClean="0">
                <a:latin typeface="Cambria" pitchFamily="18" charset="0"/>
              </a:rPr>
              <a:t>en representación </a:t>
            </a:r>
            <a:r>
              <a:rPr lang="es-ES" sz="2000" dirty="0">
                <a:latin typeface="Cambria" pitchFamily="18" charset="0"/>
              </a:rPr>
              <a:t>del empleador o de la empresa usuaria cuando se trate de trabajadores </a:t>
            </a:r>
            <a:r>
              <a:rPr lang="es-ES" sz="2000" dirty="0" smtClean="0">
                <a:latin typeface="Cambria" pitchFamily="18" charset="0"/>
              </a:rPr>
              <a:t>de empresas </a:t>
            </a:r>
            <a:r>
              <a:rPr lang="es-ES" sz="2000" dirty="0">
                <a:latin typeface="Cambria" pitchFamily="18" charset="0"/>
              </a:rPr>
              <a:t>de servicios temporales que se encuentren en misión.</a:t>
            </a:r>
          </a:p>
          <a:p>
            <a:pPr algn="just"/>
            <a:endParaRPr lang="es-ES" sz="2000" dirty="0">
              <a:latin typeface="Cambria" pitchFamily="18" charset="0"/>
            </a:endParaRPr>
          </a:p>
        </p:txBody>
      </p:sp>
    </p:spTree>
    <p:extLst>
      <p:ext uri="{BB962C8B-B14F-4D97-AF65-F5344CB8AC3E}">
        <p14:creationId xmlns:p14="http://schemas.microsoft.com/office/powerpoint/2010/main" val="3381454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120080" y="-99392"/>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412776"/>
            <a:ext cx="8424936" cy="4248472"/>
          </a:xfrm>
        </p:spPr>
        <p:txBody>
          <a:bodyPr>
            <a:noAutofit/>
          </a:bodyPr>
          <a:lstStyle/>
          <a:p>
            <a:pPr algn="just"/>
            <a:r>
              <a:rPr lang="es-ES_tradnl" sz="2800" dirty="0" smtClean="0">
                <a:latin typeface="Cambria" pitchFamily="18" charset="0"/>
              </a:rPr>
              <a:t>DECRETO 1848 DE 1969</a:t>
            </a:r>
          </a:p>
          <a:p>
            <a:pPr algn="just"/>
            <a:r>
              <a:rPr lang="es-ES" sz="2800" b="1" dirty="0">
                <a:latin typeface="Cambria" pitchFamily="18" charset="0"/>
              </a:rPr>
              <a:t>CAPÍTULO </a:t>
            </a:r>
            <a:r>
              <a:rPr lang="es-ES" sz="2800" b="1" dirty="0" smtClean="0">
                <a:latin typeface="Cambria" pitchFamily="18" charset="0"/>
              </a:rPr>
              <a:t>VI. DISPOSICIONES </a:t>
            </a:r>
            <a:r>
              <a:rPr lang="es-ES" sz="2800" b="1" dirty="0">
                <a:latin typeface="Cambria" pitchFamily="18" charset="0"/>
              </a:rPr>
              <a:t>COMUNES A LA </a:t>
            </a:r>
            <a:r>
              <a:rPr lang="es-ES" sz="2800" b="1" dirty="0" smtClean="0">
                <a:latin typeface="Cambria" pitchFamily="18" charset="0"/>
              </a:rPr>
              <a:t>EMFERMEDAD NO </a:t>
            </a:r>
            <a:r>
              <a:rPr lang="es-ES" sz="2800" b="1" dirty="0">
                <a:latin typeface="Cambria" pitchFamily="18" charset="0"/>
              </a:rPr>
              <a:t>PROFESIONAL, PROFESIONAL Y AL ACCIDENTE DE TRABAJO</a:t>
            </a:r>
            <a:endParaRPr lang="es-ES" sz="2800" dirty="0">
              <a:latin typeface="Cambria" pitchFamily="18" charset="0"/>
            </a:endParaRPr>
          </a:p>
          <a:p>
            <a:pPr algn="just"/>
            <a:r>
              <a:rPr lang="es-ES" sz="2800" b="1" dirty="0">
                <a:latin typeface="Cambria" pitchFamily="18" charset="0"/>
              </a:rPr>
              <a:t>Artículo  26º.-</a:t>
            </a:r>
            <a:r>
              <a:rPr lang="es-ES" sz="2800" dirty="0">
                <a:latin typeface="Cambria" pitchFamily="18" charset="0"/>
              </a:rPr>
              <a:t> </a:t>
            </a:r>
            <a:r>
              <a:rPr lang="es-ES" sz="2800" i="1" dirty="0">
                <a:latin typeface="Cambria" pitchFamily="18" charset="0"/>
              </a:rPr>
              <a:t>Oposición del empleado a la prestación asistencial</a:t>
            </a:r>
            <a:r>
              <a:rPr lang="es-ES" sz="2800" b="1" dirty="0">
                <a:latin typeface="Cambria" pitchFamily="18" charset="0"/>
              </a:rPr>
              <a:t>.</a:t>
            </a:r>
            <a:r>
              <a:rPr lang="es-ES" sz="2800" dirty="0">
                <a:latin typeface="Cambria" pitchFamily="18" charset="0"/>
              </a:rPr>
              <a:t> El empleado oficial que sin justa causa rechace la prestación asistencial a que se refiere el literal b) de los artículos 14 y 21 de este Decreto, perderá el derecho a la prestación económica señalada en el literal a) de las citadas normas legales, por la incapacidad que sobrevenga como consecuencia de dicho rechazo.</a:t>
            </a:r>
          </a:p>
        </p:txBody>
      </p:sp>
    </p:spTree>
    <p:extLst>
      <p:ext uri="{BB962C8B-B14F-4D97-AF65-F5344CB8AC3E}">
        <p14:creationId xmlns:p14="http://schemas.microsoft.com/office/powerpoint/2010/main" val="26675403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lnSpcReduction="10000"/>
          </a:bodyPr>
          <a:lstStyle/>
          <a:p>
            <a:pPr algn="just"/>
            <a:r>
              <a:rPr lang="es-ES_tradnl" dirty="0" smtClean="0">
                <a:latin typeface="Cambria" pitchFamily="18" charset="0"/>
              </a:rPr>
              <a:t>DECRETO 1848 DE 1969. </a:t>
            </a:r>
            <a:r>
              <a:rPr lang="es-ES" b="1" dirty="0" smtClean="0">
                <a:latin typeface="Cambria" pitchFamily="18" charset="0"/>
              </a:rPr>
              <a:t>CAPÍTULO VI. DISPOSICIONES </a:t>
            </a:r>
            <a:r>
              <a:rPr lang="es-ES" b="1" dirty="0">
                <a:latin typeface="Cambria" pitchFamily="18" charset="0"/>
              </a:rPr>
              <a:t>COMUNES A LA </a:t>
            </a:r>
            <a:r>
              <a:rPr lang="es-ES" b="1" dirty="0" smtClean="0">
                <a:latin typeface="Cambria" pitchFamily="18" charset="0"/>
              </a:rPr>
              <a:t>EMFERMEDAD NO </a:t>
            </a:r>
            <a:r>
              <a:rPr lang="es-ES" b="1" dirty="0">
                <a:latin typeface="Cambria" pitchFamily="18" charset="0"/>
              </a:rPr>
              <a:t>PROFESIONAL, PROFESIONAL Y AL ACCIDENTE DE </a:t>
            </a:r>
            <a:r>
              <a:rPr lang="es-ES" b="1" dirty="0" smtClean="0">
                <a:latin typeface="Cambria" pitchFamily="18" charset="0"/>
              </a:rPr>
              <a:t>TRABAJO</a:t>
            </a:r>
          </a:p>
          <a:p>
            <a:pPr algn="just"/>
            <a:r>
              <a:rPr lang="es-ES" b="1" dirty="0">
                <a:latin typeface="Cambria" pitchFamily="18" charset="0"/>
              </a:rPr>
              <a:t>Artículo 27º.-</a:t>
            </a:r>
            <a:r>
              <a:rPr lang="es-ES" dirty="0">
                <a:latin typeface="Cambria" pitchFamily="18" charset="0"/>
              </a:rPr>
              <a:t> </a:t>
            </a:r>
            <a:r>
              <a:rPr lang="es-ES" i="1" dirty="0">
                <a:latin typeface="Cambria" pitchFamily="18" charset="0"/>
              </a:rPr>
              <a:t>Prestación en los casos de incapacidad permanente total</a:t>
            </a:r>
            <a:r>
              <a:rPr lang="es-ES" b="1" dirty="0">
                <a:latin typeface="Cambria" pitchFamily="18" charset="0"/>
              </a:rPr>
              <a:t>.</a:t>
            </a:r>
            <a:r>
              <a:rPr lang="es-ES" dirty="0">
                <a:latin typeface="Cambria" pitchFamily="18" charset="0"/>
              </a:rPr>
              <a:t> Si como consecuencia de enfermedad no profesional, profesional o de accidente de trabajo el empleado oficial quedare totalmente inhabilitado para desempeñar la labor que constituía su actividad habitual ordinaria o la profesional a que se dedicaba, tendrá derecho a la pensión de invalidez, reglamentada en el capítulo XII de este Decreto. </a:t>
            </a:r>
          </a:p>
          <a:p>
            <a:pPr algn="just"/>
            <a:endParaRPr lang="es-ES" dirty="0">
              <a:latin typeface="Cambria" pitchFamily="18" charset="0"/>
            </a:endParaRPr>
          </a:p>
        </p:txBody>
      </p:sp>
    </p:spTree>
    <p:extLst>
      <p:ext uri="{BB962C8B-B14F-4D97-AF65-F5344CB8AC3E}">
        <p14:creationId xmlns:p14="http://schemas.microsoft.com/office/powerpoint/2010/main" val="1219383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lnSpcReduction="10000"/>
          </a:bodyPr>
          <a:lstStyle/>
          <a:p>
            <a:pPr algn="just"/>
            <a:r>
              <a:rPr lang="es-ES_tradnl" dirty="0" smtClean="0">
                <a:latin typeface="Cambria" pitchFamily="18" charset="0"/>
              </a:rPr>
              <a:t>DECRETO 1848 DE 1969. </a:t>
            </a:r>
            <a:r>
              <a:rPr lang="es-ES" b="1" dirty="0" smtClean="0">
                <a:latin typeface="Cambria" pitchFamily="18" charset="0"/>
              </a:rPr>
              <a:t>CAPÍTULO VI. DISPOSICIONES </a:t>
            </a:r>
            <a:r>
              <a:rPr lang="es-ES" b="1" dirty="0">
                <a:latin typeface="Cambria" pitchFamily="18" charset="0"/>
              </a:rPr>
              <a:t>COMUNES A LA </a:t>
            </a:r>
            <a:r>
              <a:rPr lang="es-ES" b="1" dirty="0" smtClean="0">
                <a:latin typeface="Cambria" pitchFamily="18" charset="0"/>
              </a:rPr>
              <a:t>EMFERMEDAD NO </a:t>
            </a:r>
            <a:r>
              <a:rPr lang="es-ES" b="1" dirty="0">
                <a:latin typeface="Cambria" pitchFamily="18" charset="0"/>
              </a:rPr>
              <a:t>PROFESIONAL, PROFESIONAL Y AL ACCIDENTE DE </a:t>
            </a:r>
            <a:r>
              <a:rPr lang="es-ES" b="1" dirty="0" smtClean="0">
                <a:latin typeface="Cambria" pitchFamily="18" charset="0"/>
              </a:rPr>
              <a:t>TRABAJO</a:t>
            </a:r>
          </a:p>
          <a:p>
            <a:pPr algn="just"/>
            <a:r>
              <a:rPr lang="es-ES" b="1" dirty="0">
                <a:latin typeface="Cambria" pitchFamily="18" charset="0"/>
              </a:rPr>
              <a:t>Artículo 28º.-</a:t>
            </a:r>
            <a:r>
              <a:rPr lang="es-ES" dirty="0">
                <a:latin typeface="Cambria" pitchFamily="18" charset="0"/>
              </a:rPr>
              <a:t> </a:t>
            </a:r>
            <a:r>
              <a:rPr lang="es-ES" i="1" dirty="0">
                <a:latin typeface="Cambria" pitchFamily="18" charset="0"/>
              </a:rPr>
              <a:t>Prestación en el caso de muerte</a:t>
            </a:r>
            <a:r>
              <a:rPr lang="es-ES" b="1" dirty="0">
                <a:latin typeface="Cambria" pitchFamily="18" charset="0"/>
              </a:rPr>
              <a:t>.</a:t>
            </a:r>
            <a:r>
              <a:rPr lang="es-ES" dirty="0">
                <a:latin typeface="Cambria" pitchFamily="18" charset="0"/>
              </a:rPr>
              <a:t> Si el empleado oficial falleciere como consecuencia de enfermedad profesional o de accidente de trabajo, sus beneficiarios, si los hubiere conforme a la ley, tendrán derecho a percibir, a título de indemnización, el seguro por muerte, reglamentado en el capítulo X de este Decreto, siempre que el deceso se produzca dentro de los términos legales señalados en dicho capítulo. </a:t>
            </a:r>
            <a:r>
              <a:rPr lang="es-ES" b="1" dirty="0">
                <a:latin typeface="Cambria" pitchFamily="18" charset="0"/>
              </a:rPr>
              <a:t>Ver: Artículo 34 </a:t>
            </a:r>
            <a:endParaRPr lang="es-ES" b="1" dirty="0" smtClean="0">
              <a:latin typeface="Cambria" pitchFamily="18" charset="0"/>
            </a:endParaRPr>
          </a:p>
        </p:txBody>
      </p:sp>
    </p:spTree>
    <p:extLst>
      <p:ext uri="{BB962C8B-B14F-4D97-AF65-F5344CB8AC3E}">
        <p14:creationId xmlns:p14="http://schemas.microsoft.com/office/powerpoint/2010/main" val="643867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a:bodyPr>
          <a:lstStyle/>
          <a:p>
            <a:pPr algn="just"/>
            <a:r>
              <a:rPr lang="es-ES_tradnl" dirty="0" smtClean="0">
                <a:latin typeface="Cambria" pitchFamily="18" charset="0"/>
              </a:rPr>
              <a:t>DECRETO 1848 DE 1969. </a:t>
            </a:r>
            <a:r>
              <a:rPr lang="es-ES" b="1" dirty="0" smtClean="0">
                <a:latin typeface="Cambria" pitchFamily="18" charset="0"/>
              </a:rPr>
              <a:t>CAPÍTULO VI. DISPOSICIONES </a:t>
            </a:r>
            <a:r>
              <a:rPr lang="es-ES" b="1" dirty="0">
                <a:latin typeface="Cambria" pitchFamily="18" charset="0"/>
              </a:rPr>
              <a:t>COMUNES A LA </a:t>
            </a:r>
            <a:r>
              <a:rPr lang="es-ES" b="1" dirty="0" smtClean="0">
                <a:latin typeface="Cambria" pitchFamily="18" charset="0"/>
              </a:rPr>
              <a:t>EMFERMEDAD NO </a:t>
            </a:r>
            <a:r>
              <a:rPr lang="es-ES" b="1" dirty="0">
                <a:latin typeface="Cambria" pitchFamily="18" charset="0"/>
              </a:rPr>
              <a:t>PROFESIONAL, PROFESIONAL Y AL ACCIDENTE DE </a:t>
            </a:r>
            <a:r>
              <a:rPr lang="es-ES" b="1" dirty="0" smtClean="0">
                <a:latin typeface="Cambria" pitchFamily="18" charset="0"/>
              </a:rPr>
              <a:t>TRABAJO</a:t>
            </a:r>
          </a:p>
          <a:p>
            <a:pPr algn="just"/>
            <a:r>
              <a:rPr lang="es-ES" b="1" dirty="0">
                <a:latin typeface="Cambria" pitchFamily="18" charset="0"/>
              </a:rPr>
              <a:t>Artículo 29º.-</a:t>
            </a:r>
            <a:r>
              <a:rPr lang="es-ES" i="1" dirty="0">
                <a:latin typeface="Cambria" pitchFamily="18" charset="0"/>
              </a:rPr>
              <a:t> Estado de salud anterior</a:t>
            </a:r>
            <a:r>
              <a:rPr lang="es-ES" b="1" dirty="0">
                <a:latin typeface="Cambria" pitchFamily="18" charset="0"/>
              </a:rPr>
              <a:t>.</a:t>
            </a:r>
            <a:r>
              <a:rPr lang="es-ES" dirty="0">
                <a:latin typeface="Cambria" pitchFamily="18" charset="0"/>
              </a:rPr>
              <a:t> La existencia de entidades patológicas anteriores a la enfermedad profesional o al accidente de trabajo, como idiosincrasia, taras, </a:t>
            </a:r>
            <a:r>
              <a:rPr lang="es-ES" dirty="0" err="1">
                <a:latin typeface="Cambria" pitchFamily="18" charset="0"/>
              </a:rPr>
              <a:t>discracias</a:t>
            </a:r>
            <a:r>
              <a:rPr lang="es-ES" dirty="0">
                <a:latin typeface="Cambria" pitchFamily="18" charset="0"/>
              </a:rPr>
              <a:t>, intoxicaciones, enfermedades crónicas, etc., no son causas para la exoneración o disminución de las prestaciones que generan los mencionados infortunios de trabajo.</a:t>
            </a:r>
          </a:p>
        </p:txBody>
      </p:sp>
    </p:spTree>
    <p:extLst>
      <p:ext uri="{BB962C8B-B14F-4D97-AF65-F5344CB8AC3E}">
        <p14:creationId xmlns:p14="http://schemas.microsoft.com/office/powerpoint/2010/main" val="3264642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32048" y="-27384"/>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251520" y="1484784"/>
            <a:ext cx="8568952" cy="4248472"/>
          </a:xfrm>
        </p:spPr>
        <p:txBody>
          <a:bodyPr>
            <a:noAutofit/>
          </a:bodyPr>
          <a:lstStyle/>
          <a:p>
            <a:pPr algn="just"/>
            <a:r>
              <a:rPr lang="es-ES_tradnl" sz="2400" dirty="0" smtClean="0">
                <a:latin typeface="Cambria" pitchFamily="18" charset="0"/>
              </a:rPr>
              <a:t>DECRETO 1848 DE 1969. </a:t>
            </a:r>
            <a:r>
              <a:rPr lang="es-ES" sz="2400" b="1" dirty="0" smtClean="0">
                <a:latin typeface="Cambria" pitchFamily="18" charset="0"/>
              </a:rPr>
              <a:t>CAPÍTULO VI. DISPOSICIONES </a:t>
            </a:r>
            <a:r>
              <a:rPr lang="es-ES" sz="2400" b="1" dirty="0">
                <a:latin typeface="Cambria" pitchFamily="18" charset="0"/>
              </a:rPr>
              <a:t>COMUNES A LA </a:t>
            </a:r>
            <a:r>
              <a:rPr lang="es-ES" sz="2400" b="1" dirty="0" smtClean="0">
                <a:latin typeface="Cambria" pitchFamily="18" charset="0"/>
              </a:rPr>
              <a:t>EMFERMEDAD NO </a:t>
            </a:r>
            <a:r>
              <a:rPr lang="es-ES" sz="2400" b="1" dirty="0">
                <a:latin typeface="Cambria" pitchFamily="18" charset="0"/>
              </a:rPr>
              <a:t>PROFESIONAL, PROFESIONAL Y AL ACCIDENTE DE </a:t>
            </a:r>
            <a:r>
              <a:rPr lang="es-ES" sz="2400" b="1" dirty="0" smtClean="0">
                <a:latin typeface="Cambria" pitchFamily="18" charset="0"/>
              </a:rPr>
              <a:t>TRABAJO</a:t>
            </a:r>
          </a:p>
          <a:p>
            <a:pPr algn="just"/>
            <a:r>
              <a:rPr lang="es-ES" sz="2400" b="1" dirty="0">
                <a:latin typeface="Cambria" pitchFamily="18" charset="0"/>
              </a:rPr>
              <a:t>Artículo 30º.-</a:t>
            </a:r>
            <a:r>
              <a:rPr lang="es-ES" sz="2400" dirty="0">
                <a:latin typeface="Cambria" pitchFamily="18" charset="0"/>
              </a:rPr>
              <a:t> </a:t>
            </a:r>
            <a:r>
              <a:rPr lang="es-ES" sz="2400" i="1" dirty="0">
                <a:latin typeface="Cambria" pitchFamily="18" charset="0"/>
              </a:rPr>
              <a:t>Revisión de la incapacidad permanente parcial</a:t>
            </a:r>
            <a:r>
              <a:rPr lang="es-ES" sz="2400" b="1" dirty="0">
                <a:latin typeface="Cambria" pitchFamily="18" charset="0"/>
              </a:rPr>
              <a:t>.</a:t>
            </a:r>
            <a:endParaRPr lang="es-ES" sz="2400" dirty="0">
              <a:latin typeface="Cambria" pitchFamily="18" charset="0"/>
            </a:endParaRPr>
          </a:p>
          <a:p>
            <a:pPr algn="just"/>
            <a:r>
              <a:rPr lang="es-ES" sz="2400" dirty="0">
                <a:latin typeface="Cambria" pitchFamily="18" charset="0"/>
              </a:rPr>
              <a:t>1. Dentro de los tres (3) años subsiguientes a la ocurrencia del accidente de trabajo o al diagnóstico de la enfermedad profesional, el empleado oficial tiene derecho a solicitar que se revise la calificación de la incapacidad permanente parcial, con base en la cual se haya reconocido y pagado la indemnización correspondiente, en caso de que la incapacidad se haya agravado y con la finalidad de que se mejore cuantitativamente la indemnización, con el valor de la diferencia entre lo pagado por tal concepto y lo que valga la incapacidad revisada en la forma establecida en este artículo.</a:t>
            </a:r>
          </a:p>
          <a:p>
            <a:pPr algn="just"/>
            <a:endParaRPr lang="es-ES" sz="2400" b="1" dirty="0" smtClean="0">
              <a:latin typeface="Cambria" pitchFamily="18" charset="0"/>
            </a:endParaRPr>
          </a:p>
        </p:txBody>
      </p:sp>
    </p:spTree>
    <p:extLst>
      <p:ext uri="{BB962C8B-B14F-4D97-AF65-F5344CB8AC3E}">
        <p14:creationId xmlns:p14="http://schemas.microsoft.com/office/powerpoint/2010/main" val="2787774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a:bodyPr>
          <a:lstStyle/>
          <a:p>
            <a:pPr algn="just"/>
            <a:r>
              <a:rPr lang="es-ES_tradnl" dirty="0" smtClean="0"/>
              <a:t>DECRETO 1848 DE 1969. </a:t>
            </a:r>
            <a:r>
              <a:rPr lang="es-ES" b="1" dirty="0" smtClean="0"/>
              <a:t>CAPÍTULO VI DISPOSICIONES </a:t>
            </a:r>
            <a:r>
              <a:rPr lang="es-ES" b="1" dirty="0"/>
              <a:t>COMUNES A LA </a:t>
            </a:r>
            <a:r>
              <a:rPr lang="es-ES" b="1" dirty="0" smtClean="0"/>
              <a:t>EMFERMEDAD NO </a:t>
            </a:r>
            <a:r>
              <a:rPr lang="es-ES" b="1" dirty="0"/>
              <a:t>PROFESIONAL, PROFESIONAL Y AL ACCIDENTE DE </a:t>
            </a:r>
            <a:r>
              <a:rPr lang="es-ES" b="1" dirty="0" smtClean="0"/>
              <a:t>TRABAJO</a:t>
            </a:r>
          </a:p>
          <a:p>
            <a:pPr algn="just"/>
            <a:r>
              <a:rPr lang="es-ES" dirty="0"/>
              <a:t>2. Excepción. No habrá lugar a la revisión expresada, en el caso de que se haya reconocido pensión de invalidez al empleado oficial, como consecuencia del accidente de trabajo o enfermedad profesional a que se refiere el presente artículo.</a:t>
            </a:r>
          </a:p>
          <a:p>
            <a:pPr algn="just"/>
            <a:endParaRPr lang="es-ES" b="1" dirty="0" smtClean="0"/>
          </a:p>
        </p:txBody>
      </p:sp>
    </p:spTree>
    <p:extLst>
      <p:ext uri="{BB962C8B-B14F-4D97-AF65-F5344CB8AC3E}">
        <p14:creationId xmlns:p14="http://schemas.microsoft.com/office/powerpoint/2010/main" val="2592155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712968" cy="4248472"/>
          </a:xfrm>
        </p:spPr>
        <p:txBody>
          <a:bodyPr>
            <a:normAutofit fontScale="85000" lnSpcReduction="10000"/>
          </a:bodyPr>
          <a:lstStyle/>
          <a:p>
            <a:pPr algn="just"/>
            <a:r>
              <a:rPr lang="es-ES_tradnl" sz="3100" dirty="0" smtClean="0">
                <a:latin typeface="Cambria" pitchFamily="18" charset="0"/>
              </a:rPr>
              <a:t>DECRETO 1848 DE 1969. </a:t>
            </a:r>
            <a:r>
              <a:rPr lang="es-ES" sz="3100" b="1" dirty="0" smtClean="0">
                <a:latin typeface="Cambria" pitchFamily="18" charset="0"/>
              </a:rPr>
              <a:t>CAPÍTULO VI. DISPOSICIONES </a:t>
            </a:r>
            <a:r>
              <a:rPr lang="es-ES" sz="3100" b="1" dirty="0">
                <a:latin typeface="Cambria" pitchFamily="18" charset="0"/>
              </a:rPr>
              <a:t>COMUNES A LA </a:t>
            </a:r>
            <a:r>
              <a:rPr lang="es-ES" sz="3100" b="1" dirty="0" smtClean="0">
                <a:latin typeface="Cambria" pitchFamily="18" charset="0"/>
              </a:rPr>
              <a:t>EMFERMEDAD NO </a:t>
            </a:r>
            <a:r>
              <a:rPr lang="es-ES" sz="3100" b="1" dirty="0">
                <a:latin typeface="Cambria" pitchFamily="18" charset="0"/>
              </a:rPr>
              <a:t>PROFESIONAL, PROFESIONAL Y AL ACCIDENTE DE </a:t>
            </a:r>
            <a:r>
              <a:rPr lang="es-ES" sz="3100" b="1" dirty="0" smtClean="0">
                <a:latin typeface="Cambria" pitchFamily="18" charset="0"/>
              </a:rPr>
              <a:t>TRABAJO</a:t>
            </a:r>
          </a:p>
          <a:p>
            <a:pPr algn="just"/>
            <a:r>
              <a:rPr lang="es-ES" sz="3100" b="1" dirty="0">
                <a:latin typeface="Cambria" pitchFamily="18" charset="0"/>
              </a:rPr>
              <a:t>Artículo 31º.-</a:t>
            </a:r>
            <a:r>
              <a:rPr lang="es-ES" sz="3100" dirty="0">
                <a:latin typeface="Cambria" pitchFamily="18" charset="0"/>
              </a:rPr>
              <a:t> </a:t>
            </a:r>
            <a:r>
              <a:rPr lang="es-ES" sz="3100" i="1" dirty="0">
                <a:latin typeface="Cambria" pitchFamily="18" charset="0"/>
              </a:rPr>
              <a:t>Efectos de la licencia por incapacidad para trabajar</a:t>
            </a:r>
            <a:r>
              <a:rPr lang="es-ES" sz="3100" b="1" dirty="0">
                <a:latin typeface="Cambria" pitchFamily="18" charset="0"/>
              </a:rPr>
              <a:t>.</a:t>
            </a:r>
            <a:r>
              <a:rPr lang="es-ES" sz="3100" dirty="0">
                <a:latin typeface="Cambria" pitchFamily="18" charset="0"/>
              </a:rPr>
              <a:t> La licencia por incapacidad para trabajar, motivada por enfermedad o accidente de trabajo, no interrumpe el tiempo de servicios para el cómputo de las prestaciones establecidas por la ley en consideración a dicho factor, como vacaciones remuneradas, prima de navidad, cesantía y pensión de jubilación.</a:t>
            </a:r>
          </a:p>
          <a:p>
            <a:pPr algn="just"/>
            <a:r>
              <a:rPr lang="es-ES" sz="3100" dirty="0" smtClean="0">
                <a:latin typeface="Cambria" pitchFamily="18" charset="0"/>
              </a:rPr>
              <a:t>.</a:t>
            </a:r>
            <a:endParaRPr lang="es-ES" sz="3100" dirty="0">
              <a:latin typeface="Cambria" pitchFamily="18" charset="0"/>
            </a:endParaRPr>
          </a:p>
          <a:p>
            <a:pPr algn="just"/>
            <a:endParaRPr lang="es-ES" b="1" dirty="0" smtClean="0"/>
          </a:p>
        </p:txBody>
      </p:sp>
    </p:spTree>
    <p:extLst>
      <p:ext uri="{BB962C8B-B14F-4D97-AF65-F5344CB8AC3E}">
        <p14:creationId xmlns:p14="http://schemas.microsoft.com/office/powerpoint/2010/main" val="30882099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fontScale="92500"/>
          </a:bodyPr>
          <a:lstStyle/>
          <a:p>
            <a:pPr algn="just"/>
            <a:r>
              <a:rPr lang="es-ES_tradnl" dirty="0" smtClean="0"/>
              <a:t>DECRETO 1848 DE 1969. </a:t>
            </a:r>
            <a:r>
              <a:rPr lang="es-ES" b="1" dirty="0" smtClean="0"/>
              <a:t>CAPÍTULO VI. DISPOSICIONES </a:t>
            </a:r>
            <a:r>
              <a:rPr lang="es-ES" b="1" dirty="0"/>
              <a:t>COMUNES A LA </a:t>
            </a:r>
            <a:r>
              <a:rPr lang="es-ES" b="1" dirty="0" smtClean="0"/>
              <a:t>EMFERMEDAD NO </a:t>
            </a:r>
            <a:r>
              <a:rPr lang="es-ES" b="1" dirty="0"/>
              <a:t>PROFESIONAL, PROFESIONAL Y AL ACCIDENTE DE </a:t>
            </a:r>
            <a:r>
              <a:rPr lang="es-ES" b="1" dirty="0" smtClean="0"/>
              <a:t>TRABAJO</a:t>
            </a:r>
          </a:p>
          <a:p>
            <a:pPr algn="just"/>
            <a:r>
              <a:rPr lang="es-ES" b="1" dirty="0"/>
              <a:t>Artículo 32º.-</a:t>
            </a:r>
            <a:r>
              <a:rPr lang="es-ES" dirty="0"/>
              <a:t> </a:t>
            </a:r>
            <a:r>
              <a:rPr lang="es-ES" i="1" dirty="0"/>
              <a:t>Despido por incapacidad para trabajar</a:t>
            </a:r>
            <a:r>
              <a:rPr lang="es-ES" b="1" dirty="0"/>
              <a:t>.</a:t>
            </a:r>
            <a:r>
              <a:rPr lang="es-ES" dirty="0"/>
              <a:t> Cuando la incapacidad para trabajar, ocasionada por enfermedad no profesional y accidente de trabajo, sobrepase del término de ciento ochenta (180) días, el empleado oficial podrá ser retirado del servicio con fundamento en dicha causal, sin perjuicio de las prestaciones e indemnizaciones a que tenga derecho con sujeción a las normas legales pertinentes. </a:t>
            </a:r>
            <a:endParaRPr lang="es-ES" b="1" dirty="0" smtClean="0"/>
          </a:p>
        </p:txBody>
      </p:sp>
    </p:spTree>
    <p:extLst>
      <p:ext uri="{BB962C8B-B14F-4D97-AF65-F5344CB8AC3E}">
        <p14:creationId xmlns:p14="http://schemas.microsoft.com/office/powerpoint/2010/main" val="3242472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60040" y="-315416"/>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196752"/>
            <a:ext cx="8712968" cy="4608512"/>
          </a:xfrm>
        </p:spPr>
        <p:txBody>
          <a:bodyPr>
            <a:noAutofit/>
          </a:bodyPr>
          <a:lstStyle/>
          <a:p>
            <a:pPr algn="just">
              <a:lnSpc>
                <a:spcPct val="170000"/>
              </a:lnSpc>
            </a:pPr>
            <a:r>
              <a:rPr lang="es-ES" sz="1800" b="1" dirty="0">
                <a:latin typeface="Cambria" pitchFamily="18" charset="0"/>
              </a:rPr>
              <a:t>Artículo 21. Salud Ocupacional del Magisterio. El Ministerio de Educación Nacional y </a:t>
            </a:r>
            <a:r>
              <a:rPr lang="es-ES" sz="1800" b="1" dirty="0" smtClean="0">
                <a:latin typeface="Cambria" pitchFamily="18" charset="0"/>
              </a:rPr>
              <a:t>el </a:t>
            </a:r>
            <a:r>
              <a:rPr lang="es-ES" sz="1800" dirty="0" smtClean="0">
                <a:latin typeface="Cambria" pitchFamily="18" charset="0"/>
              </a:rPr>
              <a:t>Fondo </a:t>
            </a:r>
            <a:r>
              <a:rPr lang="es-ES" sz="1800" dirty="0">
                <a:latin typeface="Cambria" pitchFamily="18" charset="0"/>
              </a:rPr>
              <a:t>Nacional de Prestaciones Sociales del Magisterio establecerán el Manual de </a:t>
            </a:r>
            <a:r>
              <a:rPr lang="es-ES" sz="1800" dirty="0" smtClean="0">
                <a:latin typeface="Cambria" pitchFamily="18" charset="0"/>
              </a:rPr>
              <a:t>Calificación de </a:t>
            </a:r>
            <a:r>
              <a:rPr lang="es-ES" sz="1800" dirty="0">
                <a:latin typeface="Cambria" pitchFamily="18" charset="0"/>
              </a:rPr>
              <a:t>Invalidez y tabla de enfermedades laborales para los docentes afiliados a dicho fondo</a:t>
            </a:r>
            <a:r>
              <a:rPr lang="es-ES" sz="1800" dirty="0" smtClean="0">
                <a:latin typeface="Cambria" pitchFamily="18" charset="0"/>
              </a:rPr>
              <a:t>. </a:t>
            </a:r>
            <a:endParaRPr lang="es-ES" sz="1800" dirty="0">
              <a:latin typeface="Cambria" pitchFamily="18" charset="0"/>
            </a:endParaRPr>
          </a:p>
          <a:p>
            <a:pPr algn="just">
              <a:lnSpc>
                <a:spcPct val="170000"/>
              </a:lnSpc>
            </a:pPr>
            <a:r>
              <a:rPr lang="es-ES" sz="1800" dirty="0">
                <a:latin typeface="Cambria" pitchFamily="18" charset="0"/>
              </a:rPr>
              <a:t>Igualmente establecerá la implementación de los programas de salud ocupacional, los </a:t>
            </a:r>
            <a:r>
              <a:rPr lang="es-ES" sz="1800" dirty="0" smtClean="0">
                <a:latin typeface="Cambria" pitchFamily="18" charset="0"/>
              </a:rPr>
              <a:t>comités paritarios </a:t>
            </a:r>
            <a:r>
              <a:rPr lang="es-ES" sz="1800" dirty="0">
                <a:latin typeface="Cambria" pitchFamily="18" charset="0"/>
              </a:rPr>
              <a:t>de salud ocupacional, las actividades de promoción y prevención y los sistemas </a:t>
            </a:r>
            <a:r>
              <a:rPr lang="es-ES" sz="1800" dirty="0" smtClean="0">
                <a:latin typeface="Cambria" pitchFamily="18" charset="0"/>
              </a:rPr>
              <a:t>de vigilancia </a:t>
            </a:r>
            <a:r>
              <a:rPr lang="es-ES" sz="1800" dirty="0">
                <a:latin typeface="Cambria" pitchFamily="18" charset="0"/>
              </a:rPr>
              <a:t>epidemiológica. La adopción y puesta en marcha de lo anterior no afectará en nada </a:t>
            </a:r>
            <a:r>
              <a:rPr lang="es-ES" sz="1800" dirty="0" smtClean="0">
                <a:latin typeface="Cambria" pitchFamily="18" charset="0"/>
              </a:rPr>
              <a:t>el régimen </a:t>
            </a:r>
            <a:r>
              <a:rPr lang="es-ES" sz="1800" dirty="0">
                <a:latin typeface="Cambria" pitchFamily="18" charset="0"/>
              </a:rPr>
              <a:t>especial de excepción en salud que de acuerdo con el artículo 279 de la Ley 100 </a:t>
            </a:r>
            <a:r>
              <a:rPr lang="es-ES" sz="1800" dirty="0" smtClean="0">
                <a:latin typeface="Cambria" pitchFamily="18" charset="0"/>
              </a:rPr>
              <a:t>de 1993 </a:t>
            </a:r>
            <a:r>
              <a:rPr lang="es-ES" sz="1800" dirty="0">
                <a:latin typeface="Cambria" pitchFamily="18" charset="0"/>
              </a:rPr>
              <a:t>está vigente para los afiliados al Fondo Nacional de Prestaciones Sociales del Magisterio</a:t>
            </a:r>
            <a:r>
              <a:rPr lang="es-ES" sz="1800" dirty="0" smtClean="0">
                <a:latin typeface="Cambria" pitchFamily="18" charset="0"/>
              </a:rPr>
              <a:t>. Las </a:t>
            </a:r>
            <a:r>
              <a:rPr lang="es-ES" sz="1800" dirty="0">
                <a:latin typeface="Cambria" pitchFamily="18" charset="0"/>
              </a:rPr>
              <a:t>anteriores actividades se reglamentarán en el término de un año por el Ministerio </a:t>
            </a:r>
            <a:r>
              <a:rPr lang="es-ES" sz="1800" dirty="0" smtClean="0">
                <a:latin typeface="Cambria" pitchFamily="18" charset="0"/>
              </a:rPr>
              <a:t>de Educación </a:t>
            </a:r>
            <a:r>
              <a:rPr lang="es-ES" sz="1800" dirty="0">
                <a:latin typeface="Cambria" pitchFamily="18" charset="0"/>
              </a:rPr>
              <a:t>Nacional, contado a partir de la vigencia de la presente ley.</a:t>
            </a:r>
          </a:p>
          <a:p>
            <a:endParaRPr lang="es-ES" sz="1800" dirty="0"/>
          </a:p>
        </p:txBody>
      </p:sp>
    </p:spTree>
    <p:extLst>
      <p:ext uri="{BB962C8B-B14F-4D97-AF65-F5344CB8AC3E}">
        <p14:creationId xmlns:p14="http://schemas.microsoft.com/office/powerpoint/2010/main" val="6796517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400" dirty="0" smtClean="0"/>
              <a:t>DECRETO 1848 DE 1969. </a:t>
            </a:r>
            <a:r>
              <a:rPr lang="es-ES" sz="2400" b="1" dirty="0" smtClean="0"/>
              <a:t>CAPÍTULO XII. PENSIÓN </a:t>
            </a:r>
            <a:r>
              <a:rPr lang="es-ES" sz="2400" b="1" dirty="0"/>
              <a:t>DE </a:t>
            </a:r>
            <a:r>
              <a:rPr lang="es-ES" sz="2400" b="1" dirty="0" smtClean="0"/>
              <a:t>INVALIDEZ. </a:t>
            </a:r>
            <a:endParaRPr lang="es-ES" sz="2400" dirty="0"/>
          </a:p>
          <a:p>
            <a:pPr algn="just"/>
            <a:r>
              <a:rPr lang="es-ES" sz="2400" b="1" dirty="0"/>
              <a:t>Artículo 60º.-</a:t>
            </a:r>
            <a:r>
              <a:rPr lang="es-ES" sz="2400" dirty="0"/>
              <a:t> </a:t>
            </a:r>
            <a:r>
              <a:rPr lang="es-ES" sz="2400" i="1" dirty="0"/>
              <a:t>Derecho a la pensión</a:t>
            </a:r>
            <a:r>
              <a:rPr lang="es-ES" sz="2400" b="1" dirty="0"/>
              <a:t>.</a:t>
            </a:r>
            <a:r>
              <a:rPr lang="es-ES" sz="2400" dirty="0"/>
              <a:t> Todo empleado oficial que se halle en situación de invalidez, transitoria o permanente, tiene derecho a gozar de la pensión de invalidez a que se refiere este capítulo. </a:t>
            </a:r>
            <a:endParaRPr lang="es-ES" sz="2400" dirty="0" smtClean="0"/>
          </a:p>
          <a:p>
            <a:pPr algn="just"/>
            <a:endParaRPr lang="es-ES" sz="2400" b="1" dirty="0" smtClean="0"/>
          </a:p>
        </p:txBody>
      </p:sp>
    </p:spTree>
    <p:extLst>
      <p:ext uri="{BB962C8B-B14F-4D97-AF65-F5344CB8AC3E}">
        <p14:creationId xmlns:p14="http://schemas.microsoft.com/office/powerpoint/2010/main" val="5907955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400" dirty="0" smtClean="0"/>
              <a:t>DECRETO 1848 DE 1969. </a:t>
            </a:r>
            <a:r>
              <a:rPr lang="es-ES" sz="2400" b="1" dirty="0" smtClean="0"/>
              <a:t>CAPÍTULO XII. PENSIÓN </a:t>
            </a:r>
            <a:r>
              <a:rPr lang="es-ES" sz="2400" b="1" dirty="0"/>
              <a:t>DE </a:t>
            </a:r>
            <a:r>
              <a:rPr lang="es-ES" sz="2400" b="1" dirty="0" smtClean="0"/>
              <a:t>INVALIDEZ. </a:t>
            </a:r>
            <a:endParaRPr lang="es-ES" sz="2400" dirty="0"/>
          </a:p>
          <a:p>
            <a:pPr algn="just"/>
            <a:r>
              <a:rPr lang="es-ES" sz="2400" b="1" dirty="0" smtClean="0"/>
              <a:t>Artículo </a:t>
            </a:r>
            <a:r>
              <a:rPr lang="es-ES" sz="2400" b="1" dirty="0"/>
              <a:t>61º.-</a:t>
            </a:r>
            <a:r>
              <a:rPr lang="es-ES" sz="2400" i="1" dirty="0"/>
              <a:t> Definición.</a:t>
            </a:r>
            <a:endParaRPr lang="es-ES" sz="2400" dirty="0"/>
          </a:p>
          <a:p>
            <a:pPr algn="just"/>
            <a:r>
              <a:rPr lang="es-ES" sz="2400" dirty="0"/>
              <a:t>1. Para los efectos de la pensión de invalidez, se considera inválido el empleado oficial que por cualquier causa, no provocada intencionalmente, ni por culpa grave, o violación injustificada y grave de los reglamentos de previsión, a perdido en un porcentaje no inferior al setenta y cinco por ciento (75%) su capacidad para continuar ocupándose en la labor que constituye su actividad habitual o la profesional a que se ha dedicado ordinariamente.</a:t>
            </a:r>
          </a:p>
          <a:p>
            <a:pPr algn="just"/>
            <a:endParaRPr lang="es-ES" sz="2400" b="1" dirty="0" smtClean="0"/>
          </a:p>
        </p:txBody>
      </p:sp>
    </p:spTree>
    <p:extLst>
      <p:ext uri="{BB962C8B-B14F-4D97-AF65-F5344CB8AC3E}">
        <p14:creationId xmlns:p14="http://schemas.microsoft.com/office/powerpoint/2010/main" val="10258791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800" dirty="0" smtClean="0"/>
              <a:t>DECRETO 1848 DE 1969. </a:t>
            </a:r>
            <a:r>
              <a:rPr lang="es-ES" sz="2800" b="1" dirty="0" smtClean="0"/>
              <a:t>CAPÍTULO XII. PENSIÓN </a:t>
            </a:r>
            <a:r>
              <a:rPr lang="es-ES" sz="2800" b="1" dirty="0"/>
              <a:t>DE </a:t>
            </a:r>
            <a:r>
              <a:rPr lang="es-ES" sz="2800" b="1" dirty="0" smtClean="0"/>
              <a:t>INVALIDEZ. </a:t>
            </a:r>
            <a:endParaRPr lang="es-ES" sz="2800" dirty="0"/>
          </a:p>
          <a:p>
            <a:pPr algn="just"/>
            <a:endParaRPr lang="es-ES" sz="2800" b="1" dirty="0" smtClean="0"/>
          </a:p>
          <a:p>
            <a:pPr algn="just"/>
            <a:r>
              <a:rPr lang="es-ES" sz="2800" b="1" dirty="0" smtClean="0"/>
              <a:t>Artículo </a:t>
            </a:r>
            <a:r>
              <a:rPr lang="es-ES" sz="2800" b="1" dirty="0"/>
              <a:t>61º.-</a:t>
            </a:r>
            <a:r>
              <a:rPr lang="es-ES" sz="2800" i="1" dirty="0"/>
              <a:t> Definición.</a:t>
            </a:r>
            <a:endParaRPr lang="es-ES" sz="2800" dirty="0"/>
          </a:p>
          <a:p>
            <a:pPr algn="just"/>
            <a:r>
              <a:rPr lang="es-ES" sz="2800" dirty="0" smtClean="0"/>
              <a:t>2</a:t>
            </a:r>
            <a:r>
              <a:rPr lang="es-ES" sz="2800" dirty="0"/>
              <a:t>. En consecuencia, no se considera inválido el empleado oficial que solamente pierde su capacidad de trabajo en un porcentaje inferior al setenta y cinco por ciento (75%). </a:t>
            </a:r>
            <a:r>
              <a:rPr lang="es-ES" sz="2800" b="1" dirty="0"/>
              <a:t>Ver (Artículo 38 Ley 100 de 1993). </a:t>
            </a:r>
            <a:endParaRPr lang="es-ES" sz="2800" b="1" dirty="0" smtClean="0"/>
          </a:p>
        </p:txBody>
      </p:sp>
    </p:spTree>
    <p:extLst>
      <p:ext uri="{BB962C8B-B14F-4D97-AF65-F5344CB8AC3E}">
        <p14:creationId xmlns:p14="http://schemas.microsoft.com/office/powerpoint/2010/main" val="1637091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400" dirty="0" smtClean="0">
                <a:latin typeface="Cambria" pitchFamily="18" charset="0"/>
              </a:rPr>
              <a:t>DECRETO 1848 DE 1969. </a:t>
            </a:r>
            <a:r>
              <a:rPr lang="es-ES" sz="2400" b="1" dirty="0" smtClean="0">
                <a:latin typeface="Cambria" pitchFamily="18" charset="0"/>
              </a:rPr>
              <a:t>CAPÍTULO XII. PENSIÓN </a:t>
            </a:r>
            <a:r>
              <a:rPr lang="es-ES" sz="2400" b="1" dirty="0">
                <a:latin typeface="Cambria" pitchFamily="18" charset="0"/>
              </a:rPr>
              <a:t>DE INVALIDEZ</a:t>
            </a:r>
            <a:endParaRPr lang="es-ES" sz="2400" dirty="0">
              <a:latin typeface="Cambria" pitchFamily="18" charset="0"/>
            </a:endParaRPr>
          </a:p>
          <a:p>
            <a:pPr algn="just"/>
            <a:r>
              <a:rPr lang="es-ES" sz="2400" b="1" dirty="0">
                <a:latin typeface="Cambria" pitchFamily="18" charset="0"/>
              </a:rPr>
              <a:t>Artículo 63º.-</a:t>
            </a:r>
            <a:r>
              <a:rPr lang="es-ES" sz="2400" dirty="0">
                <a:latin typeface="Cambria" pitchFamily="18" charset="0"/>
              </a:rPr>
              <a:t> </a:t>
            </a:r>
            <a:r>
              <a:rPr lang="es-ES" sz="2400" i="1" dirty="0">
                <a:latin typeface="Cambria" pitchFamily="18" charset="0"/>
              </a:rPr>
              <a:t>Cuantía de la pensión</a:t>
            </a:r>
            <a:r>
              <a:rPr lang="es-ES" sz="2400" b="1" dirty="0">
                <a:latin typeface="Cambria" pitchFamily="18" charset="0"/>
              </a:rPr>
              <a:t>.</a:t>
            </a:r>
            <a:r>
              <a:rPr lang="es-ES" sz="2400" dirty="0">
                <a:latin typeface="Cambria" pitchFamily="18" charset="0"/>
              </a:rPr>
              <a:t> El valor de la pensión de invalidez se liquidará con base en el segundo salario devengado por el empleado oficial y será equivalente al grado de incapacidad laboral, conforme a los porcentajes que se establecen a continuación, así</a:t>
            </a:r>
            <a:r>
              <a:rPr lang="es-ES" sz="2400" dirty="0" smtClean="0">
                <a:latin typeface="Cambria" pitchFamily="18" charset="0"/>
              </a:rPr>
              <a:t>:</a:t>
            </a:r>
            <a:endParaRPr lang="es-ES" sz="2400" dirty="0">
              <a:latin typeface="Cambria" pitchFamily="18" charset="0"/>
            </a:endParaRPr>
          </a:p>
        </p:txBody>
      </p:sp>
    </p:spTree>
    <p:extLst>
      <p:ext uri="{BB962C8B-B14F-4D97-AF65-F5344CB8AC3E}">
        <p14:creationId xmlns:p14="http://schemas.microsoft.com/office/powerpoint/2010/main" val="10892167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400" dirty="0" smtClean="0">
                <a:latin typeface="Cambria" pitchFamily="18" charset="0"/>
              </a:rPr>
              <a:t>DECRETO 1848 DE 1969. </a:t>
            </a:r>
            <a:r>
              <a:rPr lang="es-ES" sz="2400" b="1" dirty="0" smtClean="0">
                <a:latin typeface="Cambria" pitchFamily="18" charset="0"/>
              </a:rPr>
              <a:t>CAPÍTULO XII. PENSIÓN </a:t>
            </a:r>
            <a:r>
              <a:rPr lang="es-ES" sz="2400" b="1" dirty="0">
                <a:latin typeface="Cambria" pitchFamily="18" charset="0"/>
              </a:rPr>
              <a:t>DE INVALIDEZ</a:t>
            </a:r>
            <a:endParaRPr lang="es-ES" sz="2400" dirty="0">
              <a:latin typeface="Cambria" pitchFamily="18" charset="0"/>
            </a:endParaRPr>
          </a:p>
          <a:p>
            <a:pPr lvl="0" algn="just"/>
            <a:r>
              <a:rPr lang="es-ES" sz="2400" dirty="0" smtClean="0">
                <a:latin typeface="Cambria" pitchFamily="18" charset="0"/>
              </a:rPr>
              <a:t>Cuando </a:t>
            </a:r>
            <a:r>
              <a:rPr lang="es-ES" sz="2400" dirty="0">
                <a:latin typeface="Cambria" pitchFamily="18" charset="0"/>
              </a:rPr>
              <a:t>la incapacidad sea superior al noventa y cinco por ciento (95%), el valor de la pensión mensual será igual al último salario devengado por el empleado oficial, o al último promedio mensual, si fuere variable.</a:t>
            </a:r>
          </a:p>
          <a:p>
            <a:pPr lvl="0" algn="just"/>
            <a:r>
              <a:rPr lang="es-ES" sz="2400" dirty="0">
                <a:latin typeface="Cambria" pitchFamily="18" charset="0"/>
              </a:rPr>
              <a:t>Si la incapacidad excediere del setenta y cinco por ciento (75%) sin pasar de noventa y cinco por ciento (95%), la pensión mensual será equivalente al setenta y cinco por ciento (75%) del último salario devengado por el empleado oficial, o del último promedio mensual.</a:t>
            </a:r>
          </a:p>
          <a:p>
            <a:pPr algn="just"/>
            <a:endParaRPr lang="es-ES" sz="2400" b="1" dirty="0" smtClean="0">
              <a:latin typeface="Cambria" pitchFamily="18" charset="0"/>
            </a:endParaRPr>
          </a:p>
        </p:txBody>
      </p:sp>
    </p:spTree>
    <p:extLst>
      <p:ext uri="{BB962C8B-B14F-4D97-AF65-F5344CB8AC3E}">
        <p14:creationId xmlns:p14="http://schemas.microsoft.com/office/powerpoint/2010/main" val="3555641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400" dirty="0" smtClean="0">
                <a:latin typeface="Cambria" pitchFamily="18" charset="0"/>
              </a:rPr>
              <a:t>DECRETO 1848 DE 1969. </a:t>
            </a:r>
            <a:r>
              <a:rPr lang="es-ES" sz="2400" b="1" dirty="0" smtClean="0">
                <a:latin typeface="Cambria" pitchFamily="18" charset="0"/>
              </a:rPr>
              <a:t>CAPÍTULO XII. PENSIÓN </a:t>
            </a:r>
            <a:r>
              <a:rPr lang="es-ES" sz="2400" b="1" dirty="0">
                <a:latin typeface="Cambria" pitchFamily="18" charset="0"/>
              </a:rPr>
              <a:t>DE INVALIDEZ</a:t>
            </a:r>
            <a:endParaRPr lang="es-ES" sz="2400" dirty="0">
              <a:latin typeface="Cambria" pitchFamily="18" charset="0"/>
            </a:endParaRPr>
          </a:p>
          <a:p>
            <a:pPr algn="just"/>
            <a:r>
              <a:rPr lang="es-ES" sz="2400" dirty="0" smtClean="0">
                <a:latin typeface="Cambria" pitchFamily="18" charset="0"/>
              </a:rPr>
              <a:t>Si </a:t>
            </a:r>
            <a:r>
              <a:rPr lang="es-ES" sz="2400" dirty="0">
                <a:latin typeface="Cambria" pitchFamily="18" charset="0"/>
              </a:rPr>
              <a:t>la incapacidad laboral es del setenta y cinco por ciento (75%), dicha pensión será igual al cincuenta por ciento (50%) del último salario devengado por el empleado oficial, o del último promedio mensual, si fuere variable. </a:t>
            </a:r>
            <a:r>
              <a:rPr lang="es-ES" sz="2400" b="1" dirty="0">
                <a:latin typeface="Cambria" pitchFamily="18" charset="0"/>
              </a:rPr>
              <a:t>Ver Artículo 38 Ley 100 de 1993. </a:t>
            </a:r>
            <a:endParaRPr lang="es-ES" sz="2400" b="1" dirty="0" smtClean="0">
              <a:latin typeface="Cambria" pitchFamily="18" charset="0"/>
            </a:endParaRPr>
          </a:p>
        </p:txBody>
      </p:sp>
    </p:spTree>
    <p:extLst>
      <p:ext uri="{BB962C8B-B14F-4D97-AF65-F5344CB8AC3E}">
        <p14:creationId xmlns:p14="http://schemas.microsoft.com/office/powerpoint/2010/main" val="3202064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fontScale="70000" lnSpcReduction="20000"/>
          </a:bodyPr>
          <a:lstStyle/>
          <a:p>
            <a:r>
              <a:rPr lang="es-ES_tradnl" dirty="0" smtClean="0"/>
              <a:t>DECRETO 1848 DE 1969</a:t>
            </a:r>
          </a:p>
          <a:p>
            <a:r>
              <a:rPr lang="es-ES" b="1" dirty="0"/>
              <a:t>CAPÍTULO XII</a:t>
            </a:r>
            <a:endParaRPr lang="es-ES" dirty="0"/>
          </a:p>
          <a:p>
            <a:r>
              <a:rPr lang="es-ES" b="1" dirty="0"/>
              <a:t>PENSIÓN DE INVALIDEZ</a:t>
            </a:r>
            <a:endParaRPr lang="es-ES" dirty="0"/>
          </a:p>
          <a:p>
            <a:r>
              <a:rPr lang="es-ES" dirty="0"/>
              <a:t>después del señalamiento de la incapacidad.</a:t>
            </a:r>
          </a:p>
          <a:p>
            <a:r>
              <a:rPr lang="es-ES" b="1" dirty="0"/>
              <a:t>Artículo 67º.-</a:t>
            </a:r>
            <a:r>
              <a:rPr lang="es-ES" dirty="0"/>
              <a:t> </a:t>
            </a:r>
            <a:r>
              <a:rPr lang="es-ES" i="1" dirty="0"/>
              <a:t>Control médico del inválido</a:t>
            </a:r>
            <a:r>
              <a:rPr lang="es-ES" b="1" dirty="0"/>
              <a:t>.</a:t>
            </a:r>
            <a:endParaRPr lang="es-ES" dirty="0"/>
          </a:p>
          <a:p>
            <a:r>
              <a:rPr lang="es-ES" dirty="0"/>
              <a:t>1. Toda persona que perciba pensión de invalidez está obligada a someterse a los exámenes médicos periódicos que ordene la entidad pagadora de la pensión, con el fin de que esta proceda a disminuir su cuantía, aumentarla o declarar extinguida la pensión, si de dicho control médico resultare que la incapacidad sea modificada favorablemente, o se ha agravado o desaparecido.</a:t>
            </a:r>
          </a:p>
          <a:p>
            <a:r>
              <a:rPr lang="es-ES" dirty="0"/>
              <a:t>2. En el caso de que el pensionado por invalidez se oponga, sin razones válidas, dificulte o haga imposible el control médico a que se refiere este artículo, se suspenderá inmediatamente el pago de la pensión de invalidez, mientras dure la mora en someterse al expresado control médico. </a:t>
            </a:r>
            <a:r>
              <a:rPr lang="es-ES" b="1"/>
              <a:t>Ver artículo 1 de la </a:t>
            </a:r>
            <a:r>
              <a:rPr lang="es-ES" b="1" u="sng">
                <a:hlinkClick r:id="rId2"/>
              </a:rPr>
              <a:t>Ley 33 de 1985</a:t>
            </a:r>
            <a:r>
              <a:rPr lang="es-ES" b="1"/>
              <a:t> Artículo 26 </a:t>
            </a:r>
            <a:r>
              <a:rPr lang="es-ES" b="1" u="sng">
                <a:hlinkClick r:id="rId3"/>
              </a:rPr>
              <a:t>Decreto Nacional 3135 de 1968</a:t>
            </a:r>
            <a:endParaRPr lang="es-ES"/>
          </a:p>
        </p:txBody>
      </p:sp>
    </p:spTree>
    <p:extLst>
      <p:ext uri="{BB962C8B-B14F-4D97-AF65-F5344CB8AC3E}">
        <p14:creationId xmlns:p14="http://schemas.microsoft.com/office/powerpoint/2010/main" val="3843532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a:bodyPr>
          <a:lstStyle/>
          <a:p>
            <a:pPr algn="just"/>
            <a:r>
              <a:rPr lang="es-ES_tradnl" dirty="0" smtClean="0">
                <a:latin typeface="Cambria" pitchFamily="18" charset="0"/>
              </a:rPr>
              <a:t>DECRETO 1848 DE 1969. </a:t>
            </a:r>
            <a:r>
              <a:rPr lang="es-ES" b="1" dirty="0" smtClean="0">
                <a:latin typeface="Cambria" pitchFamily="18" charset="0"/>
              </a:rPr>
              <a:t>CAPÍTULO XII. PENSIÓN </a:t>
            </a:r>
            <a:r>
              <a:rPr lang="es-ES" b="1" dirty="0">
                <a:latin typeface="Cambria" pitchFamily="18" charset="0"/>
              </a:rPr>
              <a:t>DE </a:t>
            </a:r>
            <a:r>
              <a:rPr lang="es-ES" b="1" dirty="0" smtClean="0">
                <a:latin typeface="Cambria" pitchFamily="18" charset="0"/>
              </a:rPr>
              <a:t>INVALIDEZ.</a:t>
            </a:r>
            <a:endParaRPr lang="es-ES" dirty="0">
              <a:latin typeface="Cambria" pitchFamily="18" charset="0"/>
            </a:endParaRPr>
          </a:p>
          <a:p>
            <a:pPr algn="just"/>
            <a:r>
              <a:rPr lang="es-ES" dirty="0" smtClean="0">
                <a:latin typeface="Cambria" pitchFamily="18" charset="0"/>
              </a:rPr>
              <a:t>Después </a:t>
            </a:r>
            <a:r>
              <a:rPr lang="es-ES" dirty="0">
                <a:latin typeface="Cambria" pitchFamily="18" charset="0"/>
              </a:rPr>
              <a:t>del señalamiento de la incapacidad.</a:t>
            </a:r>
          </a:p>
          <a:p>
            <a:pPr algn="just"/>
            <a:r>
              <a:rPr lang="es-ES" b="1" dirty="0">
                <a:latin typeface="Cambria" pitchFamily="18" charset="0"/>
              </a:rPr>
              <a:t>Artículo 65º.-</a:t>
            </a:r>
            <a:r>
              <a:rPr lang="es-ES" dirty="0">
                <a:latin typeface="Cambria" pitchFamily="18" charset="0"/>
              </a:rPr>
              <a:t> </a:t>
            </a:r>
            <a:r>
              <a:rPr lang="es-ES" i="1" dirty="0">
                <a:latin typeface="Cambria" pitchFamily="18" charset="0"/>
              </a:rPr>
              <a:t>Prestación asistencial</a:t>
            </a:r>
            <a:r>
              <a:rPr lang="es-ES" b="1" dirty="0">
                <a:latin typeface="Cambria" pitchFamily="18" charset="0"/>
              </a:rPr>
              <a:t>.</a:t>
            </a:r>
            <a:r>
              <a:rPr lang="es-ES" dirty="0">
                <a:latin typeface="Cambria" pitchFamily="18" charset="0"/>
              </a:rPr>
              <a:t> El empleado que goce de pensión de invalidez tiene derecho además a la asistencia médica, farmacéutica, quirúrgica y hospitalaria a que hubiere lugar, mientras goce de dicha pensión, la que se suministrará por la entidad o empresa obligada al reconocimiento y pago de la referida pensión de invalidez. </a:t>
            </a:r>
          </a:p>
        </p:txBody>
      </p:sp>
    </p:spTree>
    <p:extLst>
      <p:ext uri="{BB962C8B-B14F-4D97-AF65-F5344CB8AC3E}">
        <p14:creationId xmlns:p14="http://schemas.microsoft.com/office/powerpoint/2010/main" val="3753475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59432"/>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107504" y="1484784"/>
            <a:ext cx="8784976" cy="5184576"/>
          </a:xfrm>
        </p:spPr>
        <p:txBody>
          <a:bodyPr>
            <a:normAutofit fontScale="77500" lnSpcReduction="20000"/>
          </a:bodyPr>
          <a:lstStyle/>
          <a:p>
            <a:endParaRPr lang="es-ES" dirty="0" smtClean="0"/>
          </a:p>
          <a:p>
            <a:pPr algn="just"/>
            <a:r>
              <a:rPr lang="es-ES" sz="3200" dirty="0" smtClean="0"/>
              <a:t>ARTICULO </a:t>
            </a:r>
            <a:r>
              <a:rPr lang="es-ES" sz="3200" dirty="0"/>
              <a:t>279. Excepciones. El Sistema Integral de Seguridad Social contenido en </a:t>
            </a:r>
            <a:r>
              <a:rPr lang="es-ES" sz="3200" dirty="0" smtClean="0"/>
              <a:t>la presente </a:t>
            </a:r>
            <a:r>
              <a:rPr lang="es-ES" sz="3200" dirty="0"/>
              <a:t>Ley no se aplica a los miembros de las Fuerzas Militares y de la </a:t>
            </a:r>
            <a:r>
              <a:rPr lang="es-ES" sz="3200" dirty="0" smtClean="0"/>
              <a:t>Policía Nacional</a:t>
            </a:r>
            <a:r>
              <a:rPr lang="es-ES" sz="3200" dirty="0"/>
              <a:t>, ni al personal regido por el Decreto-Ley 1214 de 1990, con excepción de </a:t>
            </a:r>
            <a:r>
              <a:rPr lang="es-ES" sz="3200" dirty="0" smtClean="0"/>
              <a:t>aquel que </a:t>
            </a:r>
            <a:r>
              <a:rPr lang="es-ES" sz="3200" dirty="0"/>
              <a:t>se vincule a partir de la vigencia de la presente Ley, ni a los miembros </a:t>
            </a:r>
            <a:r>
              <a:rPr lang="es-ES" sz="3200" dirty="0" smtClean="0"/>
              <a:t>no remunerados </a:t>
            </a:r>
            <a:r>
              <a:rPr lang="es-ES" sz="3200" dirty="0"/>
              <a:t>de las Corporaciones Públicas.</a:t>
            </a:r>
          </a:p>
          <a:p>
            <a:pPr algn="just"/>
            <a:endParaRPr lang="es-ES" sz="3200" dirty="0"/>
          </a:p>
          <a:p>
            <a:pPr algn="just"/>
            <a:r>
              <a:rPr lang="es-ES" sz="3200" dirty="0" smtClean="0"/>
              <a:t>Así </a:t>
            </a:r>
            <a:r>
              <a:rPr lang="es-ES" sz="3200" dirty="0"/>
              <a:t>mismo, se exceptúa a los afiliados al Fondo Nacional de Prestaciones Sociales </a:t>
            </a:r>
            <a:r>
              <a:rPr lang="es-ES" sz="3200" dirty="0" smtClean="0"/>
              <a:t>del Magisterio</a:t>
            </a:r>
            <a:r>
              <a:rPr lang="es-ES" sz="3200" dirty="0"/>
              <a:t>, creado por la Ley 91 de 1989, cuyas prestaciones a cargo serán </a:t>
            </a:r>
            <a:r>
              <a:rPr lang="es-ES" sz="3200" dirty="0" smtClean="0"/>
              <a:t>compatibles con </a:t>
            </a:r>
            <a:r>
              <a:rPr lang="es-ES" sz="3200" dirty="0"/>
              <a:t>pensiones o cualquier clase de remuneración. Este Fondo será responsable de </a:t>
            </a:r>
            <a:r>
              <a:rPr lang="es-ES" sz="3200" dirty="0" smtClean="0"/>
              <a:t>la expedición </a:t>
            </a:r>
            <a:r>
              <a:rPr lang="es-ES" sz="3200" dirty="0"/>
              <a:t>y pago de bonos pensionales en favor de educadores que se retiren </a:t>
            </a:r>
            <a:r>
              <a:rPr lang="es-ES" sz="3200" dirty="0" smtClean="0"/>
              <a:t>del servicio</a:t>
            </a:r>
            <a:r>
              <a:rPr lang="es-ES" sz="3200" dirty="0"/>
              <a:t>, de conformidad con la reglamentación que para el efecto se expida.</a:t>
            </a:r>
          </a:p>
          <a:p>
            <a:endParaRPr lang="es-ES" sz="3200" dirty="0"/>
          </a:p>
          <a:p>
            <a:endParaRPr lang="es-ES" sz="3200" dirty="0"/>
          </a:p>
          <a:p>
            <a:endParaRPr lang="es-ES" sz="3200" dirty="0"/>
          </a:p>
          <a:p>
            <a:endParaRPr lang="es-ES" sz="3200" dirty="0"/>
          </a:p>
          <a:p>
            <a:endParaRPr lang="es-ES" sz="3200" dirty="0"/>
          </a:p>
          <a:p>
            <a:endParaRPr lang="es-ES" dirty="0"/>
          </a:p>
        </p:txBody>
      </p:sp>
    </p:spTree>
    <p:extLst>
      <p:ext uri="{BB962C8B-B14F-4D97-AF65-F5344CB8AC3E}">
        <p14:creationId xmlns:p14="http://schemas.microsoft.com/office/powerpoint/2010/main" val="3692788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4759"/>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680520"/>
          </a:xfrm>
        </p:spPr>
        <p:txBody>
          <a:bodyPr>
            <a:normAutofit fontScale="92500"/>
          </a:bodyPr>
          <a:lstStyle/>
          <a:p>
            <a:endParaRPr lang="es-ES" dirty="0" smtClean="0"/>
          </a:p>
          <a:p>
            <a:pPr algn="just"/>
            <a:r>
              <a:rPr lang="es-ES_tradnl" dirty="0" smtClean="0">
                <a:latin typeface="Cambria" pitchFamily="18" charset="0"/>
              </a:rPr>
              <a:t>ACTO LEGISLATIVO 01 DE 2005</a:t>
            </a:r>
            <a:endParaRPr lang="es-ES" dirty="0" smtClean="0">
              <a:latin typeface="Cambria" pitchFamily="18" charset="0"/>
            </a:endParaRPr>
          </a:p>
          <a:p>
            <a:pPr algn="just"/>
            <a:r>
              <a:rPr lang="es-ES" dirty="0" smtClean="0">
                <a:latin typeface="Cambria" pitchFamily="18" charset="0"/>
              </a:rPr>
              <a:t>"</a:t>
            </a:r>
            <a:r>
              <a:rPr lang="es-ES" dirty="0">
                <a:latin typeface="Cambria" pitchFamily="18" charset="0"/>
              </a:rPr>
              <a:t>Parágrafo transitorio 1o. El régimen pensional de los docentes nacionales, nacionalizados y territoriales, vinculados al servicio público educativo oficial es el establecido para el Magisterio en las disposiciones legales vigentes con anterioridad a la entrada en vigencia de la Ley 812 de 2003, y lo preceptuado en el artículo </a:t>
            </a:r>
            <a:r>
              <a:rPr lang="es-ES" u="sng" dirty="0">
                <a:latin typeface="Cambria" pitchFamily="18" charset="0"/>
                <a:hlinkClick r:id="rId2"/>
              </a:rPr>
              <a:t>81</a:t>
            </a:r>
            <a:r>
              <a:rPr lang="es-ES" dirty="0">
                <a:latin typeface="Cambria" pitchFamily="18" charset="0"/>
              </a:rPr>
              <a:t> de esta. Los docentes que se hayan vinculado o se vinculen a partir de la vigencia de la citada ley, tendrán los derechos de prima media establecidos en las leyes del Sistema General de Pensiones, en los términos del artículo </a:t>
            </a:r>
            <a:r>
              <a:rPr lang="es-ES" u="sng" dirty="0">
                <a:latin typeface="Cambria" pitchFamily="18" charset="0"/>
                <a:hlinkClick r:id="rId2"/>
              </a:rPr>
              <a:t>81</a:t>
            </a:r>
            <a:r>
              <a:rPr lang="es-ES" dirty="0">
                <a:latin typeface="Cambria" pitchFamily="18" charset="0"/>
              </a:rPr>
              <a:t> de la Ley 812 de 2003".</a:t>
            </a:r>
          </a:p>
          <a:p>
            <a:endParaRPr lang="es-ES" dirty="0">
              <a:latin typeface="Cambria" pitchFamily="18" charset="0"/>
            </a:endParaRPr>
          </a:p>
          <a:p>
            <a:endParaRPr lang="es-ES" dirty="0"/>
          </a:p>
          <a:p>
            <a:endParaRPr lang="es-ES" dirty="0"/>
          </a:p>
          <a:p>
            <a:endParaRPr lang="es-ES" dirty="0"/>
          </a:p>
        </p:txBody>
      </p:sp>
    </p:spTree>
    <p:extLst>
      <p:ext uri="{BB962C8B-B14F-4D97-AF65-F5344CB8AC3E}">
        <p14:creationId xmlns:p14="http://schemas.microsoft.com/office/powerpoint/2010/main" val="690174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44624"/>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896544"/>
          </a:xfrm>
        </p:spPr>
        <p:txBody>
          <a:bodyPr>
            <a:normAutofit/>
          </a:bodyPr>
          <a:lstStyle/>
          <a:p>
            <a:pPr algn="just"/>
            <a:r>
              <a:rPr lang="es-ES_tradnl" dirty="0" smtClean="0"/>
              <a:t>LEY 812 DE 2003</a:t>
            </a:r>
            <a:endParaRPr lang="es-ES" dirty="0" smtClean="0"/>
          </a:p>
          <a:p>
            <a:pPr algn="just"/>
            <a:r>
              <a:rPr lang="es-ES" b="1" dirty="0"/>
              <a:t>Artículo </a:t>
            </a:r>
            <a:r>
              <a:rPr lang="es-ES" b="1" u="sng" dirty="0"/>
              <a:t> </a:t>
            </a:r>
            <a:r>
              <a:rPr lang="es-ES" b="1" dirty="0"/>
              <a:t>81.</a:t>
            </a:r>
            <a:r>
              <a:rPr lang="es-ES" dirty="0"/>
              <a:t>  </a:t>
            </a:r>
            <a:r>
              <a:rPr lang="es-ES" dirty="0" smtClean="0"/>
              <a:t>R</a:t>
            </a:r>
            <a:r>
              <a:rPr lang="es-ES" i="1" dirty="0" smtClean="0"/>
              <a:t>égimen </a:t>
            </a:r>
            <a:r>
              <a:rPr lang="es-ES" i="1" dirty="0"/>
              <a:t>prestacional de los docentes oficiales.</a:t>
            </a:r>
            <a:r>
              <a:rPr lang="es-ES" dirty="0"/>
              <a:t> El régimen prestacional de los docentes nacionales, nacionalizados y territoriales, que se encuentren vinculados al servicio público educativo oficial, es el establecido para el Magisterio en las disposiciones vigentes con anterioridad a la entrada en vigencia de la presente ley.</a:t>
            </a:r>
          </a:p>
          <a:p>
            <a:pPr algn="just"/>
            <a:endParaRPr lang="es-ES" dirty="0"/>
          </a:p>
          <a:p>
            <a:endParaRPr lang="es-ES" dirty="0"/>
          </a:p>
          <a:p>
            <a:endParaRPr lang="es-ES" dirty="0"/>
          </a:p>
          <a:p>
            <a:endParaRPr lang="es-ES" dirty="0"/>
          </a:p>
        </p:txBody>
      </p:sp>
    </p:spTree>
    <p:extLst>
      <p:ext uri="{BB962C8B-B14F-4D97-AF65-F5344CB8AC3E}">
        <p14:creationId xmlns:p14="http://schemas.microsoft.com/office/powerpoint/2010/main" val="2699908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a:bodyPr>
          <a:lstStyle/>
          <a:p>
            <a:pPr algn="just"/>
            <a:r>
              <a:rPr lang="es-ES_tradnl" dirty="0" smtClean="0">
                <a:latin typeface="Cambria" pitchFamily="18" charset="0"/>
              </a:rPr>
              <a:t>LEY 812 DE 2003</a:t>
            </a:r>
            <a:endParaRPr lang="es-ES" dirty="0" smtClean="0">
              <a:latin typeface="Cambria" pitchFamily="18" charset="0"/>
            </a:endParaRPr>
          </a:p>
          <a:p>
            <a:pPr algn="just"/>
            <a:r>
              <a:rPr lang="es-ES" dirty="0">
                <a:latin typeface="Cambria" pitchFamily="18" charset="0"/>
              </a:rPr>
              <a:t>Los docentes que se vinculen a partir de la entrada en vigencia de la presente ley, serán afiliados al Fondo Nacional de Prestaciones Sociales del Magisterio y tendrán los derechos pensionales del régimen pensional de prima media establecido en las Leyes 100 de 1993 y 797 de 2003, con los requisitos previstos en él, con excepción de la edad de pensión de vejez que será de 57 años para hombres y mujeres.</a:t>
            </a:r>
          </a:p>
          <a:p>
            <a:pPr algn="just"/>
            <a:endParaRPr lang="es-ES" dirty="0"/>
          </a:p>
          <a:p>
            <a:pPr algn="just"/>
            <a:endParaRPr lang="es-ES" dirty="0"/>
          </a:p>
          <a:p>
            <a:pPr algn="just"/>
            <a:endParaRPr lang="es-ES" dirty="0"/>
          </a:p>
          <a:p>
            <a:endParaRPr lang="es-ES" dirty="0"/>
          </a:p>
        </p:txBody>
      </p:sp>
    </p:spTree>
    <p:extLst>
      <p:ext uri="{BB962C8B-B14F-4D97-AF65-F5344CB8AC3E}">
        <p14:creationId xmlns:p14="http://schemas.microsoft.com/office/powerpoint/2010/main" val="221120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rmAutofit fontScale="85000" lnSpcReduction="20000"/>
          </a:bodyPr>
          <a:lstStyle/>
          <a:p>
            <a:pPr algn="just"/>
            <a:r>
              <a:rPr lang="es-ES_tradnl" dirty="0" smtClean="0">
                <a:latin typeface="Cambria" pitchFamily="18" charset="0"/>
              </a:rPr>
              <a:t>LEY 812 DE 2003</a:t>
            </a:r>
            <a:endParaRPr lang="es-ES" dirty="0" smtClean="0">
              <a:latin typeface="Cambria" pitchFamily="18" charset="0"/>
            </a:endParaRPr>
          </a:p>
          <a:p>
            <a:pPr algn="just"/>
            <a:r>
              <a:rPr lang="es-ES" dirty="0">
                <a:latin typeface="Cambria" pitchFamily="18" charset="0"/>
              </a:rPr>
              <a:t>Los servicios de salud para los docentes afiliados al Fondo Nacional de Prestaciones Sociales del Magisterio, serán prestados de conformidad con la Ley 91 de 1989, las prestaciones correspondientes a riesgos profesionales serán las que hoy tiene establecido el Fondo para tales efectos.</a:t>
            </a:r>
          </a:p>
          <a:p>
            <a:pPr algn="just"/>
            <a:r>
              <a:rPr lang="es-ES" dirty="0">
                <a:latin typeface="Cambria" pitchFamily="18" charset="0"/>
              </a:rPr>
              <a:t>El valor total de la tasa de cotización por los docentes afiliados al Fondo Nacional de Prestaciones Sociales del Magisterio corresponderá a la suma de aportes que para salud y pensiones establezcan las Leyes 100 de 1993 y 797 de 2003, manteniendo la misma distribución que exista para empleadores y trabajadores. La distribución del monto de estos recursos la hará el Consejo Directivo del Fondo Nacional de Prestaciones Sociales del Magisterio, en lo correspondiente a las cuentas de salud y pensiones.</a:t>
            </a:r>
          </a:p>
          <a:p>
            <a:pPr algn="just"/>
            <a:endParaRPr lang="es-ES" dirty="0">
              <a:latin typeface="Cambria" pitchFamily="18" charset="0"/>
            </a:endParaRPr>
          </a:p>
          <a:p>
            <a:endParaRPr lang="es-ES" dirty="0"/>
          </a:p>
          <a:p>
            <a:endParaRPr lang="es-ES" dirty="0"/>
          </a:p>
          <a:p>
            <a:endParaRPr lang="es-ES" dirty="0"/>
          </a:p>
        </p:txBody>
      </p:sp>
    </p:spTree>
    <p:extLst>
      <p:ext uri="{BB962C8B-B14F-4D97-AF65-F5344CB8AC3E}">
        <p14:creationId xmlns:p14="http://schemas.microsoft.com/office/powerpoint/2010/main" val="3269685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88640"/>
            <a:ext cx="7772400" cy="1470025"/>
          </a:xfrm>
        </p:spPr>
        <p:txBody>
          <a:bodyPr>
            <a:normAutofit/>
          </a:bodyPr>
          <a:lstStyle/>
          <a:p>
            <a:r>
              <a:rPr lang="es-ES_tradnl" sz="2800" dirty="0" smtClean="0"/>
              <a:t>DECRETO 1655 </a:t>
            </a:r>
            <a:br>
              <a:rPr lang="es-ES_tradnl" sz="2800" dirty="0" smtClean="0"/>
            </a:br>
            <a:r>
              <a:rPr lang="es-ES_tradnl" sz="2800" dirty="0" smtClean="0"/>
              <a:t>ANTECEDENTES LEGALES</a:t>
            </a:r>
            <a:endParaRPr lang="es-ES" sz="2800" dirty="0"/>
          </a:p>
        </p:txBody>
      </p:sp>
      <p:sp>
        <p:nvSpPr>
          <p:cNvPr id="3" name="2 Subtítulo"/>
          <p:cNvSpPr>
            <a:spLocks noGrp="1"/>
          </p:cNvSpPr>
          <p:nvPr>
            <p:ph type="subTitle" idx="1"/>
          </p:nvPr>
        </p:nvSpPr>
        <p:spPr>
          <a:xfrm>
            <a:off x="323528" y="1772816"/>
            <a:ext cx="8424936" cy="4248472"/>
          </a:xfrm>
        </p:spPr>
        <p:txBody>
          <a:bodyPr>
            <a:noAutofit/>
          </a:bodyPr>
          <a:lstStyle/>
          <a:p>
            <a:pPr algn="just"/>
            <a:r>
              <a:rPr lang="es-ES_tradnl" sz="2800" dirty="0" smtClean="0">
                <a:latin typeface="Cambria" pitchFamily="18" charset="0"/>
              </a:rPr>
              <a:t>LEY 797 DE 2003</a:t>
            </a:r>
          </a:p>
          <a:p>
            <a:pPr algn="just"/>
            <a:r>
              <a:rPr lang="es-ES" sz="2800" b="1" dirty="0">
                <a:latin typeface="Cambria" pitchFamily="18" charset="0"/>
              </a:rPr>
              <a:t>Artículo </a:t>
            </a:r>
            <a:r>
              <a:rPr lang="es-ES" sz="2800" b="1" u="sng" dirty="0">
                <a:latin typeface="Cambria" pitchFamily="18" charset="0"/>
              </a:rPr>
              <a:t> </a:t>
            </a:r>
            <a:r>
              <a:rPr lang="es-ES" sz="2800" b="1" dirty="0">
                <a:latin typeface="Cambria" pitchFamily="18" charset="0"/>
              </a:rPr>
              <a:t>9°.</a:t>
            </a:r>
            <a:r>
              <a:rPr lang="es-ES" sz="2800" dirty="0">
                <a:latin typeface="Cambria" pitchFamily="18" charset="0"/>
              </a:rPr>
              <a:t> </a:t>
            </a:r>
            <a:r>
              <a:rPr lang="es-ES" sz="2800" dirty="0" smtClean="0">
                <a:latin typeface="Cambria" pitchFamily="18" charset="0"/>
              </a:rPr>
              <a:t>El </a:t>
            </a:r>
            <a:r>
              <a:rPr lang="es-ES" sz="2800" dirty="0">
                <a:latin typeface="Cambria" pitchFamily="18" charset="0"/>
              </a:rPr>
              <a:t>artículo </a:t>
            </a:r>
            <a:r>
              <a:rPr lang="es-ES" sz="2800" u="sng" dirty="0">
                <a:latin typeface="Cambria" pitchFamily="18" charset="0"/>
                <a:hlinkClick r:id="rId2"/>
              </a:rPr>
              <a:t>33</a:t>
            </a:r>
            <a:r>
              <a:rPr lang="es-ES" sz="2800" dirty="0">
                <a:latin typeface="Cambria" pitchFamily="18" charset="0"/>
              </a:rPr>
              <a:t> de la Ley 100 de 1993 quedará así</a:t>
            </a:r>
            <a:r>
              <a:rPr lang="es-ES" sz="2800" dirty="0" smtClean="0">
                <a:latin typeface="Cambria" pitchFamily="18" charset="0"/>
              </a:rPr>
              <a:t>: </a:t>
            </a:r>
            <a:r>
              <a:rPr lang="es-ES" sz="2800" b="1" baseline="30000" dirty="0" smtClean="0">
                <a:latin typeface="Cambria" pitchFamily="18" charset="0"/>
              </a:rPr>
              <a:t>Artículo </a:t>
            </a:r>
            <a:r>
              <a:rPr lang="es-ES" sz="2800" b="1" baseline="30000" dirty="0">
                <a:latin typeface="Cambria" pitchFamily="18" charset="0"/>
              </a:rPr>
              <a:t>33.</a:t>
            </a:r>
            <a:r>
              <a:rPr lang="es-ES" sz="2800" baseline="30000" dirty="0">
                <a:latin typeface="Cambria" pitchFamily="18" charset="0"/>
              </a:rPr>
              <a:t> Requisitos para obtener la Pensión de Vejez. Para tener el derecho a la Pensión de Vejez, el afiliado deberá reunir las siguientes condiciones:</a:t>
            </a:r>
            <a:endParaRPr lang="es-ES" sz="2800" dirty="0">
              <a:latin typeface="Cambria" pitchFamily="18" charset="0"/>
            </a:endParaRPr>
          </a:p>
          <a:p>
            <a:pPr algn="just"/>
            <a:r>
              <a:rPr lang="es-ES" sz="2800" baseline="30000" dirty="0">
                <a:latin typeface="Cambria" pitchFamily="18" charset="0"/>
              </a:rPr>
              <a:t>1. Haber cumplido cincuenta y cinco (55) años de edad si es mujer o sesenta (60) años si es hombre.</a:t>
            </a:r>
            <a:endParaRPr lang="es-ES" sz="2800" dirty="0">
              <a:latin typeface="Cambria" pitchFamily="18" charset="0"/>
            </a:endParaRPr>
          </a:p>
          <a:p>
            <a:pPr algn="just"/>
            <a:r>
              <a:rPr lang="es-ES" sz="2800" baseline="30000" dirty="0">
                <a:latin typeface="Cambria" pitchFamily="18" charset="0"/>
              </a:rPr>
              <a:t>A partir del 1° de enero del año 2014 la edad se incrementará a cincuenta y siete (57) años de edad para la mujer, y sesenta y dos (62) años para el hombre.</a:t>
            </a:r>
            <a:endParaRPr lang="es-ES" sz="2800" dirty="0">
              <a:latin typeface="Cambria" pitchFamily="18" charset="0"/>
            </a:endParaRPr>
          </a:p>
          <a:p>
            <a:pPr algn="just"/>
            <a:r>
              <a:rPr lang="es-ES" sz="2800" baseline="30000" dirty="0">
                <a:latin typeface="Cambria" pitchFamily="18" charset="0"/>
              </a:rPr>
              <a:t>2. Haber cotizado un mínimo de mil (1000) semanas en cualquier tiempo.</a:t>
            </a:r>
            <a:endParaRPr lang="es-ES" sz="2800" dirty="0">
              <a:latin typeface="Cambria" pitchFamily="18" charset="0"/>
            </a:endParaRPr>
          </a:p>
          <a:p>
            <a:pPr algn="just"/>
            <a:r>
              <a:rPr lang="es-ES" sz="2800" baseline="30000" dirty="0">
                <a:latin typeface="Cambria" pitchFamily="18" charset="0"/>
              </a:rPr>
              <a:t>A partir del 1° de enero del año 2005 el número de semanas se incrementará en 50 y a partir del 1° de enero de 2006 se incrementará en 25 cada año hasta llegar a 1.300 semanas en el año 2015.</a:t>
            </a:r>
            <a:endParaRPr lang="es-ES" sz="2800" dirty="0">
              <a:latin typeface="Cambria" pitchFamily="18" charset="0"/>
            </a:endParaRPr>
          </a:p>
          <a:p>
            <a:pPr algn="just"/>
            <a:endParaRPr lang="es-ES" sz="2800" dirty="0">
              <a:latin typeface="Cambria" pitchFamily="18" charset="0"/>
            </a:endParaRPr>
          </a:p>
          <a:p>
            <a:pPr algn="just"/>
            <a:endParaRPr lang="es-ES" sz="2800" dirty="0">
              <a:latin typeface="Cambria" pitchFamily="18" charset="0"/>
            </a:endParaRPr>
          </a:p>
        </p:txBody>
      </p:sp>
    </p:spTree>
    <p:extLst>
      <p:ext uri="{BB962C8B-B14F-4D97-AF65-F5344CB8AC3E}">
        <p14:creationId xmlns:p14="http://schemas.microsoft.com/office/powerpoint/2010/main" val="34120816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TotalTime>
  <Words>2657</Words>
  <Application>Microsoft Office PowerPoint</Application>
  <PresentationFormat>Presentación en pantalla (4:3)</PresentationFormat>
  <Paragraphs>181</Paragraphs>
  <Slides>37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37</vt:i4>
      </vt:variant>
    </vt:vector>
  </HeadingPairs>
  <TitlesOfParts>
    <vt:vector size="42" baseType="lpstr">
      <vt:lpstr>Calibri</vt:lpstr>
      <vt:lpstr>Cambria</vt:lpstr>
      <vt:lpstr>Constantia</vt:lpstr>
      <vt:lpstr>Wingdings 2</vt:lpstr>
      <vt:lpstr>Flujo</vt:lpstr>
      <vt:lpstr>DECRETO 1655  20 DE AGOSTO DE 2015</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lpstr>DECRETO 1655  ANTECEDENTES LEGALES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DECRETO 1655  20 DE AGOSTO DE 2015</dc:title>
  <dc:creator>Usuario de Windows</dc:creator>
  <cp:lastModifiedBy>Full name</cp:lastModifiedBy>
  <cp:revision>11</cp:revision>
  <dcterms:created xsi:type="dcterms:W3CDTF">2016-03-29T15:08:33Z</dcterms:created>
  <dcterms:modified xsi:type="dcterms:W3CDTF">2016-03-31T22:59:46Z</dcterms:modified>
</cp:coreProperties>
</file>